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3757C3A2-2000-4BD9-BC74-7D16E835556A}"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CDABAB0A-40B2-4D72-BC64-9C00BE7DF98A}"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F98CB83-3F8A-4375-A035-6902CC9E9632}"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1294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Incorporating New Transmission Projects in the New York ICAP Market</a:t>
            </a:r>
            <a:endParaRPr b="0" lang="en-US" sz="3600" strike="noStrike" u="none">
              <a:solidFill>
                <a:srgbClr val="000000"/>
              </a:solidFill>
              <a:effectLst/>
              <a:uFillTx/>
              <a:latin typeface="Times New Roman"/>
            </a:endParaRPr>
          </a:p>
        </p:txBody>
      </p:sp>
      <p:sp>
        <p:nvSpPr>
          <p:cNvPr id="10" name="PlaceHolder 2"/>
          <p:cNvSpPr>
            <a:spLocks noGrp="1"/>
          </p:cNvSpPr>
          <p:nvPr>
            <p:ph type="subTitle"/>
          </p:nvPr>
        </p:nvSpPr>
        <p:spPr>
          <a:xfrm>
            <a:off x="1371600" y="3352320"/>
            <a:ext cx="6400800" cy="1752840"/>
          </a:xfrm>
          <a:prstGeom prst="rect">
            <a:avLst/>
          </a:prstGeom>
          <a:noFill/>
          <a:ln w="0">
            <a:noFill/>
          </a:ln>
        </p:spPr>
        <p:txBody>
          <a:bodyPr lIns="90000" rIns="90000" tIns="46800" bIns="46800" anchor="t">
            <a:noAutofit/>
          </a:bodyPr>
          <a:p>
            <a:pPr indent="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New York ICAP Working Group</a:t>
            </a:r>
            <a:endParaRPr b="0" lang="en-US" sz="2800" strike="noStrike" u="none">
              <a:solidFill>
                <a:srgbClr val="000000"/>
              </a:solidFill>
              <a:effectLst/>
              <a:uFillTx/>
              <a:latin typeface="Times New Roman"/>
            </a:endParaRPr>
          </a:p>
          <a:p>
            <a:pPr indent="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September 24, 2001</a:t>
            </a:r>
            <a:endParaRPr b="0" lang="en-US" sz="2800" strike="noStrike" u="none">
              <a:solidFill>
                <a:srgbClr val="000000"/>
              </a:solidFill>
              <a:effectLst/>
              <a:uFillTx/>
              <a:latin typeface="Times New Roman"/>
            </a:endParaRPr>
          </a:p>
          <a:p>
            <a:pPr indent="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indent="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Frank A. Felder</a:t>
            </a:r>
            <a:endParaRPr b="0" lang="en-US" sz="1600" strike="noStrike" u="none">
              <a:solidFill>
                <a:srgbClr val="000000"/>
              </a:solidFill>
              <a:effectLst/>
              <a:uFillTx/>
              <a:latin typeface="Times New Roman"/>
            </a:endParaRPr>
          </a:p>
          <a:p>
            <a:pPr indent="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on behalf of TransÉnergie US Ltd</a:t>
            </a:r>
            <a:endParaRPr b="0" lang="en-US" sz="1600" strike="noStrike" u="none">
              <a:solidFill>
                <a:srgbClr val="000000"/>
              </a:solidFill>
              <a:effectLst/>
              <a:uFillTx/>
              <a:latin typeface="Times New Roman"/>
            </a:endParaRPr>
          </a:p>
          <a:p>
            <a:pPr indent="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September 24, 2001</a:t>
            </a:r>
            <a:endParaRPr b="0" lang="en-US" sz="1600" strike="noStrike" u="none">
              <a:solidFill>
                <a:srgbClr val="000000"/>
              </a:solidFill>
              <a:effectLst/>
              <a:uFillTx/>
              <a:latin typeface="Times New Roman"/>
            </a:endParaRPr>
          </a:p>
          <a:p>
            <a:pPr indent="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sng">
                <a:solidFill>
                  <a:srgbClr val="000000"/>
                </a:solidFill>
                <a:effectLst/>
                <a:uFillTx/>
                <a:latin typeface="Times New Roman"/>
              </a:rPr>
              <a:t>Presentation Summary</a:t>
            </a:r>
            <a:endParaRPr b="0" lang="en-US" sz="3600" strike="noStrike" u="none">
              <a:solidFill>
                <a:srgbClr val="000000"/>
              </a:solidFill>
              <a:effectLst/>
              <a:uFillTx/>
              <a:latin typeface="Times New Roman"/>
            </a:endParaRPr>
          </a:p>
        </p:txBody>
      </p:sp>
      <p:sp>
        <p:nvSpPr>
          <p:cNvPr id="1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Current NYISO rules do not permit new transmission projects from receiving ICAP credit</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New transmission projects reduce the need for installed reserve margins (IRM)</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Not allocating ICAP credit to new transmission projects reduces reliability, increases costs to consumers, and is discriminatory</a:t>
            </a:r>
            <a:endParaRPr b="0" lang="en-US" sz="2800" strike="noStrike" u="none">
              <a:solidFill>
                <a:srgbClr val="000000"/>
              </a:solidFill>
              <a:effectLst/>
              <a:uFillTx/>
              <a:latin typeface="Times New Roman"/>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Frank A. Felder, Independent Consultants</a:t>
            </a:r>
          </a:p>
        </p:txBody>
      </p:sp>
      <p:sp>
        <p:nvSpPr>
          <p:cNvPr id="5" name="PlaceHolder 4"/>
          <p:cNvSpPr>
            <a:spLocks noGrp="1"/>
          </p:cNvSpPr>
          <p:nvPr>
            <p:ph type="sldNum" idx="3"/>
          </p:nvPr>
        </p:nvSpPr>
        <p:spPr/>
        <p:txBody>
          <a:bodyPr/>
          <a:p>
            <a:fld id="{4EB00C0B-5442-4BEE-BC74-7ACCAF41062D}"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sng">
                <a:solidFill>
                  <a:srgbClr val="000000"/>
                </a:solidFill>
                <a:effectLst/>
                <a:uFillTx/>
                <a:latin typeface="Times New Roman"/>
              </a:rPr>
              <a:t>Current NYISO Rules</a:t>
            </a:r>
            <a:endParaRPr b="0" lang="en-US" sz="3600" strike="noStrike" u="none">
              <a:solidFill>
                <a:srgbClr val="000000"/>
              </a:solidFill>
              <a:effectLst/>
              <a:uFillTx/>
              <a:latin typeface="Times New Roman"/>
            </a:endParaRPr>
          </a:p>
        </p:txBody>
      </p:sp>
      <p:sp>
        <p:nvSpPr>
          <p:cNvPr id="1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Current NYISO Tariffs do </a:t>
            </a:r>
            <a:r>
              <a:rPr b="0" lang="en-US" sz="2400" strike="noStrike" u="sng">
                <a:solidFill>
                  <a:srgbClr val="000000"/>
                </a:solidFill>
                <a:effectLst/>
                <a:uFillTx/>
                <a:latin typeface="Times New Roman"/>
              </a:rPr>
              <a:t>not</a:t>
            </a:r>
            <a:r>
              <a:rPr b="0" lang="en-US" sz="2400" strike="noStrike" u="none">
                <a:solidFill>
                  <a:srgbClr val="000000"/>
                </a:solidFill>
                <a:effectLst/>
                <a:uFillTx/>
                <a:latin typeface="Times New Roman"/>
              </a:rPr>
              <a:t> credit new transmission projects with the associated reduction in installed reserve margin (IRM) that these projects create</a:t>
            </a:r>
            <a:endParaRPr b="0" lang="en-US" sz="24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No credit for reduction in overall IRM</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No credit for reduction in locational ICAP requirements for applicable projects</a:t>
            </a:r>
            <a:endParaRPr b="0" lang="en-US" sz="20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Recent rule changes more accurately reflect the ICAP value that different resources provide</a:t>
            </a:r>
            <a:endParaRPr b="0" lang="en-US" sz="24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Change from ICAP to UCAP</a:t>
            </a:r>
            <a:endParaRPr b="0" lang="en-US" sz="2000" strike="noStrike" u="none">
              <a:solidFill>
                <a:srgbClr val="000000"/>
              </a:solidFill>
              <a:effectLst/>
              <a:uFillTx/>
              <a:latin typeface="Times New Roman"/>
            </a:endParaRPr>
          </a:p>
          <a:p>
            <a:pPr lvl="1" marL="743040" indent="-28584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Expanded participation by small generator and load management resources in the ICAP market</a:t>
            </a:r>
            <a:endParaRPr b="0" lang="en-US" sz="20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Frank A. Felder, Independent Consultants</a:t>
            </a:r>
          </a:p>
        </p:txBody>
      </p:sp>
      <p:sp>
        <p:nvSpPr>
          <p:cNvPr id="5" name="PlaceHolder 4"/>
          <p:cNvSpPr>
            <a:spLocks noGrp="1"/>
          </p:cNvSpPr>
          <p:nvPr>
            <p:ph type="sldNum" idx="3"/>
          </p:nvPr>
        </p:nvSpPr>
        <p:spPr/>
        <p:txBody>
          <a:bodyPr/>
          <a:p>
            <a:fld id="{FF57E615-141D-44CB-AA82-0E6E1A91EF52}"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sng">
                <a:solidFill>
                  <a:srgbClr val="000000"/>
                </a:solidFill>
                <a:effectLst/>
                <a:uFillTx/>
                <a:latin typeface="Times New Roman"/>
              </a:rPr>
              <a:t>New Transmission Projects Reduce the Installed Reserve Margins</a:t>
            </a:r>
            <a:endParaRPr b="0" lang="en-US" sz="3600" strike="noStrike" u="none">
              <a:solidFill>
                <a:srgbClr val="000000"/>
              </a:solidFill>
              <a:effectLst/>
              <a:uFillTx/>
              <a:latin typeface="Times New Roman"/>
            </a:endParaRPr>
          </a:p>
        </p:txBody>
      </p:sp>
      <p:sp>
        <p:nvSpPr>
          <p:cNvPr id="16" name=""/>
          <p:cNvSpPr/>
          <p:nvPr/>
        </p:nvSpPr>
        <p:spPr>
          <a:xfrm>
            <a:off x="990720" y="2057400"/>
            <a:ext cx="7315200" cy="34480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adequacy of the generating capacity in a power system is normally improved by interconnecting the system to another power system.  Each interconnected system can then operate at a given risk level with a lower reserve than would be required without the interconnection.  This condition is brought about by the diversity in the probabilistic occurrence of load and capacity outages in the different systems.  The actual interconnection benefits depend on the installed capacity in each system, the total tie capacity, the forced outage rates of the tie lines, the load levels and their residual uncertainties in each system and the type of agreement in existence between the systems.”</a:t>
            </a:r>
            <a:endParaRPr b="0" lang="en-US" sz="2000" strike="noStrike" u="none">
              <a:solidFill>
                <a:srgbClr val="000000"/>
              </a:solidFill>
              <a:effectLst/>
              <a:uFillTx/>
              <a:latin typeface="Times New Roman"/>
            </a:endParaRPr>
          </a:p>
        </p:txBody>
      </p:sp>
      <p:sp>
        <p:nvSpPr>
          <p:cNvPr id="17" name=""/>
          <p:cNvSpPr/>
          <p:nvPr/>
        </p:nvSpPr>
        <p:spPr>
          <a:xfrm>
            <a:off x="4114800" y="5410080"/>
            <a:ext cx="449568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Roy Billinton and Ronald N. Allan, </a:t>
            </a:r>
            <a:r>
              <a:rPr b="0" i="1" lang="en-US" sz="1400" strike="noStrike" u="none">
                <a:solidFill>
                  <a:srgbClr val="000000"/>
                </a:solidFill>
                <a:effectLst/>
                <a:uFillTx/>
                <a:latin typeface="Times New Roman"/>
              </a:rPr>
              <a:t>Reliability Evaluation of Power Systems (2nd Edition)</a:t>
            </a:r>
            <a:r>
              <a:rPr b="0" lang="en-US" sz="1400" strike="noStrike" u="none">
                <a:solidFill>
                  <a:srgbClr val="000000"/>
                </a:solidFill>
                <a:effectLst/>
                <a:uFillTx/>
                <a:latin typeface="Times New Roman"/>
              </a:rPr>
              <a:t>, p. 117.</a:t>
            </a:r>
            <a:endParaRPr b="0" lang="en-US" sz="1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Frank A. Felder, Independent Consultants</a:t>
            </a:r>
          </a:p>
        </p:txBody>
      </p:sp>
      <p:sp>
        <p:nvSpPr>
          <p:cNvPr id="4" name="PlaceHolder 3"/>
          <p:cNvSpPr>
            <a:spLocks noGrp="1"/>
          </p:cNvSpPr>
          <p:nvPr>
            <p:ph type="sldNum" idx="3"/>
          </p:nvPr>
        </p:nvSpPr>
        <p:spPr/>
        <p:txBody>
          <a:bodyPr/>
          <a:p>
            <a:fld id="{8F03508E-4B1A-4569-B216-C9387D2E728F}"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sng">
                <a:solidFill>
                  <a:srgbClr val="000000"/>
                </a:solidFill>
                <a:effectLst/>
                <a:uFillTx/>
                <a:latin typeface="Times New Roman"/>
              </a:rPr>
              <a:t>New Transmission Projects Reduce the Installed Reserve Margins - Examples</a:t>
            </a:r>
            <a:endParaRPr b="0" lang="en-US" sz="3600" strike="noStrike" u="none">
              <a:solidFill>
                <a:srgbClr val="000000"/>
              </a:solidFill>
              <a:effectLst/>
              <a:uFillTx/>
              <a:latin typeface="Times New Roman"/>
            </a:endParaRPr>
          </a:p>
        </p:txBody>
      </p:sp>
      <p:sp>
        <p:nvSpPr>
          <p:cNvPr id="19" name=""/>
          <p:cNvSpPr/>
          <p:nvPr/>
        </p:nvSpPr>
        <p:spPr>
          <a:xfrm>
            <a:off x="1143000" y="2209680"/>
            <a:ext cx="914400" cy="9144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 name=""/>
          <p:cNvSpPr/>
          <p:nvPr/>
        </p:nvSpPr>
        <p:spPr>
          <a:xfrm>
            <a:off x="2362320" y="2209680"/>
            <a:ext cx="914400" cy="9144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a:off x="1148040" y="3276720"/>
            <a:ext cx="208332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Between Control Areas</a:t>
            </a:r>
            <a:endParaRPr b="0" lang="en-US" sz="1600" strike="noStrike" u="none">
              <a:solidFill>
                <a:srgbClr val="000000"/>
              </a:solidFill>
              <a:effectLst/>
              <a:uFillTx/>
              <a:latin typeface="Times New Roman"/>
            </a:endParaRPr>
          </a:p>
        </p:txBody>
      </p:sp>
      <p:sp>
        <p:nvSpPr>
          <p:cNvPr id="22" name=""/>
          <p:cNvSpPr/>
          <p:nvPr/>
        </p:nvSpPr>
        <p:spPr>
          <a:xfrm>
            <a:off x="1828800" y="2666880"/>
            <a:ext cx="762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6172200" y="1981080"/>
            <a:ext cx="1828800" cy="18288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a:off x="6553080" y="2362320"/>
            <a:ext cx="76212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6026040" y="3886200"/>
            <a:ext cx="199872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Within a Control Area</a:t>
            </a:r>
            <a:endParaRPr b="0" lang="en-US" sz="1600" strike="noStrike" u="none">
              <a:solidFill>
                <a:srgbClr val="000000"/>
              </a:solidFill>
              <a:effectLst/>
              <a:uFillTx/>
              <a:latin typeface="Times New Roman"/>
            </a:endParaRPr>
          </a:p>
        </p:txBody>
      </p:sp>
      <p:sp>
        <p:nvSpPr>
          <p:cNvPr id="26" name=""/>
          <p:cNvSpPr/>
          <p:nvPr/>
        </p:nvSpPr>
        <p:spPr>
          <a:xfrm>
            <a:off x="3657600" y="3657600"/>
            <a:ext cx="1828800" cy="18288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2371680" y="5562720"/>
            <a:ext cx="44420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Within a Control Area and Between ICAP Subzones</a:t>
            </a:r>
            <a:endParaRPr b="0" lang="en-US" sz="1600" strike="noStrike" u="none">
              <a:solidFill>
                <a:srgbClr val="000000"/>
              </a:solidFill>
              <a:effectLst/>
              <a:uFillTx/>
              <a:latin typeface="Times New Roman"/>
            </a:endParaRPr>
          </a:p>
        </p:txBody>
      </p:sp>
      <p:sp>
        <p:nvSpPr>
          <p:cNvPr id="28" name=""/>
          <p:cNvSpPr/>
          <p:nvPr/>
        </p:nvSpPr>
        <p:spPr>
          <a:xfrm>
            <a:off x="4267080" y="4191120"/>
            <a:ext cx="533520" cy="761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3962520" y="4495680"/>
            <a:ext cx="1523880" cy="762120"/>
          </a:xfrm>
          <a:custGeom>
            <a:avLst/>
            <a:gdLst/>
            <a:ahLst/>
            <a:rect l="l" t="t" r="r" b="b"/>
            <a:pathLst>
              <a:path w="960" h="480">
                <a:moveTo>
                  <a:pt x="0" y="480"/>
                </a:moveTo>
                <a:cubicBezTo>
                  <a:pt x="112" y="288"/>
                  <a:pt x="224" y="96"/>
                  <a:pt x="384" y="48"/>
                </a:cubicBezTo>
                <a:cubicBezTo>
                  <a:pt x="544" y="0"/>
                  <a:pt x="752" y="96"/>
                  <a:pt x="960" y="192"/>
                </a:cubicBezTo>
              </a:path>
            </a:pathLst>
          </a:custGeom>
          <a:noFill/>
          <a:ln w="9360">
            <a:solidFill>
              <a:srgbClr val="000000"/>
            </a:solidFill>
            <a:prstDash val="sysDot"/>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6477120" y="2743200"/>
            <a:ext cx="1523880" cy="762120"/>
          </a:xfrm>
          <a:custGeom>
            <a:avLst/>
            <a:gdLst/>
            <a:ahLst/>
            <a:rect l="l" t="t" r="r" b="b"/>
            <a:pathLst>
              <a:path w="960" h="480">
                <a:moveTo>
                  <a:pt x="0" y="480"/>
                </a:moveTo>
                <a:cubicBezTo>
                  <a:pt x="112" y="288"/>
                  <a:pt x="224" y="96"/>
                  <a:pt x="384" y="48"/>
                </a:cubicBezTo>
                <a:cubicBezTo>
                  <a:pt x="544" y="0"/>
                  <a:pt x="752" y="96"/>
                  <a:pt x="960" y="192"/>
                </a:cubicBezTo>
              </a:path>
            </a:pathLst>
          </a:custGeom>
          <a:noFill/>
          <a:ln w="9360">
            <a:solidFill>
              <a:srgbClr val="000000"/>
            </a:solidFill>
            <a:prstDash val="sysDot"/>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763560" y="20574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a:t>
            </a:r>
            <a:endParaRPr b="0" lang="en-US" sz="2400" strike="noStrike" u="none">
              <a:solidFill>
                <a:srgbClr val="000000"/>
              </a:solidFill>
              <a:effectLst/>
              <a:uFillTx/>
              <a:latin typeface="Times New Roman"/>
            </a:endParaRPr>
          </a:p>
        </p:txBody>
      </p:sp>
      <p:sp>
        <p:nvSpPr>
          <p:cNvPr id="32" name=""/>
          <p:cNvSpPr/>
          <p:nvPr/>
        </p:nvSpPr>
        <p:spPr>
          <a:xfrm>
            <a:off x="5792760" y="198108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#2</a:t>
            </a:r>
            <a:endParaRPr b="0" lang="en-US" sz="2400" strike="noStrike" u="none">
              <a:solidFill>
                <a:srgbClr val="000000"/>
              </a:solidFill>
              <a:effectLst/>
              <a:uFillTx/>
              <a:latin typeface="Times New Roman"/>
            </a:endParaRPr>
          </a:p>
        </p:txBody>
      </p:sp>
      <p:sp>
        <p:nvSpPr>
          <p:cNvPr id="33" name=""/>
          <p:cNvSpPr/>
          <p:nvPr/>
        </p:nvSpPr>
        <p:spPr>
          <a:xfrm>
            <a:off x="3201840" y="380988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#3</a:t>
            </a:r>
            <a:endParaRPr b="0" lang="en-US" sz="2400" strike="noStrike" u="none">
              <a:solidFill>
                <a:srgbClr val="000000"/>
              </a:solidFill>
              <a:effectLst/>
              <a:uFillTx/>
              <a:latin typeface="Times New Roman"/>
            </a:endParaRPr>
          </a:p>
        </p:txBody>
      </p:sp>
      <p:sp>
        <p:nvSpPr>
          <p:cNvPr id="34" name=""/>
          <p:cNvSpPr/>
          <p:nvPr/>
        </p:nvSpPr>
        <p:spPr>
          <a:xfrm>
            <a:off x="309600" y="4343400"/>
            <a:ext cx="2040120" cy="1162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sng">
                <a:solidFill>
                  <a:srgbClr val="000000"/>
                </a:solidFill>
                <a:effectLst/>
                <a:uFillTx/>
                <a:latin typeface="Times New Roman"/>
              </a:rPr>
              <a:t>Key</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Transmission line</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Control Area</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Subzone boundary</a:t>
            </a:r>
            <a:endParaRPr b="0" lang="en-US" sz="1000" strike="noStrike" u="none">
              <a:solidFill>
                <a:srgbClr val="000000"/>
              </a:solidFill>
              <a:effectLst/>
              <a:uFillTx/>
              <a:latin typeface="Times New Roman"/>
            </a:endParaRPr>
          </a:p>
        </p:txBody>
      </p:sp>
      <p:sp>
        <p:nvSpPr>
          <p:cNvPr id="35" name=""/>
          <p:cNvSpPr/>
          <p:nvPr/>
        </p:nvSpPr>
        <p:spPr>
          <a:xfrm>
            <a:off x="457200" y="4800600"/>
            <a:ext cx="457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457200" y="5410080"/>
            <a:ext cx="457200" cy="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609480" y="4952880"/>
            <a:ext cx="182520" cy="18252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Frank A. Felder, Independent Consultants</a:t>
            </a:r>
          </a:p>
        </p:txBody>
      </p:sp>
      <p:sp>
        <p:nvSpPr>
          <p:cNvPr id="4" name="PlaceHolder 3"/>
          <p:cNvSpPr>
            <a:spLocks noGrp="1"/>
          </p:cNvSpPr>
          <p:nvPr>
            <p:ph type="sldNum" idx="3"/>
          </p:nvPr>
        </p:nvSpPr>
        <p:spPr/>
        <p:txBody>
          <a:bodyPr/>
          <a:p>
            <a:fld id="{6FD990DD-186C-48F9-8F95-2AA30300DCD7}"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sng">
                <a:solidFill>
                  <a:srgbClr val="000000"/>
                </a:solidFill>
                <a:effectLst/>
                <a:uFillTx/>
                <a:latin typeface="Times New Roman"/>
              </a:rPr>
              <a:t>New Transmission Projects Reduce Installed Reserve Margins</a:t>
            </a:r>
            <a:endParaRPr b="0" lang="en-US" sz="3600" strike="noStrike" u="none">
              <a:solidFill>
                <a:srgbClr val="000000"/>
              </a:solidFill>
              <a:effectLst/>
              <a:uFillTx/>
              <a:latin typeface="Times New Roman"/>
            </a:endParaRPr>
          </a:p>
        </p:txBody>
      </p:sp>
      <p:sp>
        <p:nvSpPr>
          <p:cNvPr id="3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Even if loads in the two connecting areas are </a:t>
            </a:r>
            <a:r>
              <a:rPr b="0" lang="en-US" sz="2400" strike="noStrike" u="sng">
                <a:solidFill>
                  <a:srgbClr val="000000"/>
                </a:solidFill>
                <a:effectLst/>
                <a:uFillTx/>
                <a:latin typeface="Times New Roman"/>
              </a:rPr>
              <a:t>perfectly</a:t>
            </a:r>
            <a:r>
              <a:rPr b="0" lang="en-US" sz="2400" strike="noStrike" u="none">
                <a:solidFill>
                  <a:srgbClr val="000000"/>
                </a:solidFill>
                <a:effectLst/>
                <a:uFillTx/>
                <a:latin typeface="Times New Roman"/>
              </a:rPr>
              <a:t> correlated, new transmission projects reduce IRM due to the largely independent outages of generation units in both areas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Connecting an area with excess generation to an area short of generation reduces the IRM in both areas (i.e., reliability benefits do not flow only in the direction of power flows)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 general, transmission projects have larger availabilities than generation projects</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Frank A. Felder, Independent Consultants</a:t>
            </a:r>
          </a:p>
        </p:txBody>
      </p:sp>
      <p:sp>
        <p:nvSpPr>
          <p:cNvPr id="5" name="PlaceHolder 4"/>
          <p:cNvSpPr>
            <a:spLocks noGrp="1"/>
          </p:cNvSpPr>
          <p:nvPr>
            <p:ph type="sldNum" idx="3"/>
          </p:nvPr>
        </p:nvSpPr>
        <p:spPr/>
        <p:txBody>
          <a:bodyPr/>
          <a:p>
            <a:fld id="{27F8ED4B-A5F4-4C21-A108-BA389709E364}"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sng">
                <a:solidFill>
                  <a:srgbClr val="000000"/>
                </a:solidFill>
                <a:effectLst/>
                <a:uFillTx/>
                <a:latin typeface="Times New Roman"/>
              </a:rPr>
              <a:t>New Transmission Projects Should Receive Appropriate ICAP Credit</a:t>
            </a:r>
            <a:endParaRPr b="0" lang="en-US" sz="3600" strike="noStrike" u="none">
              <a:solidFill>
                <a:srgbClr val="000000"/>
              </a:solidFill>
              <a:effectLst/>
              <a:uFillTx/>
              <a:latin typeface="Times New Roman"/>
            </a:endParaRPr>
          </a:p>
        </p:txBody>
      </p:sp>
      <p:sp>
        <p:nvSpPr>
          <p:cNvPr id="4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spcAft>
                <a:spcPts val="4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Granting ICAP credit to transmission enhances reliability and reduces customer costs </a:t>
            </a:r>
            <a:endParaRPr b="0" lang="en-US" sz="2400" strike="noStrike" u="none">
              <a:solidFill>
                <a:srgbClr val="000000"/>
              </a:solidFill>
              <a:effectLst/>
              <a:uFillTx/>
              <a:latin typeface="Times New Roman"/>
            </a:endParaRPr>
          </a:p>
          <a:p>
            <a:pPr lvl="1" marL="743040" indent="-285840">
              <a:spcBef>
                <a:spcPts val="499"/>
              </a:spcBef>
              <a:spcAft>
                <a:spcPts val="4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Transmission projects may provide greater reliability benefits than similarly situated generation projects and could be less expensive</a:t>
            </a:r>
            <a:endParaRPr b="0" lang="en-US" sz="2000" strike="noStrike" u="none">
              <a:solidFill>
                <a:srgbClr val="000000"/>
              </a:solidFill>
              <a:effectLst/>
              <a:uFillTx/>
              <a:latin typeface="Times New Roman"/>
            </a:endParaRPr>
          </a:p>
          <a:p>
            <a:pPr lvl="1" marL="743040" indent="-285840">
              <a:spcBef>
                <a:spcPts val="499"/>
              </a:spcBef>
              <a:spcAft>
                <a:spcPts val="4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Granting ICAP credit only to generation projects makes generation more attractive to investors than transmission projects, irrespective of which alternative provides the lowest cost </a:t>
            </a:r>
            <a:endParaRPr b="0" lang="en-US" sz="2000" strike="noStrike" u="none">
              <a:solidFill>
                <a:srgbClr val="000000"/>
              </a:solidFill>
              <a:effectLst/>
              <a:uFillTx/>
              <a:latin typeface="Times New Roman"/>
            </a:endParaRPr>
          </a:p>
          <a:p>
            <a:pPr lvl="1" marL="743040" indent="-285840">
              <a:spcBef>
                <a:spcPts val="499"/>
              </a:spcBef>
              <a:spcAft>
                <a:spcPts val="4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As a result, the additional reliability benefits and potential cost reductions of transmission projects will not occur</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Frank A. Felder, Independent Consultants</a:t>
            </a:r>
          </a:p>
        </p:txBody>
      </p:sp>
      <p:sp>
        <p:nvSpPr>
          <p:cNvPr id="5" name="PlaceHolder 4"/>
          <p:cNvSpPr>
            <a:spLocks noGrp="1"/>
          </p:cNvSpPr>
          <p:nvPr>
            <p:ph type="sldNum" idx="3"/>
          </p:nvPr>
        </p:nvSpPr>
        <p:spPr/>
        <p:txBody>
          <a:bodyPr/>
          <a:p>
            <a:fld id="{AD853B45-E7D6-4958-A11E-5EB3C41E15BE}"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sng">
                <a:solidFill>
                  <a:srgbClr val="000000"/>
                </a:solidFill>
                <a:effectLst/>
                <a:uFillTx/>
                <a:latin typeface="Times New Roman"/>
              </a:rPr>
              <a:t>New Transmission Projects Should Receive Appropriate ICAP Credit (con’t)</a:t>
            </a:r>
            <a:endParaRPr b="0" lang="en-US" sz="3600" strike="noStrike" u="none">
              <a:solidFill>
                <a:srgbClr val="000000"/>
              </a:solidFill>
              <a:effectLst/>
              <a:uFillTx/>
              <a:latin typeface="Times New Roman"/>
            </a:endParaRPr>
          </a:p>
        </p:txBody>
      </p:sp>
      <p:sp>
        <p:nvSpPr>
          <p:cNvPr id="4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spcAft>
                <a:spcPts val="4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Granting ICAP credit to transmission places all solutions on equal footing </a:t>
            </a:r>
            <a:endParaRPr b="0" lang="en-US" sz="2400" strike="noStrike" u="none">
              <a:solidFill>
                <a:srgbClr val="000000"/>
              </a:solidFill>
              <a:effectLst/>
              <a:uFillTx/>
              <a:latin typeface="Times New Roman"/>
            </a:endParaRPr>
          </a:p>
          <a:p>
            <a:pPr lvl="1" marL="743040" indent="-285840">
              <a:spcBef>
                <a:spcPts val="499"/>
              </a:spcBef>
              <a:spcAft>
                <a:spcPts val="4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Non discriminatory treatment allows all solutions -- generation, distributed generation, load management initiatives, and transmission projects -- to compete to provide consumers with inexpensive delivered electricity </a:t>
            </a:r>
            <a:endParaRPr b="0" lang="en-US" sz="2000" strike="noStrike" u="none">
              <a:solidFill>
                <a:srgbClr val="000000"/>
              </a:solidFill>
              <a:effectLst/>
              <a:uFillTx/>
              <a:latin typeface="Times New Roman"/>
            </a:endParaRPr>
          </a:p>
          <a:p>
            <a:pPr lvl="1" marL="743040" indent="-285840">
              <a:spcBef>
                <a:spcPts val="499"/>
              </a:spcBef>
              <a:spcAft>
                <a:spcPts val="499"/>
              </a:spcAft>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Non discriminatory treatment allows all solutions to be fairly compensated for the reliability value that each provides</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Frank A. Felder, Independent Consultants</a:t>
            </a:r>
          </a:p>
        </p:txBody>
      </p:sp>
      <p:sp>
        <p:nvSpPr>
          <p:cNvPr id="5" name="PlaceHolder 4"/>
          <p:cNvSpPr>
            <a:spLocks noGrp="1"/>
          </p:cNvSpPr>
          <p:nvPr>
            <p:ph type="sldNum" idx="3"/>
          </p:nvPr>
        </p:nvSpPr>
        <p:spPr/>
        <p:txBody>
          <a:bodyPr/>
          <a:p>
            <a:fld id="{5DC74455-171B-4CE9-A3D8-782B2E7CA3CE}" type="slidenum">
              <a:t>8</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149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2001-09-18T17:09:42Z</dcterms:created>
  <dc:creator>Frank A. Felder</dc:creator>
  <dc:description/>
  <dc:language>en-US</dc:language>
  <cp:lastModifiedBy>Frank A. Felder</cp:lastModifiedBy>
  <dcterms:modified xsi:type="dcterms:W3CDTF">2001-09-20T10:10:01Z</dcterms:modified>
  <cp:revision>17</cp:revision>
  <dc:subject/>
  <dc:title>Encompassing Transmission Projects in the New York ICAP Market</dc:title>
</cp:coreProperties>
</file>