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41.xml.rels" ContentType="application/vnd.openxmlformats-package.relationships+xml"/>
  <Override PartName="/ppt/slides/_rels/slide39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49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_rels/presentation.xml.rels" ContentType="application/vnd.openxmlformats-package.relationships+xml"/>
  <Override PartName="/ppt/media/image13.emf" ContentType="image/x-emf"/>
  <Override PartName="/ppt/media/image9.emf" ContentType="image/x-emf"/>
  <Override PartName="/ppt/media/image18.emf" ContentType="image/x-emf"/>
  <Override PartName="/ppt/media/image20.emf" ContentType="image/x-emf"/>
  <Override PartName="/ppt/media/image12.emf" ContentType="image/x-emf"/>
  <Override PartName="/ppt/media/image8.emf" ContentType="image/x-emf"/>
  <Override PartName="/ppt/media/image5.wmf" ContentType="image/x-wmf"/>
  <Override PartName="/ppt/media/image17.emf" ContentType="image/x-emf"/>
  <Override PartName="/ppt/media/image11.emf" ContentType="image/x-emf"/>
  <Override PartName="/ppt/media/image7.emf" ContentType="image/x-emf"/>
  <Override PartName="/ppt/media/image4.wmf" ContentType="image/x-wmf"/>
  <Override PartName="/ppt/media/image16.emf" ContentType="image/x-emf"/>
  <Override PartName="/ppt/media/image25.emf" ContentType="image/x-emf"/>
  <Override PartName="/ppt/media/image24.emf" ContentType="image/x-emf"/>
  <Override PartName="/ppt/media/image23.emf" ContentType="image/x-emf"/>
  <Override PartName="/ppt/media/image22.emf" ContentType="image/x-emf"/>
  <Override PartName="/ppt/media/image10.emf" ContentType="image/x-emf"/>
  <Override PartName="/ppt/media/image21.emf" ContentType="image/x-emf"/>
  <Override PartName="/ppt/media/image19.emf" ContentType="image/x-emf"/>
  <Override PartName="/ppt/media/image14.emf" ContentType="image/x-emf"/>
  <Override PartName="/ppt/media/image1.png" ContentType="image/png"/>
  <Override PartName="/ppt/media/image2.png" ContentType="image/png"/>
  <Override PartName="/ppt/media/image6.emf" ContentType="image/x-emf"/>
  <Override PartName="/ppt/media/image15.emf" ContentType="image/x-e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88DF2D-5F4B-44B1-B702-CA1493798AD6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 QTR 2000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9.emf"/><Relationship Id="rId3" Type="http://schemas.openxmlformats.org/officeDocument/2006/relationships/image" Target="../media/image10.emf"/><Relationship Id="rId4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11.emf"/><Relationship Id="rId2" Type="http://schemas.openxmlformats.org/officeDocument/2006/relationships/image" Target="../media/image12.emf"/><Relationship Id="rId3" Type="http://schemas.openxmlformats.org/officeDocument/2006/relationships/image" Target="../media/image13.emf"/><Relationship Id="rId4" Type="http://schemas.openxmlformats.org/officeDocument/2006/relationships/image" Target="../media/image14.emf"/><Relationship Id="rId5" Type="http://schemas.openxmlformats.org/officeDocument/2006/relationships/image" Target="../media/image15.emf"/><Relationship Id="rId6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Relationship Id="rId3" Type="http://schemas.openxmlformats.org/officeDocument/2006/relationships/image" Target="../media/image18.emf"/><Relationship Id="rId4" Type="http://schemas.openxmlformats.org/officeDocument/2006/relationships/image" Target="../media/image19.emf"/><Relationship Id="rId5" Type="http://schemas.openxmlformats.org/officeDocument/2006/relationships/image" Target="../media/image20.emf"/><Relationship Id="rId6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21.emf"/><Relationship Id="rId2" Type="http://schemas.openxmlformats.org/officeDocument/2006/relationships/image" Target="../media/image22.emf"/><Relationship Id="rId3" Type="http://schemas.openxmlformats.org/officeDocument/2006/relationships/image" Target="../media/image23.emf"/><Relationship Id="rId4" Type="http://schemas.openxmlformats.org/officeDocument/2006/relationships/image" Target="../media/image24.emf"/><Relationship Id="rId5" Type="http://schemas.openxmlformats.org/officeDocument/2006/relationships/image" Target="../media/image25.emf"/><Relationship Id="rId6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hyperlink" Target="mailto:vkamins@enron.com" TargetMode="External"/><Relationship Id="rId2" Type="http://schemas.openxmlformats.org/officeDocument/2006/relationships/hyperlink" Target="mailto:zlu@enron.com" TargetMode="External"/><Relationship Id="rId3" Type="http://schemas.openxmlformats.org/officeDocument/2006/relationships/hyperlink" Target="mailto:zlu@enron.com" TargetMode="External"/><Relationship Id="rId4" Type="http://schemas.openxmlformats.org/officeDocument/2006/relationships/hyperlink" Target="mailto:zlu@enron.com" TargetMode="External"/><Relationship Id="rId5" Type="http://schemas.openxmlformats.org/officeDocument/2006/relationships/hyperlink" Target="mailto:zlu@enron.com" TargetMode="External"/><Relationship Id="rId6" Type="http://schemas.openxmlformats.org/officeDocument/2006/relationships/hyperlink" Target="mailto:vkaminski@aol.com" TargetMode="External"/><Relationship Id="rId7" Type="http://schemas.openxmlformats.org/officeDocument/2006/relationships/hyperlink" Target="mailto:ziminlu@yahoo.com" TargetMode="External"/><Relationship Id="rId8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61760" y="1980720"/>
            <a:ext cx="877572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Three: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Development of a consistent framework for valuation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Recognition that many features of the energy markets constitute their permanent characteristics, and are not a manifestation of  growing pains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common framework for valuation of traded options and options embedded in contracts and in physical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2000 - 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62120" y="1511280"/>
            <a:ext cx="8864640" cy="21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EXOTIC OPTIONS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Complexity of Energy Derivatives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937360" cy="4600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sources of complexity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derivatives seldom exist in a pure form.  Typically we deal with many unique and/or interacting options and standard software packages don’t perform well as valuation engines.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Many energy derivatives have been designed to address two sources of uncertainty: price risk and volume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payoff profiles tend to be very complicated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Options often cannot be separated from a physical supply contract or a physical asset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Standard Option:  A Definition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option: the right (but not an obligation) to buy (sell) an underlying instrument or commodity at certain price (strike or exercise price) on (by) certain 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to buy: call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to sell: put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 at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Call: max(0, F</a:t>
            </a:r>
            <a:r>
              <a:rPr b="1" lang="en-US" sz="20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T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Put: max(0, K - F</a:t>
            </a:r>
            <a:r>
              <a:rPr b="1" lang="en-US" sz="20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T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K - strike price, F - forward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 - expiration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Standard options are priced using two standard assumptions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existence of a replicating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stochastic process followed by the price of the underlying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Exotic Option:  A Definition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nature of an option is in the eye of the beholder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exotic option is characterized by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complicated payoff structure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Multiple sources of risk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complicated behavior of the price(s) of the underlying instrument(s)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most cases these characteristics interact: in practice we almost never encounter pure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options are priced in practice within the Black-Scholes framework: existence of a replicating portfolio is implicitly assumed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inherent difficulty of creating a  replicating portfolio in some markets  is almost never addressed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Options: Payoff Structures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Complicated payoff structures typically arise from two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Path dependence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Dependence of the payoff on a function of a price (or multiple prices) of the underlying instrument(s)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Path dependence: the payoff on the exercise date depends on how the terminal price level was reached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Barrier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Look back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Dependence on the function of a price (several prices)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74720" y="1807920"/>
            <a:ext cx="9245520" cy="488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option: an option defined in terms of an average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payoff profile: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avg(F)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avg(F))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economic rationale for Asian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volatility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danger of price manipulation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Most companies have exposure to an average price over some period of time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425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accounting currency translations for the flow variables use average exchange rates for the period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425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exposure to price fluctuations is averaged over the reporting period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Recommended pricing approach: Monte Carlo with numerical enhancements (antithetic variates, control variates)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 - Valuation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74720" y="1807920"/>
            <a:ext cx="9245520" cy="488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Sum of lognormal random variables does not follow a lognormal 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Difference between models that assume continuous and discrete monitoring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Available valuation techniques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Moment matching (for example, Levy 1990)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Choose a distribution defined by m parameters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Estimate m moments of the target 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Curran’s method: conditioning based on the geometric average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Options-Monte-Carlo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8408880" y="4038480"/>
            <a:ext cx="993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Maturity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 flipH="1" flipV="1">
            <a:off x="1285560" y="3429000"/>
            <a:ext cx="51444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>
            <a:off x="1365120" y="4267080"/>
            <a:ext cx="81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Today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812520" y="1854000"/>
            <a:ext cx="8762760" cy="4473000"/>
            <a:chOff x="812520" y="1854000"/>
            <a:chExt cx="8762760" cy="4473000"/>
          </a:xfrm>
        </p:grpSpPr>
        <p:sp>
          <p:nvSpPr>
            <p:cNvPr id="45" name="PlaceHolder 2"/>
            <p:cNvSpPr>
              <a:spLocks noGrp="1"/>
            </p:cNvSpPr>
            <p:nvPr>
              <p:ph/>
            </p:nvPr>
          </p:nvSpPr>
          <p:spPr>
            <a:xfrm>
              <a:off x="812520" y="1854000"/>
              <a:ext cx="8762760" cy="4473000"/>
            </a:xfrm>
            <a:prstGeom prst="rect">
              <a:avLst/>
            </a:prstGeom>
            <a:solidFill>
              <a:srgbClr val="000000"/>
            </a:solidFill>
            <a:ln w="19080">
              <a:solidFill>
                <a:srgbClr val="ff6600"/>
              </a:solidFill>
              <a:miter/>
            </a:ln>
          </p:spPr>
          <p:txBody>
            <a:bodyPr lIns="90000" rIns="90000" tIns="46800" bIns="46800" anchor="t">
              <a:normAutofit/>
            </a:bodyPr>
            <a:p>
              <a:pPr marL="343080" indent="-343080">
                <a:spcBef>
                  <a:spcPts val="799"/>
                </a:spcBef>
                <a:buNone/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ebad17"/>
                  </a:solidFill>
                  <a:effectLst/>
                  <a:uFillTx/>
                  <a:latin typeface="Frutiger 45 Light"/>
                </a:rPr>
                <a:t> 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139760" y="3046680"/>
              <a:ext cx="7543440" cy="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28308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45444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62616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79752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96888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14024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31196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48332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65468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82604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99776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16912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34048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51184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683560" y="2881080"/>
              <a:ext cx="0" cy="33084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" name=""/>
            <p:cNvSpPr/>
            <p:nvPr/>
          </p:nvSpPr>
          <p:spPr>
            <a:xfrm flipH="1" flipV="1">
              <a:off x="8683200" y="3295080"/>
              <a:ext cx="171000" cy="74520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225440" y="2798280"/>
              <a:ext cx="0" cy="49680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" name=""/>
            <p:cNvSpPr/>
            <p:nvPr/>
          </p:nvSpPr>
          <p:spPr>
            <a:xfrm flipH="1" flipV="1">
              <a:off x="6283080" y="3211920"/>
              <a:ext cx="514080" cy="91116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5" name=""/>
          <p:cNvSpPr/>
          <p:nvPr/>
        </p:nvSpPr>
        <p:spPr>
          <a:xfrm>
            <a:off x="6330960" y="4191120"/>
            <a:ext cx="103212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Beg.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Average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>
            <a:off x="3125880" y="2397240"/>
            <a:ext cx="48348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200" strike="noStrike" u="none" baseline="-25000">
                <a:solidFill>
                  <a:srgbClr val="ebad17"/>
                </a:solidFill>
                <a:effectLst/>
                <a:uFillTx/>
                <a:latin typeface="Tahoma"/>
              </a:rPr>
              <a:t>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7210080" y="3276720"/>
            <a:ext cx="4388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200" strike="noStrike" u="none" baseline="-25000">
                <a:solidFill>
                  <a:srgbClr val="ebad17"/>
                </a:solidFill>
                <a:effectLst/>
                <a:uFillTx/>
                <a:latin typeface="Tahoma"/>
              </a:rPr>
              <a:t>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5880600" y="2556000"/>
            <a:ext cx="34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8488800" y="2556000"/>
            <a:ext cx="34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7176600" y="2152800"/>
            <a:ext cx="257400" cy="761760"/>
          </a:xfrm>
          <a:prstGeom prst="line">
            <a:avLst/>
          </a:prstGeom>
          <a:ln w="9360">
            <a:solidFill>
              <a:srgbClr val="ff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>
            <a:off x="7103520" y="1889280"/>
            <a:ext cx="1290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dt = (t1-tn)/n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>
            <a:off x="1136880" y="4910040"/>
            <a:ext cx="393012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t1 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0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exp(-1/2*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m</a:t>
            </a:r>
            <a:r>
              <a:rPr b="0" lang="en-US" sz="18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*t1+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m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*sqrt(t1))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1169280" y="5334120"/>
            <a:ext cx="407304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tn 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t(n-1) 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exp(-1/2*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d</a:t>
            </a:r>
            <a:r>
              <a:rPr b="0" lang="en-US" sz="18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*dt+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d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*sqrt(dt))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8209080" y="4232160"/>
            <a:ext cx="993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Maturity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25320" y="485280"/>
            <a:ext cx="8763120" cy="11430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 on Asian Strips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1162080" y="1996920"/>
            <a:ext cx="7924680" cy="4023000"/>
          </a:xfrm>
          <a:prstGeom prst="rect">
            <a:avLst/>
          </a:prstGeom>
          <a:solidFill>
            <a:srgbClr val="cc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1857240" y="2131560"/>
            <a:ext cx="0" cy="336564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1851120" y="5484960"/>
            <a:ext cx="6962760" cy="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 rot="16200000">
            <a:off x="1152360" y="3748320"/>
            <a:ext cx="70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8189280" y="5486400"/>
            <a:ext cx="688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5434200" y="5557680"/>
            <a:ext cx="50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6149880" y="555768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"/>
          <p:cNvSpPr/>
          <p:nvPr/>
        </p:nvSpPr>
        <p:spPr>
          <a:xfrm>
            <a:off x="6822360" y="555768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707544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638964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571824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5650200" y="3411360"/>
            <a:ext cx="132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>
            <a:off x="6393600" y="3741840"/>
            <a:ext cx="135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"/>
          <p:cNvSpPr/>
          <p:nvPr/>
        </p:nvSpPr>
        <p:spPr>
          <a:xfrm>
            <a:off x="7052400" y="4287960"/>
            <a:ext cx="135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"/>
          <p:cNvSpPr/>
          <p:nvPr/>
        </p:nvSpPr>
        <p:spPr>
          <a:xfrm>
            <a:off x="2181240" y="3452760"/>
            <a:ext cx="3486240" cy="317520"/>
          </a:xfrm>
          <a:custGeom>
            <a:avLst/>
            <a:gdLst/>
            <a:ahLst/>
            <a:rect l="l" t="t" r="r" b="b"/>
            <a:pathLst>
              <a:path w="1952" h="200">
                <a:moveTo>
                  <a:pt x="0" y="56"/>
                </a:moveTo>
                <a:lnTo>
                  <a:pt x="136" y="48"/>
                </a:lnTo>
                <a:lnTo>
                  <a:pt x="208" y="48"/>
                </a:lnTo>
                <a:lnTo>
                  <a:pt x="256" y="104"/>
                </a:lnTo>
                <a:lnTo>
                  <a:pt x="344" y="120"/>
                </a:lnTo>
                <a:lnTo>
                  <a:pt x="416" y="128"/>
                </a:lnTo>
                <a:lnTo>
                  <a:pt x="440" y="80"/>
                </a:lnTo>
                <a:lnTo>
                  <a:pt x="576" y="64"/>
                </a:lnTo>
                <a:lnTo>
                  <a:pt x="624" y="24"/>
                </a:lnTo>
                <a:lnTo>
                  <a:pt x="744" y="24"/>
                </a:lnTo>
                <a:lnTo>
                  <a:pt x="816" y="0"/>
                </a:lnTo>
                <a:lnTo>
                  <a:pt x="832" y="88"/>
                </a:lnTo>
                <a:lnTo>
                  <a:pt x="912" y="168"/>
                </a:lnTo>
                <a:lnTo>
                  <a:pt x="1008" y="184"/>
                </a:lnTo>
                <a:lnTo>
                  <a:pt x="1064" y="200"/>
                </a:lnTo>
                <a:lnTo>
                  <a:pt x="1160" y="160"/>
                </a:lnTo>
                <a:lnTo>
                  <a:pt x="1232" y="120"/>
                </a:lnTo>
                <a:lnTo>
                  <a:pt x="1296" y="136"/>
                </a:lnTo>
                <a:lnTo>
                  <a:pt x="1376" y="144"/>
                </a:lnTo>
                <a:lnTo>
                  <a:pt x="1472" y="128"/>
                </a:lnTo>
                <a:lnTo>
                  <a:pt x="1528" y="152"/>
                </a:lnTo>
                <a:lnTo>
                  <a:pt x="1600" y="160"/>
                </a:lnTo>
                <a:lnTo>
                  <a:pt x="1656" y="176"/>
                </a:lnTo>
                <a:lnTo>
                  <a:pt x="1736" y="200"/>
                </a:lnTo>
                <a:lnTo>
                  <a:pt x="1768" y="160"/>
                </a:lnTo>
                <a:lnTo>
                  <a:pt x="1904" y="192"/>
                </a:lnTo>
                <a:lnTo>
                  <a:pt x="1952" y="176"/>
                </a:lnTo>
              </a:path>
            </a:pathLst>
          </a:custGeom>
          <a:noFill/>
          <a:ln w="3492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>
            <a:off x="2166840" y="3846600"/>
            <a:ext cx="4172040" cy="291960"/>
          </a:xfrm>
          <a:custGeom>
            <a:avLst/>
            <a:gdLst/>
            <a:ahLst/>
            <a:rect l="l" t="t" r="r" b="b"/>
            <a:pathLst>
              <a:path w="2336" h="184">
                <a:moveTo>
                  <a:pt x="0" y="72"/>
                </a:moveTo>
                <a:lnTo>
                  <a:pt x="160" y="72"/>
                </a:lnTo>
                <a:lnTo>
                  <a:pt x="256" y="64"/>
                </a:lnTo>
                <a:lnTo>
                  <a:pt x="432" y="0"/>
                </a:lnTo>
                <a:lnTo>
                  <a:pt x="616" y="40"/>
                </a:lnTo>
                <a:lnTo>
                  <a:pt x="744" y="96"/>
                </a:lnTo>
                <a:lnTo>
                  <a:pt x="872" y="112"/>
                </a:lnTo>
                <a:lnTo>
                  <a:pt x="1032" y="112"/>
                </a:lnTo>
                <a:lnTo>
                  <a:pt x="1184" y="136"/>
                </a:lnTo>
                <a:lnTo>
                  <a:pt x="1272" y="160"/>
                </a:lnTo>
                <a:lnTo>
                  <a:pt x="1352" y="184"/>
                </a:lnTo>
                <a:lnTo>
                  <a:pt x="1672" y="184"/>
                </a:lnTo>
                <a:lnTo>
                  <a:pt x="1880" y="176"/>
                </a:lnTo>
                <a:lnTo>
                  <a:pt x="1968" y="88"/>
                </a:lnTo>
                <a:lnTo>
                  <a:pt x="2056" y="56"/>
                </a:lnTo>
                <a:lnTo>
                  <a:pt x="2096" y="88"/>
                </a:lnTo>
                <a:lnTo>
                  <a:pt x="2168" y="80"/>
                </a:lnTo>
                <a:lnTo>
                  <a:pt x="2200" y="8"/>
                </a:lnTo>
                <a:lnTo>
                  <a:pt x="2280" y="24"/>
                </a:lnTo>
                <a:lnTo>
                  <a:pt x="2336" y="40"/>
                </a:lnTo>
              </a:path>
            </a:pathLst>
          </a:custGeom>
          <a:noFill/>
          <a:ln w="349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"/>
          <p:cNvSpPr/>
          <p:nvPr/>
        </p:nvSpPr>
        <p:spPr>
          <a:xfrm>
            <a:off x="2195640" y="4125960"/>
            <a:ext cx="4800600" cy="368280"/>
          </a:xfrm>
          <a:custGeom>
            <a:avLst/>
            <a:gdLst/>
            <a:ahLst/>
            <a:rect l="l" t="t" r="r" b="b"/>
            <a:pathLst>
              <a:path w="2688" h="232">
                <a:moveTo>
                  <a:pt x="0" y="72"/>
                </a:moveTo>
                <a:lnTo>
                  <a:pt x="138" y="72"/>
                </a:lnTo>
                <a:lnTo>
                  <a:pt x="235" y="64"/>
                </a:lnTo>
                <a:lnTo>
                  <a:pt x="381" y="16"/>
                </a:lnTo>
                <a:lnTo>
                  <a:pt x="534" y="16"/>
                </a:lnTo>
                <a:lnTo>
                  <a:pt x="591" y="48"/>
                </a:lnTo>
                <a:lnTo>
                  <a:pt x="704" y="32"/>
                </a:lnTo>
                <a:lnTo>
                  <a:pt x="834" y="24"/>
                </a:lnTo>
                <a:lnTo>
                  <a:pt x="1069" y="96"/>
                </a:lnTo>
                <a:lnTo>
                  <a:pt x="1182" y="168"/>
                </a:lnTo>
                <a:lnTo>
                  <a:pt x="1490" y="184"/>
                </a:lnTo>
                <a:lnTo>
                  <a:pt x="1870" y="144"/>
                </a:lnTo>
                <a:lnTo>
                  <a:pt x="2056" y="80"/>
                </a:lnTo>
                <a:lnTo>
                  <a:pt x="2137" y="88"/>
                </a:lnTo>
                <a:lnTo>
                  <a:pt x="2160" y="0"/>
                </a:lnTo>
                <a:lnTo>
                  <a:pt x="2235" y="16"/>
                </a:lnTo>
                <a:lnTo>
                  <a:pt x="2288" y="128"/>
                </a:lnTo>
                <a:lnTo>
                  <a:pt x="2380" y="152"/>
                </a:lnTo>
                <a:lnTo>
                  <a:pt x="2502" y="104"/>
                </a:lnTo>
                <a:lnTo>
                  <a:pt x="2575" y="160"/>
                </a:lnTo>
                <a:lnTo>
                  <a:pt x="2607" y="200"/>
                </a:lnTo>
                <a:lnTo>
                  <a:pt x="2688" y="232"/>
                </a:ln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2880" y="1591920"/>
            <a:ext cx="8832960" cy="19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PRACTICAL TECHNIQUES TO PRICE EXOTIC ENERGY OPTIONS</a:t>
            </a: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 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407600" y="3703680"/>
            <a:ext cx="7807320" cy="294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EPRM CONFERENCE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Vince Kaminski, Zimin Lu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ENRON CORP.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NEW YORK, JULY 9,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blk" descr=""/>
          <p:cNvPicPr/>
          <p:nvPr/>
        </p:nvPicPr>
        <p:blipFill>
          <a:blip r:embed="rId1"/>
          <a:stretch/>
        </p:blipFill>
        <p:spPr>
          <a:xfrm rot="10800000">
            <a:off x="3890880" y="0"/>
            <a:ext cx="1787760" cy="177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 on Asian Strips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ebad17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Payout: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ebad17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Put: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MAX(K - F</a:t>
            </a:r>
            <a:r>
              <a:rPr b="1" lang="en-US" sz="2400" strike="noStrike" u="none" baseline="-25000">
                <a:solidFill>
                  <a:srgbClr val="ebad17"/>
                </a:solidFill>
                <a:effectLst/>
                <a:uFillTx/>
                <a:latin typeface="Frutiger 45 Light"/>
              </a:rPr>
              <a:t>avg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, 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ebad17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Call:- 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MAX(F</a:t>
            </a:r>
            <a:r>
              <a:rPr b="1" lang="en-US" sz="2400" strike="noStrike" u="none" baseline="-25000">
                <a:solidFill>
                  <a:srgbClr val="ebad17"/>
                </a:solidFill>
                <a:effectLst/>
                <a:uFillTx/>
                <a:latin typeface="Frutiger 45 Light"/>
              </a:rPr>
              <a:t>avg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- K, 0)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where F</a:t>
            </a:r>
            <a:r>
              <a:rPr b="1" lang="en-US" sz="2400" strike="noStrike" u="none" baseline="-25000">
                <a:solidFill>
                  <a:srgbClr val="ebad17"/>
                </a:solidFill>
                <a:effectLst/>
                <a:uFillTx/>
                <a:latin typeface="Frutiger 45 Light"/>
              </a:rPr>
              <a:t>avg 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= (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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F</a:t>
            </a:r>
            <a:r>
              <a:rPr b="1" lang="en-US" sz="2400" strike="noStrike" u="none" baseline="-25000">
                <a:solidFill>
                  <a:srgbClr val="ebad17"/>
                </a:solidFill>
                <a:effectLst/>
                <a:uFillTx/>
                <a:latin typeface="Frutiger 45 Light"/>
              </a:rPr>
              <a:t>ij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)/(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n</a:t>
            </a:r>
            <a:r>
              <a:rPr b="1" lang="en-US" sz="2400" strike="noStrike" u="none" baseline="-25000">
                <a:solidFill>
                  <a:srgbClr val="ebad17"/>
                </a:solidFill>
                <a:effectLst/>
                <a:uFillTx/>
                <a:latin typeface="Frutiger 45 Light"/>
              </a:rPr>
              <a:t>j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>
            <a:off x="1365120" y="5257800"/>
            <a:ext cx="81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Today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3857760" y="4038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3514680" y="5105520"/>
            <a:ext cx="16290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Beg.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Avg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Tahoma"/>
              </a:rPr>
              <a:t>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98" name=""/>
          <p:cNvGrpSpPr/>
          <p:nvPr/>
        </p:nvGrpSpPr>
        <p:grpSpPr>
          <a:xfrm>
            <a:off x="1114560" y="3886200"/>
            <a:ext cx="8572320" cy="1905120"/>
            <a:chOff x="1114560" y="3886200"/>
            <a:chExt cx="8572320" cy="1905120"/>
          </a:xfrm>
        </p:grpSpPr>
        <p:sp>
          <p:nvSpPr>
            <p:cNvPr id="99" name=""/>
            <p:cNvSpPr/>
            <p:nvPr/>
          </p:nvSpPr>
          <p:spPr>
            <a:xfrm>
              <a:off x="1114560" y="4191120"/>
              <a:ext cx="8572320" cy="0"/>
            </a:xfrm>
            <a:prstGeom prst="line">
              <a:avLst/>
            </a:prstGeom>
            <a:ln w="9360">
              <a:solidFill>
                <a:srgbClr val="fd050b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0" name=""/>
            <p:cNvGrpSpPr/>
            <p:nvPr/>
          </p:nvGrpSpPr>
          <p:grpSpPr>
            <a:xfrm>
              <a:off x="1200240" y="3886200"/>
              <a:ext cx="7972200" cy="1905120"/>
              <a:chOff x="1200240" y="3886200"/>
              <a:chExt cx="7972200" cy="1905120"/>
            </a:xfrm>
          </p:grpSpPr>
          <p:sp>
            <p:nvSpPr>
              <p:cNvPr id="101" name=""/>
              <p:cNvSpPr/>
              <p:nvPr/>
            </p:nvSpPr>
            <p:spPr>
              <a:xfrm>
                <a:off x="62578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4292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660096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677232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69436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71150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728676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>
                <a:off x="745812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>
                <a:off x="76294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78008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797256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814392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83152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84866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8658360" y="3886200"/>
                <a:ext cx="0" cy="60948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 flipH="1" flipV="1">
                <a:off x="8658360" y="4419720"/>
                <a:ext cx="342720" cy="121896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1200240" y="3962520"/>
                <a:ext cx="0" cy="45720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 flipH="1" flipV="1">
                <a:off x="1285560" y="4419720"/>
                <a:ext cx="514440" cy="83808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 flipH="1" flipV="1">
                <a:off x="6257520" y="4343400"/>
                <a:ext cx="514440" cy="83808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3686040" y="3962520"/>
                <a:ext cx="0" cy="60948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402912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42004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43718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454356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471492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48862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50576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522936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540072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55720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57434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591516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6086520" y="3886200"/>
                <a:ext cx="0" cy="68580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 flipV="1">
                <a:off x="5657760" y="4419720"/>
                <a:ext cx="428760" cy="137160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 flipH="1" flipV="1">
                <a:off x="3857760" y="4266720"/>
                <a:ext cx="514080" cy="83844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882972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900108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9172440" y="4038480"/>
                <a:ext cx="0" cy="304920"/>
              </a:xfrm>
              <a:prstGeom prst="line">
                <a:avLst/>
              </a:prstGeom>
              <a:ln w="9360">
                <a:solidFill>
                  <a:srgbClr val="fd050b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39" name=""/>
          <p:cNvSpPr/>
          <p:nvPr/>
        </p:nvSpPr>
        <p:spPr>
          <a:xfrm>
            <a:off x="6429240" y="5257800"/>
            <a:ext cx="16290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Beg.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Avg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Tahoma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" name=""/>
          <p:cNvSpPr/>
          <p:nvPr/>
        </p:nvSpPr>
        <p:spPr>
          <a:xfrm>
            <a:off x="4886280" y="5715000"/>
            <a:ext cx="162900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End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Avg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Tahoma"/>
              </a:rPr>
              <a:t>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" name=""/>
          <p:cNvSpPr/>
          <p:nvPr/>
        </p:nvSpPr>
        <p:spPr>
          <a:xfrm>
            <a:off x="8143920" y="5638680"/>
            <a:ext cx="1628640" cy="7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End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Tahoma"/>
              </a:rPr>
              <a:t>Avg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Tahoma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" name=""/>
          <p:cNvSpPr/>
          <p:nvPr/>
        </p:nvSpPr>
        <p:spPr>
          <a:xfrm>
            <a:off x="4292640" y="4419720"/>
            <a:ext cx="129636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samples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" name=""/>
          <p:cNvSpPr/>
          <p:nvPr/>
        </p:nvSpPr>
        <p:spPr>
          <a:xfrm>
            <a:off x="6864480" y="4419720"/>
            <a:ext cx="129636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samples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defined in terms of a difference of two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(F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(F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Different types of spread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Calendar spreads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Inter-market spreads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Crack spread, heat spread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Spark spread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Fractionation spread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Location spread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rationale for spread option: producers are exposed to the spread between the output and input prices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712800" y="547200"/>
            <a:ext cx="8763120" cy="11430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American Spread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887400" y="1870200"/>
            <a:ext cx="8763120" cy="4114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Binomial Trees: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American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" name=""/>
          <p:cNvGrpSpPr/>
          <p:nvPr/>
        </p:nvGrpSpPr>
        <p:grpSpPr>
          <a:xfrm>
            <a:off x="5143680" y="2590920"/>
            <a:ext cx="3000240" cy="2971800"/>
            <a:chOff x="5143680" y="2590920"/>
            <a:chExt cx="3000240" cy="2971800"/>
          </a:xfrm>
        </p:grpSpPr>
        <p:sp>
          <p:nvSpPr>
            <p:cNvPr id="149" name=""/>
            <p:cNvSpPr/>
            <p:nvPr/>
          </p:nvSpPr>
          <p:spPr>
            <a:xfrm flipH="1" rot="16200000">
              <a:off x="6045120" y="3463920"/>
              <a:ext cx="2971800" cy="1225440"/>
            </a:xfrm>
            <a:prstGeom prst="parallelogram">
              <a:avLst>
                <a:gd name="adj" fmla="val 83542"/>
              </a:avLst>
            </a:prstGeom>
            <a:solidFill>
              <a:srgbClr val="808080"/>
            </a:solidFill>
            <a:ln w="284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" name=""/>
            <p:cNvSpPr/>
            <p:nvPr/>
          </p:nvSpPr>
          <p:spPr>
            <a:xfrm flipV="1">
              <a:off x="5143680" y="3523320"/>
              <a:ext cx="3000240" cy="460800"/>
            </a:xfrm>
            <a:prstGeom prst="line">
              <a:avLst/>
            </a:prstGeom>
            <a:ln w="284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5143680" y="3984120"/>
              <a:ext cx="1774800" cy="652320"/>
            </a:xfrm>
            <a:prstGeom prst="line">
              <a:avLst/>
            </a:prstGeom>
            <a:ln w="284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509960" y="3139560"/>
              <a:ext cx="0" cy="1920240"/>
            </a:xfrm>
            <a:prstGeom prst="line">
              <a:avLst/>
            </a:prstGeom>
            <a:ln w="284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" name=""/>
            <p:cNvSpPr/>
            <p:nvPr/>
          </p:nvSpPr>
          <p:spPr>
            <a:xfrm flipV="1">
              <a:off x="6918480" y="3522960"/>
              <a:ext cx="1225440" cy="1113480"/>
            </a:xfrm>
            <a:prstGeom prst="line">
              <a:avLst/>
            </a:prstGeom>
            <a:ln w="284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" name=""/>
            <p:cNvSpPr/>
            <p:nvPr/>
          </p:nvSpPr>
          <p:spPr>
            <a:xfrm flipV="1">
              <a:off x="5143680" y="3139560"/>
              <a:ext cx="2366280" cy="844560"/>
            </a:xfrm>
            <a:prstGeom prst="line">
              <a:avLst/>
            </a:prstGeom>
            <a:ln w="284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5143680" y="3984120"/>
              <a:ext cx="2366280" cy="1075320"/>
            </a:xfrm>
            <a:prstGeom prst="line">
              <a:avLst/>
            </a:prstGeom>
            <a:ln w="284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6" name=""/>
          <p:cNvSpPr/>
          <p:nvPr/>
        </p:nvSpPr>
        <p:spPr>
          <a:xfrm>
            <a:off x="8161200" y="2362320"/>
            <a:ext cx="141804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(F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*u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" name=""/>
          <p:cNvSpPr/>
          <p:nvPr/>
        </p:nvSpPr>
        <p:spPr>
          <a:xfrm>
            <a:off x="8161200" y="4343400"/>
            <a:ext cx="141804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(F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*u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*B)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" name=""/>
          <p:cNvSpPr/>
          <p:nvPr/>
        </p:nvSpPr>
        <p:spPr>
          <a:xfrm>
            <a:off x="7046640" y="3505320"/>
            <a:ext cx="143064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(F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*d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" name=""/>
          <p:cNvSpPr/>
          <p:nvPr/>
        </p:nvSpPr>
        <p:spPr>
          <a:xfrm>
            <a:off x="6960960" y="5410080"/>
            <a:ext cx="1430640" cy="4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(F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*d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F</a:t>
            </a:r>
            <a:r>
              <a:rPr b="0" lang="en-US" sz="18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" name=""/>
          <p:cNvSpPr/>
          <p:nvPr/>
        </p:nvSpPr>
        <p:spPr>
          <a:xfrm>
            <a:off x="1235880" y="2971800"/>
            <a:ext cx="300528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u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t+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" name=""/>
          <p:cNvSpPr/>
          <p:nvPr/>
        </p:nvSpPr>
        <p:spPr>
          <a:xfrm>
            <a:off x="1235880" y="3276720"/>
            <a:ext cx="300528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u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t+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" name=""/>
          <p:cNvSpPr/>
          <p:nvPr/>
        </p:nvSpPr>
        <p:spPr>
          <a:xfrm>
            <a:off x="895680" y="4648320"/>
            <a:ext cx="42357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A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t+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t)*(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+sqrt(1-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)))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" name=""/>
          <p:cNvSpPr/>
          <p:nvPr/>
        </p:nvSpPr>
        <p:spPr>
          <a:xfrm>
            <a:off x="917280" y="4952880"/>
            <a:ext cx="4185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B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t+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t)*(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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sqrt(1-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)))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" name=""/>
          <p:cNvSpPr/>
          <p:nvPr/>
        </p:nvSpPr>
        <p:spPr>
          <a:xfrm>
            <a:off x="917280" y="5257800"/>
            <a:ext cx="41454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C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t)*(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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sqrt(1-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)))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" name=""/>
          <p:cNvSpPr/>
          <p:nvPr/>
        </p:nvSpPr>
        <p:spPr>
          <a:xfrm>
            <a:off x="895680" y="5562720"/>
            <a:ext cx="41961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t)*(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+sqrt(1-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)))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" name=""/>
          <p:cNvSpPr/>
          <p:nvPr/>
        </p:nvSpPr>
        <p:spPr>
          <a:xfrm>
            <a:off x="1235880" y="3733920"/>
            <a:ext cx="295452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1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" name=""/>
          <p:cNvSpPr/>
          <p:nvPr/>
        </p:nvSpPr>
        <p:spPr>
          <a:xfrm>
            <a:off x="1243800" y="4070520"/>
            <a:ext cx="295452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 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= exp(-1/2*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t-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600" strike="noStrike" u="none" baseline="-25000">
                <a:solidFill>
                  <a:srgbClr val="ebad17"/>
                </a:solidFill>
                <a:effectLst/>
                <a:uFillTx/>
                <a:latin typeface="Arial"/>
              </a:rPr>
              <a:t>2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*sqrt(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6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t))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on a sum (or a weighted sum) of a number of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(aF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+ bF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(aF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+ bF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rationale: many end users and producers of energy commodities have exposure to multiple commodity prices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For producers a drop in one price can be offset or amplified by a rise (drop)  of the price of another 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For end users, the opposite is true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Best way of pricing a basket option: a numerical approximation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 address the issue of dual exposure faced by both producers and end-users of energy commodities</a:t>
            </a: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Risks arise both from volume and price uncertainty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Volume and price tend to be correlated: they are often influenced by the same risk factor - weather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Volumetric decisions may be sometimes divorced from price considerations. Such decisions introduce another level of difficulty in pricing.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 are embedded in contract structures used traditionally in the energy markets:  take-or-pay contracts (TOP)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swing option  exemplifies an option dependent on two sources of risk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875440" cy="441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Forward start option: strike set at the beginning of the period (typically month) to the so-called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Index: a swap (one month tenor) price based on the phone survey of transaction executed during the so called bid-week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Fixed strike price options become more popular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options or financially settled options (so-called Gas Daily options in the natural gas market)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right to purchase natural gas at a strike price, within certain volumetric limits (V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max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, 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min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number of swings is typically less than the number of days in a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" name=""/>
          <p:cNvSpPr/>
          <p:nvPr/>
        </p:nvSpPr>
        <p:spPr>
          <a:xfrm>
            <a:off x="1981080" y="5029200"/>
            <a:ext cx="53352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" name=""/>
          <p:cNvSpPr/>
          <p:nvPr/>
        </p:nvSpPr>
        <p:spPr>
          <a:xfrm>
            <a:off x="448200" y="2556000"/>
            <a:ext cx="1637280" cy="82548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Bid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Index is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" name=""/>
          <p:cNvSpPr/>
          <p:nvPr/>
        </p:nvSpPr>
        <p:spPr>
          <a:xfrm>
            <a:off x="1066680" y="3200400"/>
            <a:ext cx="914400" cy="152388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0" name=""/>
          <p:cNvSpPr/>
          <p:nvPr/>
        </p:nvSpPr>
        <p:spPr>
          <a:xfrm>
            <a:off x="3038760" y="5222880"/>
            <a:ext cx="33300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1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2" name=""/>
          <p:cNvSpPr/>
          <p:nvPr/>
        </p:nvSpPr>
        <p:spPr>
          <a:xfrm>
            <a:off x="6620040" y="5222880"/>
            <a:ext cx="48564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50292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57150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" name=""/>
          <p:cNvSpPr/>
          <p:nvPr/>
        </p:nvSpPr>
        <p:spPr>
          <a:xfrm>
            <a:off x="3877200" y="5832360"/>
            <a:ext cx="23565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Calendar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" name=""/>
          <p:cNvSpPr/>
          <p:nvPr/>
        </p:nvSpPr>
        <p:spPr>
          <a:xfrm>
            <a:off x="4028400" y="3241800"/>
            <a:ext cx="25761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Exercise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" name=""/>
          <p:cNvSpPr/>
          <p:nvPr/>
        </p:nvSpPr>
        <p:spPr>
          <a:xfrm flipH="1">
            <a:off x="3835080" y="3898800"/>
            <a:ext cx="901800" cy="11048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" name=""/>
          <p:cNvSpPr/>
          <p:nvPr/>
        </p:nvSpPr>
        <p:spPr>
          <a:xfrm flipH="1">
            <a:off x="4266720" y="3936960"/>
            <a:ext cx="48276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" name=""/>
          <p:cNvSpPr/>
          <p:nvPr/>
        </p:nvSpPr>
        <p:spPr>
          <a:xfrm>
            <a:off x="4749840" y="3949560"/>
            <a:ext cx="241200" cy="10796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" name=""/>
          <p:cNvSpPr/>
          <p:nvPr/>
        </p:nvSpPr>
        <p:spPr>
          <a:xfrm>
            <a:off x="4737240" y="3936960"/>
            <a:ext cx="59688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" name=""/>
          <p:cNvSpPr/>
          <p:nvPr/>
        </p:nvSpPr>
        <p:spPr>
          <a:xfrm>
            <a:off x="4749840" y="3949560"/>
            <a:ext cx="97776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6" name=""/>
          <p:cNvSpPr/>
          <p:nvPr/>
        </p:nvSpPr>
        <p:spPr>
          <a:xfrm>
            <a:off x="4762440" y="3962520"/>
            <a:ext cx="151128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on a Day-Ahead 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8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9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0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1" name=""/>
          <p:cNvSpPr/>
          <p:nvPr/>
        </p:nvSpPr>
        <p:spPr>
          <a:xfrm>
            <a:off x="4038480" y="55576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" name=""/>
          <p:cNvSpPr/>
          <p:nvPr/>
        </p:nvSpPr>
        <p:spPr>
          <a:xfrm>
            <a:off x="2989440" y="52642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" name=""/>
          <p:cNvSpPr/>
          <p:nvPr/>
        </p:nvSpPr>
        <p:spPr>
          <a:xfrm>
            <a:off x="6576840" y="519120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24         Hour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" name=""/>
          <p:cNvSpPr/>
          <p:nvPr/>
        </p:nvSpPr>
        <p:spPr>
          <a:xfrm>
            <a:off x="4230720" y="4689360"/>
            <a:ext cx="1915920" cy="49392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" name=""/>
          <p:cNvSpPr/>
          <p:nvPr/>
        </p:nvSpPr>
        <p:spPr>
          <a:xfrm>
            <a:off x="5221440" y="2462040"/>
            <a:ext cx="291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16-hour block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" name=""/>
          <p:cNvSpPr/>
          <p:nvPr/>
        </p:nvSpPr>
        <p:spPr>
          <a:xfrm flipH="1">
            <a:off x="5591160" y="3117960"/>
            <a:ext cx="828720" cy="132372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1743120" y="494460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" name=""/>
          <p:cNvSpPr/>
          <p:nvPr/>
        </p:nvSpPr>
        <p:spPr>
          <a:xfrm flipH="1">
            <a:off x="1811160" y="3208320"/>
            <a:ext cx="828720" cy="132408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" name=""/>
          <p:cNvSpPr/>
          <p:nvPr/>
        </p:nvSpPr>
        <p:spPr>
          <a:xfrm>
            <a:off x="1541520" y="524196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" name=""/>
          <p:cNvSpPr/>
          <p:nvPr/>
        </p:nvSpPr>
        <p:spPr>
          <a:xfrm>
            <a:off x="771480" y="2503440"/>
            <a:ext cx="3363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Option exercise decision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Real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is an approach to pricing physical assets based 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Technology developed for pricing financial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Information from the financial markets regarding forward prices and price correlations and volatilities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physical asset can be perceived as a portfolio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cannot be separated from the underlying physical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value of a real option may depend on who owns the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are created through forward looking investment decisions and are exercised through operational decisions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approach creates a link between investment decisions and operational decisions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798480" y="423360"/>
            <a:ext cx="8724960" cy="132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Real Options vs.  Financial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836640" y="224172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other side of the coin:  trading activity allows to create virtual physical assets through a combination of financial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power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assets will be increasingly valued by looking at them as portfolios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many cases, risks of option positions in illiquid markets will be managed through mirror options embedded in physical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d050b"/>
                </a:solidFill>
                <a:effectLst/>
                <a:uFillTx/>
                <a:latin typeface="Frutiger 55 Roman"/>
              </a:rPr>
              <a:t>Duality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of financial and physical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Defining the Field: options in the energy industry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Definition and examples of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Practical difficulties of pricing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Complicated price processes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Dimensionality curse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774720" y="1168200"/>
            <a:ext cx="8928000" cy="257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MODELING PRICE PROCESS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712440" y="1671120"/>
            <a:ext cx="911052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prices have split personality (Dragana Pilipovic)</a:t>
            </a: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modeling tools (Geometric Brownian Motion)  may apply to long-term forward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 we get closer to delivery, the price dynamics changes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Gapping behavior of spot prices and the front of the forward curve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Prices may be negative or equal to zero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" descr=""/>
          <p:cNvPicPr/>
          <p:nvPr/>
        </p:nvPicPr>
        <p:blipFill>
          <a:blip r:embed="rId1"/>
          <a:stretch/>
        </p:blipFill>
        <p:spPr>
          <a:xfrm>
            <a:off x="1278000" y="946080"/>
            <a:ext cx="7735680" cy="482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1004760" y="917640"/>
            <a:ext cx="8282160" cy="468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699840" y="275760"/>
            <a:ext cx="8848440" cy="151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Log Returns Statistics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Time Period: 4/20/1997 - 5/30/2000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0.000458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-0.36118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Volatility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650%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   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19.4622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cf22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" descr=""/>
          <p:cNvPicPr/>
          <p:nvPr/>
        </p:nvPicPr>
        <p:blipFill>
          <a:blip r:embed="rId1"/>
          <a:stretch/>
        </p:blipFill>
        <p:spPr>
          <a:xfrm>
            <a:off x="819000" y="1062000"/>
            <a:ext cx="8653680" cy="440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699840" y="276120"/>
            <a:ext cx="8885160" cy="154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Mean - Reversion, Jump - Diffusion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734760" y="201456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Model Specification: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dP =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[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  P(t)] dt +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dz + Y* N(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P, dP - price, price change (respectively)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the speed of mean reversion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the average price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“volatility”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dz -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(dt)</a:t>
            </a:r>
            <a:r>
              <a:rPr b="0" lang="en-US" sz="20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1/2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~N(01,)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Y = 1 with probability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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 0 with probability 1-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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 the mean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standard deviation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699840" y="276120"/>
            <a:ext cx="9010440" cy="20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Summer 1999, Summary Statistics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725400" y="256212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Time Period: Summer 1999 (June 1 - Sep 30)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104.8606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$/kWh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5.788716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Standard deviation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280.7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36.02908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cf22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712440" y="274320"/>
            <a:ext cx="9070920" cy="145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Mean - Reversion Jump Diffusion Model Parameters (Cinergy, Summer 1999)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Model parameters estimation: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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15.8808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19.9551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99.4390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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0.27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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19.1208406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495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ccf228"/>
              </a:buClr>
              <a:buFont typeface="Wingdings" charset="2"/>
              <a:buChar char="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Note: Common High Prices,  June 1 - September 30,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answers to modeling problems seem not to perform well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Mean reversion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Seasonality of the mean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Different rate of mean reversion for positive and negative deviations from the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Jump-diffusion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Asymmetric jumps with a positive bias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can speak rather of a floor-reversion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23600" y="1206000"/>
            <a:ext cx="9016920" cy="37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OPTIONS IN THE ENERGY MARKETS</a:t>
            </a:r>
            <a:endParaRPr b="0" lang="en-US" sz="7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Jumps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749160" y="1720440"/>
            <a:ext cx="8910720" cy="476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realistic price  process for energy commodities must capture the possibility of price gaps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 jumps result from interaction of demand and supply in a market with virtually no storage or insufficient 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spikes to the upside are more likely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should rather speak about a “floor reverting process”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225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Jump parameters are characterized by seasonality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725040" y="1703160"/>
            <a:ext cx="881388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FORWARD PRICE CURVE MODELS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subTitle"/>
          </p:nvPr>
        </p:nvSpPr>
        <p:spPr>
          <a:xfrm>
            <a:off x="2311200" y="4694400"/>
            <a:ext cx="5994360" cy="111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Spot and Forward Price Model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The spot price follows the process given 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–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r – risk-free interest rate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– convenience yield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Forward price dynamics is given by the following equation, based on the arbitrage argument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F(t,s) denotes the the forward price for the contract maturing at time s, observed at time t, t &lt; 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The above formula implies 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ebad17"/>
                </a:solidFill>
                <a:effectLst/>
                <a:uFillTx/>
                <a:latin typeface="Frutiger 45 Light"/>
              </a:rPr>
              <a:t>F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(t,s) = 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22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The assumption of constant volatility is not realistic</a:t>
            </a:r>
            <a:r>
              <a:rPr b="0" lang="en-US" sz="2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7" name=""/>
              <p:cNvSpPr txBox="1"/>
              <p:nvPr/>
            </p:nvSpPr>
            <p:spPr>
              <a:xfrm>
                <a:off x="1819440" y="1671480"/>
                <a:ext cx="3620880" cy="522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dS</m:t>
                    </m:r>
                    <m:r>
                      <m:t xml:space="preserve">=</m:t>
                    </m:r>
                    <m:r>
                      <m:t xml:space="preserve">(</m:t>
                    </m:r>
                    <m:r>
                      <m:t xml:space="preserve">r</m:t>
                    </m:r>
                    <m:r>
                      <m:t xml:space="preserve">−</m:t>
                    </m:r>
                    <m:r>
                      <m:t xml:space="preserve">δ</m:t>
                    </m:r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Sdt</m:t>
                    </m:r>
                    <m:r>
                      <m:t xml:space="preserve">+</m:t>
                    </m:r>
                    <m:r>
                      <m:t xml:space="preserve">σ</m:t>
                    </m:r>
                    <m:r>
                      <m:rPr>
                        <m:lit/>
                        <m:nor/>
                      </m:rPr>
                      <m:t xml:space="preserve">Sdz</m:t>
                    </m:r>
                  </m:oMath>
                </a14:m>
              </a:p>
            </p:txBody>
          </p:sp>
        </mc:Choice>
        <mc:Fallback>
          <p:sp>
            <p:nvSpPr>
              <p:cNvPr id="237" name=""/>
              <p:cNvSpPr txBox="1"/>
              <p:nvPr/>
            </p:nvSpPr>
            <p:spPr>
              <a:xfrm>
                <a:off x="1819440" y="1671480"/>
                <a:ext cx="3620880" cy="5223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38" name=""/>
              <p:cNvSpPr txBox="1"/>
              <p:nvPr/>
            </p:nvSpPr>
            <p:spPr>
              <a:xfrm>
                <a:off x="2325600" y="4648320"/>
                <a:ext cx="2073240" cy="388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F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,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t xml:space="preserve">=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Se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(</m:t>
                        </m:r>
                        <m:r>
                          <m:t xml:space="preserve">r</m:t>
                        </m:r>
                        <m:r>
                          <m:t xml:space="preserve">−</m:t>
                        </m:r>
                        <m:r>
                          <m:t xml:space="preserve">δ</m:t>
                        </m:r>
                        <m:r>
                          <m:t xml:space="preserve">)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238" name=""/>
              <p:cNvSpPr txBox="1"/>
              <p:nvPr/>
            </p:nvSpPr>
            <p:spPr>
              <a:xfrm>
                <a:off x="2325600" y="4648320"/>
                <a:ext cx="2073240" cy="3888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Black’s Formula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9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The workhorse of option pricing models in the energy industry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2625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2625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2625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2625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T – option expiration date, t – valuation date, measured in years by convention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29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1" name=""/>
              <p:cNvSpPr txBox="1"/>
              <p:nvPr/>
            </p:nvSpPr>
            <p:spPr>
              <a:xfrm>
                <a:off x="1797120" y="2697120"/>
                <a:ext cx="3725640" cy="401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c</m:t>
                    </m:r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r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r>
                      <m:t xml:space="preserve">[</m:t>
                    </m:r>
                    <m:r>
                      <m:t xml:space="preserve">F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,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t xml:space="preserve">N</m:t>
                    </m:r>
                    <m:r>
                      <m:t xml:space="preserve">(</m:t>
                    </m:r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)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KN</m:t>
                    </m:r>
                    <m:r>
                      <m:t xml:space="preserve">(</m:t>
                    </m:r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)</m:t>
                    </m:r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241" name=""/>
              <p:cNvSpPr txBox="1"/>
              <p:nvPr/>
            </p:nvSpPr>
            <p:spPr>
              <a:xfrm>
                <a:off x="1797120" y="2697120"/>
                <a:ext cx="3725640" cy="4017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42" name=""/>
              <p:cNvSpPr txBox="1"/>
              <p:nvPr/>
            </p:nvSpPr>
            <p:spPr>
              <a:xfrm>
                <a:off x="1760400" y="3341520"/>
                <a:ext cx="2973600" cy="642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=</m:t>
                    </m:r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ln</m:t>
                        </m:r>
                        <m:r>
                          <m:t xml:space="preserve">(</m:t>
                        </m:r>
                        <m:r>
                          <m:t xml:space="preserve">F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,</m:t>
                        </m:r>
                        <m:r>
                          <m:t xml:space="preserve">s</m:t>
                        </m:r>
                        <m:f>
                          <m:fPr>
                            <m:type m:val="lin"/>
                          </m:fPr>
                          <m:num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K</m:t>
                            </m:r>
                          </m:den>
                        </m:f>
                        <m:r>
                          <m:t xml:space="preserve">)</m:t>
                        </m:r>
                        <m:r>
                          <m:t xml:space="preserve">+</m:t>
                        </m:r>
                        <m:r>
                          <m:t xml:space="preserve">0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t xml:space="preserve">5</m:t>
                        </m:r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num>
                      <m:den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242" name=""/>
              <p:cNvSpPr txBox="1"/>
              <p:nvPr/>
            </p:nvSpPr>
            <p:spPr>
              <a:xfrm>
                <a:off x="1760400" y="3341520"/>
                <a:ext cx="2973600" cy="6429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43" name=""/>
              <p:cNvSpPr txBox="1"/>
              <p:nvPr/>
            </p:nvSpPr>
            <p:spPr>
              <a:xfrm>
                <a:off x="1811160" y="4172040"/>
                <a:ext cx="1955880" cy="426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−</m:t>
                    </m:r>
                    <m:r>
                      <m:t xml:space="preserve">σ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</m:e>
                    </m:rad>
                  </m:oMath>
                </a14:m>
              </a:p>
            </p:txBody>
          </p:sp>
        </mc:Choice>
        <mc:Fallback>
          <p:sp>
            <p:nvSpPr>
              <p:cNvPr id="243" name=""/>
              <p:cNvSpPr txBox="1"/>
              <p:nvPr/>
            </p:nvSpPr>
            <p:spPr>
              <a:xfrm>
                <a:off x="1811160" y="4172040"/>
                <a:ext cx="1955880" cy="4269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Schwartz Model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The spot price follows the process given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– mean reversion rate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– long term price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Symbol"/>
                <a:ea typeface="Symbol"/>
              </a:rPr>
              <a:t></a:t>
            </a: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– the market price of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If we put x = lnS, it follows that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The forward price follows a process given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874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6" name=""/>
              <p:cNvSpPr txBox="1"/>
              <p:nvPr/>
            </p:nvSpPr>
            <p:spPr>
              <a:xfrm>
                <a:off x="1701720" y="1733400"/>
                <a:ext cx="4562640" cy="482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dS</m:t>
                    </m:r>
                    <m:r>
                      <m:t xml:space="preserve">=</m:t>
                    </m:r>
                    <m:r>
                      <m:t xml:space="preserve">α</m:t>
                    </m:r>
                    <m:r>
                      <m:t xml:space="preserve">(</m:t>
                    </m:r>
                    <m:r>
                      <m:t xml:space="preserve">μ</m:t>
                    </m:r>
                    <m:r>
                      <m:t xml:space="preserve">−</m:t>
                    </m:r>
                    <m:r>
                      <m:t xml:space="preserve">λ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ln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Sdt</m:t>
                    </m:r>
                    <m:r>
                      <m:t xml:space="preserve">+</m:t>
                    </m:r>
                    <m:r>
                      <m:t xml:space="preserve">σ</m:t>
                    </m:r>
                    <m:r>
                      <m:rPr>
                        <m:lit/>
                        <m:nor/>
                      </m:rPr>
                      <m:t xml:space="preserve">Sdz</m:t>
                    </m:r>
                  </m:oMath>
                </a14:m>
              </a:p>
            </p:txBody>
          </p:sp>
        </mc:Choice>
        <mc:Fallback>
          <p:sp>
            <p:nvSpPr>
              <p:cNvPr id="246" name=""/>
              <p:cNvSpPr txBox="1"/>
              <p:nvPr/>
            </p:nvSpPr>
            <p:spPr>
              <a:xfrm>
                <a:off x="1701720" y="1733400"/>
                <a:ext cx="4562640" cy="4827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47" name=""/>
              <p:cNvSpPr txBox="1"/>
              <p:nvPr/>
            </p:nvSpPr>
            <p:spPr>
              <a:xfrm>
                <a:off x="2644920" y="4203720"/>
                <a:ext cx="2844720" cy="425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dx</m:t>
                    </m:r>
                    <m:r>
                      <m:t xml:space="preserve">=</m:t>
                    </m:r>
                    <m:r>
                      <m:t xml:space="preserve">α</m:t>
                    </m:r>
                    <m:r>
                      <m:t xml:space="preserve">(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μ</m:t>
                        </m:r>
                      </m:e>
                    </m:acc>
                    <m:r>
                      <m:t xml:space="preserve">−</m:t>
                    </m:r>
                    <m:r>
                      <m:t xml:space="preserve">x</m:t>
                    </m:r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dt</m:t>
                    </m:r>
                    <m:r>
                      <m:t xml:space="preserve">+</m:t>
                    </m:r>
                    <m:r>
                      <m:t xml:space="preserve">σ</m:t>
                    </m:r>
                    <m:r>
                      <m:rPr>
                        <m:lit/>
                        <m:nor/>
                      </m:rPr>
                      <m:t xml:space="preserve">dz</m:t>
                    </m:r>
                  </m:oMath>
                </a14:m>
              </a:p>
            </p:txBody>
          </p:sp>
        </mc:Choice>
        <mc:Fallback>
          <p:sp>
            <p:nvSpPr>
              <p:cNvPr id="247" name=""/>
              <p:cNvSpPr txBox="1"/>
              <p:nvPr/>
            </p:nvSpPr>
            <p:spPr>
              <a:xfrm>
                <a:off x="2644920" y="4203720"/>
                <a:ext cx="2844720" cy="4255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48" name=""/>
              <p:cNvSpPr txBox="1"/>
              <p:nvPr/>
            </p:nvSpPr>
            <p:spPr>
              <a:xfrm>
                <a:off x="2548080" y="4411800"/>
                <a:ext cx="2176200" cy="944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^"/>
                      </m:accPr>
                      <m:e>
                        <m:r>
                          <m:t xml:space="preserve">μ</m:t>
                        </m:r>
                      </m:e>
                    </m:acc>
                    <m:r>
                      <m:t xml:space="preserve">=</m:t>
                    </m:r>
                    <m:r>
                      <m:t xml:space="preserve">μ</m:t>
                    </m:r>
                    <m:r>
                      <m:t xml:space="preserve">−</m:t>
                    </m:r>
                    <m:r>
                      <m:t xml:space="preserve">λ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  <m:r>
                          <m:t xml:space="preserve">α</m:t>
                        </m:r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248" name=""/>
              <p:cNvSpPr txBox="1"/>
              <p:nvPr/>
            </p:nvSpPr>
            <p:spPr>
              <a:xfrm>
                <a:off x="2548080" y="4411800"/>
                <a:ext cx="2176200" cy="9442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49" name=""/>
              <p:cNvSpPr txBox="1"/>
              <p:nvPr/>
            </p:nvSpPr>
            <p:spPr>
              <a:xfrm>
                <a:off x="2203560" y="5456160"/>
                <a:ext cx="5803920" cy="676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F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,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exp</m:t>
                    </m:r>
                    <m:r>
                      <m:t xml:space="preserve">[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α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r>
                      <m:rPr>
                        <m:lit/>
                        <m:nor/>
                      </m:rPr>
                      <m:t xml:space="preserve">ln</m:t>
                    </m:r>
                    <m:r>
                      <m:t xml:space="preserve">S</m:t>
                    </m:r>
                    <m:r>
                      <m:t xml:space="preserve">+</m:t>
                    </m:r>
                    <m:r>
                      <m:t xml:space="preserve">(</m:t>
                    </m:r>
                    <m:r>
                      <m:t xml:space="preserve">1</m:t>
                    </m:r>
                    <m:r>
                      <m:t xml:space="preserve">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α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r>
                      <m:t xml:space="preserve">)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μ</m:t>
                        </m:r>
                      </m:e>
                    </m:acc>
                    <m:r>
                      <m:t xml:space="preserve">+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4</m:t>
                        </m:r>
                        <m:r>
                          <m:t xml:space="preserve">α</m:t>
                        </m:r>
                      </m:den>
                    </m:f>
                    <m:r>
                      <m:t xml:space="preserve">(</m:t>
                    </m:r>
                    <m:r>
                      <m:t xml:space="preserve">1</m:t>
                    </m:r>
                    <m:r>
                      <m:t xml:space="preserve">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2</m:t>
                        </m:r>
                        <m:r>
                          <m:t xml:space="preserve">α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r>
                      <m:t xml:space="preserve">)</m:t>
                    </m:r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249" name=""/>
              <p:cNvSpPr txBox="1"/>
              <p:nvPr/>
            </p:nvSpPr>
            <p:spPr>
              <a:xfrm>
                <a:off x="2203560" y="5456160"/>
                <a:ext cx="5803920" cy="6764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50" name=""/>
              <p:cNvSpPr txBox="1"/>
              <p:nvPr/>
            </p:nvSpPr>
            <p:spPr>
              <a:xfrm>
                <a:off x="2181240" y="5996160"/>
                <a:ext cx="2860560" cy="57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σ</m:t>
                        </m:r>
                      </m:e>
                      <m:sub>
                        <m:r>
                          <m:t xml:space="preserve">F</m:t>
                        </m:r>
                      </m:sub>
                    </m:sSub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,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t xml:space="preserve">=</m:t>
                    </m:r>
                    <m:sSup>
                      <m:e>
                        <m:r>
                          <m:t xml:space="preserve">σe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α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250" name=""/>
              <p:cNvSpPr txBox="1"/>
              <p:nvPr/>
            </p:nvSpPr>
            <p:spPr>
              <a:xfrm>
                <a:off x="2181240" y="5996160"/>
                <a:ext cx="2860560" cy="5778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872640" y="-36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One Factor Schwartz Model – Option Valuation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725040" y="146520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European call on a forward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symbols: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90000"/>
              </a:lnSpc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cccc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cccc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European call on a spot (s = 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lnSpc>
                <a:spcPct val="90000"/>
              </a:lnSpc>
              <a:spcBef>
                <a:spcPts val="1687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3" name=""/>
              <p:cNvSpPr txBox="1"/>
              <p:nvPr/>
            </p:nvSpPr>
            <p:spPr>
              <a:xfrm>
                <a:off x="1541520" y="1832040"/>
                <a:ext cx="3279600" cy="412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c</m:t>
                    </m:r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r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r>
                      <m:t xml:space="preserve">[</m:t>
                    </m:r>
                    <m:r>
                      <m:rPr>
                        <m:lit/>
                        <m:nor/>
                      </m:rPr>
                      <m:t xml:space="preserve">FN</m:t>
                    </m:r>
                    <m:r>
                      <m:t xml:space="preserve">(</m:t>
                    </m:r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)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KN</m:t>
                    </m:r>
                    <m:r>
                      <m:t xml:space="preserve">(</m:t>
                    </m:r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)</m:t>
                    </m:r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253" name=""/>
              <p:cNvSpPr txBox="1"/>
              <p:nvPr/>
            </p:nvSpPr>
            <p:spPr>
              <a:xfrm>
                <a:off x="1541520" y="1832040"/>
                <a:ext cx="3279600" cy="4125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54" name=""/>
              <p:cNvSpPr txBox="1"/>
              <p:nvPr/>
            </p:nvSpPr>
            <p:spPr>
              <a:xfrm>
                <a:off x="2103480" y="2603520"/>
                <a:ext cx="2604960" cy="819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=</m:t>
                    </m:r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ln</m:t>
                        </m:r>
                        <m:r>
                          <m:t xml:space="preserve">(</m:t>
                        </m:r>
                        <m:f>
                          <m:fPr>
                            <m:type m:val="lin"/>
                          </m:fPr>
                          <m:num>
                            <m:r>
                              <m:t xml:space="preserve">F</m:t>
                            </m:r>
                          </m:num>
                          <m:den>
                            <m:r>
                              <m:t xml:space="preserve">K</m:t>
                            </m:r>
                          </m:den>
                        </m:f>
                        <m:r>
                          <m:t xml:space="preserve">)</m:t>
                        </m:r>
                        <m:r>
                          <m:t xml:space="preserve">+</m:t>
                        </m:r>
                        <m:r>
                          <m:t xml:space="preserve">0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t xml:space="preserve">5</m:t>
                        </m:r>
                        <m:r>
                          <m:t xml:space="preserve">w</m:t>
                        </m:r>
                      </m:num>
                      <m:den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w</m:t>
                            </m:r>
                          </m:e>
                        </m:rad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254" name=""/>
              <p:cNvSpPr txBox="1"/>
              <p:nvPr/>
            </p:nvSpPr>
            <p:spPr>
              <a:xfrm>
                <a:off x="2103480" y="2603520"/>
                <a:ext cx="2604960" cy="819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55" name=""/>
              <p:cNvSpPr txBox="1"/>
              <p:nvPr/>
            </p:nvSpPr>
            <p:spPr>
              <a:xfrm>
                <a:off x="2173320" y="3567240"/>
                <a:ext cx="1998720" cy="583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d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−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w</m:t>
                        </m:r>
                      </m:e>
                    </m:rad>
                  </m:oMath>
                </a14:m>
              </a:p>
            </p:txBody>
          </p:sp>
        </mc:Choice>
        <mc:Fallback>
          <p:sp>
            <p:nvSpPr>
              <p:cNvPr id="255" name=""/>
              <p:cNvSpPr txBox="1"/>
              <p:nvPr/>
            </p:nvSpPr>
            <p:spPr>
              <a:xfrm>
                <a:off x="2173320" y="3567240"/>
                <a:ext cx="1998720" cy="5839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56" name=""/>
              <p:cNvSpPr txBox="1"/>
              <p:nvPr/>
            </p:nvSpPr>
            <p:spPr>
              <a:xfrm>
                <a:off x="2246400" y="4756320"/>
                <a:ext cx="2406600" cy="933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w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nary>
                      <m:naryPr>
                        <m:chr m:val="∫"/>
                      </m:naryPr>
                      <m:sub>
                        <m:r>
                          <m:t xml:space="preserve">t</m:t>
                        </m:r>
                      </m:sub>
                      <m:sup>
                        <m:r>
                          <m:t xml:space="preserve">T</m:t>
                        </m:r>
                      </m:sup>
                      <m:e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>
                              <m:t xml:space="preserve">α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−</m:t>
                            </m:r>
                            <m:r>
                              <m:t xml:space="preserve">u</m:t>
                            </m:r>
                            <m:r>
                              <m:t xml:space="preserve">)</m:t>
                            </m:r>
                          </m:sup>
                        </m:sSup>
                      </m:e>
                    </m:nary>
                    <m:r>
                      <m:rPr>
                        <m:lit/>
                        <m:nor/>
                      </m:rPr>
                      <m:t xml:space="preserve">du</m:t>
                    </m:r>
                  </m:oMath>
                </a14:m>
              </a:p>
            </p:txBody>
          </p:sp>
        </mc:Choice>
        <mc:Fallback>
          <p:sp>
            <p:nvSpPr>
              <p:cNvPr id="256" name=""/>
              <p:cNvSpPr txBox="1"/>
              <p:nvPr/>
            </p:nvSpPr>
            <p:spPr>
              <a:xfrm>
                <a:off x="2246400" y="4756320"/>
                <a:ext cx="2406600" cy="9331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57" name=""/>
              <p:cNvSpPr txBox="1"/>
              <p:nvPr/>
            </p:nvSpPr>
            <p:spPr>
              <a:xfrm>
                <a:off x="2338560" y="5776920"/>
                <a:ext cx="2238120" cy="703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w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  <m:r>
                          <m:t xml:space="preserve">α</m:t>
                        </m:r>
                      </m:den>
                    </m:f>
                    <m:r>
                      <m:t xml:space="preserve">[</m:t>
                    </m:r>
                    <m:r>
                      <m:t xml:space="preserve">1</m:t>
                    </m:r>
                    <m:r>
                      <m:t xml:space="preserve">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2</m:t>
                        </m:r>
                        <m:r>
                          <m:t xml:space="preserve">α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257" name=""/>
              <p:cNvSpPr txBox="1"/>
              <p:nvPr/>
            </p:nvSpPr>
            <p:spPr>
              <a:xfrm>
                <a:off x="2338560" y="5776920"/>
                <a:ext cx="2238120" cy="7030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872640" y="-36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c500"/>
                </a:solidFill>
                <a:effectLst/>
                <a:uFillTx/>
                <a:latin typeface="Frutiger 45 Light"/>
              </a:rPr>
              <a:t>One Factor Schwartz Model – Option Valuation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/>
          </p:nvPr>
        </p:nvSpPr>
        <p:spPr>
          <a:xfrm>
            <a:off x="725040" y="146520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Models developed by Gibson and Schwartz (1990),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Schwartz (1997), Hilliard and Reis (1998)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Convenience yield follows the process given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Spot price follows the GBM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E(dz</a:t>
            </a:r>
            <a:r>
              <a:rPr b="0" lang="en-US" sz="18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dz</a:t>
            </a:r>
            <a:r>
              <a:rPr b="0" lang="en-US" sz="1800" strike="noStrike" u="none" baseline="-25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) =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forward price follows the process given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0">
              <a:lnSpc>
                <a:spcPct val="90000"/>
              </a:lnSpc>
              <a:spcBef>
                <a:spcPts val="1687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0" name=""/>
              <p:cNvSpPr txBox="1"/>
              <p:nvPr/>
            </p:nvSpPr>
            <p:spPr>
              <a:xfrm>
                <a:off x="2138400" y="2701800"/>
                <a:ext cx="2886120" cy="432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dδ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α</m:t>
                        </m:r>
                      </m:e>
                      <m:sub>
                        <m:r>
                          <m:t xml:space="preserve">δ</m:t>
                        </m:r>
                      </m:sub>
                    </m:sSub>
                    <m:r>
                      <m:t xml:space="preserve">(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δ</m:t>
                        </m:r>
                      </m:e>
                    </m:acc>
                    <m:r>
                      <m:t xml:space="preserve">−</m:t>
                    </m:r>
                    <m:r>
                      <m:t xml:space="preserve">δ</m:t>
                    </m:r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dt</m:t>
                    </m:r>
                    <m:r>
                      <m:t xml:space="preserve">+</m:t>
                    </m:r>
                    <m:sSub>
                      <m:e>
                        <m:r>
                          <m:t xml:space="preserve">σ</m:t>
                        </m:r>
                      </m:e>
                      <m:sub>
                        <m:r>
                          <m:t xml:space="preserve">δ</m:t>
                        </m:r>
                      </m:sub>
                    </m:sSub>
                    <m:sSub>
                      <m:e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</m:e>
                      <m:sub>
                        <m:r>
                          <m:t xml:space="preserve">δ</m:t>
                        </m:r>
                      </m:sub>
                    </m:sSub>
                  </m:oMath>
                </a14:m>
              </a:p>
            </p:txBody>
          </p:sp>
        </mc:Choice>
        <mc:Fallback>
          <p:sp>
            <p:nvSpPr>
              <p:cNvPr id="260" name=""/>
              <p:cNvSpPr txBox="1"/>
              <p:nvPr/>
            </p:nvSpPr>
            <p:spPr>
              <a:xfrm>
                <a:off x="2138400" y="2701800"/>
                <a:ext cx="2886120" cy="4320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61" name=""/>
              <p:cNvSpPr txBox="1"/>
              <p:nvPr/>
            </p:nvSpPr>
            <p:spPr>
              <a:xfrm>
                <a:off x="1954080" y="4398840"/>
                <a:ext cx="3895920" cy="741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F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,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t xml:space="preserve">=</m:t>
                    </m:r>
                    <m:r>
                      <m:t xml:space="preserve">S</m:t>
                    </m:r>
                    <m:r>
                      <m:rPr>
                        <m:lit/>
                        <m:nor/>
                      </m:rPr>
                      <m:t xml:space="preserve">exp</m:t>
                    </m:r>
                    <m:r>
                      <m:t xml:space="preserve">[</m:t>
                    </m:r>
                    <m:r>
                      <m:t xml:space="preserve">−</m:t>
                    </m:r>
                    <m:r>
                      <m:t xml:space="preserve">δ</m:t>
                    </m:r>
                    <m:f>
                      <m:num>
                        <m:r>
                          <m:t xml:space="preserve">1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α</m:t>
                                </m:r>
                              </m:e>
                              <m:sub>
                                <m:r>
                                  <m:t xml:space="preserve">δ</m:t>
                                </m:r>
                              </m:sub>
                            </m:sSub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</m:num>
                      <m:den>
                        <m:sSub>
                          <m:e>
                            <m:r>
                              <m:t xml:space="preserve">α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</m:sSub>
                      </m:den>
                    </m:f>
                    <m:r>
                      <m:t xml:space="preserve">+</m:t>
                    </m:r>
                    <m:r>
                      <m:t xml:space="preserve">A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,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261" name=""/>
              <p:cNvSpPr txBox="1"/>
              <p:nvPr/>
            </p:nvSpPr>
            <p:spPr>
              <a:xfrm>
                <a:off x="1954080" y="4398840"/>
                <a:ext cx="3895920" cy="7416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62" name=""/>
              <p:cNvSpPr txBox="1"/>
              <p:nvPr/>
            </p:nvSpPr>
            <p:spPr>
              <a:xfrm>
                <a:off x="2021040" y="5052960"/>
                <a:ext cx="4733640" cy="569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A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,</m:t>
                    </m:r>
                    <m:r>
                      <m:t xml:space="preserve">s</m:t>
                    </m:r>
                    <m:r>
                      <m:t xml:space="preserve">)</m:t>
                    </m:r>
                    <m:r>
                      <m:t xml:space="preserve">=</m:t>
                    </m:r>
                    <m:r>
                      <m:t xml:space="preserve">(</m:t>
                    </m:r>
                    <m:r>
                      <m:t xml:space="preserve">r</m:t>
                    </m:r>
                    <m:r>
                      <m:t xml:space="preserve">−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δ</m:t>
                        </m:r>
                      </m:e>
                    </m:acc>
                    <m:r>
                      <m:t xml:space="preserve">+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f>
                      <m:num>
                        <m:sSubSup>
                          <m:e>
                            <m:r>
                              <m:t xml:space="preserve">δ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</m:num>
                      <m:den>
                        <m:sSubSup>
                          <m:e>
                            <m:r>
                              <m:t xml:space="preserve">α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</m:den>
                    </m:f>
                    <m:r>
                      <m:t xml:space="preserve">−</m:t>
                    </m:r>
                    <m:f>
                      <m:num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σσ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</m:sSub>
                        <m:sSub>
                          <m:e>
                            <m:r>
                              <m:t xml:space="preserve">ρ</m:t>
                            </m:r>
                          </m:e>
                          <m:sub>
                            <m:r>
                              <m:t xml:space="preserve">Sδ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α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</m:sSub>
                      </m:den>
                    </m:f>
                    <m:r>
                      <m:t xml:space="preserve">)</m:t>
                    </m:r>
                    <m:r>
                      <m:t xml:space="preserve">(</m:t>
                    </m:r>
                    <m:r>
                      <m:t xml:space="preserve">s</m:t>
                    </m:r>
                    <m:r>
                      <m:t xml:space="preserve">−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+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4</m:t>
                        </m:r>
                      </m:den>
                    </m:f>
                    <m:sSubSup>
                      <m:e>
                        <m:r>
                          <m:t xml:space="preserve">δ</m:t>
                        </m:r>
                      </m:e>
                      <m:sub>
                        <m:r>
                          <m:t xml:space="preserve">δ</m:t>
                        </m:r>
                      </m:sub>
                      <m:sup>
                        <m:r>
                          <m:t xml:space="preserve">2</m:t>
                        </m:r>
                      </m:sup>
                    </m:sSubSup>
                    <m:f>
                      <m:num>
                        <m:r>
                          <m:t xml:space="preserve">1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sSub>
                              <m:e>
                                <m:r>
                                  <m:t xml:space="preserve">α</m:t>
                                </m:r>
                              </m:e>
                              <m:sub>
                                <m:r>
                                  <m:t xml:space="preserve">δ</m:t>
                                </m:r>
                              </m:sub>
                            </m:sSub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</m:num>
                      <m:den>
                        <m:sSubSup>
                          <m:e>
                            <m:r>
                              <m:t xml:space="preserve">α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  <m:sup>
                            <m:r>
                              <m:t xml:space="preserve">3</m:t>
                            </m:r>
                          </m:sup>
                        </m:sSubSup>
                      </m:den>
                    </m:f>
                    <m:r>
                      <m:t xml:space="preserve">+</m:t>
                    </m:r>
                    <m:r>
                      <m:t xml:space="preserve">B</m:t>
                    </m:r>
                  </m:oMath>
                </a14:m>
              </a:p>
            </p:txBody>
          </p:sp>
        </mc:Choice>
        <mc:Fallback>
          <p:sp>
            <p:nvSpPr>
              <p:cNvPr id="262" name=""/>
              <p:cNvSpPr txBox="1"/>
              <p:nvPr/>
            </p:nvSpPr>
            <p:spPr>
              <a:xfrm>
                <a:off x="2021040" y="5052960"/>
                <a:ext cx="4733640" cy="569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63" name=""/>
              <p:cNvSpPr txBox="1"/>
              <p:nvPr/>
            </p:nvSpPr>
            <p:spPr>
              <a:xfrm>
                <a:off x="1973160" y="5597640"/>
                <a:ext cx="3981600" cy="75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B</m:t>
                    </m:r>
                    <m:r>
                      <m:t xml:space="preserve">=</m:t>
                    </m:r>
                    <m:r>
                      <m:t xml:space="preserve">(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δ</m:t>
                        </m:r>
                      </m:e>
                    </m:acc>
                    <m:r>
                      <m:t xml:space="preserve">+</m:t>
                    </m:r>
                    <m:sSub>
                      <m:e>
                        <m:r>
                          <m:t xml:space="preserve">α</m:t>
                        </m:r>
                      </m:e>
                      <m:sub>
                        <m:r>
                          <m:t xml:space="preserve">δ</m:t>
                        </m:r>
                      </m:sub>
                    </m:sSub>
                    <m:r>
                      <m:t xml:space="preserve">−</m:t>
                    </m:r>
                    <m:sSub>
                      <m:e>
                        <m:r>
                          <m:rPr>
                            <m:lit/>
                            <m:nor/>
                          </m:rPr>
                          <m:t xml:space="preserve">σσ</m:t>
                        </m:r>
                      </m:e>
                      <m:sub>
                        <m:r>
                          <m:t xml:space="preserve">δ</m:t>
                        </m:r>
                      </m:sub>
                    </m:sSub>
                    <m:sSub>
                      <m:e>
                        <m:r>
                          <m:t xml:space="preserve">ρ</m:t>
                        </m:r>
                      </m:e>
                      <m:sub>
                        <m:r>
                          <m:t xml:space="preserve">Sδ</m:t>
                        </m:r>
                      </m:sub>
                    </m:sSub>
                    <m:r>
                      <m:t xml:space="preserve">−</m:t>
                    </m:r>
                    <m:f>
                      <m:num>
                        <m:sSubSup>
                          <m:e>
                            <m:r>
                              <m:t xml:space="preserve">δ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</m:num>
                      <m:den>
                        <m:sSub>
                          <m:e>
                            <m:r>
                              <m:t xml:space="preserve">α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</m:sSub>
                      </m:den>
                    </m:f>
                    <m:r>
                      <m:t xml:space="preserve">)</m:t>
                    </m:r>
                    <m:f>
                      <m:num>
                        <m:r>
                          <m:t xml:space="preserve">1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α</m:t>
                                </m:r>
                              </m:e>
                              <m:sub>
                                <m:r>
                                  <m:t xml:space="preserve">δ</m:t>
                                </m:r>
                              </m:sub>
                            </m:sSub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</m:num>
                      <m:den>
                        <m:sSubSup>
                          <m:e>
                            <m:r>
                              <m:t xml:space="preserve">α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263" name=""/>
              <p:cNvSpPr txBox="1"/>
              <p:nvPr/>
            </p:nvSpPr>
            <p:spPr>
              <a:xfrm>
                <a:off x="1973160" y="5597640"/>
                <a:ext cx="3981600" cy="7538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64" name=""/>
              <p:cNvSpPr txBox="1"/>
              <p:nvPr/>
            </p:nvSpPr>
            <p:spPr>
              <a:xfrm>
                <a:off x="2101680" y="6189840"/>
                <a:ext cx="1800360" cy="668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^"/>
                      </m:accPr>
                      <m:e>
                        <m:r>
                          <m:t xml:space="preserve">δ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δ</m:t>
                        </m:r>
                      </m:e>
                    </m:acc>
                    <m:r>
                      <m:t xml:space="preserve">−</m:t>
                    </m:r>
                    <m:f>
                      <m:num>
                        <m:sSub>
                          <m:e>
                            <m:r>
                              <m:t xml:space="preserve">λ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α</m:t>
                            </m:r>
                          </m:e>
                          <m:sub>
                            <m:r>
                              <m:t xml:space="preserve">δ</m:t>
                            </m:r>
                          </m:sub>
                        </m:sSub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264" name=""/>
              <p:cNvSpPr txBox="1"/>
              <p:nvPr/>
            </p:nvSpPr>
            <p:spPr>
              <a:xfrm>
                <a:off x="2101680" y="6189840"/>
                <a:ext cx="1800360" cy="6681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725040" y="1703160"/>
            <a:ext cx="881388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subTitle"/>
          </p:nvPr>
        </p:nvSpPr>
        <p:spPr>
          <a:xfrm>
            <a:off x="2311200" y="4694400"/>
            <a:ext cx="5994360" cy="111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774720" y="295200"/>
            <a:ext cx="8763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Limitations of the Arbitrage Argument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750960" y="1757520"/>
            <a:ext cx="901224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 many cases it is impossible or very difficult to create a replicating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No intra-month forward  markets (or insufficient liquidity)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It is not feasible to delta hedge with physical gas or 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Balance of-the-month contract: imperfect as a hedge, low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Risk mitigation strategies are 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Portfolio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positions in the underlying 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Positions in physical assets (storage facilities, power plants)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academics and industry researchers address the problems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complicated contract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non-conventional price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issue of limited ability to hedge has not been fully recognized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transaction cost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perception of a temporary nature of the problem (market growing pains)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85520" y="250920"/>
            <a:ext cx="8837640" cy="130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Derivatives: Defining the Field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are pervasive in the energy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include: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exchange traded contracts (futures, options on futures)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OTC contracts (forwards, options, swaptions)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the energy-related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physical assets (real options)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E-mail Address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ccccff"/>
                </a:solidFill>
                <a:effectLst/>
                <a:uFillTx/>
                <a:latin typeface="Frutiger 45 Light"/>
                <a:hlinkClick r:id="rId1"/>
              </a:rPr>
              <a:t>vkamins@enron.com</a:t>
            </a: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,  </a:t>
            </a:r>
            <a:r>
              <a:rPr b="0" lang="en-US" sz="2800" strike="noStrike" u="sng">
                <a:solidFill>
                  <a:srgbClr val="ccccff"/>
                </a:solidFill>
                <a:effectLst/>
                <a:uFillTx/>
                <a:latin typeface="Frutiger 45 Light"/>
                <a:hlinkClick r:id="rId2"/>
              </a:rPr>
              <a:t>zlu</a:t>
            </a:r>
            <a:r>
              <a:rPr b="0" lang="en-US" sz="2800" strike="noStrike" u="sng">
                <a:solidFill>
                  <a:srgbClr val="ccccff"/>
                </a:solidFill>
                <a:effectLst/>
                <a:uFillTx/>
                <a:latin typeface="Frutiger 45 Light"/>
                <a:hlinkClick r:id="rId3"/>
              </a:rPr>
              <a:t>@</a:t>
            </a:r>
            <a:r>
              <a:rPr b="0" lang="en-US" sz="2800" strike="noStrike" u="sng">
                <a:solidFill>
                  <a:srgbClr val="ccccff"/>
                </a:solidFill>
                <a:effectLst/>
                <a:uFillTx/>
                <a:latin typeface="Frutiger 45 Light"/>
                <a:hlinkClick r:id="rId4"/>
              </a:rPr>
              <a:t>enron</a:t>
            </a:r>
            <a:r>
              <a:rPr b="0" lang="en-US" sz="2800" strike="noStrike" u="sng">
                <a:solidFill>
                  <a:srgbClr val="ccccff"/>
                </a:solidFill>
                <a:effectLst/>
                <a:uFillTx/>
                <a:latin typeface="Frutiger 45 Light"/>
                <a:hlinkClick r:id="rId5"/>
              </a:rPr>
              <a:t>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2800" strike="noStrike" u="sng">
                <a:solidFill>
                  <a:srgbClr val="ccccff"/>
                </a:solidFill>
                <a:effectLst/>
                <a:uFillTx/>
                <a:latin typeface="Frutiger 45 Light"/>
                <a:hlinkClick r:id="rId6"/>
              </a:rPr>
              <a:t>vkaminski@aol.com</a:t>
            </a: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,  </a:t>
            </a:r>
            <a:r>
              <a:rPr b="0" lang="en-US" sz="2800" strike="noStrike" u="sng">
                <a:solidFill>
                  <a:srgbClr val="ccccff"/>
                </a:solidFill>
                <a:effectLst/>
                <a:uFillTx/>
                <a:latin typeface="Frutiger 45 Light"/>
                <a:hlinkClick r:id="rId7"/>
              </a:rPr>
              <a:t>ziminlu@yahoo.com</a:t>
            </a: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contracts traditionally contained embedded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Any flexibility given to (accorded by) a counterparty in a contract can be translated into an option or a swaption. Examples: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Delivery location / timing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Volume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Quality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Price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74280" y="312480"/>
            <a:ext cx="8875800" cy="130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energy contracts correspond to practical considerations of doing business and ignore academic theory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Rigorous analysis and valuation of optionality in the energy contracts is a relatively recent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need to identify and to aggregate embedded option in separate books (portfolios)  for 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What Makes Energy Derivatives Special?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9034200" cy="452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Complicated contract  structures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difficulty of modeling the price processes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often cannot be separated from the physical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Danger of oversimplification: not all energy markets have been created equal.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757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Three stages of the development of the theory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One: mechanical application of models developed for the financial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 1980 - 1994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Two: recognition of complications resulting from the special nature of energy markets and attempts to correct the models’ shortcomings through partial adjustments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1995 - 2000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zlu</cp:lastModifiedBy>
  <cp:lastPrinted>2000-04-12T12:38:51Z</cp:lastPrinted>
  <dcterms:modified xsi:type="dcterms:W3CDTF">2001-07-13T12:56:58Z</dcterms:modified>
  <cp:revision>1069</cp:revision>
  <dc:subject/>
  <dc:title>No Slide Title</dc:title>
</cp:coreProperties>
</file>