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media/image1.wmf" ContentType="image/x-wmf"/>
  <Override PartName="/ppt/media/image2.wmf" ContentType="image/x-wmf"/>
  <Override PartName="/ppt/media/image3.wmf" ContentType="image/x-wmf"/>
  <Override PartName="/ppt/media/image4.png" ContentType="image/png"/>
  <Override PartName="/ppt/media/image5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6991350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4DE16AF-1441-45FD-9240-316E88508225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AE01A7F-72A7-4DAE-AAE4-D971BE474931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316109D-41A8-4BB0-9548-6803814FDEF7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2.w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3.wmf"/><Relationship Id="rId7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image" Target="../media/image5.png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2895480" y="228240"/>
            <a:ext cx="601992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Bonneville Expenditure Plans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8" name=""/>
          <p:cNvGraphicFramePr/>
          <p:nvPr/>
        </p:nvGraphicFramePr>
        <p:xfrm>
          <a:off x="228600" y="990720"/>
          <a:ext cx="4495680" cy="29970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990720"/>
                    <a:ext cx="4495680" cy="2997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" name=""/>
          <p:cNvSpPr/>
          <p:nvPr/>
        </p:nvSpPr>
        <p:spPr>
          <a:xfrm>
            <a:off x="152280" y="3886200"/>
            <a:ext cx="3886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BPA’s Current Capital Budget requests total  $1,353 Billion.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1" name=""/>
          <p:cNvGraphicFramePr/>
          <p:nvPr/>
        </p:nvGraphicFramePr>
        <p:xfrm>
          <a:off x="4724280" y="914400"/>
          <a:ext cx="4140360" cy="30862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2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724280" y="914400"/>
                    <a:ext cx="4140360" cy="3086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3" name=""/>
          <p:cNvSpPr/>
          <p:nvPr/>
        </p:nvSpPr>
        <p:spPr>
          <a:xfrm>
            <a:off x="4343400" y="3962520"/>
            <a:ext cx="4800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BPA will need an additional  $775 Million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4" name=""/>
          <p:cNvGraphicFramePr/>
          <p:nvPr/>
        </p:nvGraphicFramePr>
        <p:xfrm>
          <a:off x="736560" y="4184640"/>
          <a:ext cx="6970680" cy="259884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15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736560" y="4184640"/>
                    <a:ext cx="6970680" cy="2598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6" name=""/>
          <p:cNvSpPr/>
          <p:nvPr/>
        </p:nvSpPr>
        <p:spPr>
          <a:xfrm>
            <a:off x="1727280" y="6388200"/>
            <a:ext cx="44956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Combined Capital Needs will be $2.2 Billion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"/>
          <p:cNvSpPr/>
          <p:nvPr/>
        </p:nvSpPr>
        <p:spPr>
          <a:xfrm>
            <a:off x="7758000" y="5338800"/>
            <a:ext cx="1193760" cy="306360"/>
          </a:xfrm>
          <a:prstGeom prst="rect">
            <a:avLst/>
          </a:prstGeom>
          <a:blipFill rotWithShape="0">
            <a:blip r:embed="rId1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Proposed Trans.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8" name=""/>
          <p:cNvGrpSpPr/>
          <p:nvPr/>
        </p:nvGrpSpPr>
        <p:grpSpPr>
          <a:xfrm>
            <a:off x="2476440" y="1752480"/>
            <a:ext cx="2675160" cy="3822840"/>
            <a:chOff x="2476440" y="1752480"/>
            <a:chExt cx="2675160" cy="3822840"/>
          </a:xfrm>
        </p:grpSpPr>
        <p:sp>
          <p:nvSpPr>
            <p:cNvPr id="19" name=""/>
            <p:cNvSpPr/>
            <p:nvPr/>
          </p:nvSpPr>
          <p:spPr>
            <a:xfrm>
              <a:off x="5118120" y="4280040"/>
              <a:ext cx="0" cy="1295280"/>
            </a:xfrm>
            <a:prstGeom prst="line">
              <a:avLst/>
            </a:prstGeom>
            <a:ln w="203040">
              <a:solidFill>
                <a:srgbClr val="6600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 flipV="1">
              <a:off x="3619440" y="4266720"/>
              <a:ext cx="1371600" cy="1016280"/>
            </a:xfrm>
            <a:prstGeom prst="line">
              <a:avLst/>
            </a:prstGeom>
            <a:ln w="203040">
              <a:solidFill>
                <a:srgbClr val="6600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5151600" y="3327480"/>
              <a:ext cx="0" cy="673200"/>
            </a:xfrm>
            <a:prstGeom prst="line">
              <a:avLst/>
            </a:prstGeom>
            <a:ln w="177840">
              <a:solidFill>
                <a:srgbClr val="6600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" name=""/>
            <p:cNvSpPr/>
            <p:nvPr/>
          </p:nvSpPr>
          <p:spPr>
            <a:xfrm>
              <a:off x="2476440" y="2927520"/>
              <a:ext cx="1650960" cy="75960"/>
            </a:xfrm>
            <a:prstGeom prst="line">
              <a:avLst/>
            </a:prstGeom>
            <a:ln w="127080">
              <a:solidFill>
                <a:srgbClr val="6600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160" bIns="291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" name=""/>
            <p:cNvSpPr/>
            <p:nvPr/>
          </p:nvSpPr>
          <p:spPr>
            <a:xfrm>
              <a:off x="4305240" y="3149640"/>
              <a:ext cx="571680" cy="203040"/>
            </a:xfrm>
            <a:prstGeom prst="line">
              <a:avLst/>
            </a:prstGeom>
            <a:ln w="254160">
              <a:solidFill>
                <a:srgbClr val="6600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3327480" y="1752480"/>
              <a:ext cx="787320" cy="1168560"/>
            </a:xfrm>
            <a:prstGeom prst="line">
              <a:avLst/>
            </a:prstGeom>
            <a:ln w="152280">
              <a:solidFill>
                <a:srgbClr val="6600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5" name="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26" name="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solidFill>
              <a:srgbClr val="99cc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" name=""/>
            <p:cNvSpPr/>
            <p:nvPr/>
          </p:nvSpPr>
          <p:spPr>
            <a:xfrm>
              <a:off x="2209680" y="3040200"/>
              <a:ext cx="2314800" cy="2336760"/>
            </a:xfrm>
            <a:custGeom>
              <a:avLst/>
              <a:gdLst/>
              <a:ahLst/>
              <a:rect l="l" t="t" r="r" b="b"/>
              <a:pathLst>
                <a:path w="2914" h="2804">
                  <a:moveTo>
                    <a:pt x="340" y="0"/>
                  </a:moveTo>
                  <a:lnTo>
                    <a:pt x="0" y="1076"/>
                  </a:lnTo>
                  <a:lnTo>
                    <a:pt x="2039" y="2804"/>
                  </a:lnTo>
                  <a:lnTo>
                    <a:pt x="2039" y="2453"/>
                  </a:lnTo>
                  <a:lnTo>
                    <a:pt x="2105" y="2394"/>
                  </a:lnTo>
                  <a:lnTo>
                    <a:pt x="2194" y="2394"/>
                  </a:lnTo>
                  <a:lnTo>
                    <a:pt x="2264" y="2453"/>
                  </a:lnTo>
                  <a:lnTo>
                    <a:pt x="2383" y="2414"/>
                  </a:lnTo>
                  <a:lnTo>
                    <a:pt x="2457" y="2142"/>
                  </a:lnTo>
                  <a:lnTo>
                    <a:pt x="2914" y="326"/>
                  </a:lnTo>
                  <a:lnTo>
                    <a:pt x="1614" y="172"/>
                  </a:lnTo>
                  <a:lnTo>
                    <a:pt x="340" y="0"/>
                  </a:lnTo>
                  <a:close/>
                </a:path>
              </a:pathLst>
            </a:custGeom>
            <a:solidFill>
              <a:srgbClr val="ffffd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" name=""/>
            <p:cNvSpPr/>
            <p:nvPr/>
          </p:nvSpPr>
          <p:spPr>
            <a:xfrm>
              <a:off x="2187720" y="3070080"/>
              <a:ext cx="2325600" cy="2289240"/>
            </a:xfrm>
            <a:custGeom>
              <a:avLst/>
              <a:gdLst/>
              <a:ahLst/>
              <a:rect l="l" t="t" r="r" b="b"/>
              <a:pathLst>
                <a:path w="2930" h="2821">
                  <a:moveTo>
                    <a:pt x="343" y="0"/>
                  </a:moveTo>
                  <a:lnTo>
                    <a:pt x="0" y="1082"/>
                  </a:lnTo>
                  <a:lnTo>
                    <a:pt x="2051" y="2821"/>
                  </a:lnTo>
                  <a:lnTo>
                    <a:pt x="2051" y="2467"/>
                  </a:lnTo>
                  <a:lnTo>
                    <a:pt x="2117" y="2408"/>
                  </a:lnTo>
                  <a:lnTo>
                    <a:pt x="2206" y="2408"/>
                  </a:lnTo>
                  <a:lnTo>
                    <a:pt x="2276" y="2467"/>
                  </a:lnTo>
                  <a:lnTo>
                    <a:pt x="2397" y="2428"/>
                  </a:lnTo>
                  <a:lnTo>
                    <a:pt x="2471" y="2155"/>
                  </a:lnTo>
                  <a:lnTo>
                    <a:pt x="2930" y="329"/>
                  </a:lnTo>
                  <a:lnTo>
                    <a:pt x="1623" y="172"/>
                  </a:lnTo>
                  <a:lnTo>
                    <a:pt x="343" y="0"/>
                  </a:lnTo>
                </a:path>
              </a:pathLst>
            </a:custGeom>
            <a:noFill/>
            <a:ln w="25560">
              <a:solidFill>
                <a:srgbClr val="77777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" name=""/>
            <p:cNvSpPr/>
            <p:nvPr/>
          </p:nvSpPr>
          <p:spPr>
            <a:xfrm>
              <a:off x="4114800" y="3273480"/>
              <a:ext cx="2057400" cy="1741320"/>
            </a:xfrm>
            <a:custGeom>
              <a:avLst/>
              <a:gdLst/>
              <a:ahLst/>
              <a:rect l="l" t="t" r="r" b="b"/>
              <a:pathLst>
                <a:path w="2522" h="1967">
                  <a:moveTo>
                    <a:pt x="458" y="0"/>
                  </a:moveTo>
                  <a:lnTo>
                    <a:pt x="0" y="1812"/>
                  </a:lnTo>
                  <a:lnTo>
                    <a:pt x="2325" y="1967"/>
                  </a:lnTo>
                  <a:lnTo>
                    <a:pt x="2522" y="504"/>
                  </a:lnTo>
                  <a:lnTo>
                    <a:pt x="1679" y="449"/>
                  </a:lnTo>
                  <a:lnTo>
                    <a:pt x="1734" y="127"/>
                  </a:lnTo>
                  <a:lnTo>
                    <a:pt x="458" y="0"/>
                  </a:lnTo>
                  <a:close/>
                </a:path>
              </a:pathLst>
            </a:custGeom>
            <a:solidFill>
              <a:srgbClr val="ffffd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" name=""/>
            <p:cNvSpPr/>
            <p:nvPr/>
          </p:nvSpPr>
          <p:spPr>
            <a:xfrm>
              <a:off x="4149720" y="3336840"/>
              <a:ext cx="2013120" cy="1608120"/>
            </a:xfrm>
            <a:custGeom>
              <a:avLst/>
              <a:gdLst/>
              <a:ahLst/>
              <a:rect l="l" t="t" r="r" b="b"/>
              <a:pathLst>
                <a:path w="2537" h="1982">
                  <a:moveTo>
                    <a:pt x="459" y="0"/>
                  </a:moveTo>
                  <a:lnTo>
                    <a:pt x="0" y="1826"/>
                  </a:lnTo>
                  <a:lnTo>
                    <a:pt x="2339" y="1982"/>
                  </a:lnTo>
                  <a:lnTo>
                    <a:pt x="2537" y="507"/>
                  </a:lnTo>
                  <a:lnTo>
                    <a:pt x="1689" y="453"/>
                  </a:lnTo>
                  <a:lnTo>
                    <a:pt x="1743" y="128"/>
                  </a:lnTo>
                  <a:lnTo>
                    <a:pt x="459" y="0"/>
                  </a:lnTo>
                </a:path>
              </a:pathLst>
            </a:custGeom>
            <a:noFill/>
            <a:ln w="25560">
              <a:solidFill>
                <a:srgbClr val="77777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" name=""/>
            <p:cNvSpPr/>
            <p:nvPr/>
          </p:nvSpPr>
          <p:spPr>
            <a:xfrm>
              <a:off x="6019920" y="3753000"/>
              <a:ext cx="2597040" cy="1287360"/>
            </a:xfrm>
            <a:custGeom>
              <a:avLst/>
              <a:gdLst/>
              <a:ahLst/>
              <a:rect l="l" t="t" r="r" b="b"/>
              <a:pathLst>
                <a:path w="3272" h="1560">
                  <a:moveTo>
                    <a:pt x="0" y="1461"/>
                  </a:moveTo>
                  <a:lnTo>
                    <a:pt x="2815" y="1560"/>
                  </a:lnTo>
                  <a:lnTo>
                    <a:pt x="3272" y="1552"/>
                  </a:lnTo>
                  <a:lnTo>
                    <a:pt x="3272" y="488"/>
                  </a:lnTo>
                  <a:lnTo>
                    <a:pt x="3272" y="99"/>
                  </a:lnTo>
                  <a:lnTo>
                    <a:pt x="2475" y="90"/>
                  </a:lnTo>
                  <a:lnTo>
                    <a:pt x="198" y="0"/>
                  </a:lnTo>
                  <a:lnTo>
                    <a:pt x="0" y="1461"/>
                  </a:lnTo>
                  <a:close/>
                </a:path>
              </a:pathLst>
            </a:custGeom>
            <a:solidFill>
              <a:srgbClr val="ffffd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" name=""/>
            <p:cNvSpPr/>
            <p:nvPr/>
          </p:nvSpPr>
          <p:spPr>
            <a:xfrm>
              <a:off x="6005520" y="3747960"/>
              <a:ext cx="2610000" cy="1279800"/>
            </a:xfrm>
            <a:custGeom>
              <a:avLst/>
              <a:gdLst/>
              <a:ahLst/>
              <a:rect l="l" t="t" r="r" b="b"/>
              <a:pathLst>
                <a:path w="3287" h="1576">
                  <a:moveTo>
                    <a:pt x="0" y="1475"/>
                  </a:moveTo>
                  <a:lnTo>
                    <a:pt x="2828" y="1576"/>
                  </a:lnTo>
                  <a:lnTo>
                    <a:pt x="3287" y="1569"/>
                  </a:lnTo>
                  <a:lnTo>
                    <a:pt x="3287" y="494"/>
                  </a:lnTo>
                  <a:lnTo>
                    <a:pt x="3287" y="102"/>
                  </a:lnTo>
                  <a:lnTo>
                    <a:pt x="2486" y="90"/>
                  </a:lnTo>
                  <a:lnTo>
                    <a:pt x="198" y="0"/>
                  </a:lnTo>
                  <a:lnTo>
                    <a:pt x="0" y="1475"/>
                  </a:lnTo>
                </a:path>
              </a:pathLst>
            </a:custGeom>
            <a:noFill/>
            <a:ln w="25560">
              <a:solidFill>
                <a:srgbClr val="77777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" name=""/>
            <p:cNvSpPr/>
            <p:nvPr/>
          </p:nvSpPr>
          <p:spPr>
            <a:xfrm>
              <a:off x="1776240" y="901800"/>
              <a:ext cx="2497320" cy="1212840"/>
            </a:xfrm>
            <a:custGeom>
              <a:avLst/>
              <a:gdLst/>
              <a:ahLst/>
              <a:rect l="l" t="t" r="r" b="b"/>
              <a:pathLst>
                <a:path w="3050" h="1428">
                  <a:moveTo>
                    <a:pt x="926" y="0"/>
                  </a:moveTo>
                  <a:lnTo>
                    <a:pt x="1982" y="178"/>
                  </a:lnTo>
                  <a:lnTo>
                    <a:pt x="3050" y="340"/>
                  </a:lnTo>
                  <a:lnTo>
                    <a:pt x="2702" y="1230"/>
                  </a:lnTo>
                  <a:lnTo>
                    <a:pt x="2737" y="1308"/>
                  </a:lnTo>
                  <a:lnTo>
                    <a:pt x="2679" y="1428"/>
                  </a:lnTo>
                  <a:lnTo>
                    <a:pt x="2025" y="1308"/>
                  </a:lnTo>
                  <a:lnTo>
                    <a:pt x="1951" y="1328"/>
                  </a:lnTo>
                  <a:lnTo>
                    <a:pt x="949" y="1266"/>
                  </a:lnTo>
                  <a:lnTo>
                    <a:pt x="840" y="1219"/>
                  </a:lnTo>
                  <a:lnTo>
                    <a:pt x="461" y="1195"/>
                  </a:lnTo>
                  <a:lnTo>
                    <a:pt x="356" y="1111"/>
                  </a:lnTo>
                  <a:lnTo>
                    <a:pt x="333" y="994"/>
                  </a:lnTo>
                  <a:lnTo>
                    <a:pt x="89" y="928"/>
                  </a:lnTo>
                  <a:lnTo>
                    <a:pt x="0" y="850"/>
                  </a:lnTo>
                  <a:lnTo>
                    <a:pt x="0" y="726"/>
                  </a:lnTo>
                  <a:lnTo>
                    <a:pt x="70" y="699"/>
                  </a:lnTo>
                  <a:lnTo>
                    <a:pt x="23" y="615"/>
                  </a:lnTo>
                  <a:lnTo>
                    <a:pt x="128" y="615"/>
                  </a:lnTo>
                  <a:lnTo>
                    <a:pt x="39" y="533"/>
                  </a:lnTo>
                  <a:lnTo>
                    <a:pt x="23" y="248"/>
                  </a:lnTo>
                  <a:lnTo>
                    <a:pt x="93" y="100"/>
                  </a:lnTo>
                  <a:lnTo>
                    <a:pt x="430" y="244"/>
                  </a:lnTo>
                  <a:lnTo>
                    <a:pt x="661" y="301"/>
                  </a:lnTo>
                  <a:lnTo>
                    <a:pt x="766" y="371"/>
                  </a:lnTo>
                  <a:lnTo>
                    <a:pt x="693" y="437"/>
                  </a:lnTo>
                  <a:lnTo>
                    <a:pt x="576" y="486"/>
                  </a:lnTo>
                  <a:lnTo>
                    <a:pt x="755" y="486"/>
                  </a:lnTo>
                  <a:lnTo>
                    <a:pt x="708" y="580"/>
                  </a:lnTo>
                  <a:lnTo>
                    <a:pt x="531" y="600"/>
                  </a:lnTo>
                  <a:lnTo>
                    <a:pt x="515" y="637"/>
                  </a:lnTo>
                  <a:lnTo>
                    <a:pt x="755" y="596"/>
                  </a:lnTo>
                  <a:lnTo>
                    <a:pt x="840" y="482"/>
                  </a:lnTo>
                  <a:lnTo>
                    <a:pt x="979" y="351"/>
                  </a:lnTo>
                  <a:lnTo>
                    <a:pt x="1025" y="162"/>
                  </a:lnTo>
                  <a:lnTo>
                    <a:pt x="926" y="0"/>
                  </a:lnTo>
                  <a:close/>
                </a:path>
              </a:pathLst>
            </a:custGeom>
            <a:solidFill>
              <a:srgbClr val="ffffd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" name=""/>
            <p:cNvSpPr/>
            <p:nvPr/>
          </p:nvSpPr>
          <p:spPr>
            <a:xfrm>
              <a:off x="1782720" y="905040"/>
              <a:ext cx="2433600" cy="1171440"/>
            </a:xfrm>
            <a:custGeom>
              <a:avLst/>
              <a:gdLst/>
              <a:ahLst/>
              <a:rect l="l" t="t" r="r" b="b"/>
              <a:pathLst>
                <a:path w="3067" h="1443">
                  <a:moveTo>
                    <a:pt x="930" y="0"/>
                  </a:moveTo>
                  <a:lnTo>
                    <a:pt x="1993" y="179"/>
                  </a:lnTo>
                  <a:lnTo>
                    <a:pt x="3067" y="343"/>
                  </a:lnTo>
                  <a:lnTo>
                    <a:pt x="2716" y="1244"/>
                  </a:lnTo>
                  <a:lnTo>
                    <a:pt x="2751" y="1322"/>
                  </a:lnTo>
                  <a:lnTo>
                    <a:pt x="2693" y="1443"/>
                  </a:lnTo>
                  <a:lnTo>
                    <a:pt x="2035" y="1322"/>
                  </a:lnTo>
                  <a:lnTo>
                    <a:pt x="1962" y="1341"/>
                  </a:lnTo>
                  <a:lnTo>
                    <a:pt x="954" y="1279"/>
                  </a:lnTo>
                  <a:lnTo>
                    <a:pt x="845" y="1232"/>
                  </a:lnTo>
                  <a:lnTo>
                    <a:pt x="464" y="1208"/>
                  </a:lnTo>
                  <a:lnTo>
                    <a:pt x="358" y="1123"/>
                  </a:lnTo>
                  <a:lnTo>
                    <a:pt x="335" y="1005"/>
                  </a:lnTo>
                  <a:lnTo>
                    <a:pt x="90" y="937"/>
                  </a:lnTo>
                  <a:lnTo>
                    <a:pt x="0" y="859"/>
                  </a:lnTo>
                  <a:lnTo>
                    <a:pt x="0" y="734"/>
                  </a:lnTo>
                  <a:lnTo>
                    <a:pt x="71" y="707"/>
                  </a:lnTo>
                  <a:lnTo>
                    <a:pt x="24" y="621"/>
                  </a:lnTo>
                  <a:lnTo>
                    <a:pt x="129" y="621"/>
                  </a:lnTo>
                  <a:lnTo>
                    <a:pt x="39" y="539"/>
                  </a:lnTo>
                  <a:lnTo>
                    <a:pt x="24" y="250"/>
                  </a:lnTo>
                  <a:lnTo>
                    <a:pt x="94" y="101"/>
                  </a:lnTo>
                  <a:lnTo>
                    <a:pt x="432" y="246"/>
                  </a:lnTo>
                  <a:lnTo>
                    <a:pt x="666" y="304"/>
                  </a:lnTo>
                  <a:lnTo>
                    <a:pt x="771" y="375"/>
                  </a:lnTo>
                  <a:lnTo>
                    <a:pt x="697" y="441"/>
                  </a:lnTo>
                  <a:lnTo>
                    <a:pt x="580" y="492"/>
                  </a:lnTo>
                  <a:lnTo>
                    <a:pt x="759" y="492"/>
                  </a:lnTo>
                  <a:lnTo>
                    <a:pt x="713" y="585"/>
                  </a:lnTo>
                  <a:lnTo>
                    <a:pt x="534" y="605"/>
                  </a:lnTo>
                  <a:lnTo>
                    <a:pt x="518" y="644"/>
                  </a:lnTo>
                  <a:lnTo>
                    <a:pt x="759" y="601"/>
                  </a:lnTo>
                  <a:lnTo>
                    <a:pt x="845" y="488"/>
                  </a:lnTo>
                  <a:lnTo>
                    <a:pt x="985" y="355"/>
                  </a:lnTo>
                  <a:lnTo>
                    <a:pt x="1032" y="164"/>
                  </a:lnTo>
                  <a:lnTo>
                    <a:pt x="930" y="0"/>
                  </a:lnTo>
                </a:path>
              </a:pathLst>
            </a:custGeom>
            <a:noFill/>
            <a:ln w="25560">
              <a:solidFill>
                <a:srgbClr val="77777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" name=""/>
            <p:cNvSpPr/>
            <p:nvPr/>
          </p:nvSpPr>
          <p:spPr>
            <a:xfrm>
              <a:off x="1117440" y="1636560"/>
              <a:ext cx="2835360" cy="1559160"/>
            </a:xfrm>
            <a:custGeom>
              <a:avLst/>
              <a:gdLst/>
              <a:ahLst/>
              <a:rect l="l" t="t" r="r" b="b"/>
              <a:pathLst>
                <a:path w="3572" h="1902">
                  <a:moveTo>
                    <a:pt x="3525" y="517"/>
                  </a:moveTo>
                  <a:lnTo>
                    <a:pt x="3572" y="617"/>
                  </a:lnTo>
                  <a:lnTo>
                    <a:pt x="3541" y="711"/>
                  </a:lnTo>
                  <a:lnTo>
                    <a:pt x="3393" y="865"/>
                  </a:lnTo>
                  <a:lnTo>
                    <a:pt x="3220" y="1025"/>
                  </a:lnTo>
                  <a:lnTo>
                    <a:pt x="3220" y="1097"/>
                  </a:lnTo>
                  <a:lnTo>
                    <a:pt x="3332" y="1175"/>
                  </a:lnTo>
                  <a:lnTo>
                    <a:pt x="3118" y="1439"/>
                  </a:lnTo>
                  <a:lnTo>
                    <a:pt x="2967" y="1902"/>
                  </a:lnTo>
                  <a:lnTo>
                    <a:pt x="1692" y="1732"/>
                  </a:lnTo>
                  <a:lnTo>
                    <a:pt x="0" y="1459"/>
                  </a:lnTo>
                  <a:lnTo>
                    <a:pt x="0" y="1093"/>
                  </a:lnTo>
                  <a:lnTo>
                    <a:pt x="128" y="935"/>
                  </a:lnTo>
                  <a:lnTo>
                    <a:pt x="356" y="773"/>
                  </a:lnTo>
                  <a:lnTo>
                    <a:pt x="367" y="672"/>
                  </a:lnTo>
                  <a:lnTo>
                    <a:pt x="821" y="0"/>
                  </a:lnTo>
                  <a:lnTo>
                    <a:pt x="934" y="15"/>
                  </a:lnTo>
                  <a:lnTo>
                    <a:pt x="1177" y="84"/>
                  </a:lnTo>
                  <a:lnTo>
                    <a:pt x="1200" y="199"/>
                  </a:lnTo>
                  <a:lnTo>
                    <a:pt x="1305" y="285"/>
                  </a:lnTo>
                  <a:lnTo>
                    <a:pt x="1684" y="308"/>
                  </a:lnTo>
                  <a:lnTo>
                    <a:pt x="1793" y="355"/>
                  </a:lnTo>
                  <a:lnTo>
                    <a:pt x="2797" y="416"/>
                  </a:lnTo>
                  <a:lnTo>
                    <a:pt x="2871" y="396"/>
                  </a:lnTo>
                  <a:lnTo>
                    <a:pt x="3525" y="517"/>
                  </a:lnTo>
                  <a:close/>
                </a:path>
              </a:pathLst>
            </a:custGeom>
            <a:solidFill>
              <a:srgbClr val="ffffd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" name=""/>
            <p:cNvSpPr/>
            <p:nvPr/>
          </p:nvSpPr>
          <p:spPr>
            <a:xfrm>
              <a:off x="1109520" y="1652760"/>
              <a:ext cx="2847960" cy="1557000"/>
            </a:xfrm>
            <a:custGeom>
              <a:avLst/>
              <a:gdLst/>
              <a:ahLst/>
              <a:rect l="l" t="t" r="r" b="b"/>
              <a:pathLst>
                <a:path w="3588" h="1918">
                  <a:moveTo>
                    <a:pt x="3541" y="522"/>
                  </a:moveTo>
                  <a:lnTo>
                    <a:pt x="3588" y="623"/>
                  </a:lnTo>
                  <a:lnTo>
                    <a:pt x="3557" y="717"/>
                  </a:lnTo>
                  <a:lnTo>
                    <a:pt x="3409" y="873"/>
                  </a:lnTo>
                  <a:lnTo>
                    <a:pt x="3234" y="1034"/>
                  </a:lnTo>
                  <a:lnTo>
                    <a:pt x="3234" y="1108"/>
                  </a:lnTo>
                  <a:lnTo>
                    <a:pt x="3347" y="1186"/>
                  </a:lnTo>
                  <a:lnTo>
                    <a:pt x="3133" y="1451"/>
                  </a:lnTo>
                  <a:lnTo>
                    <a:pt x="2981" y="1918"/>
                  </a:lnTo>
                  <a:lnTo>
                    <a:pt x="1701" y="1746"/>
                  </a:lnTo>
                  <a:lnTo>
                    <a:pt x="0" y="1471"/>
                  </a:lnTo>
                  <a:lnTo>
                    <a:pt x="0" y="1104"/>
                  </a:lnTo>
                  <a:lnTo>
                    <a:pt x="129" y="944"/>
                  </a:lnTo>
                  <a:lnTo>
                    <a:pt x="358" y="780"/>
                  </a:lnTo>
                  <a:lnTo>
                    <a:pt x="370" y="678"/>
                  </a:lnTo>
                  <a:lnTo>
                    <a:pt x="825" y="0"/>
                  </a:lnTo>
                  <a:lnTo>
                    <a:pt x="938" y="16"/>
                  </a:lnTo>
                  <a:lnTo>
                    <a:pt x="1183" y="84"/>
                  </a:lnTo>
                  <a:lnTo>
                    <a:pt x="1206" y="202"/>
                  </a:lnTo>
                  <a:lnTo>
                    <a:pt x="1312" y="287"/>
                  </a:lnTo>
                  <a:lnTo>
                    <a:pt x="1693" y="311"/>
                  </a:lnTo>
                  <a:lnTo>
                    <a:pt x="1802" y="358"/>
                  </a:lnTo>
                  <a:lnTo>
                    <a:pt x="2810" y="420"/>
                  </a:lnTo>
                  <a:lnTo>
                    <a:pt x="2883" y="401"/>
                  </a:lnTo>
                  <a:lnTo>
                    <a:pt x="3541" y="522"/>
                  </a:lnTo>
                </a:path>
              </a:pathLst>
            </a:custGeom>
            <a:noFill/>
            <a:ln w="25560">
              <a:solidFill>
                <a:srgbClr val="77777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" name=""/>
            <p:cNvSpPr/>
            <p:nvPr/>
          </p:nvSpPr>
          <p:spPr>
            <a:xfrm>
              <a:off x="3490920" y="1168560"/>
              <a:ext cx="2209680" cy="2260440"/>
            </a:xfrm>
            <a:custGeom>
              <a:avLst/>
              <a:gdLst/>
              <a:ahLst/>
              <a:rect l="l" t="t" r="r" b="b"/>
              <a:pathLst>
                <a:path w="2778" h="2765">
                  <a:moveTo>
                    <a:pt x="0" y="2482"/>
                  </a:moveTo>
                  <a:lnTo>
                    <a:pt x="1300" y="2636"/>
                  </a:lnTo>
                  <a:lnTo>
                    <a:pt x="2578" y="2765"/>
                  </a:lnTo>
                  <a:lnTo>
                    <a:pt x="2778" y="1832"/>
                  </a:lnTo>
                  <a:lnTo>
                    <a:pt x="2642" y="1753"/>
                  </a:lnTo>
                  <a:lnTo>
                    <a:pt x="2446" y="1789"/>
                  </a:lnTo>
                  <a:lnTo>
                    <a:pt x="2086" y="1714"/>
                  </a:lnTo>
                  <a:lnTo>
                    <a:pt x="1918" y="1714"/>
                  </a:lnTo>
                  <a:lnTo>
                    <a:pt x="1847" y="1617"/>
                  </a:lnTo>
                  <a:lnTo>
                    <a:pt x="1734" y="1361"/>
                  </a:lnTo>
                  <a:lnTo>
                    <a:pt x="1553" y="1349"/>
                  </a:lnTo>
                  <a:lnTo>
                    <a:pt x="1525" y="1263"/>
                  </a:lnTo>
                  <a:lnTo>
                    <a:pt x="1597" y="1183"/>
                  </a:lnTo>
                  <a:lnTo>
                    <a:pt x="1582" y="1050"/>
                  </a:lnTo>
                  <a:lnTo>
                    <a:pt x="1506" y="957"/>
                  </a:lnTo>
                  <a:lnTo>
                    <a:pt x="1432" y="1011"/>
                  </a:lnTo>
                  <a:lnTo>
                    <a:pt x="1432" y="925"/>
                  </a:lnTo>
                  <a:lnTo>
                    <a:pt x="1253" y="593"/>
                  </a:lnTo>
                  <a:lnTo>
                    <a:pt x="1257" y="474"/>
                  </a:lnTo>
                  <a:lnTo>
                    <a:pt x="1189" y="470"/>
                  </a:lnTo>
                  <a:lnTo>
                    <a:pt x="1358" y="58"/>
                  </a:lnTo>
                  <a:lnTo>
                    <a:pt x="928" y="0"/>
                  </a:lnTo>
                  <a:lnTo>
                    <a:pt x="580" y="894"/>
                  </a:lnTo>
                  <a:lnTo>
                    <a:pt x="615" y="972"/>
                  </a:lnTo>
                  <a:lnTo>
                    <a:pt x="557" y="1093"/>
                  </a:lnTo>
                  <a:lnTo>
                    <a:pt x="603" y="1195"/>
                  </a:lnTo>
                  <a:lnTo>
                    <a:pt x="572" y="1287"/>
                  </a:lnTo>
                  <a:lnTo>
                    <a:pt x="426" y="1443"/>
                  </a:lnTo>
                  <a:lnTo>
                    <a:pt x="251" y="1601"/>
                  </a:lnTo>
                  <a:lnTo>
                    <a:pt x="251" y="1675"/>
                  </a:lnTo>
                  <a:lnTo>
                    <a:pt x="364" y="1753"/>
                  </a:lnTo>
                  <a:lnTo>
                    <a:pt x="152" y="2017"/>
                  </a:lnTo>
                  <a:lnTo>
                    <a:pt x="0" y="2482"/>
                  </a:lnTo>
                  <a:close/>
                </a:path>
              </a:pathLst>
            </a:custGeom>
            <a:solidFill>
              <a:srgbClr val="ffffd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" name=""/>
            <p:cNvSpPr/>
            <p:nvPr/>
          </p:nvSpPr>
          <p:spPr>
            <a:xfrm>
              <a:off x="3475080" y="1184400"/>
              <a:ext cx="2217600" cy="2257200"/>
            </a:xfrm>
            <a:custGeom>
              <a:avLst/>
              <a:gdLst/>
              <a:ahLst/>
              <a:rect l="l" t="t" r="r" b="b"/>
              <a:pathLst>
                <a:path w="2794" h="2781">
                  <a:moveTo>
                    <a:pt x="0" y="2496"/>
                  </a:moveTo>
                  <a:lnTo>
                    <a:pt x="1307" y="2653"/>
                  </a:lnTo>
                  <a:lnTo>
                    <a:pt x="2591" y="2781"/>
                  </a:lnTo>
                  <a:lnTo>
                    <a:pt x="2794" y="1842"/>
                  </a:lnTo>
                  <a:lnTo>
                    <a:pt x="2657" y="1764"/>
                  </a:lnTo>
                  <a:lnTo>
                    <a:pt x="2459" y="1799"/>
                  </a:lnTo>
                  <a:lnTo>
                    <a:pt x="2097" y="1725"/>
                  </a:lnTo>
                  <a:lnTo>
                    <a:pt x="1930" y="1725"/>
                  </a:lnTo>
                  <a:lnTo>
                    <a:pt x="1856" y="1627"/>
                  </a:lnTo>
                  <a:lnTo>
                    <a:pt x="1743" y="1369"/>
                  </a:lnTo>
                  <a:lnTo>
                    <a:pt x="1560" y="1358"/>
                  </a:lnTo>
                  <a:lnTo>
                    <a:pt x="1533" y="1272"/>
                  </a:lnTo>
                  <a:lnTo>
                    <a:pt x="1607" y="1190"/>
                  </a:lnTo>
                  <a:lnTo>
                    <a:pt x="1591" y="1057"/>
                  </a:lnTo>
                  <a:lnTo>
                    <a:pt x="1513" y="963"/>
                  </a:lnTo>
                  <a:lnTo>
                    <a:pt x="1439" y="1018"/>
                  </a:lnTo>
                  <a:lnTo>
                    <a:pt x="1439" y="932"/>
                  </a:lnTo>
                  <a:lnTo>
                    <a:pt x="1260" y="598"/>
                  </a:lnTo>
                  <a:lnTo>
                    <a:pt x="1264" y="477"/>
                  </a:lnTo>
                  <a:lnTo>
                    <a:pt x="1194" y="473"/>
                  </a:lnTo>
                  <a:lnTo>
                    <a:pt x="1366" y="59"/>
                  </a:lnTo>
                  <a:lnTo>
                    <a:pt x="934" y="0"/>
                  </a:lnTo>
                  <a:lnTo>
                    <a:pt x="583" y="901"/>
                  </a:lnTo>
                  <a:lnTo>
                    <a:pt x="618" y="979"/>
                  </a:lnTo>
                  <a:lnTo>
                    <a:pt x="560" y="1100"/>
                  </a:lnTo>
                  <a:lnTo>
                    <a:pt x="607" y="1201"/>
                  </a:lnTo>
                  <a:lnTo>
                    <a:pt x="576" y="1295"/>
                  </a:lnTo>
                  <a:lnTo>
                    <a:pt x="428" y="1451"/>
                  </a:lnTo>
                  <a:lnTo>
                    <a:pt x="253" y="1612"/>
                  </a:lnTo>
                  <a:lnTo>
                    <a:pt x="253" y="1686"/>
                  </a:lnTo>
                  <a:lnTo>
                    <a:pt x="366" y="1764"/>
                  </a:lnTo>
                  <a:lnTo>
                    <a:pt x="152" y="2029"/>
                  </a:lnTo>
                  <a:lnTo>
                    <a:pt x="0" y="2496"/>
                  </a:lnTo>
                </a:path>
              </a:pathLst>
            </a:custGeom>
            <a:noFill/>
            <a:ln w="25560">
              <a:solidFill>
                <a:srgbClr val="77777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4419720" y="1246320"/>
              <a:ext cx="3703680" cy="1441440"/>
            </a:xfrm>
            <a:custGeom>
              <a:avLst/>
              <a:gdLst/>
              <a:ahLst/>
              <a:rect l="l" t="t" r="r" b="b"/>
              <a:pathLst>
                <a:path w="4665" h="1776">
                  <a:moveTo>
                    <a:pt x="1601" y="1776"/>
                  </a:moveTo>
                  <a:lnTo>
                    <a:pt x="1655" y="1613"/>
                  </a:lnTo>
                  <a:lnTo>
                    <a:pt x="4548" y="1752"/>
                  </a:lnTo>
                  <a:lnTo>
                    <a:pt x="4599" y="1432"/>
                  </a:lnTo>
                  <a:lnTo>
                    <a:pt x="4665" y="260"/>
                  </a:lnTo>
                  <a:lnTo>
                    <a:pt x="3165" y="237"/>
                  </a:lnTo>
                  <a:lnTo>
                    <a:pt x="2159" y="166"/>
                  </a:lnTo>
                  <a:lnTo>
                    <a:pt x="438" y="24"/>
                  </a:lnTo>
                  <a:lnTo>
                    <a:pt x="171" y="0"/>
                  </a:lnTo>
                  <a:lnTo>
                    <a:pt x="0" y="410"/>
                  </a:lnTo>
                  <a:lnTo>
                    <a:pt x="70" y="414"/>
                  </a:lnTo>
                  <a:lnTo>
                    <a:pt x="66" y="535"/>
                  </a:lnTo>
                  <a:lnTo>
                    <a:pt x="245" y="865"/>
                  </a:lnTo>
                  <a:lnTo>
                    <a:pt x="245" y="951"/>
                  </a:lnTo>
                  <a:lnTo>
                    <a:pt x="317" y="897"/>
                  </a:lnTo>
                  <a:lnTo>
                    <a:pt x="395" y="990"/>
                  </a:lnTo>
                  <a:lnTo>
                    <a:pt x="410" y="1121"/>
                  </a:lnTo>
                  <a:lnTo>
                    <a:pt x="336" y="1203"/>
                  </a:lnTo>
                  <a:lnTo>
                    <a:pt x="364" y="1287"/>
                  </a:lnTo>
                  <a:lnTo>
                    <a:pt x="546" y="1299"/>
                  </a:lnTo>
                  <a:lnTo>
                    <a:pt x="659" y="1555"/>
                  </a:lnTo>
                  <a:lnTo>
                    <a:pt x="733" y="1653"/>
                  </a:lnTo>
                  <a:lnTo>
                    <a:pt x="899" y="1653"/>
                  </a:lnTo>
                  <a:lnTo>
                    <a:pt x="1260" y="1725"/>
                  </a:lnTo>
                  <a:lnTo>
                    <a:pt x="1457" y="1690"/>
                  </a:lnTo>
                  <a:lnTo>
                    <a:pt x="1601" y="1776"/>
                  </a:lnTo>
                  <a:close/>
                </a:path>
              </a:pathLst>
            </a:custGeom>
            <a:solidFill>
              <a:srgbClr val="ffffd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" name=""/>
            <p:cNvSpPr/>
            <p:nvPr/>
          </p:nvSpPr>
          <p:spPr>
            <a:xfrm>
              <a:off x="4419720" y="1246320"/>
              <a:ext cx="3714480" cy="1455480"/>
            </a:xfrm>
            <a:custGeom>
              <a:avLst/>
              <a:gdLst/>
              <a:ahLst/>
              <a:rect l="l" t="t" r="r" b="b"/>
              <a:pathLst>
                <a:path w="4681" h="1791">
                  <a:moveTo>
                    <a:pt x="1607" y="1791"/>
                  </a:moveTo>
                  <a:lnTo>
                    <a:pt x="1662" y="1627"/>
                  </a:lnTo>
                  <a:lnTo>
                    <a:pt x="4565" y="1767"/>
                  </a:lnTo>
                  <a:lnTo>
                    <a:pt x="4615" y="1443"/>
                  </a:lnTo>
                  <a:lnTo>
                    <a:pt x="4681" y="262"/>
                  </a:lnTo>
                  <a:lnTo>
                    <a:pt x="3175" y="238"/>
                  </a:lnTo>
                  <a:lnTo>
                    <a:pt x="2168" y="168"/>
                  </a:lnTo>
                  <a:lnTo>
                    <a:pt x="440" y="23"/>
                  </a:lnTo>
                  <a:lnTo>
                    <a:pt x="172" y="0"/>
                  </a:lnTo>
                  <a:lnTo>
                    <a:pt x="0" y="414"/>
                  </a:lnTo>
                  <a:lnTo>
                    <a:pt x="70" y="418"/>
                  </a:lnTo>
                  <a:lnTo>
                    <a:pt x="66" y="539"/>
                  </a:lnTo>
                  <a:lnTo>
                    <a:pt x="245" y="873"/>
                  </a:lnTo>
                  <a:lnTo>
                    <a:pt x="245" y="959"/>
                  </a:lnTo>
                  <a:lnTo>
                    <a:pt x="319" y="904"/>
                  </a:lnTo>
                  <a:lnTo>
                    <a:pt x="397" y="998"/>
                  </a:lnTo>
                  <a:lnTo>
                    <a:pt x="413" y="1131"/>
                  </a:lnTo>
                  <a:lnTo>
                    <a:pt x="339" y="1213"/>
                  </a:lnTo>
                  <a:lnTo>
                    <a:pt x="366" y="1299"/>
                  </a:lnTo>
                  <a:lnTo>
                    <a:pt x="549" y="1310"/>
                  </a:lnTo>
                  <a:lnTo>
                    <a:pt x="662" y="1568"/>
                  </a:lnTo>
                  <a:lnTo>
                    <a:pt x="736" y="1666"/>
                  </a:lnTo>
                  <a:lnTo>
                    <a:pt x="903" y="1666"/>
                  </a:lnTo>
                  <a:lnTo>
                    <a:pt x="1265" y="1740"/>
                  </a:lnTo>
                  <a:lnTo>
                    <a:pt x="1463" y="1705"/>
                  </a:lnTo>
                  <a:lnTo>
                    <a:pt x="1607" y="1791"/>
                  </a:lnTo>
                </a:path>
              </a:pathLst>
            </a:custGeom>
            <a:noFill/>
            <a:ln w="25560">
              <a:solidFill>
                <a:srgbClr val="77777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" name=""/>
            <p:cNvSpPr/>
            <p:nvPr/>
          </p:nvSpPr>
          <p:spPr>
            <a:xfrm>
              <a:off x="5486400" y="2494080"/>
              <a:ext cx="2544840" cy="1334880"/>
            </a:xfrm>
            <a:custGeom>
              <a:avLst/>
              <a:gdLst/>
              <a:ahLst/>
              <a:rect l="l" t="t" r="r" b="b"/>
              <a:pathLst>
                <a:path w="3206" h="1549">
                  <a:moveTo>
                    <a:pt x="3206" y="139"/>
                  </a:moveTo>
                  <a:lnTo>
                    <a:pt x="317" y="0"/>
                  </a:lnTo>
                  <a:lnTo>
                    <a:pt x="263" y="162"/>
                  </a:lnTo>
                  <a:lnTo>
                    <a:pt x="55" y="1084"/>
                  </a:lnTo>
                  <a:lnTo>
                    <a:pt x="0" y="1406"/>
                  </a:lnTo>
                  <a:lnTo>
                    <a:pt x="845" y="1459"/>
                  </a:lnTo>
                  <a:lnTo>
                    <a:pt x="3121" y="1549"/>
                  </a:lnTo>
                  <a:lnTo>
                    <a:pt x="3171" y="838"/>
                  </a:lnTo>
                  <a:lnTo>
                    <a:pt x="3206" y="139"/>
                  </a:lnTo>
                  <a:close/>
                </a:path>
              </a:pathLst>
            </a:custGeom>
            <a:solidFill>
              <a:srgbClr val="ffffd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5489640" y="2552760"/>
              <a:ext cx="2557440" cy="1270080"/>
            </a:xfrm>
            <a:custGeom>
              <a:avLst/>
              <a:gdLst/>
              <a:ahLst/>
              <a:rect l="l" t="t" r="r" b="b"/>
              <a:pathLst>
                <a:path w="3222" h="1564">
                  <a:moveTo>
                    <a:pt x="3222" y="140"/>
                  </a:moveTo>
                  <a:lnTo>
                    <a:pt x="319" y="0"/>
                  </a:lnTo>
                  <a:lnTo>
                    <a:pt x="264" y="164"/>
                  </a:lnTo>
                  <a:lnTo>
                    <a:pt x="54" y="1095"/>
                  </a:lnTo>
                  <a:lnTo>
                    <a:pt x="0" y="1420"/>
                  </a:lnTo>
                  <a:lnTo>
                    <a:pt x="848" y="1474"/>
                  </a:lnTo>
                  <a:lnTo>
                    <a:pt x="3136" y="1564"/>
                  </a:lnTo>
                  <a:lnTo>
                    <a:pt x="3187" y="845"/>
                  </a:lnTo>
                  <a:lnTo>
                    <a:pt x="3222" y="140"/>
                  </a:lnTo>
                </a:path>
              </a:pathLst>
            </a:custGeom>
            <a:noFill/>
            <a:ln w="25560">
              <a:solidFill>
                <a:srgbClr val="77777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44" name=""/>
            <p:cNvGrpSpPr/>
            <p:nvPr/>
          </p:nvGrpSpPr>
          <p:grpSpPr>
            <a:xfrm>
              <a:off x="1143000" y="0"/>
              <a:ext cx="3541680" cy="1294920"/>
              <a:chOff x="1143000" y="0"/>
              <a:chExt cx="3541680" cy="1294920"/>
            </a:xfrm>
          </p:grpSpPr>
          <p:sp>
            <p:nvSpPr>
              <p:cNvPr id="45" name=""/>
              <p:cNvSpPr/>
              <p:nvPr/>
            </p:nvSpPr>
            <p:spPr>
              <a:xfrm>
                <a:off x="1143000" y="0"/>
                <a:ext cx="3541680" cy="1294920"/>
              </a:xfrm>
              <a:custGeom>
                <a:avLst/>
                <a:gdLst/>
                <a:ahLst/>
                <a:rect l="l" t="t" r="r" b="b"/>
                <a:pathLst>
                  <a:path w="4463" h="1576">
                    <a:moveTo>
                      <a:pt x="3350" y="492"/>
                    </a:moveTo>
                    <a:lnTo>
                      <a:pt x="3350" y="492"/>
                    </a:lnTo>
                    <a:lnTo>
                      <a:pt x="3732" y="0"/>
                    </a:lnTo>
                    <a:lnTo>
                      <a:pt x="689" y="0"/>
                    </a:lnTo>
                    <a:lnTo>
                      <a:pt x="623" y="59"/>
                    </a:lnTo>
                    <a:lnTo>
                      <a:pt x="576" y="110"/>
                    </a:lnTo>
                    <a:lnTo>
                      <a:pt x="502" y="117"/>
                    </a:lnTo>
                    <a:lnTo>
                      <a:pt x="436" y="133"/>
                    </a:lnTo>
                    <a:lnTo>
                      <a:pt x="393" y="153"/>
                    </a:lnTo>
                    <a:lnTo>
                      <a:pt x="335" y="188"/>
                    </a:lnTo>
                    <a:lnTo>
                      <a:pt x="296" y="207"/>
                    </a:lnTo>
                    <a:lnTo>
                      <a:pt x="241" y="235"/>
                    </a:lnTo>
                    <a:lnTo>
                      <a:pt x="191" y="254"/>
                    </a:lnTo>
                    <a:lnTo>
                      <a:pt x="129" y="270"/>
                    </a:lnTo>
                    <a:lnTo>
                      <a:pt x="47" y="278"/>
                    </a:lnTo>
                    <a:lnTo>
                      <a:pt x="0" y="293"/>
                    </a:lnTo>
                    <a:lnTo>
                      <a:pt x="8" y="328"/>
                    </a:lnTo>
                    <a:lnTo>
                      <a:pt x="35" y="391"/>
                    </a:lnTo>
                    <a:lnTo>
                      <a:pt x="97" y="379"/>
                    </a:lnTo>
                    <a:lnTo>
                      <a:pt x="164" y="383"/>
                    </a:lnTo>
                    <a:lnTo>
                      <a:pt x="237" y="383"/>
                    </a:lnTo>
                    <a:lnTo>
                      <a:pt x="311" y="406"/>
                    </a:lnTo>
                    <a:lnTo>
                      <a:pt x="343" y="430"/>
                    </a:lnTo>
                    <a:lnTo>
                      <a:pt x="397" y="453"/>
                    </a:lnTo>
                    <a:lnTo>
                      <a:pt x="296" y="488"/>
                    </a:lnTo>
                    <a:lnTo>
                      <a:pt x="335" y="508"/>
                    </a:lnTo>
                    <a:lnTo>
                      <a:pt x="397" y="512"/>
                    </a:lnTo>
                    <a:lnTo>
                      <a:pt x="455" y="488"/>
                    </a:lnTo>
                    <a:lnTo>
                      <a:pt x="545" y="488"/>
                    </a:lnTo>
                    <a:lnTo>
                      <a:pt x="584" y="512"/>
                    </a:lnTo>
                    <a:lnTo>
                      <a:pt x="560" y="567"/>
                    </a:lnTo>
                    <a:lnTo>
                      <a:pt x="627" y="586"/>
                    </a:lnTo>
                    <a:lnTo>
                      <a:pt x="677" y="612"/>
                    </a:lnTo>
                    <a:lnTo>
                      <a:pt x="739" y="598"/>
                    </a:lnTo>
                    <a:lnTo>
                      <a:pt x="685" y="623"/>
                    </a:lnTo>
                    <a:lnTo>
                      <a:pt x="623" y="635"/>
                    </a:lnTo>
                    <a:lnTo>
                      <a:pt x="553" y="635"/>
                    </a:lnTo>
                    <a:lnTo>
                      <a:pt x="467" y="635"/>
                    </a:lnTo>
                    <a:lnTo>
                      <a:pt x="490" y="701"/>
                    </a:lnTo>
                    <a:lnTo>
                      <a:pt x="518" y="752"/>
                    </a:lnTo>
                    <a:lnTo>
                      <a:pt x="568" y="772"/>
                    </a:lnTo>
                    <a:lnTo>
                      <a:pt x="615" y="772"/>
                    </a:lnTo>
                    <a:lnTo>
                      <a:pt x="701" y="791"/>
                    </a:lnTo>
                    <a:lnTo>
                      <a:pt x="755" y="807"/>
                    </a:lnTo>
                    <a:lnTo>
                      <a:pt x="829" y="826"/>
                    </a:lnTo>
                    <a:lnTo>
                      <a:pt x="880" y="854"/>
                    </a:lnTo>
                    <a:lnTo>
                      <a:pt x="938" y="865"/>
                    </a:lnTo>
                    <a:lnTo>
                      <a:pt x="1012" y="862"/>
                    </a:lnTo>
                    <a:lnTo>
                      <a:pt x="1078" y="889"/>
                    </a:lnTo>
                    <a:lnTo>
                      <a:pt x="1136" y="889"/>
                    </a:lnTo>
                    <a:lnTo>
                      <a:pt x="1214" y="908"/>
                    </a:lnTo>
                    <a:lnTo>
                      <a:pt x="1261" y="932"/>
                    </a:lnTo>
                    <a:lnTo>
                      <a:pt x="1300" y="979"/>
                    </a:lnTo>
                    <a:lnTo>
                      <a:pt x="1343" y="1033"/>
                    </a:lnTo>
                    <a:lnTo>
                      <a:pt x="1432" y="1080"/>
                    </a:lnTo>
                    <a:lnTo>
                      <a:pt x="1479" y="1069"/>
                    </a:lnTo>
                    <a:lnTo>
                      <a:pt x="1529" y="1092"/>
                    </a:lnTo>
                    <a:lnTo>
                      <a:pt x="1603" y="1115"/>
                    </a:lnTo>
                    <a:lnTo>
                      <a:pt x="1654" y="1115"/>
                    </a:lnTo>
                    <a:lnTo>
                      <a:pt x="1747" y="1162"/>
                    </a:lnTo>
                    <a:lnTo>
                      <a:pt x="4463" y="1576"/>
                    </a:lnTo>
                    <a:lnTo>
                      <a:pt x="4448" y="1529"/>
                    </a:lnTo>
                    <a:lnTo>
                      <a:pt x="4455" y="1451"/>
                    </a:lnTo>
                    <a:lnTo>
                      <a:pt x="4455" y="1373"/>
                    </a:lnTo>
                    <a:lnTo>
                      <a:pt x="4440" y="1326"/>
                    </a:lnTo>
                    <a:lnTo>
                      <a:pt x="4393" y="1311"/>
                    </a:lnTo>
                    <a:lnTo>
                      <a:pt x="4346" y="1307"/>
                    </a:lnTo>
                    <a:lnTo>
                      <a:pt x="4276" y="1287"/>
                    </a:lnTo>
                    <a:lnTo>
                      <a:pt x="4222" y="1240"/>
                    </a:lnTo>
                    <a:lnTo>
                      <a:pt x="4152" y="1194"/>
                    </a:lnTo>
                    <a:lnTo>
                      <a:pt x="4082" y="1139"/>
                    </a:lnTo>
                    <a:lnTo>
                      <a:pt x="4004" y="1139"/>
                    </a:lnTo>
                    <a:lnTo>
                      <a:pt x="3957" y="1143"/>
                    </a:lnTo>
                    <a:lnTo>
                      <a:pt x="3880" y="1143"/>
                    </a:lnTo>
                    <a:lnTo>
                      <a:pt x="3817" y="1092"/>
                    </a:lnTo>
                    <a:lnTo>
                      <a:pt x="3739" y="1096"/>
                    </a:lnTo>
                    <a:lnTo>
                      <a:pt x="3708" y="1045"/>
                    </a:lnTo>
                    <a:lnTo>
                      <a:pt x="3615" y="1022"/>
                    </a:lnTo>
                    <a:lnTo>
                      <a:pt x="3584" y="975"/>
                    </a:lnTo>
                    <a:lnTo>
                      <a:pt x="3483" y="951"/>
                    </a:lnTo>
                    <a:lnTo>
                      <a:pt x="3405" y="928"/>
                    </a:lnTo>
                    <a:lnTo>
                      <a:pt x="3327" y="873"/>
                    </a:lnTo>
                    <a:lnTo>
                      <a:pt x="3288" y="826"/>
                    </a:lnTo>
                    <a:lnTo>
                      <a:pt x="3179" y="795"/>
                    </a:lnTo>
                    <a:lnTo>
                      <a:pt x="3094" y="772"/>
                    </a:lnTo>
                    <a:lnTo>
                      <a:pt x="3016" y="740"/>
                    </a:lnTo>
                    <a:lnTo>
                      <a:pt x="2992" y="709"/>
                    </a:lnTo>
                    <a:lnTo>
                      <a:pt x="3023" y="678"/>
                    </a:lnTo>
                    <a:lnTo>
                      <a:pt x="3062" y="647"/>
                    </a:lnTo>
                    <a:lnTo>
                      <a:pt x="3109" y="623"/>
                    </a:lnTo>
                    <a:lnTo>
                      <a:pt x="3156" y="602"/>
                    </a:lnTo>
                    <a:lnTo>
                      <a:pt x="3234" y="547"/>
                    </a:lnTo>
                    <a:lnTo>
                      <a:pt x="3350" y="485"/>
                    </a:lnTo>
                    <a:lnTo>
                      <a:pt x="3350" y="492"/>
                    </a:lnTo>
                    <a:close/>
                  </a:path>
                </a:pathLst>
              </a:custGeom>
              <a:solidFill>
                <a:srgbClr val="ffffd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" name=""/>
              <p:cNvSpPr/>
              <p:nvPr/>
            </p:nvSpPr>
            <p:spPr>
              <a:xfrm>
                <a:off x="1143000" y="0"/>
                <a:ext cx="3541680" cy="1294920"/>
              </a:xfrm>
              <a:custGeom>
                <a:avLst/>
                <a:gdLst/>
                <a:ahLst/>
                <a:rect l="l" t="t" r="r" b="b"/>
                <a:pathLst>
                  <a:path w="4463" h="1576">
                    <a:moveTo>
                      <a:pt x="3350" y="492"/>
                    </a:moveTo>
                    <a:lnTo>
                      <a:pt x="3350" y="492"/>
                    </a:lnTo>
                    <a:lnTo>
                      <a:pt x="3732" y="0"/>
                    </a:lnTo>
                    <a:lnTo>
                      <a:pt x="689" y="0"/>
                    </a:lnTo>
                    <a:lnTo>
                      <a:pt x="623" y="59"/>
                    </a:lnTo>
                    <a:lnTo>
                      <a:pt x="576" y="110"/>
                    </a:lnTo>
                    <a:lnTo>
                      <a:pt x="502" y="117"/>
                    </a:lnTo>
                    <a:lnTo>
                      <a:pt x="436" y="133"/>
                    </a:lnTo>
                    <a:lnTo>
                      <a:pt x="393" y="153"/>
                    </a:lnTo>
                    <a:lnTo>
                      <a:pt x="335" y="188"/>
                    </a:lnTo>
                    <a:lnTo>
                      <a:pt x="296" y="207"/>
                    </a:lnTo>
                    <a:lnTo>
                      <a:pt x="241" y="235"/>
                    </a:lnTo>
                    <a:lnTo>
                      <a:pt x="191" y="254"/>
                    </a:lnTo>
                    <a:lnTo>
                      <a:pt x="129" y="270"/>
                    </a:lnTo>
                    <a:lnTo>
                      <a:pt x="47" y="278"/>
                    </a:lnTo>
                    <a:lnTo>
                      <a:pt x="0" y="293"/>
                    </a:lnTo>
                    <a:lnTo>
                      <a:pt x="8" y="328"/>
                    </a:lnTo>
                    <a:lnTo>
                      <a:pt x="35" y="391"/>
                    </a:lnTo>
                    <a:lnTo>
                      <a:pt x="97" y="379"/>
                    </a:lnTo>
                    <a:lnTo>
                      <a:pt x="164" y="383"/>
                    </a:lnTo>
                    <a:lnTo>
                      <a:pt x="237" y="383"/>
                    </a:lnTo>
                    <a:lnTo>
                      <a:pt x="311" y="406"/>
                    </a:lnTo>
                    <a:lnTo>
                      <a:pt x="343" y="430"/>
                    </a:lnTo>
                    <a:lnTo>
                      <a:pt x="397" y="453"/>
                    </a:lnTo>
                    <a:lnTo>
                      <a:pt x="296" y="488"/>
                    </a:lnTo>
                    <a:lnTo>
                      <a:pt x="335" y="508"/>
                    </a:lnTo>
                    <a:lnTo>
                      <a:pt x="397" y="512"/>
                    </a:lnTo>
                    <a:lnTo>
                      <a:pt x="455" y="488"/>
                    </a:lnTo>
                    <a:lnTo>
                      <a:pt x="545" y="488"/>
                    </a:lnTo>
                    <a:lnTo>
                      <a:pt x="584" y="512"/>
                    </a:lnTo>
                    <a:lnTo>
                      <a:pt x="560" y="567"/>
                    </a:lnTo>
                    <a:lnTo>
                      <a:pt x="627" y="586"/>
                    </a:lnTo>
                    <a:lnTo>
                      <a:pt x="677" y="612"/>
                    </a:lnTo>
                    <a:lnTo>
                      <a:pt x="739" y="598"/>
                    </a:lnTo>
                    <a:lnTo>
                      <a:pt x="685" y="623"/>
                    </a:lnTo>
                    <a:lnTo>
                      <a:pt x="623" y="635"/>
                    </a:lnTo>
                    <a:lnTo>
                      <a:pt x="553" y="635"/>
                    </a:lnTo>
                    <a:lnTo>
                      <a:pt x="467" y="635"/>
                    </a:lnTo>
                    <a:lnTo>
                      <a:pt x="490" y="701"/>
                    </a:lnTo>
                    <a:lnTo>
                      <a:pt x="518" y="752"/>
                    </a:lnTo>
                    <a:lnTo>
                      <a:pt x="568" y="772"/>
                    </a:lnTo>
                    <a:lnTo>
                      <a:pt x="615" y="772"/>
                    </a:lnTo>
                    <a:lnTo>
                      <a:pt x="701" y="791"/>
                    </a:lnTo>
                    <a:lnTo>
                      <a:pt x="755" y="807"/>
                    </a:lnTo>
                    <a:lnTo>
                      <a:pt x="829" y="826"/>
                    </a:lnTo>
                    <a:lnTo>
                      <a:pt x="880" y="854"/>
                    </a:lnTo>
                    <a:lnTo>
                      <a:pt x="938" y="865"/>
                    </a:lnTo>
                    <a:lnTo>
                      <a:pt x="1012" y="862"/>
                    </a:lnTo>
                    <a:lnTo>
                      <a:pt x="1078" y="889"/>
                    </a:lnTo>
                    <a:lnTo>
                      <a:pt x="1136" y="889"/>
                    </a:lnTo>
                    <a:lnTo>
                      <a:pt x="1214" y="908"/>
                    </a:lnTo>
                    <a:lnTo>
                      <a:pt x="1261" y="932"/>
                    </a:lnTo>
                    <a:lnTo>
                      <a:pt x="1300" y="979"/>
                    </a:lnTo>
                    <a:lnTo>
                      <a:pt x="1343" y="1033"/>
                    </a:lnTo>
                    <a:lnTo>
                      <a:pt x="1432" y="1080"/>
                    </a:lnTo>
                    <a:lnTo>
                      <a:pt x="1479" y="1069"/>
                    </a:lnTo>
                    <a:lnTo>
                      <a:pt x="1529" y="1092"/>
                    </a:lnTo>
                    <a:lnTo>
                      <a:pt x="1603" y="1115"/>
                    </a:lnTo>
                    <a:lnTo>
                      <a:pt x="1654" y="1115"/>
                    </a:lnTo>
                    <a:lnTo>
                      <a:pt x="1747" y="1162"/>
                    </a:lnTo>
                    <a:lnTo>
                      <a:pt x="4463" y="1576"/>
                    </a:lnTo>
                    <a:lnTo>
                      <a:pt x="4448" y="1529"/>
                    </a:lnTo>
                    <a:lnTo>
                      <a:pt x="4455" y="1451"/>
                    </a:lnTo>
                    <a:lnTo>
                      <a:pt x="4455" y="1373"/>
                    </a:lnTo>
                    <a:lnTo>
                      <a:pt x="4440" y="1326"/>
                    </a:lnTo>
                    <a:lnTo>
                      <a:pt x="4393" y="1311"/>
                    </a:lnTo>
                    <a:lnTo>
                      <a:pt x="4346" y="1307"/>
                    </a:lnTo>
                    <a:lnTo>
                      <a:pt x="4276" y="1287"/>
                    </a:lnTo>
                    <a:lnTo>
                      <a:pt x="4222" y="1240"/>
                    </a:lnTo>
                    <a:lnTo>
                      <a:pt x="4152" y="1194"/>
                    </a:lnTo>
                    <a:lnTo>
                      <a:pt x="4082" y="1139"/>
                    </a:lnTo>
                    <a:lnTo>
                      <a:pt x="4004" y="1139"/>
                    </a:lnTo>
                    <a:lnTo>
                      <a:pt x="3957" y="1143"/>
                    </a:lnTo>
                    <a:lnTo>
                      <a:pt x="3880" y="1143"/>
                    </a:lnTo>
                    <a:lnTo>
                      <a:pt x="3817" y="1092"/>
                    </a:lnTo>
                    <a:lnTo>
                      <a:pt x="3739" y="1096"/>
                    </a:lnTo>
                    <a:lnTo>
                      <a:pt x="3708" y="1045"/>
                    </a:lnTo>
                    <a:lnTo>
                      <a:pt x="3615" y="1022"/>
                    </a:lnTo>
                    <a:lnTo>
                      <a:pt x="3584" y="975"/>
                    </a:lnTo>
                    <a:lnTo>
                      <a:pt x="3483" y="951"/>
                    </a:lnTo>
                    <a:lnTo>
                      <a:pt x="3405" y="928"/>
                    </a:lnTo>
                    <a:lnTo>
                      <a:pt x="3327" y="873"/>
                    </a:lnTo>
                    <a:lnTo>
                      <a:pt x="3288" y="826"/>
                    </a:lnTo>
                    <a:lnTo>
                      <a:pt x="3179" y="795"/>
                    </a:lnTo>
                    <a:lnTo>
                      <a:pt x="3094" y="772"/>
                    </a:lnTo>
                    <a:lnTo>
                      <a:pt x="3016" y="740"/>
                    </a:lnTo>
                    <a:lnTo>
                      <a:pt x="2992" y="709"/>
                    </a:lnTo>
                    <a:lnTo>
                      <a:pt x="3023" y="678"/>
                    </a:lnTo>
                    <a:lnTo>
                      <a:pt x="3062" y="647"/>
                    </a:lnTo>
                    <a:lnTo>
                      <a:pt x="3109" y="623"/>
                    </a:lnTo>
                    <a:lnTo>
                      <a:pt x="3156" y="602"/>
                    </a:lnTo>
                    <a:lnTo>
                      <a:pt x="3234" y="547"/>
                    </a:lnTo>
                    <a:lnTo>
                      <a:pt x="3350" y="485"/>
                    </a:lnTo>
                    <a:lnTo>
                      <a:pt x="3350" y="492"/>
                    </a:lnTo>
                  </a:path>
                </a:pathLst>
              </a:custGeom>
              <a:solidFill>
                <a:srgbClr val="ffffd5"/>
              </a:solidFill>
              <a:ln w="25560">
                <a:solidFill>
                  <a:srgbClr val="77777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47" name=""/>
            <p:cNvSpPr/>
            <p:nvPr/>
          </p:nvSpPr>
          <p:spPr>
            <a:xfrm>
              <a:off x="3505320" y="0"/>
              <a:ext cx="3352680" cy="1403280"/>
            </a:xfrm>
            <a:custGeom>
              <a:avLst/>
              <a:gdLst/>
              <a:ahLst/>
              <a:rect l="l" t="t" r="r" b="b"/>
              <a:pathLst>
                <a:path w="2089" h="1682">
                  <a:moveTo>
                    <a:pt x="735" y="1557"/>
                  </a:moveTo>
                  <a:lnTo>
                    <a:pt x="1491" y="1682"/>
                  </a:lnTo>
                  <a:lnTo>
                    <a:pt x="2089" y="0"/>
                  </a:lnTo>
                  <a:lnTo>
                    <a:pt x="372" y="0"/>
                  </a:lnTo>
                  <a:lnTo>
                    <a:pt x="192" y="473"/>
                  </a:lnTo>
                  <a:lnTo>
                    <a:pt x="141" y="526"/>
                  </a:lnTo>
                  <a:lnTo>
                    <a:pt x="98" y="574"/>
                  </a:lnTo>
                  <a:lnTo>
                    <a:pt x="58" y="618"/>
                  </a:lnTo>
                  <a:lnTo>
                    <a:pt x="31" y="649"/>
                  </a:lnTo>
                  <a:lnTo>
                    <a:pt x="12" y="681"/>
                  </a:lnTo>
                  <a:lnTo>
                    <a:pt x="0" y="703"/>
                  </a:lnTo>
                  <a:lnTo>
                    <a:pt x="12" y="735"/>
                  </a:lnTo>
                  <a:lnTo>
                    <a:pt x="39" y="751"/>
                  </a:lnTo>
                  <a:lnTo>
                    <a:pt x="74" y="780"/>
                  </a:lnTo>
                  <a:lnTo>
                    <a:pt x="153" y="820"/>
                  </a:lnTo>
                  <a:lnTo>
                    <a:pt x="176" y="874"/>
                  </a:lnTo>
                  <a:lnTo>
                    <a:pt x="188" y="906"/>
                  </a:lnTo>
                  <a:lnTo>
                    <a:pt x="230" y="937"/>
                  </a:lnTo>
                  <a:lnTo>
                    <a:pt x="278" y="959"/>
                  </a:lnTo>
                  <a:lnTo>
                    <a:pt x="305" y="975"/>
                  </a:lnTo>
                  <a:lnTo>
                    <a:pt x="317" y="1021"/>
                  </a:lnTo>
                  <a:lnTo>
                    <a:pt x="340" y="1029"/>
                  </a:lnTo>
                  <a:lnTo>
                    <a:pt x="360" y="1037"/>
                  </a:lnTo>
                  <a:lnTo>
                    <a:pt x="368" y="1060"/>
                  </a:lnTo>
                  <a:lnTo>
                    <a:pt x="379" y="1084"/>
                  </a:lnTo>
                  <a:lnTo>
                    <a:pt x="383" y="1100"/>
                  </a:lnTo>
                  <a:lnTo>
                    <a:pt x="410" y="1084"/>
                  </a:lnTo>
                  <a:lnTo>
                    <a:pt x="426" y="1106"/>
                  </a:lnTo>
                  <a:lnTo>
                    <a:pt x="447" y="1146"/>
                  </a:lnTo>
                  <a:lnTo>
                    <a:pt x="497" y="1146"/>
                  </a:lnTo>
                  <a:lnTo>
                    <a:pt x="513" y="1130"/>
                  </a:lnTo>
                  <a:lnTo>
                    <a:pt x="552" y="1130"/>
                  </a:lnTo>
                  <a:lnTo>
                    <a:pt x="579" y="1178"/>
                  </a:lnTo>
                  <a:lnTo>
                    <a:pt x="594" y="1200"/>
                  </a:lnTo>
                  <a:lnTo>
                    <a:pt x="623" y="1231"/>
                  </a:lnTo>
                  <a:lnTo>
                    <a:pt x="654" y="1285"/>
                  </a:lnTo>
                  <a:lnTo>
                    <a:pt x="677" y="1293"/>
                  </a:lnTo>
                  <a:lnTo>
                    <a:pt x="708" y="1309"/>
                  </a:lnTo>
                  <a:lnTo>
                    <a:pt x="728" y="1317"/>
                  </a:lnTo>
                  <a:lnTo>
                    <a:pt x="739" y="1362"/>
                  </a:lnTo>
                  <a:lnTo>
                    <a:pt x="739" y="1418"/>
                  </a:lnTo>
                  <a:lnTo>
                    <a:pt x="739" y="1488"/>
                  </a:lnTo>
                  <a:lnTo>
                    <a:pt x="735" y="1557"/>
                  </a:lnTo>
                  <a:close/>
                </a:path>
              </a:pathLst>
            </a:custGeom>
            <a:solidFill>
              <a:srgbClr val="ffffd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3505320" y="0"/>
              <a:ext cx="3341520" cy="1390680"/>
            </a:xfrm>
            <a:custGeom>
              <a:avLst/>
              <a:gdLst/>
              <a:ahLst/>
              <a:rect l="l" t="t" r="r" b="b"/>
              <a:pathLst>
                <a:path w="2105" h="1714">
                  <a:moveTo>
                    <a:pt x="744" y="1557"/>
                  </a:moveTo>
                  <a:lnTo>
                    <a:pt x="743" y="1589"/>
                  </a:lnTo>
                  <a:lnTo>
                    <a:pt x="1499" y="1714"/>
                  </a:lnTo>
                  <a:lnTo>
                    <a:pt x="1499" y="1714"/>
                  </a:lnTo>
                  <a:lnTo>
                    <a:pt x="1502" y="1712"/>
                  </a:lnTo>
                  <a:lnTo>
                    <a:pt x="1505" y="1710"/>
                  </a:lnTo>
                  <a:lnTo>
                    <a:pt x="1506" y="1708"/>
                  </a:lnTo>
                  <a:lnTo>
                    <a:pt x="2104" y="26"/>
                  </a:lnTo>
                  <a:lnTo>
                    <a:pt x="2104" y="22"/>
                  </a:lnTo>
                  <a:lnTo>
                    <a:pt x="2105" y="16"/>
                  </a:lnTo>
                  <a:lnTo>
                    <a:pt x="2104" y="10"/>
                  </a:lnTo>
                  <a:lnTo>
                    <a:pt x="2103" y="4"/>
                  </a:lnTo>
                  <a:lnTo>
                    <a:pt x="2100" y="2"/>
                  </a:lnTo>
                  <a:lnTo>
                    <a:pt x="2097" y="0"/>
                  </a:lnTo>
                  <a:lnTo>
                    <a:pt x="380" y="0"/>
                  </a:lnTo>
                  <a:lnTo>
                    <a:pt x="380" y="0"/>
                  </a:lnTo>
                  <a:lnTo>
                    <a:pt x="377" y="2"/>
                  </a:lnTo>
                  <a:lnTo>
                    <a:pt x="374" y="4"/>
                  </a:lnTo>
                  <a:lnTo>
                    <a:pt x="374" y="8"/>
                  </a:lnTo>
                  <a:lnTo>
                    <a:pt x="194" y="481"/>
                  </a:lnTo>
                  <a:lnTo>
                    <a:pt x="200" y="489"/>
                  </a:lnTo>
                  <a:lnTo>
                    <a:pt x="197" y="475"/>
                  </a:lnTo>
                  <a:lnTo>
                    <a:pt x="146" y="528"/>
                  </a:lnTo>
                  <a:lnTo>
                    <a:pt x="145" y="528"/>
                  </a:lnTo>
                  <a:lnTo>
                    <a:pt x="102" y="576"/>
                  </a:lnTo>
                  <a:lnTo>
                    <a:pt x="62" y="620"/>
                  </a:lnTo>
                  <a:lnTo>
                    <a:pt x="35" y="651"/>
                  </a:lnTo>
                  <a:lnTo>
                    <a:pt x="34" y="653"/>
                  </a:lnTo>
                  <a:lnTo>
                    <a:pt x="15" y="685"/>
                  </a:lnTo>
                  <a:lnTo>
                    <a:pt x="15" y="685"/>
                  </a:lnTo>
                  <a:lnTo>
                    <a:pt x="3" y="707"/>
                  </a:lnTo>
                  <a:lnTo>
                    <a:pt x="2" y="707"/>
                  </a:lnTo>
                  <a:lnTo>
                    <a:pt x="1" y="713"/>
                  </a:lnTo>
                  <a:lnTo>
                    <a:pt x="0" y="719"/>
                  </a:lnTo>
                  <a:lnTo>
                    <a:pt x="1" y="725"/>
                  </a:lnTo>
                  <a:lnTo>
                    <a:pt x="2" y="729"/>
                  </a:lnTo>
                  <a:lnTo>
                    <a:pt x="14" y="761"/>
                  </a:lnTo>
                  <a:lnTo>
                    <a:pt x="14" y="763"/>
                  </a:lnTo>
                  <a:lnTo>
                    <a:pt x="17" y="765"/>
                  </a:lnTo>
                  <a:lnTo>
                    <a:pt x="18" y="767"/>
                  </a:lnTo>
                  <a:lnTo>
                    <a:pt x="45" y="783"/>
                  </a:lnTo>
                  <a:lnTo>
                    <a:pt x="47" y="767"/>
                  </a:lnTo>
                  <a:lnTo>
                    <a:pt x="44" y="783"/>
                  </a:lnTo>
                  <a:lnTo>
                    <a:pt x="79" y="812"/>
                  </a:lnTo>
                  <a:lnTo>
                    <a:pt x="80" y="812"/>
                  </a:lnTo>
                  <a:lnTo>
                    <a:pt x="159" y="852"/>
                  </a:lnTo>
                  <a:lnTo>
                    <a:pt x="161" y="836"/>
                  </a:lnTo>
                  <a:lnTo>
                    <a:pt x="155" y="846"/>
                  </a:lnTo>
                  <a:lnTo>
                    <a:pt x="178" y="900"/>
                  </a:lnTo>
                  <a:lnTo>
                    <a:pt x="184" y="890"/>
                  </a:lnTo>
                  <a:lnTo>
                    <a:pt x="178" y="900"/>
                  </a:lnTo>
                  <a:lnTo>
                    <a:pt x="190" y="931"/>
                  </a:lnTo>
                  <a:lnTo>
                    <a:pt x="190" y="933"/>
                  </a:lnTo>
                  <a:lnTo>
                    <a:pt x="193" y="935"/>
                  </a:lnTo>
                  <a:lnTo>
                    <a:pt x="193" y="937"/>
                  </a:lnTo>
                  <a:lnTo>
                    <a:pt x="235" y="969"/>
                  </a:lnTo>
                  <a:lnTo>
                    <a:pt x="236" y="969"/>
                  </a:lnTo>
                  <a:lnTo>
                    <a:pt x="284" y="991"/>
                  </a:lnTo>
                  <a:lnTo>
                    <a:pt x="286" y="975"/>
                  </a:lnTo>
                  <a:lnTo>
                    <a:pt x="284" y="991"/>
                  </a:lnTo>
                  <a:lnTo>
                    <a:pt x="311" y="1007"/>
                  </a:lnTo>
                  <a:lnTo>
                    <a:pt x="313" y="991"/>
                  </a:lnTo>
                  <a:lnTo>
                    <a:pt x="307" y="1003"/>
                  </a:lnTo>
                  <a:lnTo>
                    <a:pt x="310" y="1005"/>
                  </a:lnTo>
                  <a:lnTo>
                    <a:pt x="306" y="999"/>
                  </a:lnTo>
                  <a:lnTo>
                    <a:pt x="318" y="1045"/>
                  </a:lnTo>
                  <a:lnTo>
                    <a:pt x="319" y="1049"/>
                  </a:lnTo>
                  <a:lnTo>
                    <a:pt x="322" y="1051"/>
                  </a:lnTo>
                  <a:lnTo>
                    <a:pt x="324" y="1053"/>
                  </a:lnTo>
                  <a:lnTo>
                    <a:pt x="347" y="1061"/>
                  </a:lnTo>
                  <a:lnTo>
                    <a:pt x="348" y="1045"/>
                  </a:lnTo>
                  <a:lnTo>
                    <a:pt x="347" y="1061"/>
                  </a:lnTo>
                  <a:lnTo>
                    <a:pt x="367" y="1069"/>
                  </a:lnTo>
                  <a:lnTo>
                    <a:pt x="368" y="1053"/>
                  </a:lnTo>
                  <a:lnTo>
                    <a:pt x="362" y="1065"/>
                  </a:lnTo>
                  <a:lnTo>
                    <a:pt x="365" y="1067"/>
                  </a:lnTo>
                  <a:lnTo>
                    <a:pt x="362" y="1063"/>
                  </a:lnTo>
                  <a:lnTo>
                    <a:pt x="370" y="1086"/>
                  </a:lnTo>
                  <a:lnTo>
                    <a:pt x="370" y="1088"/>
                  </a:lnTo>
                  <a:lnTo>
                    <a:pt x="381" y="1112"/>
                  </a:lnTo>
                  <a:lnTo>
                    <a:pt x="387" y="1100"/>
                  </a:lnTo>
                  <a:lnTo>
                    <a:pt x="380" y="1108"/>
                  </a:lnTo>
                  <a:lnTo>
                    <a:pt x="384" y="1124"/>
                  </a:lnTo>
                  <a:lnTo>
                    <a:pt x="385" y="1128"/>
                  </a:lnTo>
                  <a:lnTo>
                    <a:pt x="388" y="1130"/>
                  </a:lnTo>
                  <a:lnTo>
                    <a:pt x="391" y="1132"/>
                  </a:lnTo>
                  <a:lnTo>
                    <a:pt x="394" y="1132"/>
                  </a:lnTo>
                  <a:lnTo>
                    <a:pt x="421" y="1116"/>
                  </a:lnTo>
                  <a:lnTo>
                    <a:pt x="418" y="1100"/>
                  </a:lnTo>
                  <a:lnTo>
                    <a:pt x="415" y="1114"/>
                  </a:lnTo>
                  <a:lnTo>
                    <a:pt x="418" y="1116"/>
                  </a:lnTo>
                  <a:lnTo>
                    <a:pt x="414" y="1114"/>
                  </a:lnTo>
                  <a:lnTo>
                    <a:pt x="430" y="1136"/>
                  </a:lnTo>
                  <a:lnTo>
                    <a:pt x="434" y="1122"/>
                  </a:lnTo>
                  <a:lnTo>
                    <a:pt x="429" y="1134"/>
                  </a:lnTo>
                  <a:lnTo>
                    <a:pt x="450" y="1174"/>
                  </a:lnTo>
                  <a:lnTo>
                    <a:pt x="449" y="1174"/>
                  </a:lnTo>
                  <a:lnTo>
                    <a:pt x="452" y="1176"/>
                  </a:lnTo>
                  <a:lnTo>
                    <a:pt x="455" y="1178"/>
                  </a:lnTo>
                  <a:lnTo>
                    <a:pt x="505" y="1178"/>
                  </a:lnTo>
                  <a:lnTo>
                    <a:pt x="505" y="1178"/>
                  </a:lnTo>
                  <a:lnTo>
                    <a:pt x="508" y="1176"/>
                  </a:lnTo>
                  <a:lnTo>
                    <a:pt x="509" y="1176"/>
                  </a:lnTo>
                  <a:lnTo>
                    <a:pt x="525" y="1160"/>
                  </a:lnTo>
                  <a:lnTo>
                    <a:pt x="521" y="1146"/>
                  </a:lnTo>
                  <a:lnTo>
                    <a:pt x="521" y="1162"/>
                  </a:lnTo>
                  <a:lnTo>
                    <a:pt x="560" y="1162"/>
                  </a:lnTo>
                  <a:lnTo>
                    <a:pt x="560" y="1146"/>
                  </a:lnTo>
                  <a:lnTo>
                    <a:pt x="557" y="1160"/>
                  </a:lnTo>
                  <a:lnTo>
                    <a:pt x="555" y="1158"/>
                  </a:lnTo>
                  <a:lnTo>
                    <a:pt x="582" y="1206"/>
                  </a:lnTo>
                  <a:lnTo>
                    <a:pt x="583" y="1208"/>
                  </a:lnTo>
                  <a:lnTo>
                    <a:pt x="598" y="1229"/>
                  </a:lnTo>
                  <a:lnTo>
                    <a:pt x="598" y="1229"/>
                  </a:lnTo>
                  <a:lnTo>
                    <a:pt x="627" y="1261"/>
                  </a:lnTo>
                  <a:lnTo>
                    <a:pt x="631" y="1247"/>
                  </a:lnTo>
                  <a:lnTo>
                    <a:pt x="626" y="1259"/>
                  </a:lnTo>
                  <a:lnTo>
                    <a:pt x="657" y="1313"/>
                  </a:lnTo>
                  <a:lnTo>
                    <a:pt x="659" y="1315"/>
                  </a:lnTo>
                  <a:lnTo>
                    <a:pt x="661" y="1317"/>
                  </a:lnTo>
                  <a:lnTo>
                    <a:pt x="684" y="1325"/>
                  </a:lnTo>
                  <a:lnTo>
                    <a:pt x="685" y="1309"/>
                  </a:lnTo>
                  <a:lnTo>
                    <a:pt x="683" y="1325"/>
                  </a:lnTo>
                  <a:lnTo>
                    <a:pt x="714" y="1341"/>
                  </a:lnTo>
                  <a:lnTo>
                    <a:pt x="715" y="1341"/>
                  </a:lnTo>
                  <a:lnTo>
                    <a:pt x="735" y="1349"/>
                  </a:lnTo>
                  <a:lnTo>
                    <a:pt x="736" y="1333"/>
                  </a:lnTo>
                  <a:lnTo>
                    <a:pt x="730" y="1345"/>
                  </a:lnTo>
                  <a:lnTo>
                    <a:pt x="733" y="1347"/>
                  </a:lnTo>
                  <a:lnTo>
                    <a:pt x="729" y="1341"/>
                  </a:lnTo>
                  <a:lnTo>
                    <a:pt x="740" y="1386"/>
                  </a:lnTo>
                  <a:lnTo>
                    <a:pt x="747" y="1378"/>
                  </a:lnTo>
                  <a:lnTo>
                    <a:pt x="739" y="1378"/>
                  </a:lnTo>
                  <a:lnTo>
                    <a:pt x="739" y="1434"/>
                  </a:lnTo>
                  <a:lnTo>
                    <a:pt x="739" y="1504"/>
                  </a:lnTo>
                  <a:lnTo>
                    <a:pt x="747" y="1504"/>
                  </a:lnTo>
                  <a:lnTo>
                    <a:pt x="739" y="1502"/>
                  </a:lnTo>
                  <a:lnTo>
                    <a:pt x="735" y="1571"/>
                  </a:lnTo>
                  <a:lnTo>
                    <a:pt x="751" y="1575"/>
                  </a:lnTo>
                  <a:lnTo>
                    <a:pt x="755" y="1506"/>
                  </a:lnTo>
                  <a:lnTo>
                    <a:pt x="755" y="1504"/>
                  </a:lnTo>
                  <a:lnTo>
                    <a:pt x="755" y="1434"/>
                  </a:lnTo>
                  <a:lnTo>
                    <a:pt x="755" y="1378"/>
                  </a:lnTo>
                  <a:lnTo>
                    <a:pt x="755" y="1378"/>
                  </a:lnTo>
                  <a:lnTo>
                    <a:pt x="754" y="1372"/>
                  </a:lnTo>
                  <a:lnTo>
                    <a:pt x="754" y="1372"/>
                  </a:lnTo>
                  <a:lnTo>
                    <a:pt x="743" y="1327"/>
                  </a:lnTo>
                  <a:lnTo>
                    <a:pt x="742" y="1321"/>
                  </a:lnTo>
                  <a:lnTo>
                    <a:pt x="739" y="1319"/>
                  </a:lnTo>
                  <a:lnTo>
                    <a:pt x="738" y="1319"/>
                  </a:lnTo>
                  <a:lnTo>
                    <a:pt x="718" y="1311"/>
                  </a:lnTo>
                  <a:lnTo>
                    <a:pt x="716" y="1325"/>
                  </a:lnTo>
                  <a:lnTo>
                    <a:pt x="718" y="1311"/>
                  </a:lnTo>
                  <a:lnTo>
                    <a:pt x="687" y="1295"/>
                  </a:lnTo>
                  <a:lnTo>
                    <a:pt x="687" y="1293"/>
                  </a:lnTo>
                  <a:lnTo>
                    <a:pt x="664" y="1285"/>
                  </a:lnTo>
                  <a:lnTo>
                    <a:pt x="665" y="1287"/>
                  </a:lnTo>
                  <a:lnTo>
                    <a:pt x="662" y="1301"/>
                  </a:lnTo>
                  <a:lnTo>
                    <a:pt x="667" y="1289"/>
                  </a:lnTo>
                  <a:lnTo>
                    <a:pt x="636" y="1235"/>
                  </a:lnTo>
                  <a:lnTo>
                    <a:pt x="635" y="1233"/>
                  </a:lnTo>
                  <a:lnTo>
                    <a:pt x="606" y="1202"/>
                  </a:lnTo>
                  <a:lnTo>
                    <a:pt x="602" y="1216"/>
                  </a:lnTo>
                  <a:lnTo>
                    <a:pt x="607" y="1204"/>
                  </a:lnTo>
                  <a:lnTo>
                    <a:pt x="592" y="1182"/>
                  </a:lnTo>
                  <a:lnTo>
                    <a:pt x="587" y="1194"/>
                  </a:lnTo>
                  <a:lnTo>
                    <a:pt x="593" y="1182"/>
                  </a:lnTo>
                  <a:lnTo>
                    <a:pt x="566" y="1134"/>
                  </a:lnTo>
                  <a:lnTo>
                    <a:pt x="563" y="1132"/>
                  </a:lnTo>
                  <a:lnTo>
                    <a:pt x="560" y="1130"/>
                  </a:lnTo>
                  <a:lnTo>
                    <a:pt x="521" y="1130"/>
                  </a:lnTo>
                  <a:lnTo>
                    <a:pt x="521" y="1130"/>
                  </a:lnTo>
                  <a:lnTo>
                    <a:pt x="518" y="1132"/>
                  </a:lnTo>
                  <a:lnTo>
                    <a:pt x="518" y="1132"/>
                  </a:lnTo>
                  <a:lnTo>
                    <a:pt x="502" y="1148"/>
                  </a:lnTo>
                  <a:lnTo>
                    <a:pt x="505" y="1162"/>
                  </a:lnTo>
                  <a:lnTo>
                    <a:pt x="505" y="1146"/>
                  </a:lnTo>
                  <a:lnTo>
                    <a:pt x="455" y="1146"/>
                  </a:lnTo>
                  <a:lnTo>
                    <a:pt x="461" y="1150"/>
                  </a:lnTo>
                  <a:lnTo>
                    <a:pt x="458" y="1148"/>
                  </a:lnTo>
                  <a:lnTo>
                    <a:pt x="455" y="1162"/>
                  </a:lnTo>
                  <a:lnTo>
                    <a:pt x="461" y="1152"/>
                  </a:lnTo>
                  <a:lnTo>
                    <a:pt x="441" y="1112"/>
                  </a:lnTo>
                  <a:lnTo>
                    <a:pt x="440" y="1110"/>
                  </a:lnTo>
                  <a:lnTo>
                    <a:pt x="423" y="1088"/>
                  </a:lnTo>
                  <a:lnTo>
                    <a:pt x="421" y="1086"/>
                  </a:lnTo>
                  <a:lnTo>
                    <a:pt x="418" y="1084"/>
                  </a:lnTo>
                  <a:lnTo>
                    <a:pt x="416" y="1086"/>
                  </a:lnTo>
                  <a:lnTo>
                    <a:pt x="389" y="1102"/>
                  </a:lnTo>
                  <a:lnTo>
                    <a:pt x="397" y="1104"/>
                  </a:lnTo>
                  <a:lnTo>
                    <a:pt x="394" y="1102"/>
                  </a:lnTo>
                  <a:lnTo>
                    <a:pt x="391" y="1100"/>
                  </a:lnTo>
                  <a:lnTo>
                    <a:pt x="391" y="1116"/>
                  </a:lnTo>
                  <a:lnTo>
                    <a:pt x="398" y="1110"/>
                  </a:lnTo>
                  <a:lnTo>
                    <a:pt x="394" y="1094"/>
                  </a:lnTo>
                  <a:lnTo>
                    <a:pt x="393" y="1090"/>
                  </a:lnTo>
                  <a:lnTo>
                    <a:pt x="382" y="1067"/>
                  </a:lnTo>
                  <a:lnTo>
                    <a:pt x="376" y="1076"/>
                  </a:lnTo>
                  <a:lnTo>
                    <a:pt x="383" y="1069"/>
                  </a:lnTo>
                  <a:lnTo>
                    <a:pt x="375" y="1045"/>
                  </a:lnTo>
                  <a:lnTo>
                    <a:pt x="374" y="1041"/>
                  </a:lnTo>
                  <a:lnTo>
                    <a:pt x="371" y="1039"/>
                  </a:lnTo>
                  <a:lnTo>
                    <a:pt x="370" y="1039"/>
                  </a:lnTo>
                  <a:lnTo>
                    <a:pt x="350" y="1031"/>
                  </a:lnTo>
                  <a:lnTo>
                    <a:pt x="350" y="1029"/>
                  </a:lnTo>
                  <a:lnTo>
                    <a:pt x="327" y="1021"/>
                  </a:lnTo>
                  <a:lnTo>
                    <a:pt x="331" y="1025"/>
                  </a:lnTo>
                  <a:lnTo>
                    <a:pt x="328" y="1023"/>
                  </a:lnTo>
                  <a:lnTo>
                    <a:pt x="325" y="1037"/>
                  </a:lnTo>
                  <a:lnTo>
                    <a:pt x="332" y="1031"/>
                  </a:lnTo>
                  <a:lnTo>
                    <a:pt x="320" y="985"/>
                  </a:lnTo>
                  <a:lnTo>
                    <a:pt x="319" y="979"/>
                  </a:lnTo>
                  <a:lnTo>
                    <a:pt x="316" y="977"/>
                  </a:lnTo>
                  <a:lnTo>
                    <a:pt x="316" y="977"/>
                  </a:lnTo>
                  <a:lnTo>
                    <a:pt x="289" y="961"/>
                  </a:lnTo>
                  <a:lnTo>
                    <a:pt x="288" y="961"/>
                  </a:lnTo>
                  <a:lnTo>
                    <a:pt x="240" y="939"/>
                  </a:lnTo>
                  <a:lnTo>
                    <a:pt x="238" y="953"/>
                  </a:lnTo>
                  <a:lnTo>
                    <a:pt x="241" y="939"/>
                  </a:lnTo>
                  <a:lnTo>
                    <a:pt x="199" y="908"/>
                  </a:lnTo>
                  <a:lnTo>
                    <a:pt x="196" y="922"/>
                  </a:lnTo>
                  <a:lnTo>
                    <a:pt x="203" y="914"/>
                  </a:lnTo>
                  <a:lnTo>
                    <a:pt x="191" y="882"/>
                  </a:lnTo>
                  <a:lnTo>
                    <a:pt x="190" y="880"/>
                  </a:lnTo>
                  <a:lnTo>
                    <a:pt x="167" y="826"/>
                  </a:lnTo>
                  <a:lnTo>
                    <a:pt x="167" y="824"/>
                  </a:lnTo>
                  <a:lnTo>
                    <a:pt x="164" y="822"/>
                  </a:lnTo>
                  <a:lnTo>
                    <a:pt x="163" y="822"/>
                  </a:lnTo>
                  <a:lnTo>
                    <a:pt x="84" y="783"/>
                  </a:lnTo>
                  <a:lnTo>
                    <a:pt x="82" y="796"/>
                  </a:lnTo>
                  <a:lnTo>
                    <a:pt x="86" y="783"/>
                  </a:lnTo>
                  <a:lnTo>
                    <a:pt x="50" y="753"/>
                  </a:lnTo>
                  <a:lnTo>
                    <a:pt x="50" y="753"/>
                  </a:lnTo>
                  <a:lnTo>
                    <a:pt x="23" y="737"/>
                  </a:lnTo>
                  <a:lnTo>
                    <a:pt x="20" y="751"/>
                  </a:lnTo>
                  <a:lnTo>
                    <a:pt x="27" y="743"/>
                  </a:lnTo>
                  <a:lnTo>
                    <a:pt x="15" y="711"/>
                  </a:lnTo>
                  <a:lnTo>
                    <a:pt x="14" y="731"/>
                  </a:lnTo>
                  <a:lnTo>
                    <a:pt x="15" y="725"/>
                  </a:lnTo>
                  <a:lnTo>
                    <a:pt x="16" y="719"/>
                  </a:lnTo>
                  <a:lnTo>
                    <a:pt x="15" y="713"/>
                  </a:lnTo>
                  <a:lnTo>
                    <a:pt x="8" y="719"/>
                  </a:lnTo>
                  <a:lnTo>
                    <a:pt x="14" y="731"/>
                  </a:lnTo>
                  <a:lnTo>
                    <a:pt x="26" y="709"/>
                  </a:lnTo>
                  <a:lnTo>
                    <a:pt x="20" y="697"/>
                  </a:lnTo>
                  <a:lnTo>
                    <a:pt x="25" y="709"/>
                  </a:lnTo>
                  <a:lnTo>
                    <a:pt x="44" y="677"/>
                  </a:lnTo>
                  <a:lnTo>
                    <a:pt x="39" y="665"/>
                  </a:lnTo>
                  <a:lnTo>
                    <a:pt x="43" y="679"/>
                  </a:lnTo>
                  <a:lnTo>
                    <a:pt x="70" y="647"/>
                  </a:lnTo>
                  <a:lnTo>
                    <a:pt x="110" y="604"/>
                  </a:lnTo>
                  <a:lnTo>
                    <a:pt x="153" y="556"/>
                  </a:lnTo>
                  <a:lnTo>
                    <a:pt x="149" y="542"/>
                  </a:lnTo>
                  <a:lnTo>
                    <a:pt x="153" y="556"/>
                  </a:lnTo>
                  <a:lnTo>
                    <a:pt x="204" y="502"/>
                  </a:lnTo>
                  <a:lnTo>
                    <a:pt x="206" y="500"/>
                  </a:lnTo>
                  <a:lnTo>
                    <a:pt x="206" y="498"/>
                  </a:lnTo>
                  <a:lnTo>
                    <a:pt x="386" y="26"/>
                  </a:lnTo>
                  <a:lnTo>
                    <a:pt x="380" y="32"/>
                  </a:lnTo>
                  <a:lnTo>
                    <a:pt x="383" y="30"/>
                  </a:lnTo>
                  <a:lnTo>
                    <a:pt x="386" y="28"/>
                  </a:lnTo>
                  <a:lnTo>
                    <a:pt x="380" y="16"/>
                  </a:lnTo>
                  <a:lnTo>
                    <a:pt x="380" y="32"/>
                  </a:lnTo>
                  <a:lnTo>
                    <a:pt x="2097" y="32"/>
                  </a:lnTo>
                  <a:lnTo>
                    <a:pt x="2090" y="10"/>
                  </a:lnTo>
                  <a:lnTo>
                    <a:pt x="2089" y="16"/>
                  </a:lnTo>
                  <a:lnTo>
                    <a:pt x="2090" y="22"/>
                  </a:lnTo>
                  <a:lnTo>
                    <a:pt x="2091" y="28"/>
                  </a:lnTo>
                  <a:lnTo>
                    <a:pt x="2094" y="30"/>
                  </a:lnTo>
                  <a:lnTo>
                    <a:pt x="2097" y="16"/>
                  </a:lnTo>
                  <a:lnTo>
                    <a:pt x="2091" y="8"/>
                  </a:lnTo>
                  <a:lnTo>
                    <a:pt x="1492" y="1690"/>
                  </a:lnTo>
                  <a:lnTo>
                    <a:pt x="1499" y="1682"/>
                  </a:lnTo>
                  <a:lnTo>
                    <a:pt x="1496" y="1684"/>
                  </a:lnTo>
                  <a:lnTo>
                    <a:pt x="1492" y="1686"/>
                  </a:lnTo>
                  <a:lnTo>
                    <a:pt x="1499" y="1698"/>
                  </a:lnTo>
                  <a:lnTo>
                    <a:pt x="1500" y="1682"/>
                  </a:lnTo>
                  <a:lnTo>
                    <a:pt x="744" y="1557"/>
                  </a:lnTo>
                  <a:close/>
                </a:path>
              </a:pathLst>
            </a:custGeom>
            <a:solidFill>
              <a:srgbClr val="88888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2514600" y="5927760"/>
              <a:ext cx="4557600" cy="930240"/>
            </a:xfrm>
            <a:custGeom>
              <a:avLst/>
              <a:gdLst/>
              <a:ahLst/>
              <a:rect l="l" t="t" r="r" b="b"/>
              <a:pathLst>
                <a:path w="2871" h="573">
                  <a:moveTo>
                    <a:pt x="99" y="0"/>
                  </a:moveTo>
                  <a:cubicBezTo>
                    <a:pt x="128" y="88"/>
                    <a:pt x="126" y="141"/>
                    <a:pt x="180" y="195"/>
                  </a:cubicBezTo>
                  <a:cubicBezTo>
                    <a:pt x="188" y="215"/>
                    <a:pt x="197" y="235"/>
                    <a:pt x="204" y="255"/>
                  </a:cubicBezTo>
                  <a:cubicBezTo>
                    <a:pt x="213" y="279"/>
                    <a:pt x="198" y="405"/>
                    <a:pt x="198" y="405"/>
                  </a:cubicBezTo>
                  <a:cubicBezTo>
                    <a:pt x="147" y="482"/>
                    <a:pt x="162" y="386"/>
                    <a:pt x="60" y="375"/>
                  </a:cubicBezTo>
                  <a:cubicBezTo>
                    <a:pt x="56" y="363"/>
                    <a:pt x="60" y="342"/>
                    <a:pt x="48" y="339"/>
                  </a:cubicBezTo>
                  <a:cubicBezTo>
                    <a:pt x="9" y="329"/>
                    <a:pt x="3" y="398"/>
                    <a:pt x="0" y="411"/>
                  </a:cubicBezTo>
                  <a:cubicBezTo>
                    <a:pt x="12" y="419"/>
                    <a:pt x="28" y="423"/>
                    <a:pt x="36" y="435"/>
                  </a:cubicBezTo>
                  <a:cubicBezTo>
                    <a:pt x="53" y="448"/>
                    <a:pt x="80" y="466"/>
                    <a:pt x="102" y="489"/>
                  </a:cubicBezTo>
                  <a:lnTo>
                    <a:pt x="138" y="573"/>
                  </a:lnTo>
                  <a:lnTo>
                    <a:pt x="2871" y="573"/>
                  </a:lnTo>
                  <a:lnTo>
                    <a:pt x="2724" y="372"/>
                  </a:lnTo>
                  <a:lnTo>
                    <a:pt x="2652" y="102"/>
                  </a:lnTo>
                </a:path>
              </a:pathLst>
            </a:custGeom>
            <a:solidFill>
              <a:srgbClr val="ffffd5"/>
            </a:solidFill>
            <a:ln w="28440">
              <a:solidFill>
                <a:srgbClr val="3333c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851040" y="2817720"/>
              <a:ext cx="3017520" cy="3273480"/>
            </a:xfrm>
            <a:custGeom>
              <a:avLst/>
              <a:gdLst/>
              <a:ahLst/>
              <a:rect l="l" t="t" r="r" b="b"/>
              <a:pathLst>
                <a:path w="3801" h="3932">
                  <a:moveTo>
                    <a:pt x="356" y="0"/>
                  </a:moveTo>
                  <a:lnTo>
                    <a:pt x="2054" y="274"/>
                  </a:lnTo>
                  <a:lnTo>
                    <a:pt x="1712" y="1352"/>
                  </a:lnTo>
                  <a:lnTo>
                    <a:pt x="3755" y="3084"/>
                  </a:lnTo>
                  <a:lnTo>
                    <a:pt x="3731" y="3258"/>
                  </a:lnTo>
                  <a:lnTo>
                    <a:pt x="3801" y="3387"/>
                  </a:lnTo>
                  <a:lnTo>
                    <a:pt x="3681" y="3461"/>
                  </a:lnTo>
                  <a:lnTo>
                    <a:pt x="3595" y="3621"/>
                  </a:lnTo>
                  <a:lnTo>
                    <a:pt x="3484" y="3760"/>
                  </a:lnTo>
                  <a:lnTo>
                    <a:pt x="3611" y="3826"/>
                  </a:lnTo>
                  <a:lnTo>
                    <a:pt x="3484" y="3932"/>
                  </a:lnTo>
                  <a:lnTo>
                    <a:pt x="2321" y="3889"/>
                  </a:lnTo>
                  <a:lnTo>
                    <a:pt x="2247" y="3709"/>
                  </a:lnTo>
                  <a:lnTo>
                    <a:pt x="2120" y="3516"/>
                  </a:lnTo>
                  <a:lnTo>
                    <a:pt x="1930" y="3387"/>
                  </a:lnTo>
                  <a:lnTo>
                    <a:pt x="1786" y="3379"/>
                  </a:lnTo>
                  <a:lnTo>
                    <a:pt x="1766" y="3324"/>
                  </a:lnTo>
                  <a:lnTo>
                    <a:pt x="1632" y="3242"/>
                  </a:lnTo>
                  <a:lnTo>
                    <a:pt x="1383" y="3199"/>
                  </a:lnTo>
                  <a:lnTo>
                    <a:pt x="1274" y="3084"/>
                  </a:lnTo>
                  <a:lnTo>
                    <a:pt x="1097" y="3053"/>
                  </a:lnTo>
                  <a:lnTo>
                    <a:pt x="848" y="2930"/>
                  </a:lnTo>
                  <a:lnTo>
                    <a:pt x="957" y="2766"/>
                  </a:lnTo>
                  <a:lnTo>
                    <a:pt x="589" y="2129"/>
                  </a:lnTo>
                  <a:lnTo>
                    <a:pt x="659" y="2129"/>
                  </a:lnTo>
                  <a:lnTo>
                    <a:pt x="659" y="2039"/>
                  </a:lnTo>
                  <a:lnTo>
                    <a:pt x="531" y="2016"/>
                  </a:lnTo>
                  <a:lnTo>
                    <a:pt x="387" y="1701"/>
                  </a:lnTo>
                  <a:lnTo>
                    <a:pt x="461" y="1682"/>
                  </a:lnTo>
                  <a:lnTo>
                    <a:pt x="589" y="1742"/>
                  </a:lnTo>
                  <a:lnTo>
                    <a:pt x="515" y="1627"/>
                  </a:lnTo>
                  <a:lnTo>
                    <a:pt x="797" y="1588"/>
                  </a:lnTo>
                  <a:lnTo>
                    <a:pt x="710" y="1528"/>
                  </a:lnTo>
                  <a:lnTo>
                    <a:pt x="531" y="1545"/>
                  </a:lnTo>
                  <a:lnTo>
                    <a:pt x="441" y="1600"/>
                  </a:lnTo>
                  <a:lnTo>
                    <a:pt x="214" y="1410"/>
                  </a:lnTo>
                  <a:lnTo>
                    <a:pt x="124" y="1278"/>
                  </a:lnTo>
                  <a:lnTo>
                    <a:pt x="85" y="1143"/>
                  </a:lnTo>
                  <a:lnTo>
                    <a:pt x="85" y="858"/>
                  </a:lnTo>
                  <a:lnTo>
                    <a:pt x="35" y="787"/>
                  </a:lnTo>
                  <a:lnTo>
                    <a:pt x="0" y="633"/>
                  </a:lnTo>
                  <a:lnTo>
                    <a:pt x="35" y="520"/>
                  </a:lnTo>
                  <a:lnTo>
                    <a:pt x="113" y="411"/>
                  </a:lnTo>
                  <a:lnTo>
                    <a:pt x="198" y="340"/>
                  </a:lnTo>
                  <a:lnTo>
                    <a:pt x="179" y="237"/>
                  </a:lnTo>
                  <a:lnTo>
                    <a:pt x="317" y="182"/>
                  </a:lnTo>
                  <a:lnTo>
                    <a:pt x="356" y="0"/>
                  </a:lnTo>
                  <a:close/>
                </a:path>
              </a:pathLst>
            </a:custGeom>
            <a:solidFill>
              <a:srgbClr val="ffffd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822240" y="2847960"/>
              <a:ext cx="3030480" cy="3203640"/>
            </a:xfrm>
            <a:custGeom>
              <a:avLst/>
              <a:gdLst/>
              <a:ahLst/>
              <a:rect l="l" t="t" r="r" b="b"/>
              <a:pathLst>
                <a:path w="3817" h="3947">
                  <a:moveTo>
                    <a:pt x="358" y="0"/>
                  </a:moveTo>
                  <a:lnTo>
                    <a:pt x="2063" y="275"/>
                  </a:lnTo>
                  <a:lnTo>
                    <a:pt x="1720" y="1357"/>
                  </a:lnTo>
                  <a:lnTo>
                    <a:pt x="3771" y="3096"/>
                  </a:lnTo>
                  <a:lnTo>
                    <a:pt x="3747" y="3271"/>
                  </a:lnTo>
                  <a:lnTo>
                    <a:pt x="3817" y="3400"/>
                  </a:lnTo>
                  <a:lnTo>
                    <a:pt x="3697" y="3474"/>
                  </a:lnTo>
                  <a:lnTo>
                    <a:pt x="3611" y="3635"/>
                  </a:lnTo>
                  <a:lnTo>
                    <a:pt x="3498" y="3775"/>
                  </a:lnTo>
                  <a:lnTo>
                    <a:pt x="3627" y="3842"/>
                  </a:lnTo>
                  <a:lnTo>
                    <a:pt x="3498" y="3947"/>
                  </a:lnTo>
                  <a:lnTo>
                    <a:pt x="2331" y="3904"/>
                  </a:lnTo>
                  <a:lnTo>
                    <a:pt x="2257" y="3724"/>
                  </a:lnTo>
                  <a:lnTo>
                    <a:pt x="2129" y="3529"/>
                  </a:lnTo>
                  <a:lnTo>
                    <a:pt x="1938" y="3400"/>
                  </a:lnTo>
                  <a:lnTo>
                    <a:pt x="1794" y="3392"/>
                  </a:lnTo>
                  <a:lnTo>
                    <a:pt x="1775" y="3338"/>
                  </a:lnTo>
                  <a:lnTo>
                    <a:pt x="1638" y="3256"/>
                  </a:lnTo>
                  <a:lnTo>
                    <a:pt x="1389" y="3213"/>
                  </a:lnTo>
                  <a:lnTo>
                    <a:pt x="1281" y="3096"/>
                  </a:lnTo>
                  <a:lnTo>
                    <a:pt x="1102" y="3064"/>
                  </a:lnTo>
                  <a:lnTo>
                    <a:pt x="852" y="2941"/>
                  </a:lnTo>
                  <a:lnTo>
                    <a:pt x="961" y="2777"/>
                  </a:lnTo>
                  <a:lnTo>
                    <a:pt x="592" y="2137"/>
                  </a:lnTo>
                  <a:lnTo>
                    <a:pt x="662" y="2137"/>
                  </a:lnTo>
                  <a:lnTo>
                    <a:pt x="662" y="2047"/>
                  </a:lnTo>
                  <a:lnTo>
                    <a:pt x="533" y="2023"/>
                  </a:lnTo>
                  <a:lnTo>
                    <a:pt x="389" y="1707"/>
                  </a:lnTo>
                  <a:lnTo>
                    <a:pt x="463" y="1687"/>
                  </a:lnTo>
                  <a:lnTo>
                    <a:pt x="592" y="1750"/>
                  </a:lnTo>
                  <a:lnTo>
                    <a:pt x="518" y="1633"/>
                  </a:lnTo>
                  <a:lnTo>
                    <a:pt x="802" y="1594"/>
                  </a:lnTo>
                  <a:lnTo>
                    <a:pt x="712" y="1533"/>
                  </a:lnTo>
                  <a:lnTo>
                    <a:pt x="533" y="1551"/>
                  </a:lnTo>
                  <a:lnTo>
                    <a:pt x="444" y="1605"/>
                  </a:lnTo>
                  <a:lnTo>
                    <a:pt x="214" y="1416"/>
                  </a:lnTo>
                  <a:lnTo>
                    <a:pt x="125" y="1283"/>
                  </a:lnTo>
                  <a:lnTo>
                    <a:pt x="86" y="1146"/>
                  </a:lnTo>
                  <a:lnTo>
                    <a:pt x="86" y="861"/>
                  </a:lnTo>
                  <a:lnTo>
                    <a:pt x="35" y="791"/>
                  </a:lnTo>
                  <a:lnTo>
                    <a:pt x="0" y="635"/>
                  </a:lnTo>
                  <a:lnTo>
                    <a:pt x="35" y="521"/>
                  </a:lnTo>
                  <a:lnTo>
                    <a:pt x="113" y="412"/>
                  </a:lnTo>
                  <a:lnTo>
                    <a:pt x="199" y="342"/>
                  </a:lnTo>
                  <a:lnTo>
                    <a:pt x="179" y="236"/>
                  </a:lnTo>
                  <a:lnTo>
                    <a:pt x="319" y="182"/>
                  </a:lnTo>
                  <a:lnTo>
                    <a:pt x="358" y="0"/>
                  </a:lnTo>
                </a:path>
              </a:pathLst>
            </a:custGeom>
            <a:noFill/>
            <a:ln w="25560">
              <a:solidFill>
                <a:srgbClr val="77777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3571920" y="4805280"/>
              <a:ext cx="2448000" cy="1812960"/>
            </a:xfrm>
            <a:custGeom>
              <a:avLst/>
              <a:gdLst/>
              <a:ahLst/>
              <a:rect l="l" t="t" r="r" b="b"/>
              <a:pathLst>
                <a:path w="3035" h="2230">
                  <a:moveTo>
                    <a:pt x="3035" y="154"/>
                  </a:moveTo>
                  <a:lnTo>
                    <a:pt x="2742" y="2230"/>
                  </a:lnTo>
                  <a:lnTo>
                    <a:pt x="1627" y="2156"/>
                  </a:lnTo>
                  <a:lnTo>
                    <a:pt x="0" y="1615"/>
                  </a:lnTo>
                  <a:lnTo>
                    <a:pt x="20" y="1508"/>
                  </a:lnTo>
                  <a:lnTo>
                    <a:pt x="148" y="1402"/>
                  </a:lnTo>
                  <a:lnTo>
                    <a:pt x="20" y="1336"/>
                  </a:lnTo>
                  <a:lnTo>
                    <a:pt x="133" y="1197"/>
                  </a:lnTo>
                  <a:lnTo>
                    <a:pt x="216" y="1037"/>
                  </a:lnTo>
                  <a:lnTo>
                    <a:pt x="337" y="965"/>
                  </a:lnTo>
                  <a:lnTo>
                    <a:pt x="267" y="836"/>
                  </a:lnTo>
                  <a:lnTo>
                    <a:pt x="290" y="662"/>
                  </a:lnTo>
                  <a:lnTo>
                    <a:pt x="290" y="310"/>
                  </a:lnTo>
                  <a:lnTo>
                    <a:pt x="356" y="252"/>
                  </a:lnTo>
                  <a:lnTo>
                    <a:pt x="446" y="252"/>
                  </a:lnTo>
                  <a:lnTo>
                    <a:pt x="516" y="310"/>
                  </a:lnTo>
                  <a:lnTo>
                    <a:pt x="635" y="271"/>
                  </a:lnTo>
                  <a:lnTo>
                    <a:pt x="709" y="0"/>
                  </a:lnTo>
                  <a:lnTo>
                    <a:pt x="3035" y="154"/>
                  </a:lnTo>
                  <a:close/>
                </a:path>
              </a:pathLst>
            </a:custGeom>
            <a:solidFill>
              <a:srgbClr val="ffffd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53" name=""/>
            <p:cNvGrpSpPr/>
            <p:nvPr/>
          </p:nvGrpSpPr>
          <p:grpSpPr>
            <a:xfrm>
              <a:off x="5770440" y="4944960"/>
              <a:ext cx="2479680" cy="1696680"/>
              <a:chOff x="5770440" y="4944960"/>
              <a:chExt cx="2479680" cy="1696680"/>
            </a:xfrm>
          </p:grpSpPr>
          <p:sp>
            <p:nvSpPr>
              <p:cNvPr id="54" name=""/>
              <p:cNvSpPr/>
              <p:nvPr/>
            </p:nvSpPr>
            <p:spPr>
              <a:xfrm>
                <a:off x="5770440" y="4944960"/>
                <a:ext cx="2479680" cy="1696680"/>
              </a:xfrm>
              <a:custGeom>
                <a:avLst/>
                <a:gdLst/>
                <a:ahLst/>
                <a:rect l="l" t="t" r="r" b="b"/>
                <a:pathLst>
                  <a:path w="3124" h="2090">
                    <a:moveTo>
                      <a:pt x="0" y="2078"/>
                    </a:moveTo>
                    <a:lnTo>
                      <a:pt x="393" y="2090"/>
                    </a:lnTo>
                    <a:lnTo>
                      <a:pt x="455" y="1929"/>
                    </a:lnTo>
                    <a:lnTo>
                      <a:pt x="1350" y="1961"/>
                    </a:lnTo>
                    <a:lnTo>
                      <a:pt x="1346" y="1884"/>
                    </a:lnTo>
                    <a:lnTo>
                      <a:pt x="3062" y="1884"/>
                    </a:lnTo>
                    <a:lnTo>
                      <a:pt x="3124" y="246"/>
                    </a:lnTo>
                    <a:lnTo>
                      <a:pt x="3124" y="101"/>
                    </a:lnTo>
                    <a:lnTo>
                      <a:pt x="296" y="0"/>
                    </a:lnTo>
                    <a:lnTo>
                      <a:pt x="0" y="2078"/>
                    </a:lnTo>
                    <a:close/>
                  </a:path>
                </a:pathLst>
              </a:custGeom>
              <a:solidFill>
                <a:srgbClr val="ffffd5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" name=""/>
              <p:cNvSpPr/>
              <p:nvPr/>
            </p:nvSpPr>
            <p:spPr>
              <a:xfrm>
                <a:off x="5770440" y="4944960"/>
                <a:ext cx="2479680" cy="1696680"/>
              </a:xfrm>
              <a:custGeom>
                <a:avLst/>
                <a:gdLst/>
                <a:ahLst/>
                <a:rect l="l" t="t" r="r" b="b"/>
                <a:pathLst>
                  <a:path w="3124" h="2090">
                    <a:moveTo>
                      <a:pt x="0" y="2078"/>
                    </a:moveTo>
                    <a:lnTo>
                      <a:pt x="393" y="2090"/>
                    </a:lnTo>
                    <a:lnTo>
                      <a:pt x="455" y="1929"/>
                    </a:lnTo>
                    <a:lnTo>
                      <a:pt x="1350" y="1961"/>
                    </a:lnTo>
                    <a:lnTo>
                      <a:pt x="1346" y="1884"/>
                    </a:lnTo>
                    <a:lnTo>
                      <a:pt x="3062" y="1884"/>
                    </a:lnTo>
                    <a:lnTo>
                      <a:pt x="3124" y="246"/>
                    </a:lnTo>
                    <a:lnTo>
                      <a:pt x="3124" y="101"/>
                    </a:lnTo>
                    <a:lnTo>
                      <a:pt x="296" y="0"/>
                    </a:lnTo>
                    <a:lnTo>
                      <a:pt x="0" y="2078"/>
                    </a:lnTo>
                  </a:path>
                </a:pathLst>
              </a:custGeom>
              <a:solidFill>
                <a:srgbClr val="ffffd5"/>
              </a:solidFill>
              <a:ln w="25560">
                <a:solidFill>
                  <a:srgbClr val="77777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56" name=""/>
            <p:cNvSpPr/>
            <p:nvPr/>
          </p:nvSpPr>
          <p:spPr>
            <a:xfrm>
              <a:off x="3583080" y="4818240"/>
              <a:ext cx="2422440" cy="1823760"/>
            </a:xfrm>
            <a:custGeom>
              <a:avLst/>
              <a:gdLst/>
              <a:ahLst/>
              <a:rect l="l" t="t" r="r" b="b"/>
              <a:pathLst>
                <a:path w="3051" h="2246">
                  <a:moveTo>
                    <a:pt x="3051" y="156"/>
                  </a:moveTo>
                  <a:lnTo>
                    <a:pt x="2755" y="2246"/>
                  </a:lnTo>
                  <a:lnTo>
                    <a:pt x="1634" y="2171"/>
                  </a:lnTo>
                  <a:lnTo>
                    <a:pt x="0" y="1626"/>
                  </a:lnTo>
                  <a:lnTo>
                    <a:pt x="19" y="1517"/>
                  </a:lnTo>
                  <a:lnTo>
                    <a:pt x="148" y="1412"/>
                  </a:lnTo>
                  <a:lnTo>
                    <a:pt x="19" y="1345"/>
                  </a:lnTo>
                  <a:lnTo>
                    <a:pt x="132" y="1205"/>
                  </a:lnTo>
                  <a:lnTo>
                    <a:pt x="218" y="1044"/>
                  </a:lnTo>
                  <a:lnTo>
                    <a:pt x="338" y="970"/>
                  </a:lnTo>
                  <a:lnTo>
                    <a:pt x="268" y="841"/>
                  </a:lnTo>
                  <a:lnTo>
                    <a:pt x="292" y="666"/>
                  </a:lnTo>
                  <a:lnTo>
                    <a:pt x="292" y="312"/>
                  </a:lnTo>
                  <a:lnTo>
                    <a:pt x="358" y="253"/>
                  </a:lnTo>
                  <a:lnTo>
                    <a:pt x="447" y="253"/>
                  </a:lnTo>
                  <a:lnTo>
                    <a:pt x="517" y="312"/>
                  </a:lnTo>
                  <a:lnTo>
                    <a:pt x="638" y="273"/>
                  </a:lnTo>
                  <a:lnTo>
                    <a:pt x="712" y="0"/>
                  </a:lnTo>
                  <a:lnTo>
                    <a:pt x="3051" y="156"/>
                  </a:lnTo>
                </a:path>
              </a:pathLst>
            </a:custGeom>
            <a:noFill/>
            <a:ln w="25560">
              <a:solidFill>
                <a:srgbClr val="77777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noFill/>
            <a:ln w="57240">
              <a:solidFill>
                <a:srgbClr val="0000c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8" name=""/>
          <p:cNvSpPr/>
          <p:nvPr/>
        </p:nvSpPr>
        <p:spPr>
          <a:xfrm>
            <a:off x="5826240" y="72000"/>
            <a:ext cx="3139920" cy="10083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&amp; Proposed Western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Interconnection System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Eastern Backbone Infrastructure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Expansion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2108160" y="4788000"/>
            <a:ext cx="1308240" cy="0"/>
          </a:xfrm>
          <a:prstGeom prst="line">
            <a:avLst/>
          </a:prstGeom>
          <a:ln w="355680">
            <a:solidFill>
              <a:srgbClr val="00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 flipH="1">
            <a:off x="5168520" y="3390840"/>
            <a:ext cx="685800" cy="685800"/>
          </a:xfrm>
          <a:prstGeom prst="line">
            <a:avLst/>
          </a:prstGeom>
          <a:ln w="63360">
            <a:solidFill>
              <a:srgbClr val="00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 flipV="1">
            <a:off x="5308560" y="4051080"/>
            <a:ext cx="1206720" cy="114120"/>
          </a:xfrm>
          <a:prstGeom prst="line">
            <a:avLst/>
          </a:prstGeom>
          <a:ln w="63360">
            <a:solidFill>
              <a:srgbClr val="00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 flipH="1">
            <a:off x="6108480" y="3073320"/>
            <a:ext cx="330120" cy="254160"/>
          </a:xfrm>
          <a:prstGeom prst="line">
            <a:avLst/>
          </a:prstGeom>
          <a:ln w="127080">
            <a:solidFill>
              <a:srgbClr val="00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 flipV="1">
            <a:off x="2387520" y="1511280"/>
            <a:ext cx="495360" cy="1371600"/>
          </a:xfrm>
          <a:prstGeom prst="line">
            <a:avLst/>
          </a:prstGeom>
          <a:ln w="380880">
            <a:solidFill>
              <a:srgbClr val="00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 flipV="1">
            <a:off x="2181240" y="4168800"/>
            <a:ext cx="939960" cy="698400"/>
          </a:xfrm>
          <a:prstGeom prst="line">
            <a:avLst/>
          </a:prstGeom>
          <a:ln w="317520">
            <a:solidFill>
              <a:srgbClr val="00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 flipV="1">
            <a:off x="5613480" y="5664240"/>
            <a:ext cx="774720" cy="342720"/>
          </a:xfrm>
          <a:prstGeom prst="line">
            <a:avLst/>
          </a:prstGeom>
          <a:ln w="50760">
            <a:solidFill>
              <a:srgbClr val="00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6108840" y="4800600"/>
            <a:ext cx="380880" cy="812880"/>
          </a:xfrm>
          <a:prstGeom prst="line">
            <a:avLst/>
          </a:prstGeom>
          <a:ln w="228600">
            <a:solidFill>
              <a:srgbClr val="00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 flipV="1">
            <a:off x="6362640" y="4330440"/>
            <a:ext cx="723960" cy="431640"/>
          </a:xfrm>
          <a:prstGeom prst="line">
            <a:avLst/>
          </a:prstGeom>
          <a:ln w="76320">
            <a:solidFill>
              <a:srgbClr val="00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 flipH="1" flipV="1">
            <a:off x="6603840" y="4229280"/>
            <a:ext cx="470160" cy="139680"/>
          </a:xfrm>
          <a:prstGeom prst="line">
            <a:avLst/>
          </a:prstGeom>
          <a:ln w="76320">
            <a:solidFill>
              <a:srgbClr val="00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 flipH="1" flipV="1">
            <a:off x="7289640" y="3098880"/>
            <a:ext cx="216000" cy="1079280"/>
          </a:xfrm>
          <a:prstGeom prst="line">
            <a:avLst/>
          </a:prstGeom>
          <a:ln w="228600">
            <a:solidFill>
              <a:srgbClr val="00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6603840" y="3111480"/>
            <a:ext cx="597240" cy="0"/>
          </a:xfrm>
          <a:prstGeom prst="line">
            <a:avLst/>
          </a:prstGeom>
          <a:ln w="228600">
            <a:solidFill>
              <a:srgbClr val="00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2527200" y="5423040"/>
            <a:ext cx="2184480" cy="0"/>
          </a:xfrm>
          <a:prstGeom prst="line">
            <a:avLst/>
          </a:prstGeom>
          <a:ln w="1015920">
            <a:solidFill>
              <a:srgbClr val="00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 flipH="1" flipV="1">
            <a:off x="1904760" y="2933280"/>
            <a:ext cx="291960" cy="2095560"/>
          </a:xfrm>
          <a:prstGeom prst="line">
            <a:avLst/>
          </a:prstGeom>
          <a:ln w="444600">
            <a:solidFill>
              <a:srgbClr val="00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 flipV="1">
            <a:off x="1092240" y="2158920"/>
            <a:ext cx="635040" cy="1524240"/>
          </a:xfrm>
          <a:prstGeom prst="line">
            <a:avLst/>
          </a:prstGeom>
          <a:ln w="762120">
            <a:solidFill>
              <a:srgbClr val="00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 flipV="1">
            <a:off x="3971880" y="4135320"/>
            <a:ext cx="911160" cy="679680"/>
          </a:xfrm>
          <a:prstGeom prst="line">
            <a:avLst/>
          </a:prstGeom>
          <a:ln w="88920">
            <a:solidFill>
              <a:srgbClr val="00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3314880" y="3797280"/>
            <a:ext cx="1587240" cy="279360"/>
          </a:xfrm>
          <a:prstGeom prst="line">
            <a:avLst/>
          </a:prstGeom>
          <a:ln w="76320">
            <a:solidFill>
              <a:srgbClr val="00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 flipH="1">
            <a:off x="1574280" y="3797280"/>
            <a:ext cx="1181160" cy="139680"/>
          </a:xfrm>
          <a:prstGeom prst="line">
            <a:avLst/>
          </a:prstGeom>
          <a:ln w="38160">
            <a:solidFill>
              <a:srgbClr val="00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 flipH="1">
            <a:off x="2154240" y="3873600"/>
            <a:ext cx="792000" cy="569880"/>
          </a:xfrm>
          <a:prstGeom prst="line">
            <a:avLst/>
          </a:prstGeom>
          <a:ln w="38160">
            <a:solidFill>
              <a:srgbClr val="00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 flipH="1" flipV="1">
            <a:off x="2273400" y="2997000"/>
            <a:ext cx="698400" cy="711000"/>
          </a:xfrm>
          <a:prstGeom prst="line">
            <a:avLst/>
          </a:prstGeom>
          <a:ln w="76320">
            <a:solidFill>
              <a:srgbClr val="00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4981680" y="4241880"/>
            <a:ext cx="0" cy="609480"/>
          </a:xfrm>
          <a:prstGeom prst="line">
            <a:avLst/>
          </a:prstGeom>
          <a:ln w="76320">
            <a:solidFill>
              <a:srgbClr val="00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 flipV="1">
            <a:off x="4952880" y="3314880"/>
            <a:ext cx="0" cy="901440"/>
          </a:xfrm>
          <a:prstGeom prst="line">
            <a:avLst/>
          </a:prstGeom>
          <a:ln w="228600">
            <a:solidFill>
              <a:srgbClr val="00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4454640" y="3022560"/>
            <a:ext cx="1438200" cy="380880"/>
          </a:xfrm>
          <a:custGeom>
            <a:avLst/>
            <a:gdLst/>
            <a:ahLst/>
            <a:rect l="l" t="t" r="r" b="b"/>
            <a:pathLst>
              <a:path w="952" h="240">
                <a:moveTo>
                  <a:pt x="0" y="0"/>
                </a:moveTo>
                <a:lnTo>
                  <a:pt x="360" y="160"/>
                </a:lnTo>
                <a:lnTo>
                  <a:pt x="952" y="240"/>
                </a:lnTo>
              </a:path>
            </a:pathLst>
          </a:custGeom>
          <a:noFill/>
          <a:ln w="317520">
            <a:solidFill>
              <a:srgbClr val="0066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5880240" y="3390840"/>
            <a:ext cx="609480" cy="660600"/>
          </a:xfrm>
          <a:prstGeom prst="line">
            <a:avLst/>
          </a:prstGeom>
          <a:ln w="50760">
            <a:solidFill>
              <a:srgbClr val="00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 flipH="1">
            <a:off x="5245200" y="4648320"/>
            <a:ext cx="520560" cy="1028520"/>
          </a:xfrm>
          <a:prstGeom prst="line">
            <a:avLst/>
          </a:prstGeom>
          <a:ln w="380880">
            <a:solidFill>
              <a:srgbClr val="00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 flipH="1">
            <a:off x="5130720" y="4711680"/>
            <a:ext cx="495360" cy="330120"/>
          </a:xfrm>
          <a:prstGeom prst="line">
            <a:avLst/>
          </a:prstGeom>
          <a:ln w="190440">
            <a:solidFill>
              <a:srgbClr val="00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4940280" y="5040360"/>
            <a:ext cx="15840" cy="743040"/>
          </a:xfrm>
          <a:prstGeom prst="line">
            <a:avLst/>
          </a:prstGeom>
          <a:ln w="152280">
            <a:solidFill>
              <a:srgbClr val="00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5524560" y="1892160"/>
            <a:ext cx="965160" cy="1155960"/>
          </a:xfrm>
          <a:prstGeom prst="line">
            <a:avLst/>
          </a:prstGeom>
          <a:ln w="76320">
            <a:solidFill>
              <a:srgbClr val="00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5562720" y="1905120"/>
            <a:ext cx="1054080" cy="291960"/>
          </a:xfrm>
          <a:prstGeom prst="line">
            <a:avLst/>
          </a:prstGeom>
          <a:ln w="254160">
            <a:solidFill>
              <a:srgbClr val="00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3530520" y="1562040"/>
            <a:ext cx="2044800" cy="343080"/>
          </a:xfrm>
          <a:prstGeom prst="line">
            <a:avLst/>
          </a:prstGeom>
          <a:ln w="254160">
            <a:solidFill>
              <a:srgbClr val="00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 flipH="1">
            <a:off x="4965480" y="1968480"/>
            <a:ext cx="393480" cy="1219320"/>
          </a:xfrm>
          <a:prstGeom prst="line">
            <a:avLst/>
          </a:prstGeom>
          <a:ln w="50760">
            <a:solidFill>
              <a:srgbClr val="00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3886200" y="2324160"/>
            <a:ext cx="368280" cy="647640"/>
          </a:xfrm>
          <a:prstGeom prst="line">
            <a:avLst/>
          </a:prstGeom>
          <a:ln w="203040">
            <a:solidFill>
              <a:srgbClr val="00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3378240" y="1625760"/>
            <a:ext cx="507960" cy="685800"/>
          </a:xfrm>
          <a:prstGeom prst="line">
            <a:avLst/>
          </a:prstGeom>
          <a:ln w="165240">
            <a:solidFill>
              <a:srgbClr val="00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 flipV="1">
            <a:off x="1727280" y="1346040"/>
            <a:ext cx="216000" cy="825840"/>
          </a:xfrm>
          <a:prstGeom prst="line">
            <a:avLst/>
          </a:prstGeom>
          <a:ln w="762120">
            <a:solidFill>
              <a:srgbClr val="00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 flipV="1">
            <a:off x="2108160" y="1447560"/>
            <a:ext cx="419040" cy="1422360"/>
          </a:xfrm>
          <a:prstGeom prst="line">
            <a:avLst/>
          </a:prstGeom>
          <a:ln w="507960">
            <a:solidFill>
              <a:srgbClr val="00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 flipH="1">
            <a:off x="2641320" y="393840"/>
            <a:ext cx="88920" cy="1358640"/>
          </a:xfrm>
          <a:prstGeom prst="line">
            <a:avLst/>
          </a:prstGeom>
          <a:ln w="444600">
            <a:solidFill>
              <a:srgbClr val="00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3441600" y="419040"/>
            <a:ext cx="914400" cy="114480"/>
          </a:xfrm>
          <a:prstGeom prst="line">
            <a:avLst/>
          </a:prstGeom>
          <a:ln w="139680">
            <a:solidFill>
              <a:srgbClr val="00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 flipH="1">
            <a:off x="3174840" y="3009960"/>
            <a:ext cx="914400" cy="736560"/>
          </a:xfrm>
          <a:prstGeom prst="line">
            <a:avLst/>
          </a:prstGeom>
          <a:ln w="101520">
            <a:solidFill>
              <a:srgbClr val="00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2502000" y="2819520"/>
            <a:ext cx="1574640" cy="75960"/>
          </a:xfrm>
          <a:prstGeom prst="line">
            <a:avLst/>
          </a:prstGeom>
          <a:ln w="152280">
            <a:solidFill>
              <a:srgbClr val="00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1784880" y="4070520"/>
            <a:ext cx="57816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HVDC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3022560" y="4203720"/>
            <a:ext cx="1841400" cy="0"/>
          </a:xfrm>
          <a:prstGeom prst="line">
            <a:avLst/>
          </a:prstGeom>
          <a:ln w="317520">
            <a:solidFill>
              <a:srgbClr val="00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3294720" y="4059360"/>
            <a:ext cx="57816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HVDC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1" name=""/>
          <p:cNvGrpSpPr/>
          <p:nvPr/>
        </p:nvGrpSpPr>
        <p:grpSpPr>
          <a:xfrm>
            <a:off x="6132600" y="3860640"/>
            <a:ext cx="725400" cy="447840"/>
            <a:chOff x="6132600" y="3860640"/>
            <a:chExt cx="725400" cy="447840"/>
          </a:xfrm>
        </p:grpSpPr>
        <p:sp>
          <p:nvSpPr>
            <p:cNvPr id="102" name=""/>
            <p:cNvSpPr/>
            <p:nvPr/>
          </p:nvSpPr>
          <p:spPr>
            <a:xfrm>
              <a:off x="6132600" y="3860640"/>
              <a:ext cx="725400" cy="447840"/>
            </a:xfrm>
            <a:prstGeom prst="ellipse">
              <a:avLst/>
            </a:prstGeom>
            <a:solidFill>
              <a:srgbClr val="3333cc"/>
            </a:solidFill>
            <a:ln w="0">
              <a:noFill/>
            </a:ln>
            <a:effectLst>
              <a:outerShdw dist="17819" dir="2700000" blurRad="0" rotWithShape="0">
                <a:srgbClr val="80808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" name=""/>
            <p:cNvSpPr/>
            <p:nvPr/>
          </p:nvSpPr>
          <p:spPr>
            <a:xfrm>
              <a:off x="6247800" y="3952800"/>
              <a:ext cx="51084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BCH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04" name=""/>
          <p:cNvSpPr/>
          <p:nvPr/>
        </p:nvSpPr>
        <p:spPr>
          <a:xfrm>
            <a:off x="5089680" y="4265640"/>
            <a:ext cx="0" cy="1295280"/>
          </a:xfrm>
          <a:prstGeom prst="line">
            <a:avLst/>
          </a:prstGeom>
          <a:ln w="203040">
            <a:solidFill>
              <a:srgbClr val="3333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 flipV="1">
            <a:off x="3591000" y="4253040"/>
            <a:ext cx="1371600" cy="1015920"/>
          </a:xfrm>
          <a:prstGeom prst="line">
            <a:avLst/>
          </a:prstGeom>
          <a:ln w="203040">
            <a:solidFill>
              <a:srgbClr val="3333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5122800" y="3313080"/>
            <a:ext cx="0" cy="673200"/>
          </a:xfrm>
          <a:prstGeom prst="line">
            <a:avLst/>
          </a:prstGeom>
          <a:ln w="177840">
            <a:solidFill>
              <a:srgbClr val="3333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2448000" y="2913120"/>
            <a:ext cx="1650960" cy="76320"/>
          </a:xfrm>
          <a:prstGeom prst="line">
            <a:avLst/>
          </a:prstGeom>
          <a:ln w="127080">
            <a:solidFill>
              <a:srgbClr val="3333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4216320" y="3135240"/>
            <a:ext cx="876240" cy="422280"/>
          </a:xfrm>
          <a:prstGeom prst="line">
            <a:avLst/>
          </a:prstGeom>
          <a:ln w="228600">
            <a:solidFill>
              <a:srgbClr val="3333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3298680" y="1738440"/>
            <a:ext cx="787680" cy="1168200"/>
          </a:xfrm>
          <a:prstGeom prst="line">
            <a:avLst/>
          </a:prstGeom>
          <a:ln w="152280">
            <a:solidFill>
              <a:srgbClr val="3333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7783560" y="5315040"/>
            <a:ext cx="1184400" cy="296640"/>
          </a:xfrm>
          <a:prstGeom prst="rect">
            <a:avLst/>
          </a:prstGeom>
          <a:solidFill>
            <a:srgbClr val="0066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Existing Trans.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Capacity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7834320" y="5688000"/>
            <a:ext cx="1197000" cy="326880"/>
          </a:xfrm>
          <a:prstGeom prst="ellipse">
            <a:avLst/>
          </a:prstGeom>
          <a:solidFill>
            <a:srgbClr val="0000a8"/>
          </a:solidFill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7845480" y="5695920"/>
            <a:ext cx="1201680" cy="338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Load &amp; Generation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7837560" y="6080040"/>
            <a:ext cx="1197000" cy="327240"/>
          </a:xfrm>
          <a:prstGeom prst="ellipse">
            <a:avLst/>
          </a:prstGeom>
          <a:solidFill>
            <a:srgbClr val="660033"/>
          </a:solidFill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7878600" y="6114960"/>
            <a:ext cx="1143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Market Hub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15" name=""/>
          <p:cNvGrpSpPr/>
          <p:nvPr/>
        </p:nvGrpSpPr>
        <p:grpSpPr>
          <a:xfrm>
            <a:off x="7837560" y="6459480"/>
            <a:ext cx="1210680" cy="327240"/>
            <a:chOff x="7837560" y="6459480"/>
            <a:chExt cx="1210680" cy="327240"/>
          </a:xfrm>
        </p:grpSpPr>
        <p:sp>
          <p:nvSpPr>
            <p:cNvPr id="116" name=""/>
            <p:cNvSpPr/>
            <p:nvPr/>
          </p:nvSpPr>
          <p:spPr>
            <a:xfrm>
              <a:off x="7851600" y="6459480"/>
              <a:ext cx="1196640" cy="327240"/>
            </a:xfrm>
            <a:prstGeom prst="ellipse">
              <a:avLst/>
            </a:prstGeom>
            <a:solidFill>
              <a:srgbClr val="969696"/>
            </a:solidFill>
            <a:ln w="0">
              <a:noFill/>
            </a:ln>
            <a:effectLst>
              <a:outerShdw dist="17819" dir="2700000" blurRad="0" rotWithShape="0">
                <a:srgbClr val="80808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" name=""/>
            <p:cNvSpPr/>
            <p:nvPr/>
          </p:nvSpPr>
          <p:spPr>
            <a:xfrm>
              <a:off x="7837560" y="6518160"/>
              <a:ext cx="1201320" cy="216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8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Generation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18" name=""/>
          <p:cNvSpPr/>
          <p:nvPr/>
        </p:nvSpPr>
        <p:spPr>
          <a:xfrm>
            <a:off x="1079640" y="4203720"/>
            <a:ext cx="469800" cy="838080"/>
          </a:xfrm>
          <a:prstGeom prst="line">
            <a:avLst/>
          </a:prstGeom>
          <a:ln w="507960">
            <a:solidFill>
              <a:srgbClr val="00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5168880" y="4229280"/>
            <a:ext cx="495360" cy="406080"/>
          </a:xfrm>
          <a:prstGeom prst="line">
            <a:avLst/>
          </a:prstGeom>
          <a:ln w="88920">
            <a:solidFill>
              <a:srgbClr val="00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5438880" y="4394160"/>
            <a:ext cx="1038240" cy="671400"/>
          </a:xfrm>
          <a:prstGeom prst="ellipse">
            <a:avLst/>
          </a:prstGeom>
          <a:solidFill>
            <a:srgbClr val="969696"/>
          </a:solidFill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5595840" y="4483080"/>
            <a:ext cx="716040" cy="439920"/>
          </a:xfrm>
          <a:prstGeom prst="ellipse">
            <a:avLst/>
          </a:prstGeom>
          <a:solidFill>
            <a:srgbClr val="660033"/>
          </a:solidFill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22" name=""/>
          <p:cNvGrpSpPr/>
          <p:nvPr/>
        </p:nvGrpSpPr>
        <p:grpSpPr>
          <a:xfrm>
            <a:off x="190440" y="3479760"/>
            <a:ext cx="1562040" cy="900000"/>
            <a:chOff x="190440" y="3479760"/>
            <a:chExt cx="1562040" cy="900000"/>
          </a:xfrm>
        </p:grpSpPr>
        <p:sp>
          <p:nvSpPr>
            <p:cNvPr id="123" name=""/>
            <p:cNvSpPr/>
            <p:nvPr/>
          </p:nvSpPr>
          <p:spPr>
            <a:xfrm>
              <a:off x="190440" y="3479760"/>
              <a:ext cx="1562040" cy="900000"/>
            </a:xfrm>
            <a:prstGeom prst="ellipse">
              <a:avLst/>
            </a:prstGeom>
            <a:solidFill>
              <a:srgbClr val="0000a8"/>
            </a:solidFill>
            <a:ln w="0">
              <a:noFill/>
            </a:ln>
            <a:effectLst>
              <a:outerShdw dist="17819" dir="2700000" blurRad="0" rotWithShape="0">
                <a:srgbClr val="80808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" name=""/>
            <p:cNvSpPr/>
            <p:nvPr/>
          </p:nvSpPr>
          <p:spPr>
            <a:xfrm>
              <a:off x="433440" y="3627360"/>
              <a:ext cx="1115640" cy="581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No.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California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5" name=""/>
          <p:cNvGrpSpPr/>
          <p:nvPr/>
        </p:nvGrpSpPr>
        <p:grpSpPr>
          <a:xfrm>
            <a:off x="838080" y="4699080"/>
            <a:ext cx="2210040" cy="1315800"/>
            <a:chOff x="838080" y="4699080"/>
            <a:chExt cx="2210040" cy="1315800"/>
          </a:xfrm>
        </p:grpSpPr>
        <p:sp>
          <p:nvSpPr>
            <p:cNvPr id="126" name=""/>
            <p:cNvSpPr/>
            <p:nvPr/>
          </p:nvSpPr>
          <p:spPr>
            <a:xfrm>
              <a:off x="838080" y="4699080"/>
              <a:ext cx="2210040" cy="1315800"/>
            </a:xfrm>
            <a:prstGeom prst="ellipse">
              <a:avLst/>
            </a:prstGeom>
            <a:solidFill>
              <a:srgbClr val="0000a8"/>
            </a:solidFill>
            <a:ln w="0">
              <a:noFill/>
            </a:ln>
            <a:effectLst>
              <a:outerShdw dist="17819" dir="2700000" blurRad="0" rotWithShape="0">
                <a:srgbClr val="80808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" name=""/>
            <p:cNvSpPr/>
            <p:nvPr/>
          </p:nvSpPr>
          <p:spPr>
            <a:xfrm>
              <a:off x="1365480" y="5054400"/>
              <a:ext cx="1115640" cy="581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So.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California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8" name=""/>
          <p:cNvGrpSpPr/>
          <p:nvPr/>
        </p:nvGrpSpPr>
        <p:grpSpPr>
          <a:xfrm>
            <a:off x="4338720" y="5460840"/>
            <a:ext cx="1452600" cy="969840"/>
            <a:chOff x="4338720" y="5460840"/>
            <a:chExt cx="1452600" cy="969840"/>
          </a:xfrm>
        </p:grpSpPr>
        <p:sp>
          <p:nvSpPr>
            <p:cNvPr id="129" name=""/>
            <p:cNvSpPr/>
            <p:nvPr/>
          </p:nvSpPr>
          <p:spPr>
            <a:xfrm>
              <a:off x="4338720" y="5460840"/>
              <a:ext cx="1452600" cy="969840"/>
            </a:xfrm>
            <a:prstGeom prst="ellipse">
              <a:avLst/>
            </a:prstGeom>
            <a:solidFill>
              <a:srgbClr val="0000a8"/>
            </a:solidFill>
            <a:ln w="0">
              <a:noFill/>
            </a:ln>
            <a:effectLst>
              <a:outerShdw dist="17819" dir="2700000" blurRad="0" rotWithShape="0">
                <a:srgbClr val="80808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" name=""/>
            <p:cNvSpPr/>
            <p:nvPr/>
          </p:nvSpPr>
          <p:spPr>
            <a:xfrm>
              <a:off x="4596480" y="5773680"/>
              <a:ext cx="92412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Arizona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31" name=""/>
          <p:cNvGrpSpPr/>
          <p:nvPr/>
        </p:nvGrpSpPr>
        <p:grpSpPr>
          <a:xfrm>
            <a:off x="3228840" y="4546440"/>
            <a:ext cx="866880" cy="446040"/>
            <a:chOff x="3228840" y="4546440"/>
            <a:chExt cx="866880" cy="446040"/>
          </a:xfrm>
        </p:grpSpPr>
        <p:sp>
          <p:nvSpPr>
            <p:cNvPr id="132" name=""/>
            <p:cNvSpPr/>
            <p:nvPr/>
          </p:nvSpPr>
          <p:spPr>
            <a:xfrm>
              <a:off x="3228840" y="4546440"/>
              <a:ext cx="865440" cy="446040"/>
            </a:xfrm>
            <a:prstGeom prst="ellipse">
              <a:avLst/>
            </a:prstGeom>
            <a:solidFill>
              <a:srgbClr val="0000a8"/>
            </a:solidFill>
            <a:ln w="0">
              <a:noFill/>
            </a:ln>
            <a:effectLst>
              <a:outerShdw dist="17819" dir="2700000" blurRad="0" rotWithShape="0">
                <a:srgbClr val="80808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" name=""/>
            <p:cNvSpPr/>
            <p:nvPr/>
          </p:nvSpPr>
          <p:spPr>
            <a:xfrm>
              <a:off x="3228840" y="4616280"/>
              <a:ext cx="86688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S. NV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34" name=""/>
          <p:cNvGrpSpPr/>
          <p:nvPr/>
        </p:nvGrpSpPr>
        <p:grpSpPr>
          <a:xfrm>
            <a:off x="4471920" y="4699080"/>
            <a:ext cx="841320" cy="523800"/>
            <a:chOff x="4471920" y="4699080"/>
            <a:chExt cx="841320" cy="523800"/>
          </a:xfrm>
        </p:grpSpPr>
        <p:sp>
          <p:nvSpPr>
            <p:cNvPr id="135" name=""/>
            <p:cNvSpPr/>
            <p:nvPr/>
          </p:nvSpPr>
          <p:spPr>
            <a:xfrm>
              <a:off x="4495680" y="4699080"/>
              <a:ext cx="806400" cy="523800"/>
            </a:xfrm>
            <a:prstGeom prst="ellipse">
              <a:avLst/>
            </a:prstGeom>
            <a:solidFill>
              <a:srgbClr val="3333cc"/>
            </a:solidFill>
            <a:ln w="0">
              <a:noFill/>
            </a:ln>
            <a:effectLst>
              <a:outerShdw dist="17819" dir="2700000" blurRad="0" rotWithShape="0">
                <a:srgbClr val="80808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" name=""/>
            <p:cNvSpPr/>
            <p:nvPr/>
          </p:nvSpPr>
          <p:spPr>
            <a:xfrm>
              <a:off x="4471920" y="4806720"/>
              <a:ext cx="84132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 NavGlen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37" name=""/>
          <p:cNvSpPr/>
          <p:nvPr/>
        </p:nvSpPr>
        <p:spPr>
          <a:xfrm>
            <a:off x="3962520" y="5157720"/>
            <a:ext cx="725400" cy="439920"/>
          </a:xfrm>
          <a:prstGeom prst="ellipse">
            <a:avLst/>
          </a:prstGeom>
          <a:solidFill>
            <a:srgbClr val="660033"/>
          </a:solidFill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4039560" y="5180400"/>
            <a:ext cx="604440" cy="38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Palo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Verde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3170160" y="5079960"/>
            <a:ext cx="654120" cy="438120"/>
          </a:xfrm>
          <a:prstGeom prst="ellipse">
            <a:avLst/>
          </a:prstGeom>
          <a:solidFill>
            <a:srgbClr val="660033"/>
          </a:solidFill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3161880" y="5170320"/>
            <a:ext cx="7567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Market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41" name=""/>
          <p:cNvGrpSpPr/>
          <p:nvPr/>
        </p:nvGrpSpPr>
        <p:grpSpPr>
          <a:xfrm>
            <a:off x="6945480" y="3936960"/>
            <a:ext cx="1170000" cy="831600"/>
            <a:chOff x="6945480" y="3936960"/>
            <a:chExt cx="1170000" cy="831600"/>
          </a:xfrm>
        </p:grpSpPr>
        <p:sp>
          <p:nvSpPr>
            <p:cNvPr id="142" name=""/>
            <p:cNvSpPr/>
            <p:nvPr/>
          </p:nvSpPr>
          <p:spPr>
            <a:xfrm>
              <a:off x="6945480" y="3936960"/>
              <a:ext cx="1170000" cy="831600"/>
            </a:xfrm>
            <a:prstGeom prst="ellipse">
              <a:avLst/>
            </a:prstGeom>
            <a:solidFill>
              <a:srgbClr val="0000a8"/>
            </a:solidFill>
            <a:ln w="0">
              <a:noFill/>
            </a:ln>
            <a:effectLst>
              <a:outerShdw dist="17819" dir="2700000" blurRad="0" rotWithShape="0">
                <a:srgbClr val="80808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" name=""/>
            <p:cNvSpPr/>
            <p:nvPr/>
          </p:nvSpPr>
          <p:spPr>
            <a:xfrm>
              <a:off x="6990480" y="4179600"/>
              <a:ext cx="107028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Colorado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44" name=""/>
          <p:cNvGrpSpPr/>
          <p:nvPr/>
        </p:nvGrpSpPr>
        <p:grpSpPr>
          <a:xfrm>
            <a:off x="6130800" y="5384880"/>
            <a:ext cx="882720" cy="447480"/>
            <a:chOff x="6130800" y="5384880"/>
            <a:chExt cx="882720" cy="447480"/>
          </a:xfrm>
        </p:grpSpPr>
        <p:sp>
          <p:nvSpPr>
            <p:cNvPr id="145" name=""/>
            <p:cNvSpPr/>
            <p:nvPr/>
          </p:nvSpPr>
          <p:spPr>
            <a:xfrm>
              <a:off x="6207120" y="5384880"/>
              <a:ext cx="723960" cy="447480"/>
            </a:xfrm>
            <a:prstGeom prst="ellipse">
              <a:avLst/>
            </a:prstGeom>
            <a:solidFill>
              <a:srgbClr val="0000a8"/>
            </a:solidFill>
            <a:ln w="0">
              <a:noFill/>
            </a:ln>
            <a:effectLst>
              <a:outerShdw dist="17819" dir="2700000" blurRad="0" rotWithShape="0">
                <a:srgbClr val="80808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" name=""/>
            <p:cNvSpPr/>
            <p:nvPr/>
          </p:nvSpPr>
          <p:spPr>
            <a:xfrm>
              <a:off x="6130800" y="5400360"/>
              <a:ext cx="882720" cy="386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8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New Mexico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47" name=""/>
          <p:cNvSpPr/>
          <p:nvPr/>
        </p:nvSpPr>
        <p:spPr>
          <a:xfrm>
            <a:off x="5566320" y="4530600"/>
            <a:ext cx="7650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Corners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48" name=""/>
          <p:cNvGrpSpPr/>
          <p:nvPr/>
        </p:nvGrpSpPr>
        <p:grpSpPr>
          <a:xfrm>
            <a:off x="6934320" y="2870280"/>
            <a:ext cx="685800" cy="415800"/>
            <a:chOff x="6934320" y="2870280"/>
            <a:chExt cx="685800" cy="415800"/>
          </a:xfrm>
        </p:grpSpPr>
        <p:sp>
          <p:nvSpPr>
            <p:cNvPr id="149" name=""/>
            <p:cNvSpPr/>
            <p:nvPr/>
          </p:nvSpPr>
          <p:spPr>
            <a:xfrm>
              <a:off x="6934320" y="2870280"/>
              <a:ext cx="685800" cy="415800"/>
            </a:xfrm>
            <a:prstGeom prst="ellipse">
              <a:avLst/>
            </a:prstGeom>
            <a:solidFill>
              <a:srgbClr val="3333cc"/>
            </a:solidFill>
            <a:ln w="0">
              <a:noFill/>
            </a:ln>
            <a:effectLst>
              <a:outerShdw dist="17819" dir="2700000" blurRad="0" rotWithShape="0">
                <a:srgbClr val="80808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" name=""/>
            <p:cNvSpPr/>
            <p:nvPr/>
          </p:nvSpPr>
          <p:spPr>
            <a:xfrm>
              <a:off x="7012800" y="2939760"/>
              <a:ext cx="56988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 WDL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51" name=""/>
          <p:cNvGrpSpPr/>
          <p:nvPr/>
        </p:nvGrpSpPr>
        <p:grpSpPr>
          <a:xfrm>
            <a:off x="5522760" y="3174840"/>
            <a:ext cx="725760" cy="447840"/>
            <a:chOff x="5522760" y="3174840"/>
            <a:chExt cx="725760" cy="447840"/>
          </a:xfrm>
        </p:grpSpPr>
        <p:sp>
          <p:nvSpPr>
            <p:cNvPr id="152" name=""/>
            <p:cNvSpPr/>
            <p:nvPr/>
          </p:nvSpPr>
          <p:spPr>
            <a:xfrm>
              <a:off x="5522760" y="3174840"/>
              <a:ext cx="725760" cy="447840"/>
            </a:xfrm>
            <a:prstGeom prst="ellipse">
              <a:avLst/>
            </a:prstGeom>
            <a:solidFill>
              <a:srgbClr val="3333cc"/>
            </a:solidFill>
            <a:ln w="0">
              <a:noFill/>
            </a:ln>
            <a:effectLst>
              <a:outerShdw dist="17819" dir="2700000" blurRad="0" rotWithShape="0">
                <a:srgbClr val="80808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" name=""/>
            <p:cNvSpPr/>
            <p:nvPr/>
          </p:nvSpPr>
          <p:spPr>
            <a:xfrm>
              <a:off x="5695560" y="3262320"/>
              <a:ext cx="37548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JB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54" name=""/>
          <p:cNvGrpSpPr/>
          <p:nvPr/>
        </p:nvGrpSpPr>
        <p:grpSpPr>
          <a:xfrm>
            <a:off x="6338880" y="1955880"/>
            <a:ext cx="773280" cy="447480"/>
            <a:chOff x="6338880" y="1955880"/>
            <a:chExt cx="773280" cy="447480"/>
          </a:xfrm>
        </p:grpSpPr>
        <p:sp>
          <p:nvSpPr>
            <p:cNvPr id="155" name=""/>
            <p:cNvSpPr/>
            <p:nvPr/>
          </p:nvSpPr>
          <p:spPr>
            <a:xfrm>
              <a:off x="6338880" y="1955880"/>
              <a:ext cx="773280" cy="447480"/>
            </a:xfrm>
            <a:prstGeom prst="ellipse">
              <a:avLst/>
            </a:prstGeom>
            <a:solidFill>
              <a:srgbClr val="3333cc"/>
            </a:solidFill>
            <a:ln w="0">
              <a:noFill/>
            </a:ln>
            <a:effectLst>
              <a:outerShdw dist="17819" dir="2700000" blurRad="0" rotWithShape="0">
                <a:srgbClr val="80808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" name=""/>
            <p:cNvSpPr/>
            <p:nvPr/>
          </p:nvSpPr>
          <p:spPr>
            <a:xfrm>
              <a:off x="6351840" y="2044440"/>
              <a:ext cx="75636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Colstrip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57" name=""/>
          <p:cNvGrpSpPr/>
          <p:nvPr/>
        </p:nvGrpSpPr>
        <p:grpSpPr>
          <a:xfrm>
            <a:off x="6286680" y="2882880"/>
            <a:ext cx="517320" cy="372960"/>
            <a:chOff x="6286680" y="2882880"/>
            <a:chExt cx="517320" cy="372960"/>
          </a:xfrm>
        </p:grpSpPr>
        <p:sp>
          <p:nvSpPr>
            <p:cNvPr id="158" name=""/>
            <p:cNvSpPr/>
            <p:nvPr/>
          </p:nvSpPr>
          <p:spPr>
            <a:xfrm>
              <a:off x="6286680" y="2882880"/>
              <a:ext cx="517320" cy="372960"/>
            </a:xfrm>
            <a:prstGeom prst="ellipse">
              <a:avLst/>
            </a:prstGeom>
            <a:solidFill>
              <a:srgbClr val="0000a8"/>
            </a:solidFill>
            <a:ln w="0">
              <a:noFill/>
            </a:ln>
            <a:effectLst>
              <a:outerShdw dist="17819" dir="2700000" blurRad="0" rotWithShape="0">
                <a:srgbClr val="80808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" name=""/>
            <p:cNvSpPr/>
            <p:nvPr/>
          </p:nvSpPr>
          <p:spPr>
            <a:xfrm>
              <a:off x="6302880" y="2931840"/>
              <a:ext cx="46872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 WY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60" name=""/>
          <p:cNvGrpSpPr/>
          <p:nvPr/>
        </p:nvGrpSpPr>
        <p:grpSpPr>
          <a:xfrm>
            <a:off x="4775040" y="1650960"/>
            <a:ext cx="1452600" cy="460080"/>
            <a:chOff x="4775040" y="1650960"/>
            <a:chExt cx="1452600" cy="460080"/>
          </a:xfrm>
        </p:grpSpPr>
        <p:sp>
          <p:nvSpPr>
            <p:cNvPr id="161" name=""/>
            <p:cNvSpPr/>
            <p:nvPr/>
          </p:nvSpPr>
          <p:spPr>
            <a:xfrm>
              <a:off x="5089680" y="1650960"/>
              <a:ext cx="866520" cy="460080"/>
            </a:xfrm>
            <a:prstGeom prst="ellipse">
              <a:avLst/>
            </a:prstGeom>
            <a:solidFill>
              <a:srgbClr val="0000a8"/>
            </a:solidFill>
            <a:ln w="0">
              <a:noFill/>
            </a:ln>
            <a:effectLst>
              <a:outerShdw dist="17819" dir="2700000" blurRad="0" rotWithShape="0">
                <a:srgbClr val="80808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" name=""/>
            <p:cNvSpPr/>
            <p:nvPr/>
          </p:nvSpPr>
          <p:spPr>
            <a:xfrm>
              <a:off x="4775040" y="1733400"/>
              <a:ext cx="145260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Montana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63" name=""/>
          <p:cNvGrpSpPr/>
          <p:nvPr/>
        </p:nvGrpSpPr>
        <p:grpSpPr>
          <a:xfrm>
            <a:off x="3471840" y="2112840"/>
            <a:ext cx="806400" cy="447480"/>
            <a:chOff x="3471840" y="2112840"/>
            <a:chExt cx="806400" cy="447480"/>
          </a:xfrm>
        </p:grpSpPr>
        <p:sp>
          <p:nvSpPr>
            <p:cNvPr id="164" name=""/>
            <p:cNvSpPr/>
            <p:nvPr/>
          </p:nvSpPr>
          <p:spPr>
            <a:xfrm>
              <a:off x="3471840" y="2112840"/>
              <a:ext cx="806400" cy="447480"/>
            </a:xfrm>
            <a:prstGeom prst="ellipse">
              <a:avLst/>
            </a:prstGeom>
            <a:solidFill>
              <a:srgbClr val="3333cc"/>
            </a:solidFill>
            <a:ln w="0">
              <a:noFill/>
            </a:ln>
            <a:effectLst>
              <a:outerShdw dist="17819" dir="2700000" blurRad="0" rotWithShape="0">
                <a:srgbClr val="80808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" name=""/>
            <p:cNvSpPr/>
            <p:nvPr/>
          </p:nvSpPr>
          <p:spPr>
            <a:xfrm>
              <a:off x="3529080" y="2185920"/>
              <a:ext cx="70596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Snake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66" name=""/>
          <p:cNvGrpSpPr/>
          <p:nvPr/>
        </p:nvGrpSpPr>
        <p:grpSpPr>
          <a:xfrm>
            <a:off x="3835440" y="2793960"/>
            <a:ext cx="807840" cy="447480"/>
            <a:chOff x="3835440" y="2793960"/>
            <a:chExt cx="807840" cy="447480"/>
          </a:xfrm>
        </p:grpSpPr>
        <p:sp>
          <p:nvSpPr>
            <p:cNvPr id="167" name=""/>
            <p:cNvSpPr/>
            <p:nvPr/>
          </p:nvSpPr>
          <p:spPr>
            <a:xfrm>
              <a:off x="3840120" y="2793960"/>
              <a:ext cx="803160" cy="447480"/>
            </a:xfrm>
            <a:prstGeom prst="ellipse">
              <a:avLst/>
            </a:prstGeom>
            <a:solidFill>
              <a:srgbClr val="0000a8"/>
            </a:solidFill>
            <a:ln w="0">
              <a:noFill/>
            </a:ln>
            <a:effectLst>
              <a:outerShdw dist="17819" dir="2700000" blurRad="0" rotWithShape="0">
                <a:srgbClr val="80808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" name=""/>
            <p:cNvSpPr/>
            <p:nvPr/>
          </p:nvSpPr>
          <p:spPr>
            <a:xfrm>
              <a:off x="3835440" y="2852640"/>
              <a:ext cx="80496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Idaho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69" name=""/>
          <p:cNvGrpSpPr/>
          <p:nvPr/>
        </p:nvGrpSpPr>
        <p:grpSpPr>
          <a:xfrm>
            <a:off x="4560840" y="3860640"/>
            <a:ext cx="887400" cy="554040"/>
            <a:chOff x="4560840" y="3860640"/>
            <a:chExt cx="887400" cy="554040"/>
          </a:xfrm>
        </p:grpSpPr>
        <p:sp>
          <p:nvSpPr>
            <p:cNvPr id="170" name=""/>
            <p:cNvSpPr/>
            <p:nvPr/>
          </p:nvSpPr>
          <p:spPr>
            <a:xfrm>
              <a:off x="4599000" y="3860640"/>
              <a:ext cx="806400" cy="554040"/>
            </a:xfrm>
            <a:prstGeom prst="ellipse">
              <a:avLst/>
            </a:prstGeom>
            <a:solidFill>
              <a:srgbClr val="0000a8"/>
            </a:solidFill>
            <a:ln w="0">
              <a:noFill/>
            </a:ln>
            <a:effectLst>
              <a:outerShdw dist="17819" dir="2700000" blurRad="0" rotWithShape="0">
                <a:srgbClr val="80808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" name=""/>
            <p:cNvSpPr/>
            <p:nvPr/>
          </p:nvSpPr>
          <p:spPr>
            <a:xfrm>
              <a:off x="4560840" y="3956040"/>
              <a:ext cx="88740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Utah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72" name=""/>
          <p:cNvSpPr/>
          <p:nvPr/>
        </p:nvSpPr>
        <p:spPr>
          <a:xfrm>
            <a:off x="1523880" y="2755800"/>
            <a:ext cx="1208160" cy="339840"/>
          </a:xfrm>
          <a:prstGeom prst="ellipse">
            <a:avLst/>
          </a:prstGeom>
          <a:solidFill>
            <a:srgbClr val="660033"/>
          </a:solidFill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1875240" y="2793960"/>
            <a:ext cx="6465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COI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74" name=""/>
          <p:cNvGrpSpPr/>
          <p:nvPr/>
        </p:nvGrpSpPr>
        <p:grpSpPr>
          <a:xfrm>
            <a:off x="990720" y="1960560"/>
            <a:ext cx="1590480" cy="415800"/>
            <a:chOff x="990720" y="1960560"/>
            <a:chExt cx="1590480" cy="415800"/>
          </a:xfrm>
        </p:grpSpPr>
        <p:sp>
          <p:nvSpPr>
            <p:cNvPr id="175" name=""/>
            <p:cNvSpPr/>
            <p:nvPr/>
          </p:nvSpPr>
          <p:spPr>
            <a:xfrm>
              <a:off x="990720" y="1960560"/>
              <a:ext cx="1590480" cy="415800"/>
            </a:xfrm>
            <a:prstGeom prst="ellipse">
              <a:avLst/>
            </a:prstGeom>
            <a:solidFill>
              <a:srgbClr val="0000a8"/>
            </a:solidFill>
            <a:ln w="0">
              <a:noFill/>
            </a:ln>
            <a:effectLst>
              <a:outerShdw dist="17819" dir="2700000" blurRad="0" rotWithShape="0">
                <a:srgbClr val="80808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" name=""/>
            <p:cNvSpPr/>
            <p:nvPr/>
          </p:nvSpPr>
          <p:spPr>
            <a:xfrm>
              <a:off x="1355760" y="2008080"/>
              <a:ext cx="81468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Oregon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77" name=""/>
          <p:cNvGrpSpPr/>
          <p:nvPr/>
        </p:nvGrpSpPr>
        <p:grpSpPr>
          <a:xfrm>
            <a:off x="1219320" y="1117440"/>
            <a:ext cx="1454040" cy="485640"/>
            <a:chOff x="1219320" y="1117440"/>
            <a:chExt cx="1454040" cy="485640"/>
          </a:xfrm>
        </p:grpSpPr>
        <p:sp>
          <p:nvSpPr>
            <p:cNvPr id="178" name=""/>
            <p:cNvSpPr/>
            <p:nvPr/>
          </p:nvSpPr>
          <p:spPr>
            <a:xfrm>
              <a:off x="1219320" y="1117440"/>
              <a:ext cx="1454040" cy="485640"/>
            </a:xfrm>
            <a:prstGeom prst="ellipse">
              <a:avLst/>
            </a:prstGeom>
            <a:solidFill>
              <a:srgbClr val="0000a8"/>
            </a:solidFill>
            <a:ln w="0">
              <a:noFill/>
            </a:ln>
            <a:effectLst>
              <a:outerShdw dist="17819" dir="2700000" blurRad="0" rotWithShape="0">
                <a:srgbClr val="80808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" name=""/>
            <p:cNvSpPr/>
            <p:nvPr/>
          </p:nvSpPr>
          <p:spPr>
            <a:xfrm>
              <a:off x="1344240" y="1201680"/>
              <a:ext cx="120096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Washington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80" name=""/>
          <p:cNvGrpSpPr/>
          <p:nvPr/>
        </p:nvGrpSpPr>
        <p:grpSpPr>
          <a:xfrm>
            <a:off x="2589120" y="3568680"/>
            <a:ext cx="865440" cy="372960"/>
            <a:chOff x="2589120" y="3568680"/>
            <a:chExt cx="865440" cy="372960"/>
          </a:xfrm>
        </p:grpSpPr>
        <p:sp>
          <p:nvSpPr>
            <p:cNvPr id="181" name=""/>
            <p:cNvSpPr/>
            <p:nvPr/>
          </p:nvSpPr>
          <p:spPr>
            <a:xfrm>
              <a:off x="2590920" y="3568680"/>
              <a:ext cx="863640" cy="372960"/>
            </a:xfrm>
            <a:prstGeom prst="ellipse">
              <a:avLst/>
            </a:prstGeom>
            <a:solidFill>
              <a:srgbClr val="0000a8"/>
            </a:solidFill>
            <a:ln w="0">
              <a:noFill/>
            </a:ln>
            <a:effectLst>
              <a:outerShdw dist="17819" dir="2700000" blurRad="0" rotWithShape="0">
                <a:srgbClr val="80808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" name=""/>
            <p:cNvSpPr/>
            <p:nvPr/>
          </p:nvSpPr>
          <p:spPr>
            <a:xfrm>
              <a:off x="2589120" y="3598560"/>
              <a:ext cx="86364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N. NV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83" name=""/>
          <p:cNvGrpSpPr/>
          <p:nvPr/>
        </p:nvGrpSpPr>
        <p:grpSpPr>
          <a:xfrm>
            <a:off x="4656240" y="3087720"/>
            <a:ext cx="706320" cy="372960"/>
            <a:chOff x="4656240" y="3087720"/>
            <a:chExt cx="706320" cy="372960"/>
          </a:xfrm>
        </p:grpSpPr>
        <p:sp>
          <p:nvSpPr>
            <p:cNvPr id="184" name=""/>
            <p:cNvSpPr/>
            <p:nvPr/>
          </p:nvSpPr>
          <p:spPr>
            <a:xfrm>
              <a:off x="4676760" y="3087720"/>
              <a:ext cx="659880" cy="372960"/>
            </a:xfrm>
            <a:prstGeom prst="ellipse">
              <a:avLst/>
            </a:prstGeom>
            <a:solidFill>
              <a:srgbClr val="0000a8"/>
            </a:solidFill>
            <a:ln w="0">
              <a:noFill/>
            </a:ln>
            <a:effectLst>
              <a:outerShdw dist="17819" dir="2700000" blurRad="0" rotWithShape="0">
                <a:srgbClr val="80808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" name=""/>
            <p:cNvSpPr/>
            <p:nvPr/>
          </p:nvSpPr>
          <p:spPr>
            <a:xfrm>
              <a:off x="4656240" y="3130560"/>
              <a:ext cx="70632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SE ID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86" name=""/>
          <p:cNvSpPr/>
          <p:nvPr/>
        </p:nvSpPr>
        <p:spPr>
          <a:xfrm>
            <a:off x="2523960" y="0"/>
            <a:ext cx="1209960" cy="671400"/>
          </a:xfrm>
          <a:prstGeom prst="ellipse">
            <a:avLst/>
          </a:prstGeom>
          <a:solidFill>
            <a:srgbClr val="3333cc"/>
          </a:solidFill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87" name=""/>
          <p:cNvGrpSpPr/>
          <p:nvPr/>
        </p:nvGrpSpPr>
        <p:grpSpPr>
          <a:xfrm>
            <a:off x="2057400" y="0"/>
            <a:ext cx="1276200" cy="691920"/>
            <a:chOff x="2057400" y="0"/>
            <a:chExt cx="1276200" cy="691920"/>
          </a:xfrm>
        </p:grpSpPr>
        <p:sp>
          <p:nvSpPr>
            <p:cNvPr id="188" name=""/>
            <p:cNvSpPr/>
            <p:nvPr/>
          </p:nvSpPr>
          <p:spPr>
            <a:xfrm>
              <a:off x="2057400" y="0"/>
              <a:ext cx="1276200" cy="691920"/>
            </a:xfrm>
            <a:prstGeom prst="ellipse">
              <a:avLst/>
            </a:prstGeom>
            <a:solidFill>
              <a:srgbClr val="0000a8"/>
            </a:solidFill>
            <a:ln w="0">
              <a:noFill/>
            </a:ln>
            <a:effectLst>
              <a:outerShdw dist="17819" dir="2700000" blurRad="0" rotWithShape="0">
                <a:srgbClr val="80808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" name=""/>
            <p:cNvSpPr/>
            <p:nvPr/>
          </p:nvSpPr>
          <p:spPr>
            <a:xfrm>
              <a:off x="2192040" y="126720"/>
              <a:ext cx="992880" cy="435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8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British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8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Columbia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90" name=""/>
          <p:cNvSpPr/>
          <p:nvPr/>
        </p:nvSpPr>
        <p:spPr>
          <a:xfrm>
            <a:off x="2752560" y="1193760"/>
            <a:ext cx="1209960" cy="763560"/>
          </a:xfrm>
          <a:prstGeom prst="ellipse">
            <a:avLst/>
          </a:prstGeom>
          <a:solidFill>
            <a:srgbClr val="3333cc"/>
          </a:solidFill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2959200" y="1384200"/>
            <a:ext cx="761760" cy="381240"/>
          </a:xfrm>
          <a:prstGeom prst="ellipse">
            <a:avLst/>
          </a:prstGeom>
          <a:solidFill>
            <a:srgbClr val="660033"/>
          </a:solidFill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2971800" y="1422360"/>
            <a:ext cx="7858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Mid C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4103640" y="228600"/>
            <a:ext cx="1100160" cy="655560"/>
          </a:xfrm>
          <a:prstGeom prst="ellipse">
            <a:avLst/>
          </a:prstGeom>
          <a:solidFill>
            <a:srgbClr val="0000a8"/>
          </a:solidFill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4141800" y="404640"/>
            <a:ext cx="1101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Alberta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7772400" y="4773600"/>
            <a:ext cx="1184400" cy="455760"/>
          </a:xfrm>
          <a:prstGeom prst="rect">
            <a:avLst/>
          </a:prstGeom>
          <a:blipFill rotWithShape="0">
            <a:blip r:embed="rId2"/>
            <a:srcRect/>
            <a:tile tx="0" ty="0" sx="100000" sy="100000" algn="ctr"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Proposed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 Black"/>
              </a:rPr>
              <a:t>Expansion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7039440" y="1531800"/>
            <a:ext cx="57816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HVDC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7525440" y="2824200"/>
            <a:ext cx="57816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HVDC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6998400" y="5299200"/>
            <a:ext cx="57816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HVDC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5945040" y="1789200"/>
            <a:ext cx="1932120" cy="0"/>
          </a:xfrm>
          <a:prstGeom prst="line">
            <a:avLst/>
          </a:prstGeom>
          <a:ln w="38160">
            <a:solidFill>
              <a:srgbClr val="0066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7599240" y="3097080"/>
            <a:ext cx="662040" cy="0"/>
          </a:xfrm>
          <a:prstGeom prst="line">
            <a:avLst/>
          </a:prstGeom>
          <a:ln w="50760">
            <a:solidFill>
              <a:srgbClr val="0066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6959520" y="5659560"/>
            <a:ext cx="676440" cy="0"/>
          </a:xfrm>
          <a:prstGeom prst="line">
            <a:avLst/>
          </a:prstGeom>
          <a:ln w="50760">
            <a:solidFill>
              <a:srgbClr val="0066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348120" y="6550200"/>
            <a:ext cx="527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azooka"/>
              </a:rPr>
              <a:t>4/01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PlaceHolder 1"/>
          <p:cNvSpPr>
            <a:spLocks noGrp="1"/>
          </p:cNvSpPr>
          <p:nvPr>
            <p:ph type="title"/>
          </p:nvPr>
        </p:nvSpPr>
        <p:spPr>
          <a:xfrm rot="16200000">
            <a:off x="-1219320" y="1218960"/>
            <a:ext cx="3238560" cy="800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Unannounced PacifiCorp Plans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2001-05-03T18:48:00Z</dcterms:created>
  <dc:creator>swalto2</dc:creator>
  <dc:description/>
  <dc:language>en-US</dc:language>
  <cp:lastModifiedBy>swalto2</cp:lastModifiedBy>
  <dcterms:modified xsi:type="dcterms:W3CDTF">2001-05-03T20:35:48Z</dcterms:modified>
  <cp:revision>11</cp:revision>
  <dc:subject/>
  <dc:title>Bonneville Transmission Line Construction</dc:title>
</cp:coreProperties>
</file>