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902825" cy="6858000"/>
  <p:notesSz cx="6746875" cy="97170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82600" y="6299280"/>
            <a:ext cx="9245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62040" y="761760"/>
            <a:ext cx="8688240" cy="4935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101520" rIns="101520" tIns="50760" bIns="50760" anchor="b">
            <a:noAutofit/>
          </a:bodyPr>
          <a:p>
            <a:pPr indent="0"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577880" y="1490400"/>
            <a:ext cx="7772400" cy="2616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101520" rIns="101520" tIns="50760" bIns="50760" anchor="t">
            <a:normAutofit lnSpcReduction="9999"/>
          </a:bodyPr>
          <a:p>
            <a:pPr indent="0">
              <a:spcAft>
                <a:spcPts val="499"/>
              </a:spcAft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-342720">
              <a:spcAft>
                <a:spcPts val="49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92240" indent="-343080">
              <a:spcAft>
                <a:spcPts val="499"/>
              </a:spcAft>
              <a:buClr>
                <a:srgbClr val="000000"/>
              </a:buClr>
              <a:buFont typeface="Wingdings" charset="2"/>
              <a:buChar char=""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14680" indent="-343080">
              <a:spcAft>
                <a:spcPts val="49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Aft>
                <a:spcPts val="499"/>
              </a:spcAft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Aft>
                <a:spcPts val="499"/>
              </a:spcAft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Aft>
                <a:spcPts val="499"/>
              </a:spcAft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1692360" y="357120"/>
            <a:ext cx="1974600" cy="3672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-7560" bIns="-7560" anchor="ctr">
            <a:noAutofit/>
          </a:bodyPr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9408960" y="311040"/>
            <a:ext cx="111240" cy="8748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3200" bIns="43200" anchor="ctr">
            <a:noAutofit/>
          </a:bodyPr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71440" y="404640"/>
            <a:ext cx="92552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71440" y="1220760"/>
            <a:ext cx="92552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56600" y="165240"/>
            <a:ext cx="4320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007560" y="149400"/>
            <a:ext cx="266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6C2E03B-1A28-4B44-9AE9-22F56014321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tretch/>
        </p:blipFill>
        <p:spPr>
          <a:xfrm>
            <a:off x="8947080" y="6350040"/>
            <a:ext cx="544680" cy="42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ENE_COLOR_Wh" descr=""/>
          <p:cNvPicPr/>
          <p:nvPr/>
        </p:nvPicPr>
        <p:blipFill>
          <a:blip r:embed="rId3"/>
          <a:stretch/>
        </p:blipFill>
        <p:spPr>
          <a:xfrm>
            <a:off x="396720" y="6362640"/>
            <a:ext cx="476280" cy="4413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1433520"/>
            <a:ext cx="8804160" cy="44280"/>
          </a:xfrm>
          <a:prstGeom prst="rect">
            <a:avLst/>
          </a:prstGeom>
          <a:solidFill>
            <a:srgbClr val="00ffff"/>
          </a:solidFill>
          <a:ln w="0">
            <a:noFill/>
          </a:ln>
          <a:effectLst>
            <a:outerShdw dist="53966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0" bIns="0" anchor="ctr">
            <a:no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089000" y="5343480"/>
            <a:ext cx="8801280" cy="41400"/>
          </a:xfrm>
          <a:prstGeom prst="rect">
            <a:avLst/>
          </a:prstGeom>
          <a:solidFill>
            <a:srgbClr val="00ffff"/>
          </a:solidFill>
          <a:ln w="0">
            <a:noFill/>
          </a:ln>
          <a:effectLst>
            <a:outerShdw dist="53966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-2880" bIns="-2880" anchor="ctr">
            <a:no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28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28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499"/>
              </a:spcAft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374"/>
              </a:spcBef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37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374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68200" y="4094280"/>
            <a:ext cx="9367920" cy="52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Sector Reform &amp; Trading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306360" y="5127480"/>
            <a:ext cx="9290160" cy="97596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ffffff"/>
            </a:outerShdw>
          </a:effectLst>
        </p:spPr>
        <p:txBody>
          <a:bodyPr lIns="0" rIns="0" tIns="0" bIns="0" anchor="t">
            <a:spAutoFit/>
          </a:bodyPr>
          <a:p>
            <a:pPr indent="0" algn="ctr"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Sandeep Kohli</a:t>
            </a:r>
            <a:endParaRPr b="1" i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2001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3678120" y="1039680"/>
            <a:ext cx="2924280" cy="22878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62040" y="761760"/>
            <a:ext cx="8688240" cy="493560"/>
          </a:xfrm>
          <a:prstGeom prst="rect">
            <a:avLst/>
          </a:prstGeom>
          <a:noFill/>
          <a:ln w="0">
            <a:noFill/>
          </a:ln>
        </p:spPr>
        <p:txBody>
          <a:bodyPr lIns="101520" rIns="101520" tIns="50760" bIns="50760" anchor="b">
            <a:noAutofit/>
          </a:bodyPr>
          <a:p>
            <a:pPr indent="0"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Status: No Soft Options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0160" y="1401840"/>
            <a:ext cx="7772400" cy="47721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101520" rIns="101520" tIns="50760" bIns="50760" anchor="t">
            <a:normAutofit/>
          </a:bodyPr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of the Indian Power Sector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~100 GW built capacity; state and central govt. participate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PLF in the range of 50-60%, plant availability 10-15% higher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200 PPAs signed; now investment in transmission sector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Irrational tariff structure, unmetered customers continue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T&amp;D loss figures increased especially after ERC 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Situation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coal has high ash content &amp; unreliable delivery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gas prices moving to int’l parity; reserves declining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oil prices have been very volatile in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Demand Continues to Increase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 shortages of 20% expected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grid outage points at a more grim future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62040" y="761760"/>
            <a:ext cx="8688240" cy="493560"/>
          </a:xfrm>
          <a:prstGeom prst="rect">
            <a:avLst/>
          </a:prstGeom>
          <a:noFill/>
          <a:ln w="0">
            <a:noFill/>
          </a:ln>
        </p:spPr>
        <p:txBody>
          <a:bodyPr lIns="101520" rIns="101520" tIns="50760" bIns="50760" anchor="b">
            <a:noAutofit/>
          </a:bodyPr>
          <a:p>
            <a:pPr indent="0"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Attracting &amp; Realizing Investments: What are the Steps?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830160" y="1287360"/>
            <a:ext cx="7772400" cy="4714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101520" rIns="101520" tIns="50760" bIns="50760" anchor="t">
            <a:normAutofit/>
          </a:bodyPr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Honour Existing Contracts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capital intensive sector; returns are long-term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Investor’s fate linked to that of country - converging interests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Receivables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Metering - measure what you produce &amp; sell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(Capital outlay of Rs. 500 Cr. in Maharashtra alone needed)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T&amp;D losses and theft; possible only after metering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 collection efficiencies, implement existing laws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Reform end-user tariffs, it can be done !!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SEB, State &amp; Central Govts. Agree a Transition Plan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Satisfy social objectives through govt. subsidies, not SEBs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Govts. budget for subsidies today; phase them out over 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Reward SEBs that stick to plan, penalize non-performers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62040" y="761760"/>
            <a:ext cx="8688240" cy="493560"/>
          </a:xfrm>
          <a:prstGeom prst="rect">
            <a:avLst/>
          </a:prstGeom>
          <a:noFill/>
          <a:ln w="0">
            <a:noFill/>
          </a:ln>
        </p:spPr>
        <p:txBody>
          <a:bodyPr lIns="101520" rIns="101520" tIns="50760" bIns="50760" anchor="b">
            <a:noAutofit/>
          </a:bodyPr>
          <a:p>
            <a:pPr indent="0"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Trading of Power ?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0160" y="1401840"/>
            <a:ext cx="7772400" cy="49521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101520" rIns="101520" tIns="50760" bIns="50760" anchor="t">
            <a:normAutofit/>
          </a:bodyPr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- A Perishable Commodity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additions are lumpy; demand increases more gradual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unused MW is a MWh lost forever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Hence ability to transport MWh to load center is key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Reach means greater ability to benefit from economies of scale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1% Increased PLF All-India Means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Equivalent of ~1500 MW capacity addition at 66% PLF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Rs. 4 Cr./MW this means avoided investment of Rs. 6000 Cr.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trades can occur with existing infrastructure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regulatory &amp; policy changes needed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“Trader” must have knowledge of infrastructure &amp; operations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different pricing structures and tenures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a rational way to more closely match demand &amp; 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62040" y="761760"/>
            <a:ext cx="8688240" cy="493560"/>
          </a:xfrm>
          <a:prstGeom prst="rect">
            <a:avLst/>
          </a:prstGeom>
          <a:noFill/>
          <a:ln w="0">
            <a:noFill/>
          </a:ln>
        </p:spPr>
        <p:txBody>
          <a:bodyPr lIns="101520" rIns="101520" tIns="50760" bIns="50760" anchor="b">
            <a:noAutofit/>
          </a:bodyPr>
          <a:p>
            <a:pPr indent="0"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Road Blocks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830160" y="1401840"/>
            <a:ext cx="7772400" cy="4435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101520" rIns="101520" tIns="50760" bIns="50760" anchor="t">
            <a:normAutofit/>
          </a:bodyPr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open access allowed to private entities &amp; IPPs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Breeds monopolistic behavior &amp; lack of liquidity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Transmission Tariff Transparency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Disincentive for private investments in 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SEBs &amp; Central generators use the 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Multiplicity of entities, unclear roles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Bill 2000 still not out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for transmission planning should be regional or national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cross ownership restrictions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control on losses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True end-user costs not available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62040" y="761760"/>
            <a:ext cx="8688240" cy="493560"/>
          </a:xfrm>
          <a:prstGeom prst="rect">
            <a:avLst/>
          </a:prstGeom>
          <a:noFill/>
          <a:ln w="0">
            <a:noFill/>
          </a:ln>
        </p:spPr>
        <p:txBody>
          <a:bodyPr lIns="101520" rIns="101520" tIns="50760" bIns="50760" anchor="b">
            <a:noAutofit/>
          </a:bodyPr>
          <a:p>
            <a:pPr indent="0">
              <a:buNone/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Going Forward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0160" y="1401840"/>
            <a:ext cx="7772400" cy="4697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txBody>
          <a:bodyPr lIns="101520" rIns="101520" tIns="50760" bIns="50760" anchor="t">
            <a:normAutofit/>
          </a:bodyPr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rational transmission pricing structure that: 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Promotes investment in transmission sector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accurate costing at end-user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private entities to market power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Legislate Electricity Bill 2000 into law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for open access along transmission lines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Rationalize role of entities operating lines &amp; managing despatch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generators &amp; marketers open access to different customer classes 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 MW of industrial captive generation in Maharashtra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550"/>
              </a:spcBef>
              <a:spcAft>
                <a:spcPts val="550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transmission planning at the regional &amp; national levels</a:t>
            </a:r>
            <a:endParaRPr b="1" i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9040" indent="-34308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Remove transmission bottlenecks through new investment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1998-11-07T18:47:07Z</dcterms:created>
  <dc:creator>Authorized User</dc:creator>
  <dc:description/>
  <dc:language>en-US</dc:language>
  <cp:lastModifiedBy>EI</cp:lastModifiedBy>
  <cp:lastPrinted>1999-09-02T12:41:35Z</cp:lastPrinted>
  <dcterms:modified xsi:type="dcterms:W3CDTF">2001-01-13T06:02:47Z</dcterms:modified>
  <cp:revision>399</cp:revision>
  <dc:subject>Slide Template</dc:subject>
  <dc:title>Dabhol Power Company</dc:title>
</cp:coreProperties>
</file>