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6.png" ContentType="image/png"/>
  <Override PartName="/ppt/media/image2.png" ContentType="image/png"/>
  <Override PartName="/ppt/media/image3.png" ContentType="image/png"/>
  <Override PartName="/ppt/media/image4.png" ContentType="image/png"/>
  <Override PartName="/ppt/media/image5.png" ContentType="image/png"/>
  <Override PartName="/ppt/media/image7.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95ba6"/>
                </a:solidFill>
                <a:effectLst/>
                <a:uFillTx/>
                <a:latin typeface="Arial"/>
              </a:rPr>
              <a:t>Click to move the slide</a:t>
            </a:r>
            <a:endParaRPr b="1" i="1" lang="en-US" sz="2800" strike="noStrike" u="none">
              <a:solidFill>
                <a:srgbClr val="095ba6"/>
              </a:solidFill>
              <a:effectLst/>
              <a:uFillTx/>
              <a:latin typeface="Arial"/>
            </a:endParaRPr>
          </a:p>
        </p:txBody>
      </p:sp>
      <p:sp>
        <p:nvSpPr>
          <p:cNvPr id="10"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1"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E166C70-284A-4E0B-BDE9-F879AE257FB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PlaceHolder 1"/>
          <p:cNvSpPr>
            <a:spLocks noGrp="1"/>
          </p:cNvSpPr>
          <p:nvPr>
            <p:ph type="sldImg"/>
          </p:nvPr>
        </p:nvSpPr>
        <p:spPr>
          <a:xfrm>
            <a:off x="1149480" y="685800"/>
            <a:ext cx="4573440" cy="3430440"/>
          </a:xfrm>
          <a:prstGeom prst="rect">
            <a:avLst/>
          </a:prstGeom>
          <a:ln w="0">
            <a:noFill/>
          </a:ln>
        </p:spPr>
      </p:sp>
      <p:sp>
        <p:nvSpPr>
          <p:cNvPr id="263" name="PlaceHolder 2"/>
          <p:cNvSpPr>
            <a:spLocks noGrp="1"/>
          </p:cNvSpPr>
          <p:nvPr>
            <p:ph type="body"/>
          </p:nvPr>
        </p:nvSpPr>
        <p:spPr>
          <a:xfrm>
            <a:off x="244080" y="4343400"/>
            <a:ext cx="6310440" cy="4260960"/>
          </a:xfrm>
          <a:prstGeom prst="rect">
            <a:avLst/>
          </a:prstGeom>
          <a:noFill/>
          <a:ln w="0">
            <a:noFill/>
          </a:ln>
        </p:spPr>
        <p:txBody>
          <a:bodyPr lIns="90720" rIns="90720" tIns="45360" bIns="4536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am certain all of you have heard about California’s energy woes.</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Just in time to have new capacity entering the California market, Transwestern expanded the mainline by 140 MMcf/d last year. </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Arial"/>
              </a:rPr>
              <a:t>Transwestern recently received approval from FERC to install new compression at four existing stations in Arizona to expand its system by 150 MMcf/d of incremental firm capacity. The first 120,000 will go in service June 2002.  The other 30,000 of capacity may be added pending customer need for the additional capacity.  TW’s total capacity to the California border will increase to 1.24 Bcf/d with the completion of Red Rock. This is a $93 million project.</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Additionally, last year, Transwestern added connections into several key new markets in Arizona and Nevada.  These new connects make it more attractive for shippers to enter long-term contracts with Transwestern, as they will now have the ability to drop off gas in Arizona, Nevada or California markets.   These interconnects include:  Southwest Gas connection with 100 MMcf/d capacity placed in-service November 2000, Calpine’s 500 MW gas-fired power plant to begin operation first quarter 2001,  Griffith Energy’s 650 MW gas-fired power plant to begin operation second quarter 2001.  Steve Harris and his team have done a great job anticipating the needs of the market and meeting the needs of the market.</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2" marL="914400" indent="0">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TW’s western deliveries are fully subscribed through December 2005 and eastern deliveries are fully subscribed through 2002. We are well positioned for recontracting.</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 the table is the proposed Sun Devil expansion which will move </a:t>
            </a:r>
            <a:r>
              <a:rPr b="0" lang="en-US" sz="1200" strike="noStrike" u="none">
                <a:solidFill>
                  <a:srgbClr val="000000"/>
                </a:solidFill>
                <a:effectLst/>
                <a:uFillTx/>
                <a:latin typeface="Times New Roman"/>
                <a:ea typeface="Times New Roman"/>
              </a:rPr>
              <a:t>San Juan and Rocky mountain gas production through 400 miles of new pipe to serve the growing Phoenix, AZ and Southern California markets.  By adding about 1.340 Bcf of additional capacity, TW will nearly double in size by 2004.  Pending customer interest, we plan to file for Sun Devil with FERC in the first quarter of 2002.</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expansion project on the TW drawing board is the Trans Pecos Project.  This project is looking at interconnecting TW with NNG further south and NGPL to bring gas into Mexico.  </a:t>
            </a: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PlaceHolder 1"/>
          <p:cNvSpPr>
            <a:spLocks noGrp="1"/>
          </p:cNvSpPr>
          <p:nvPr>
            <p:ph type="sldImg"/>
          </p:nvPr>
        </p:nvSpPr>
        <p:spPr>
          <a:xfrm>
            <a:off x="1149480" y="685800"/>
            <a:ext cx="4573440" cy="3430440"/>
          </a:xfrm>
          <a:prstGeom prst="rect">
            <a:avLst/>
          </a:prstGeom>
          <a:ln w="0">
            <a:noFill/>
          </a:ln>
        </p:spPr>
      </p:sp>
      <p:sp>
        <p:nvSpPr>
          <p:cNvPr id="265" name="PlaceHolder 2"/>
          <p:cNvSpPr>
            <a:spLocks noGrp="1"/>
          </p:cNvSpPr>
          <p:nvPr>
            <p:ph type="body"/>
          </p:nvPr>
        </p:nvSpPr>
        <p:spPr>
          <a:xfrm>
            <a:off x="371160" y="4343400"/>
            <a:ext cx="5941800" cy="4114800"/>
          </a:xfrm>
          <a:prstGeom prst="rect">
            <a:avLst/>
          </a:prstGeom>
          <a:solidFill>
            <a:srgbClr val="ffffff"/>
          </a:solidFill>
          <a:ln w="0">
            <a:noFill/>
          </a:ln>
        </p:spPr>
        <p:txBody>
          <a:bodyPr lIns="90720" rIns="90720" tIns="45360" bIns="45360" anchor="t">
            <a:noAutofit/>
          </a:bodyPr>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There’s growth in Florida as well.</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Over the last decade, the FGT system has doubled in size. </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FGT has won regulatory treatment that has allowed expansions with staggered in-service dates.  This means that we are always adding just enough capacity to match market growth.  This has been key to maintaining our competitive edge.</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2000, FGT began gas service to Fort Myers, a market previously not served by natural gas.</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May, 2001, FGT placed in-service the Phase IV expansion. </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received final FERC approvals in late July to construct our Phase V expansion. This project is due to be in-service by 2003.</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Phase VI is up to 120,000 mmbtu/day with initial cost estimates of $90 million.  We expect to file Phase VI this November. </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Together, Phase IV, V, VI will add about 700 million cubic feet per day of new capacity by 4</a:t>
            </a:r>
            <a:r>
              <a:rPr b="0" lang="en-US" sz="1200" strike="noStrike" u="none" baseline="30000">
                <a:solidFill>
                  <a:srgbClr val="000000"/>
                </a:solidFill>
                <a:effectLst/>
                <a:uFillTx/>
                <a:latin typeface="Times New Roman"/>
              </a:rPr>
              <a:t>th</a:t>
            </a:r>
            <a:r>
              <a:rPr b="0" lang="en-US" sz="1200" strike="noStrike" u="none">
                <a:solidFill>
                  <a:srgbClr val="000000"/>
                </a:solidFill>
                <a:effectLst/>
                <a:uFillTx/>
                <a:latin typeface="Times New Roman"/>
              </a:rPr>
              <a:t> quarter, 2003. More important, these expansions are secured by firm long-term contracts.</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Commercially, Bob Hayes and Jack Boatman and their teams have done a great job for FGT.  Rob Kilmer and his regulatory team have continued to build effective relationships with local, state and federal agencies.</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Also, a new supply source, LNG,  is being introduced into the Florida market via Enron’s proposed Calypso Pipeline project.  Calypso was filed with FERC earlier this summer. Construction is scheduled to begin in 2003 and commercial operation will begin in October 2004.   At designed capacity, the pipeline will supply 832 million cubic feet of natural gas per day.</a:t>
            </a: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Gulfstream has started construction on their pipeline to enter the Florida market. Before now, FGT was the only gas pipeline in peninsular Florida. This means that FGT will have to remain competitive and efficient to attract new customers and beat the competition.</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6.png"/><Relationship Id="rId9" Type="http://schemas.openxmlformats.org/officeDocument/2006/relationships/image" Target="../media/image6.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back" descr=""/>
          <p:cNvPicPr/>
          <p:nvPr/>
        </p:nvPicPr>
        <p:blipFill>
          <a:blip r:embed="rId2"/>
          <a:stretch/>
        </p:blipFill>
        <p:spPr>
          <a:xfrm>
            <a:off x="0" y="0"/>
            <a:ext cx="9144000" cy="6858000"/>
          </a:xfrm>
          <a:prstGeom prst="rect">
            <a:avLst/>
          </a:prstGeom>
          <a:noFill/>
          <a:ln w="0">
            <a:noFill/>
          </a:ln>
        </p:spPr>
      </p:pic>
      <p:sp>
        <p:nvSpPr>
          <p:cNvPr id="1" name="PlaceHolder 1"/>
          <p:cNvSpPr>
            <a:spLocks noGrp="1"/>
          </p:cNvSpPr>
          <p:nvPr>
            <p:ph type="title"/>
          </p:nvPr>
        </p:nvSpPr>
        <p:spPr>
          <a:xfrm>
            <a:off x="372600" y="228240"/>
            <a:ext cx="6713640" cy="75708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95ba6"/>
                </a:solidFill>
                <a:effectLst/>
                <a:uFillTx/>
                <a:latin typeface="Arial"/>
              </a:rPr>
              <a:t>Click to edit the title text format</a:t>
            </a:r>
            <a:endParaRPr b="1" i="1" lang="en-US" sz="2800" strike="noStrike" u="none">
              <a:solidFill>
                <a:srgbClr val="095ba6"/>
              </a:solidFill>
              <a:effectLst/>
              <a:uFillTx/>
              <a:latin typeface="Arial"/>
            </a:endParaRPr>
          </a:p>
        </p:txBody>
      </p:sp>
      <p:sp>
        <p:nvSpPr>
          <p:cNvPr id="2" name="PlaceHolder 2"/>
          <p:cNvSpPr>
            <a:spLocks noGrp="1"/>
          </p:cNvSpPr>
          <p:nvPr>
            <p:ph type="body"/>
          </p:nvPr>
        </p:nvSpPr>
        <p:spPr>
          <a:xfrm>
            <a:off x="458280" y="1218960"/>
            <a:ext cx="7999560" cy="4190760"/>
          </a:xfrm>
          <a:prstGeom prst="rect">
            <a:avLst/>
          </a:prstGeom>
          <a:noFill/>
          <a:ln w="0">
            <a:noFill/>
          </a:ln>
        </p:spPr>
        <p:txBody>
          <a:bodyPr lIns="90000" rIns="90000" tIns="46800" bIns="46800" anchor="t">
            <a:normAutofit/>
          </a:bodyPr>
          <a:p>
            <a:pPr marL="344520" indent="-344520">
              <a:lnSpc>
                <a:spcPct val="90000"/>
              </a:lnSpc>
              <a:spcBef>
                <a:spcPts val="123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744480" indent="-285840">
              <a:lnSpc>
                <a:spcPct val="90000"/>
              </a:lnSpc>
              <a:spcBef>
                <a:spcPts val="1239"/>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143000" indent="-228600">
              <a:lnSpc>
                <a:spcPct val="90000"/>
              </a:lnSpc>
              <a:spcBef>
                <a:spcPts val="1239"/>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600200" indent="-228600">
              <a:lnSpc>
                <a:spcPct val="90000"/>
              </a:lnSpc>
              <a:spcBef>
                <a:spcPts val="1239"/>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2057400" indent="-228600">
              <a:lnSpc>
                <a:spcPct val="90000"/>
              </a:lnSpc>
              <a:spcBef>
                <a:spcPts val="1239"/>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2057400" indent="-228600">
              <a:lnSpc>
                <a:spcPct val="90000"/>
              </a:lnSpc>
              <a:spcBef>
                <a:spcPts val="1239"/>
              </a:spcBef>
              <a:buSzPct val="100000"/>
              <a:buBlip>
                <a:blip r:embed="rId8"/>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2057400" indent="-228600">
              <a:lnSpc>
                <a:spcPct val="90000"/>
              </a:lnSpc>
              <a:spcBef>
                <a:spcPts val="1239"/>
              </a:spcBef>
              <a:buSzPct val="100000"/>
              <a:buBlip>
                <a:blip r:embed="rId9"/>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3" name="PlaceHolder 3"/>
          <p:cNvSpPr>
            <a:spLocks noGrp="1"/>
          </p:cNvSpPr>
          <p:nvPr>
            <p:ph type="dt" idx="1"/>
          </p:nvPr>
        </p:nvSpPr>
        <p:spPr>
          <a:xfrm>
            <a:off x="1193760" y="6690960"/>
            <a:ext cx="1905120" cy="1350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7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&lt;date/time&gt;</a:t>
            </a:r>
            <a:endParaRPr b="0" lang="en-US" sz="700" strike="noStrike" u="none">
              <a:solidFill>
                <a:srgbClr val="000000"/>
              </a:solidFill>
              <a:effectLst/>
              <a:uFillTx/>
              <a:latin typeface="Times New Roman"/>
            </a:endParaRPr>
          </a:p>
        </p:txBody>
      </p:sp>
      <p:sp>
        <p:nvSpPr>
          <p:cNvPr id="4" name="PlaceHolder 4"/>
          <p:cNvSpPr>
            <a:spLocks noGrp="1"/>
          </p:cNvSpPr>
          <p:nvPr>
            <p:ph type="ftr" idx="2"/>
          </p:nvPr>
        </p:nvSpPr>
        <p:spPr>
          <a:xfrm>
            <a:off x="3632040" y="6690960"/>
            <a:ext cx="2895840" cy="1350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7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&lt;footer&gt;</a:t>
            </a:r>
            <a:endParaRPr b="0" lang="en-US" sz="700" strike="noStrike" u="none">
              <a:solidFill>
                <a:srgbClr val="000000"/>
              </a:solidFill>
              <a:effectLst/>
              <a:uFillTx/>
              <a:latin typeface="Times New Roman"/>
            </a:endParaRPr>
          </a:p>
        </p:txBody>
      </p:sp>
      <p:sp>
        <p:nvSpPr>
          <p:cNvPr id="5" name="PlaceHolder 5"/>
          <p:cNvSpPr>
            <a:spLocks noGrp="1"/>
          </p:cNvSpPr>
          <p:nvPr>
            <p:ph type="sldNum" idx="3"/>
          </p:nvPr>
        </p:nvSpPr>
        <p:spPr>
          <a:xfrm>
            <a:off x="7061040" y="6690960"/>
            <a:ext cx="1905120" cy="1350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7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DC2DFAC-58B7-4CD0-8DFB-1F463390C190}" type="slidenum">
              <a:rPr b="0" lang="en-US" sz="700" strike="noStrike" u="none">
                <a:solidFill>
                  <a:srgbClr val="000000"/>
                </a:solidFill>
                <a:effectLst/>
                <a:uFillTx/>
                <a:latin typeface="Times New Roman"/>
              </a:rPr>
              <a:t>&lt;number&gt;</a:t>
            </a:fld>
            <a:endParaRPr b="0" lang="en-US" sz="7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7.png"/><Relationship Id="rId5" Type="http://schemas.openxmlformats.org/officeDocument/2006/relationships/image" Target="../media/image7.png"/><Relationship Id="rId6" Type="http://schemas.openxmlformats.org/officeDocument/2006/relationships/slideLayout" Target="../slideLayouts/slideLayout1.xml"/><Relationship Id="rId7"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7.png"/><Relationship Id="rId4" Type="http://schemas.openxmlformats.org/officeDocument/2006/relationships/image" Target="../media/image2.png"/><Relationship Id="rId5" Type="http://schemas.openxmlformats.org/officeDocument/2006/relationships/slideLayout" Target="../slideLayouts/slideLayout1.xml"/><Relationship Id="rId6" Type="http://schemas.openxmlformats.org/officeDocument/2006/relationships/notesSlide" Target="../notesSlides/notesSlide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237960" y="1384200"/>
            <a:ext cx="4294440" cy="2781360"/>
          </a:xfrm>
          <a:prstGeom prst="rect">
            <a:avLst/>
          </a:prstGeom>
          <a:noFill/>
          <a:ln w="9360">
            <a:solidFill>
              <a:srgbClr val="000000"/>
            </a:solidFill>
            <a:miter/>
          </a:ln>
        </p:spPr>
        <p:style>
          <a:lnRef idx="0"/>
          <a:fillRef idx="0"/>
          <a:effectRef idx="0"/>
          <a:fontRef idx="minor"/>
        </p:style>
        <p:txBody>
          <a:bodyPr lIns="182880" rIns="182880" tIns="274320" bIns="91440" anchor="t">
            <a:noAutofit/>
          </a:bodyPr>
          <a:p>
            <a:pPr marL="108000">
              <a:lnSpc>
                <a:spcPct val="100000"/>
              </a:lnSpc>
              <a:spcAft>
                <a:spcPts val="1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PlaceHolder 1"/>
          <p:cNvSpPr>
            <a:spLocks noGrp="1"/>
          </p:cNvSpPr>
          <p:nvPr>
            <p:ph type="title"/>
          </p:nvPr>
        </p:nvSpPr>
        <p:spPr>
          <a:xfrm>
            <a:off x="763560" y="82440"/>
            <a:ext cx="7642080" cy="56520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95ba6"/>
                </a:solidFill>
                <a:effectLst/>
                <a:uFillTx/>
                <a:latin typeface="Arial"/>
              </a:rPr>
              <a:t>Transwestern Growth Initiatives</a:t>
            </a:r>
            <a:endParaRPr b="1" i="1" lang="en-US" sz="2800" strike="noStrike" u="none">
              <a:solidFill>
                <a:srgbClr val="095ba6"/>
              </a:solidFill>
              <a:effectLst/>
              <a:uFillTx/>
              <a:latin typeface="Arial"/>
            </a:endParaRPr>
          </a:p>
        </p:txBody>
      </p:sp>
      <p:sp>
        <p:nvSpPr>
          <p:cNvPr id="15" name="PlaceHolder 2"/>
          <p:cNvSpPr>
            <a:spLocks noGrp="1"/>
          </p:cNvSpPr>
          <p:nvPr>
            <p:ph/>
          </p:nvPr>
        </p:nvSpPr>
        <p:spPr>
          <a:xfrm>
            <a:off x="338040" y="1581120"/>
            <a:ext cx="4184640" cy="2400480"/>
          </a:xfrm>
          <a:prstGeom prst="rect">
            <a:avLst/>
          </a:prstGeom>
          <a:noFill/>
          <a:ln w="0">
            <a:noFill/>
          </a:ln>
        </p:spPr>
        <p:txBody>
          <a:bodyPr lIns="90000" rIns="90000" tIns="46800" bIns="46800" anchor="t">
            <a:normAutofit lnSpcReduction="9999"/>
          </a:bodyPr>
          <a:p>
            <a:pPr marL="225360" indent="-225360">
              <a:lnSpc>
                <a:spcPct val="90000"/>
              </a:lnSpc>
              <a:spcBef>
                <a:spcPts val="788"/>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Capacity of 1.1 Bcf to California border</a:t>
            </a:r>
            <a:endParaRPr b="0" lang="en-US" sz="1400" strike="noStrike" u="none">
              <a:solidFill>
                <a:srgbClr val="000000"/>
              </a:solidFill>
              <a:effectLst/>
              <a:uFillTx/>
              <a:latin typeface="Arial"/>
            </a:endParaRPr>
          </a:p>
          <a:p>
            <a:pPr marL="225360" indent="-225360">
              <a:lnSpc>
                <a:spcPct val="90000"/>
              </a:lnSpc>
              <a:spcBef>
                <a:spcPts val="788"/>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Completed 140 MMcf/d Gallup Expansion in May 2000 with additional compression</a:t>
            </a:r>
            <a:endParaRPr b="0" lang="en-US" sz="1400" strike="noStrike" u="none">
              <a:solidFill>
                <a:srgbClr val="000000"/>
              </a:solidFill>
              <a:effectLst/>
              <a:uFillTx/>
              <a:latin typeface="Arial"/>
            </a:endParaRPr>
          </a:p>
          <a:p>
            <a:pPr marL="225360" indent="-225360">
              <a:lnSpc>
                <a:spcPct val="90000"/>
              </a:lnSpc>
              <a:spcBef>
                <a:spcPts val="788"/>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Received FERC certification to install new compression at four existing stations in Arizona to expand its system by 150 MMcf/d of incremental firm capacity. TW’s total capacity to the California border will increase to 1.24 Bcf/d. </a:t>
            </a:r>
            <a:endParaRPr b="0" lang="en-US" sz="1400" strike="noStrike" u="none">
              <a:solidFill>
                <a:srgbClr val="000000"/>
              </a:solidFill>
              <a:effectLst/>
              <a:uFillTx/>
              <a:latin typeface="Arial"/>
            </a:endParaRPr>
          </a:p>
          <a:p>
            <a:pPr lvl="1" marL="569880" indent="-230040">
              <a:lnSpc>
                <a:spcPct val="95000"/>
              </a:lnSpc>
              <a:spcBef>
                <a:spcPts val="612"/>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$93 Million cost</a:t>
            </a:r>
            <a:endParaRPr b="0" lang="en-US" sz="1400" strike="noStrike" u="none">
              <a:solidFill>
                <a:srgbClr val="000000"/>
              </a:solidFill>
              <a:effectLst/>
              <a:uFillTx/>
              <a:latin typeface="Arial"/>
            </a:endParaRPr>
          </a:p>
          <a:p>
            <a:pPr lvl="1" marL="569880" indent="-230040">
              <a:lnSpc>
                <a:spcPct val="95000"/>
              </a:lnSpc>
              <a:spcBef>
                <a:spcPts val="612"/>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June, 2002 in-service</a:t>
            </a:r>
            <a:endParaRPr b="0" lang="en-US" sz="1400" strike="noStrike" u="none">
              <a:solidFill>
                <a:srgbClr val="000000"/>
              </a:solidFill>
              <a:effectLst/>
              <a:uFillTx/>
              <a:latin typeface="Arial"/>
            </a:endParaRPr>
          </a:p>
        </p:txBody>
      </p:sp>
      <p:sp>
        <p:nvSpPr>
          <p:cNvPr id="16" name=""/>
          <p:cNvSpPr/>
          <p:nvPr/>
        </p:nvSpPr>
        <p:spPr>
          <a:xfrm>
            <a:off x="1508040" y="4408560"/>
            <a:ext cx="3108240" cy="1157040"/>
          </a:xfrm>
          <a:prstGeom prst="roundRect">
            <a:avLst>
              <a:gd name="adj" fmla="val 16667"/>
            </a:avLst>
          </a:prstGeom>
          <a:solidFill>
            <a:srgbClr val="52c0e2"/>
          </a:solidFill>
          <a:ln w="9360">
            <a:solidFill>
              <a:srgbClr val="52c0e2"/>
            </a:solidFill>
            <a:miter/>
          </a:ln>
          <a:effectLst>
            <a:outerShdw dist="81185" dir="3078030" blurRad="0" rotWithShape="0">
              <a:srgbClr val="1b83a3"/>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Over 12,000 MW of proposed new generation in Western region provides growth opportunities</a:t>
            </a:r>
            <a:endParaRPr b="0" lang="en-US" sz="1600" strike="noStrike" u="none">
              <a:solidFill>
                <a:srgbClr val="000000"/>
              </a:solidFill>
              <a:effectLst/>
              <a:uFillTx/>
              <a:latin typeface="Times New Roman"/>
            </a:endParaRPr>
          </a:p>
        </p:txBody>
      </p:sp>
      <p:sp>
        <p:nvSpPr>
          <p:cNvPr id="17" name=""/>
          <p:cNvSpPr/>
          <p:nvPr/>
        </p:nvSpPr>
        <p:spPr>
          <a:xfrm>
            <a:off x="423720" y="1054080"/>
            <a:ext cx="3738600" cy="480960"/>
          </a:xfrm>
          <a:prstGeom prst="roundRect">
            <a:avLst>
              <a:gd name="adj" fmla="val 16667"/>
            </a:avLst>
          </a:prstGeom>
          <a:solidFill>
            <a:srgbClr val="095ba6"/>
          </a:solidFill>
          <a:ln w="11160">
            <a:solidFill>
              <a:srgbClr val="000000"/>
            </a:solidFill>
            <a:miter/>
          </a:ln>
        </p:spPr>
        <p:style>
          <a:lnRef idx="0"/>
          <a:fillRef idx="0"/>
          <a:effectRef idx="0"/>
          <a:fontRef idx="minor"/>
        </p:style>
        <p:txBody>
          <a:bodyPr lIns="0" rIns="0" tIns="0" bIns="0" anchor="ctr">
            <a:noAutofit/>
          </a:bodyPr>
          <a:p>
            <a:pPr marL="11916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Capacity Expansions to California</a:t>
            </a:r>
            <a:endParaRPr b="0" lang="en-US" sz="1400" strike="noStrike" u="none">
              <a:solidFill>
                <a:srgbClr val="000000"/>
              </a:solidFill>
              <a:effectLst/>
              <a:uFillTx/>
              <a:latin typeface="Times New Roman"/>
            </a:endParaRPr>
          </a:p>
        </p:txBody>
      </p:sp>
      <p:sp>
        <p:nvSpPr>
          <p:cNvPr id="18" name=""/>
          <p:cNvSpPr/>
          <p:nvPr/>
        </p:nvSpPr>
        <p:spPr>
          <a:xfrm>
            <a:off x="4854600" y="4092480"/>
            <a:ext cx="2592360" cy="1254240"/>
          </a:xfrm>
          <a:prstGeom prst="rect">
            <a:avLst/>
          </a:prstGeom>
          <a:noFill/>
          <a:ln w="0">
            <a:noFill/>
          </a:ln>
        </p:spPr>
        <p:style>
          <a:lnRef idx="0"/>
          <a:fillRef idx="0"/>
          <a:effectRef idx="0"/>
          <a:fontRef idx="minor"/>
        </p:style>
        <p:txBody>
          <a:bodyPr lIns="182880" rIns="182880" tIns="91440" bIns="91440" anchor="t">
            <a:noAutofit/>
          </a:bodyPr>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Transwestern Pipeline</a:t>
            </a:r>
            <a:endParaRPr b="0" lang="en-US" sz="1200" strike="noStrike" u="none">
              <a:solidFill>
                <a:srgbClr val="000000"/>
              </a:solidFill>
              <a:effectLst/>
              <a:uFillTx/>
              <a:latin typeface="Times New Roman"/>
            </a:endParaRPr>
          </a:p>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New Interconnections</a:t>
            </a:r>
            <a:endParaRPr b="0" lang="en-US" sz="1200" strike="noStrike" u="none">
              <a:solidFill>
                <a:srgbClr val="000000"/>
              </a:solidFill>
              <a:effectLst/>
              <a:uFillTx/>
              <a:latin typeface="Times New Roman"/>
            </a:endParaRPr>
          </a:p>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Third Party</a:t>
            </a:r>
            <a:endParaRPr b="0" lang="en-US" sz="1000" strike="noStrike" u="none">
              <a:solidFill>
                <a:srgbClr val="000000"/>
              </a:solidFill>
              <a:effectLst/>
              <a:uFillTx/>
              <a:latin typeface="Times New Roman"/>
            </a:endParaRPr>
          </a:p>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Power Plants</a:t>
            </a:r>
            <a:endParaRPr b="0" lang="en-US" sz="1000" strike="noStrike" u="none">
              <a:solidFill>
                <a:srgbClr val="000000"/>
              </a:solidFill>
              <a:effectLst/>
              <a:uFillTx/>
              <a:latin typeface="Times New Roman"/>
            </a:endParaRPr>
          </a:p>
          <a:p>
            <a:pPr marL="57240">
              <a:lnSpc>
                <a:spcPct val="100000"/>
              </a:lnSpc>
              <a:spcBef>
                <a:spcPts val="499"/>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000" strike="noStrike" u="none">
                <a:solidFill>
                  <a:srgbClr val="000000"/>
                </a:solidFill>
                <a:effectLst/>
                <a:uFillTx/>
                <a:latin typeface="Arial"/>
              </a:rPr>
              <a:t>2001</a:t>
            </a:r>
            <a:endParaRPr b="0" lang="en-US" sz="1000" strike="noStrike" u="none">
              <a:solidFill>
                <a:srgbClr val="000000"/>
              </a:solidFill>
              <a:effectLst/>
              <a:uFillTx/>
              <a:latin typeface="Times New Roman"/>
            </a:endParaRPr>
          </a:p>
          <a:p>
            <a:pPr marL="57240">
              <a:lnSpc>
                <a:spcPct val="100000"/>
              </a:lnSpc>
              <a:spcBef>
                <a:spcPts val="499"/>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2002</a:t>
            </a:r>
            <a:endParaRPr b="0" lang="en-US" sz="1000" strike="noStrike" u="none">
              <a:solidFill>
                <a:srgbClr val="000000"/>
              </a:solidFill>
              <a:effectLst/>
              <a:uFillTx/>
              <a:latin typeface="Times New Roman"/>
            </a:endParaRPr>
          </a:p>
          <a:p>
            <a:pPr marL="57240">
              <a:lnSpc>
                <a:spcPct val="100000"/>
              </a:lnSpc>
              <a:spcBef>
                <a:spcPts val="499"/>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2003</a:t>
            </a:r>
            <a:endParaRPr b="0" lang="en-US" sz="1000" strike="noStrike" u="none">
              <a:solidFill>
                <a:srgbClr val="000000"/>
              </a:solidFill>
              <a:effectLst/>
              <a:uFillTx/>
              <a:latin typeface="Times New Roman"/>
            </a:endParaRPr>
          </a:p>
        </p:txBody>
      </p:sp>
      <p:sp>
        <p:nvSpPr>
          <p:cNvPr id="19" name=""/>
          <p:cNvSpPr/>
          <p:nvPr/>
        </p:nvSpPr>
        <p:spPr>
          <a:xfrm>
            <a:off x="5094360" y="4264200"/>
            <a:ext cx="250920" cy="0"/>
          </a:xfrm>
          <a:prstGeom prst="line">
            <a:avLst/>
          </a:prstGeom>
          <a:ln w="381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20" name=""/>
          <p:cNvSpPr/>
          <p:nvPr/>
        </p:nvSpPr>
        <p:spPr>
          <a:xfrm>
            <a:off x="4707000" y="1309680"/>
            <a:ext cx="1006560" cy="1925640"/>
          </a:xfrm>
          <a:custGeom>
            <a:avLst/>
            <a:gdLst/>
            <a:ahLst/>
            <a:rect l="l" t="t" r="r" b="b"/>
            <a:pathLst>
              <a:path w="4641" h="7897">
                <a:moveTo>
                  <a:pt x="4019" y="7897"/>
                </a:moveTo>
                <a:lnTo>
                  <a:pt x="2632" y="7753"/>
                </a:lnTo>
                <a:lnTo>
                  <a:pt x="2584" y="7753"/>
                </a:lnTo>
                <a:lnTo>
                  <a:pt x="2584" y="7657"/>
                </a:lnTo>
                <a:lnTo>
                  <a:pt x="2584" y="7610"/>
                </a:lnTo>
                <a:lnTo>
                  <a:pt x="2632" y="7610"/>
                </a:lnTo>
                <a:lnTo>
                  <a:pt x="2584" y="7610"/>
                </a:lnTo>
                <a:lnTo>
                  <a:pt x="2584" y="7610"/>
                </a:lnTo>
                <a:lnTo>
                  <a:pt x="2584" y="7513"/>
                </a:lnTo>
                <a:lnTo>
                  <a:pt x="2584" y="7513"/>
                </a:lnTo>
                <a:lnTo>
                  <a:pt x="2584" y="7274"/>
                </a:lnTo>
                <a:lnTo>
                  <a:pt x="2441" y="7035"/>
                </a:lnTo>
                <a:lnTo>
                  <a:pt x="2392" y="6939"/>
                </a:lnTo>
                <a:lnTo>
                  <a:pt x="2297" y="6844"/>
                </a:lnTo>
                <a:lnTo>
                  <a:pt x="2154" y="6700"/>
                </a:lnTo>
                <a:lnTo>
                  <a:pt x="2105" y="6700"/>
                </a:lnTo>
                <a:lnTo>
                  <a:pt x="2057" y="6652"/>
                </a:lnTo>
                <a:lnTo>
                  <a:pt x="2057" y="6604"/>
                </a:lnTo>
                <a:lnTo>
                  <a:pt x="2057" y="6556"/>
                </a:lnTo>
                <a:lnTo>
                  <a:pt x="2057" y="6509"/>
                </a:lnTo>
                <a:lnTo>
                  <a:pt x="2010" y="6461"/>
                </a:lnTo>
                <a:lnTo>
                  <a:pt x="1867" y="6461"/>
                </a:lnTo>
                <a:lnTo>
                  <a:pt x="1770" y="6412"/>
                </a:lnTo>
                <a:lnTo>
                  <a:pt x="1675" y="6317"/>
                </a:lnTo>
                <a:lnTo>
                  <a:pt x="1578" y="6174"/>
                </a:lnTo>
                <a:lnTo>
                  <a:pt x="1531" y="6078"/>
                </a:lnTo>
                <a:lnTo>
                  <a:pt x="1435" y="6078"/>
                </a:lnTo>
                <a:lnTo>
                  <a:pt x="1148" y="5935"/>
                </a:lnTo>
                <a:lnTo>
                  <a:pt x="1053" y="5935"/>
                </a:lnTo>
                <a:lnTo>
                  <a:pt x="957" y="5887"/>
                </a:lnTo>
                <a:lnTo>
                  <a:pt x="909" y="5790"/>
                </a:lnTo>
                <a:lnTo>
                  <a:pt x="909" y="5743"/>
                </a:lnTo>
                <a:lnTo>
                  <a:pt x="909" y="5695"/>
                </a:lnTo>
                <a:lnTo>
                  <a:pt x="957" y="5551"/>
                </a:lnTo>
                <a:lnTo>
                  <a:pt x="957" y="5503"/>
                </a:lnTo>
                <a:lnTo>
                  <a:pt x="1004" y="5456"/>
                </a:lnTo>
                <a:lnTo>
                  <a:pt x="957" y="5360"/>
                </a:lnTo>
                <a:lnTo>
                  <a:pt x="909" y="5312"/>
                </a:lnTo>
                <a:lnTo>
                  <a:pt x="909" y="5264"/>
                </a:lnTo>
                <a:lnTo>
                  <a:pt x="909" y="5216"/>
                </a:lnTo>
                <a:lnTo>
                  <a:pt x="909" y="5216"/>
                </a:lnTo>
                <a:lnTo>
                  <a:pt x="909" y="5169"/>
                </a:lnTo>
                <a:lnTo>
                  <a:pt x="861" y="5073"/>
                </a:lnTo>
                <a:lnTo>
                  <a:pt x="669" y="4786"/>
                </a:lnTo>
                <a:lnTo>
                  <a:pt x="669" y="4690"/>
                </a:lnTo>
                <a:lnTo>
                  <a:pt x="622" y="4642"/>
                </a:lnTo>
                <a:lnTo>
                  <a:pt x="622" y="4547"/>
                </a:lnTo>
                <a:lnTo>
                  <a:pt x="479" y="4355"/>
                </a:lnTo>
                <a:lnTo>
                  <a:pt x="526" y="4163"/>
                </a:lnTo>
                <a:lnTo>
                  <a:pt x="526" y="4163"/>
                </a:lnTo>
                <a:lnTo>
                  <a:pt x="574" y="4115"/>
                </a:lnTo>
                <a:lnTo>
                  <a:pt x="622" y="4068"/>
                </a:lnTo>
                <a:lnTo>
                  <a:pt x="669" y="3925"/>
                </a:lnTo>
                <a:lnTo>
                  <a:pt x="622" y="3925"/>
                </a:lnTo>
                <a:lnTo>
                  <a:pt x="526" y="3876"/>
                </a:lnTo>
                <a:lnTo>
                  <a:pt x="430" y="3781"/>
                </a:lnTo>
                <a:lnTo>
                  <a:pt x="382" y="3685"/>
                </a:lnTo>
                <a:lnTo>
                  <a:pt x="382" y="3446"/>
                </a:lnTo>
                <a:lnTo>
                  <a:pt x="430" y="3398"/>
                </a:lnTo>
                <a:lnTo>
                  <a:pt x="430" y="3349"/>
                </a:lnTo>
                <a:lnTo>
                  <a:pt x="430" y="3349"/>
                </a:lnTo>
                <a:lnTo>
                  <a:pt x="430" y="3206"/>
                </a:lnTo>
                <a:lnTo>
                  <a:pt x="479" y="3206"/>
                </a:lnTo>
                <a:lnTo>
                  <a:pt x="479" y="3254"/>
                </a:lnTo>
                <a:lnTo>
                  <a:pt x="479" y="3349"/>
                </a:lnTo>
                <a:lnTo>
                  <a:pt x="526" y="3398"/>
                </a:lnTo>
                <a:lnTo>
                  <a:pt x="574" y="3446"/>
                </a:lnTo>
                <a:lnTo>
                  <a:pt x="622" y="3398"/>
                </a:lnTo>
                <a:lnTo>
                  <a:pt x="622" y="3349"/>
                </a:lnTo>
                <a:lnTo>
                  <a:pt x="574" y="3206"/>
                </a:lnTo>
                <a:lnTo>
                  <a:pt x="574" y="3159"/>
                </a:lnTo>
                <a:lnTo>
                  <a:pt x="574" y="3015"/>
                </a:lnTo>
                <a:lnTo>
                  <a:pt x="574" y="3015"/>
                </a:lnTo>
                <a:lnTo>
                  <a:pt x="479" y="3111"/>
                </a:lnTo>
                <a:lnTo>
                  <a:pt x="479" y="3111"/>
                </a:lnTo>
                <a:lnTo>
                  <a:pt x="479" y="3159"/>
                </a:lnTo>
                <a:lnTo>
                  <a:pt x="382" y="3159"/>
                </a:lnTo>
                <a:lnTo>
                  <a:pt x="287" y="3015"/>
                </a:lnTo>
                <a:lnTo>
                  <a:pt x="239" y="2967"/>
                </a:lnTo>
                <a:lnTo>
                  <a:pt x="287" y="2919"/>
                </a:lnTo>
                <a:lnTo>
                  <a:pt x="287" y="2632"/>
                </a:lnTo>
                <a:lnTo>
                  <a:pt x="143" y="2537"/>
                </a:lnTo>
                <a:lnTo>
                  <a:pt x="95" y="2393"/>
                </a:lnTo>
                <a:lnTo>
                  <a:pt x="0" y="2201"/>
                </a:lnTo>
                <a:lnTo>
                  <a:pt x="48" y="2106"/>
                </a:lnTo>
                <a:lnTo>
                  <a:pt x="48" y="2058"/>
                </a:lnTo>
                <a:lnTo>
                  <a:pt x="48" y="2010"/>
                </a:lnTo>
                <a:lnTo>
                  <a:pt x="95" y="1818"/>
                </a:lnTo>
                <a:lnTo>
                  <a:pt x="143" y="1771"/>
                </a:lnTo>
                <a:lnTo>
                  <a:pt x="143" y="1723"/>
                </a:lnTo>
                <a:lnTo>
                  <a:pt x="143" y="1531"/>
                </a:lnTo>
                <a:lnTo>
                  <a:pt x="48" y="1387"/>
                </a:lnTo>
                <a:lnTo>
                  <a:pt x="48" y="1340"/>
                </a:lnTo>
                <a:lnTo>
                  <a:pt x="48" y="1340"/>
                </a:lnTo>
                <a:lnTo>
                  <a:pt x="0" y="1292"/>
                </a:lnTo>
                <a:lnTo>
                  <a:pt x="0" y="1197"/>
                </a:lnTo>
                <a:lnTo>
                  <a:pt x="0" y="1100"/>
                </a:lnTo>
                <a:lnTo>
                  <a:pt x="0" y="1100"/>
                </a:lnTo>
                <a:lnTo>
                  <a:pt x="0" y="1005"/>
                </a:lnTo>
                <a:lnTo>
                  <a:pt x="48" y="909"/>
                </a:lnTo>
                <a:lnTo>
                  <a:pt x="287" y="670"/>
                </a:lnTo>
                <a:lnTo>
                  <a:pt x="287" y="622"/>
                </a:lnTo>
                <a:lnTo>
                  <a:pt x="287" y="526"/>
                </a:lnTo>
                <a:lnTo>
                  <a:pt x="335" y="478"/>
                </a:lnTo>
                <a:lnTo>
                  <a:pt x="382" y="431"/>
                </a:lnTo>
                <a:lnTo>
                  <a:pt x="382" y="191"/>
                </a:lnTo>
                <a:lnTo>
                  <a:pt x="382" y="96"/>
                </a:lnTo>
                <a:lnTo>
                  <a:pt x="382" y="0"/>
                </a:lnTo>
                <a:lnTo>
                  <a:pt x="430" y="0"/>
                </a:lnTo>
                <a:lnTo>
                  <a:pt x="2632" y="575"/>
                </a:lnTo>
                <a:lnTo>
                  <a:pt x="2057" y="2728"/>
                </a:lnTo>
                <a:lnTo>
                  <a:pt x="4451" y="6269"/>
                </a:lnTo>
                <a:lnTo>
                  <a:pt x="4451" y="6365"/>
                </a:lnTo>
                <a:lnTo>
                  <a:pt x="4451" y="6412"/>
                </a:lnTo>
                <a:lnTo>
                  <a:pt x="4451" y="6461"/>
                </a:lnTo>
                <a:lnTo>
                  <a:pt x="4498" y="6556"/>
                </a:lnTo>
                <a:lnTo>
                  <a:pt x="4498" y="6604"/>
                </a:lnTo>
                <a:lnTo>
                  <a:pt x="4546" y="6652"/>
                </a:lnTo>
                <a:lnTo>
                  <a:pt x="4546" y="6748"/>
                </a:lnTo>
                <a:lnTo>
                  <a:pt x="4594" y="6748"/>
                </a:lnTo>
                <a:lnTo>
                  <a:pt x="4641" y="6796"/>
                </a:lnTo>
                <a:lnTo>
                  <a:pt x="4641" y="6891"/>
                </a:lnTo>
                <a:lnTo>
                  <a:pt x="4641" y="6891"/>
                </a:lnTo>
                <a:lnTo>
                  <a:pt x="4594" y="6891"/>
                </a:lnTo>
                <a:lnTo>
                  <a:pt x="4546" y="6939"/>
                </a:lnTo>
                <a:lnTo>
                  <a:pt x="4451" y="6987"/>
                </a:lnTo>
                <a:lnTo>
                  <a:pt x="4354" y="7083"/>
                </a:lnTo>
                <a:lnTo>
                  <a:pt x="4307" y="7274"/>
                </a:lnTo>
                <a:lnTo>
                  <a:pt x="4211" y="7418"/>
                </a:lnTo>
                <a:lnTo>
                  <a:pt x="4164" y="7418"/>
                </a:lnTo>
                <a:lnTo>
                  <a:pt x="4164" y="7466"/>
                </a:lnTo>
                <a:lnTo>
                  <a:pt x="4164" y="7513"/>
                </a:lnTo>
                <a:lnTo>
                  <a:pt x="4164" y="7561"/>
                </a:lnTo>
                <a:lnTo>
                  <a:pt x="4116" y="7657"/>
                </a:lnTo>
                <a:lnTo>
                  <a:pt x="4164" y="7705"/>
                </a:lnTo>
                <a:lnTo>
                  <a:pt x="4211" y="7753"/>
                </a:lnTo>
                <a:lnTo>
                  <a:pt x="4259" y="7800"/>
                </a:lnTo>
                <a:lnTo>
                  <a:pt x="4211" y="7800"/>
                </a:lnTo>
                <a:lnTo>
                  <a:pt x="4211" y="7848"/>
                </a:lnTo>
                <a:lnTo>
                  <a:pt x="4164" y="7897"/>
                </a:lnTo>
                <a:lnTo>
                  <a:pt x="4116" y="7897"/>
                </a:lnTo>
                <a:lnTo>
                  <a:pt x="4019" y="7897"/>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5567400" y="2498760"/>
            <a:ext cx="861840" cy="1131840"/>
          </a:xfrm>
          <a:custGeom>
            <a:avLst/>
            <a:gdLst/>
            <a:ahLst/>
            <a:rect l="l" t="t" r="r" b="b"/>
            <a:pathLst>
              <a:path w="3972" h="4642">
                <a:moveTo>
                  <a:pt x="3397" y="4594"/>
                </a:moveTo>
                <a:lnTo>
                  <a:pt x="3972" y="479"/>
                </a:lnTo>
                <a:lnTo>
                  <a:pt x="1101" y="0"/>
                </a:lnTo>
                <a:lnTo>
                  <a:pt x="1053" y="383"/>
                </a:lnTo>
                <a:lnTo>
                  <a:pt x="909" y="719"/>
                </a:lnTo>
                <a:lnTo>
                  <a:pt x="861" y="719"/>
                </a:lnTo>
                <a:lnTo>
                  <a:pt x="813" y="670"/>
                </a:lnTo>
                <a:lnTo>
                  <a:pt x="813" y="622"/>
                </a:lnTo>
                <a:lnTo>
                  <a:pt x="766" y="575"/>
                </a:lnTo>
                <a:lnTo>
                  <a:pt x="669" y="575"/>
                </a:lnTo>
                <a:lnTo>
                  <a:pt x="574" y="575"/>
                </a:lnTo>
                <a:lnTo>
                  <a:pt x="526" y="622"/>
                </a:lnTo>
                <a:lnTo>
                  <a:pt x="574" y="766"/>
                </a:lnTo>
                <a:lnTo>
                  <a:pt x="526" y="1101"/>
                </a:lnTo>
                <a:lnTo>
                  <a:pt x="574" y="1149"/>
                </a:lnTo>
                <a:lnTo>
                  <a:pt x="526" y="1293"/>
                </a:lnTo>
                <a:lnTo>
                  <a:pt x="479" y="1341"/>
                </a:lnTo>
                <a:lnTo>
                  <a:pt x="479" y="1388"/>
                </a:lnTo>
                <a:lnTo>
                  <a:pt x="479" y="1484"/>
                </a:lnTo>
                <a:lnTo>
                  <a:pt x="479" y="1531"/>
                </a:lnTo>
                <a:lnTo>
                  <a:pt x="479" y="1580"/>
                </a:lnTo>
                <a:lnTo>
                  <a:pt x="526" y="1675"/>
                </a:lnTo>
                <a:lnTo>
                  <a:pt x="526" y="1723"/>
                </a:lnTo>
                <a:lnTo>
                  <a:pt x="574" y="1771"/>
                </a:lnTo>
                <a:lnTo>
                  <a:pt x="574" y="1867"/>
                </a:lnTo>
                <a:lnTo>
                  <a:pt x="622" y="1867"/>
                </a:lnTo>
                <a:lnTo>
                  <a:pt x="669" y="1915"/>
                </a:lnTo>
                <a:lnTo>
                  <a:pt x="669" y="2010"/>
                </a:lnTo>
                <a:lnTo>
                  <a:pt x="669" y="2010"/>
                </a:lnTo>
                <a:lnTo>
                  <a:pt x="622" y="2010"/>
                </a:lnTo>
                <a:lnTo>
                  <a:pt x="574" y="2058"/>
                </a:lnTo>
                <a:lnTo>
                  <a:pt x="479" y="2106"/>
                </a:lnTo>
                <a:lnTo>
                  <a:pt x="382" y="2202"/>
                </a:lnTo>
                <a:lnTo>
                  <a:pt x="335" y="2393"/>
                </a:lnTo>
                <a:lnTo>
                  <a:pt x="239" y="2537"/>
                </a:lnTo>
                <a:lnTo>
                  <a:pt x="192" y="2537"/>
                </a:lnTo>
                <a:lnTo>
                  <a:pt x="192" y="2585"/>
                </a:lnTo>
                <a:lnTo>
                  <a:pt x="192" y="2632"/>
                </a:lnTo>
                <a:lnTo>
                  <a:pt x="192" y="2680"/>
                </a:lnTo>
                <a:lnTo>
                  <a:pt x="144" y="2776"/>
                </a:lnTo>
                <a:lnTo>
                  <a:pt x="192" y="2824"/>
                </a:lnTo>
                <a:lnTo>
                  <a:pt x="239" y="2872"/>
                </a:lnTo>
                <a:lnTo>
                  <a:pt x="287" y="2919"/>
                </a:lnTo>
                <a:lnTo>
                  <a:pt x="239" y="2919"/>
                </a:lnTo>
                <a:lnTo>
                  <a:pt x="239" y="2967"/>
                </a:lnTo>
                <a:lnTo>
                  <a:pt x="192" y="3016"/>
                </a:lnTo>
                <a:lnTo>
                  <a:pt x="144" y="3016"/>
                </a:lnTo>
                <a:lnTo>
                  <a:pt x="47" y="3016"/>
                </a:lnTo>
                <a:lnTo>
                  <a:pt x="0" y="3206"/>
                </a:lnTo>
                <a:lnTo>
                  <a:pt x="2154" y="4404"/>
                </a:lnTo>
                <a:lnTo>
                  <a:pt x="3397" y="4642"/>
                </a:lnTo>
                <a:lnTo>
                  <a:pt x="3397" y="4594"/>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5153040" y="1449360"/>
            <a:ext cx="809640" cy="1389240"/>
          </a:xfrm>
          <a:custGeom>
            <a:avLst/>
            <a:gdLst/>
            <a:ahLst/>
            <a:rect l="l" t="t" r="r" b="b"/>
            <a:pathLst>
              <a:path w="3734" h="5694">
                <a:moveTo>
                  <a:pt x="575" y="0"/>
                </a:moveTo>
                <a:lnTo>
                  <a:pt x="0" y="2153"/>
                </a:lnTo>
                <a:lnTo>
                  <a:pt x="2394" y="5694"/>
                </a:lnTo>
                <a:lnTo>
                  <a:pt x="2394" y="5647"/>
                </a:lnTo>
                <a:lnTo>
                  <a:pt x="2441" y="5599"/>
                </a:lnTo>
                <a:lnTo>
                  <a:pt x="2489" y="5455"/>
                </a:lnTo>
                <a:lnTo>
                  <a:pt x="2441" y="5407"/>
                </a:lnTo>
                <a:lnTo>
                  <a:pt x="2489" y="5072"/>
                </a:lnTo>
                <a:lnTo>
                  <a:pt x="2441" y="4928"/>
                </a:lnTo>
                <a:lnTo>
                  <a:pt x="2489" y="4881"/>
                </a:lnTo>
                <a:lnTo>
                  <a:pt x="2584" y="4881"/>
                </a:lnTo>
                <a:lnTo>
                  <a:pt x="2681" y="4881"/>
                </a:lnTo>
                <a:lnTo>
                  <a:pt x="2728" y="4928"/>
                </a:lnTo>
                <a:lnTo>
                  <a:pt x="2728" y="4976"/>
                </a:lnTo>
                <a:lnTo>
                  <a:pt x="2776" y="5025"/>
                </a:lnTo>
                <a:lnTo>
                  <a:pt x="2824" y="5025"/>
                </a:lnTo>
                <a:lnTo>
                  <a:pt x="2968" y="4689"/>
                </a:lnTo>
                <a:lnTo>
                  <a:pt x="3016" y="4306"/>
                </a:lnTo>
                <a:lnTo>
                  <a:pt x="3734" y="717"/>
                </a:lnTo>
                <a:lnTo>
                  <a:pt x="2107" y="382"/>
                </a:lnTo>
                <a:lnTo>
                  <a:pt x="575"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5807160" y="1623960"/>
            <a:ext cx="714240" cy="992160"/>
          </a:xfrm>
          <a:custGeom>
            <a:avLst/>
            <a:gdLst/>
            <a:ahLst/>
            <a:rect l="l" t="t" r="r" b="b"/>
            <a:pathLst>
              <a:path w="3302" h="4068">
                <a:moveTo>
                  <a:pt x="2871" y="4068"/>
                </a:moveTo>
                <a:lnTo>
                  <a:pt x="3302" y="1148"/>
                </a:lnTo>
                <a:lnTo>
                  <a:pt x="2201" y="958"/>
                </a:lnTo>
                <a:lnTo>
                  <a:pt x="2296" y="287"/>
                </a:lnTo>
                <a:lnTo>
                  <a:pt x="718" y="0"/>
                </a:lnTo>
                <a:lnTo>
                  <a:pt x="0" y="3589"/>
                </a:lnTo>
                <a:lnTo>
                  <a:pt x="2871" y="4068"/>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6305400" y="2616120"/>
            <a:ext cx="879480" cy="1027080"/>
          </a:xfrm>
          <a:custGeom>
            <a:avLst/>
            <a:gdLst/>
            <a:ahLst/>
            <a:rect l="l" t="t" r="r" b="b"/>
            <a:pathLst>
              <a:path w="4069" h="4212">
                <a:moveTo>
                  <a:pt x="575" y="0"/>
                </a:moveTo>
                <a:lnTo>
                  <a:pt x="0" y="4115"/>
                </a:lnTo>
                <a:lnTo>
                  <a:pt x="0" y="4163"/>
                </a:lnTo>
                <a:lnTo>
                  <a:pt x="527" y="4212"/>
                </a:lnTo>
                <a:lnTo>
                  <a:pt x="575" y="3876"/>
                </a:lnTo>
                <a:lnTo>
                  <a:pt x="1580" y="4020"/>
                </a:lnTo>
                <a:lnTo>
                  <a:pt x="1580" y="3972"/>
                </a:lnTo>
                <a:lnTo>
                  <a:pt x="1532" y="3925"/>
                </a:lnTo>
                <a:lnTo>
                  <a:pt x="1580" y="3876"/>
                </a:lnTo>
                <a:lnTo>
                  <a:pt x="1580" y="3876"/>
                </a:lnTo>
                <a:lnTo>
                  <a:pt x="1532" y="3876"/>
                </a:lnTo>
                <a:lnTo>
                  <a:pt x="1580" y="3828"/>
                </a:lnTo>
                <a:lnTo>
                  <a:pt x="3782" y="4068"/>
                </a:lnTo>
                <a:lnTo>
                  <a:pt x="4021" y="765"/>
                </a:lnTo>
                <a:lnTo>
                  <a:pt x="4069" y="765"/>
                </a:lnTo>
                <a:lnTo>
                  <a:pt x="4069" y="383"/>
                </a:lnTo>
                <a:lnTo>
                  <a:pt x="575"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6635880" y="2803680"/>
            <a:ext cx="1773000" cy="1923840"/>
          </a:xfrm>
          <a:custGeom>
            <a:avLst/>
            <a:gdLst/>
            <a:ahLst/>
            <a:rect l="l" t="t" r="r" b="b"/>
            <a:pathLst>
              <a:path w="8184" h="7897">
                <a:moveTo>
                  <a:pt x="7514" y="2202"/>
                </a:moveTo>
                <a:lnTo>
                  <a:pt x="7514" y="2202"/>
                </a:lnTo>
                <a:lnTo>
                  <a:pt x="7466" y="2154"/>
                </a:lnTo>
                <a:lnTo>
                  <a:pt x="7419" y="2154"/>
                </a:lnTo>
                <a:lnTo>
                  <a:pt x="7132" y="2010"/>
                </a:lnTo>
                <a:lnTo>
                  <a:pt x="7132" y="2010"/>
                </a:lnTo>
                <a:lnTo>
                  <a:pt x="7035" y="2059"/>
                </a:lnTo>
                <a:lnTo>
                  <a:pt x="6892" y="2010"/>
                </a:lnTo>
                <a:lnTo>
                  <a:pt x="6844" y="2010"/>
                </a:lnTo>
                <a:lnTo>
                  <a:pt x="6796" y="2059"/>
                </a:lnTo>
                <a:lnTo>
                  <a:pt x="6700" y="2059"/>
                </a:lnTo>
                <a:lnTo>
                  <a:pt x="6557" y="2107"/>
                </a:lnTo>
                <a:lnTo>
                  <a:pt x="6509" y="2107"/>
                </a:lnTo>
                <a:lnTo>
                  <a:pt x="6413" y="2202"/>
                </a:lnTo>
                <a:lnTo>
                  <a:pt x="6318" y="2107"/>
                </a:lnTo>
                <a:lnTo>
                  <a:pt x="6269" y="2107"/>
                </a:lnTo>
                <a:lnTo>
                  <a:pt x="6269" y="2059"/>
                </a:lnTo>
                <a:lnTo>
                  <a:pt x="6269" y="2059"/>
                </a:lnTo>
                <a:lnTo>
                  <a:pt x="6222" y="2059"/>
                </a:lnTo>
                <a:lnTo>
                  <a:pt x="6174" y="2107"/>
                </a:lnTo>
                <a:lnTo>
                  <a:pt x="6174" y="2107"/>
                </a:lnTo>
                <a:lnTo>
                  <a:pt x="6078" y="2059"/>
                </a:lnTo>
                <a:lnTo>
                  <a:pt x="6078" y="2010"/>
                </a:lnTo>
                <a:lnTo>
                  <a:pt x="6078" y="2010"/>
                </a:lnTo>
                <a:lnTo>
                  <a:pt x="6031" y="2059"/>
                </a:lnTo>
                <a:lnTo>
                  <a:pt x="5982" y="2107"/>
                </a:lnTo>
                <a:lnTo>
                  <a:pt x="5982" y="2154"/>
                </a:lnTo>
                <a:lnTo>
                  <a:pt x="5934" y="2202"/>
                </a:lnTo>
                <a:lnTo>
                  <a:pt x="5887" y="2154"/>
                </a:lnTo>
                <a:lnTo>
                  <a:pt x="5934" y="2059"/>
                </a:lnTo>
                <a:lnTo>
                  <a:pt x="5934" y="2059"/>
                </a:lnTo>
                <a:lnTo>
                  <a:pt x="5887" y="2059"/>
                </a:lnTo>
                <a:lnTo>
                  <a:pt x="5791" y="2107"/>
                </a:lnTo>
                <a:lnTo>
                  <a:pt x="5791" y="2107"/>
                </a:lnTo>
                <a:lnTo>
                  <a:pt x="5647" y="1962"/>
                </a:lnTo>
                <a:lnTo>
                  <a:pt x="5600" y="2010"/>
                </a:lnTo>
                <a:lnTo>
                  <a:pt x="5552" y="2059"/>
                </a:lnTo>
                <a:lnTo>
                  <a:pt x="5457" y="2059"/>
                </a:lnTo>
                <a:lnTo>
                  <a:pt x="5457" y="1962"/>
                </a:lnTo>
                <a:lnTo>
                  <a:pt x="5408" y="1962"/>
                </a:lnTo>
                <a:lnTo>
                  <a:pt x="5360" y="1915"/>
                </a:lnTo>
                <a:lnTo>
                  <a:pt x="5360" y="1867"/>
                </a:lnTo>
                <a:lnTo>
                  <a:pt x="5217" y="1867"/>
                </a:lnTo>
                <a:lnTo>
                  <a:pt x="5169" y="1915"/>
                </a:lnTo>
                <a:lnTo>
                  <a:pt x="5121" y="1867"/>
                </a:lnTo>
                <a:lnTo>
                  <a:pt x="5073" y="1819"/>
                </a:lnTo>
                <a:lnTo>
                  <a:pt x="5025" y="1819"/>
                </a:lnTo>
                <a:lnTo>
                  <a:pt x="5025" y="1867"/>
                </a:lnTo>
                <a:lnTo>
                  <a:pt x="4978" y="1867"/>
                </a:lnTo>
                <a:lnTo>
                  <a:pt x="4930" y="1819"/>
                </a:lnTo>
                <a:lnTo>
                  <a:pt x="4738" y="1772"/>
                </a:lnTo>
                <a:lnTo>
                  <a:pt x="4738" y="1772"/>
                </a:lnTo>
                <a:lnTo>
                  <a:pt x="4691" y="1723"/>
                </a:lnTo>
                <a:lnTo>
                  <a:pt x="4691" y="1675"/>
                </a:lnTo>
                <a:lnTo>
                  <a:pt x="4691" y="1675"/>
                </a:lnTo>
                <a:lnTo>
                  <a:pt x="4594" y="1628"/>
                </a:lnTo>
                <a:lnTo>
                  <a:pt x="4594" y="1675"/>
                </a:lnTo>
                <a:lnTo>
                  <a:pt x="4451" y="1675"/>
                </a:lnTo>
                <a:lnTo>
                  <a:pt x="4403" y="1628"/>
                </a:lnTo>
                <a:lnTo>
                  <a:pt x="4307" y="1532"/>
                </a:lnTo>
                <a:lnTo>
                  <a:pt x="4307" y="1532"/>
                </a:lnTo>
                <a:lnTo>
                  <a:pt x="4212" y="1485"/>
                </a:lnTo>
                <a:lnTo>
                  <a:pt x="4259" y="97"/>
                </a:lnTo>
                <a:lnTo>
                  <a:pt x="2537" y="0"/>
                </a:lnTo>
                <a:lnTo>
                  <a:pt x="2489" y="0"/>
                </a:lnTo>
                <a:lnTo>
                  <a:pt x="2250" y="3303"/>
                </a:lnTo>
                <a:lnTo>
                  <a:pt x="48" y="3063"/>
                </a:lnTo>
                <a:lnTo>
                  <a:pt x="0" y="3111"/>
                </a:lnTo>
                <a:lnTo>
                  <a:pt x="48" y="3111"/>
                </a:lnTo>
                <a:lnTo>
                  <a:pt x="48" y="3111"/>
                </a:lnTo>
                <a:lnTo>
                  <a:pt x="0" y="3160"/>
                </a:lnTo>
                <a:lnTo>
                  <a:pt x="48" y="3207"/>
                </a:lnTo>
                <a:lnTo>
                  <a:pt x="48" y="3255"/>
                </a:lnTo>
                <a:lnTo>
                  <a:pt x="192" y="3303"/>
                </a:lnTo>
                <a:lnTo>
                  <a:pt x="192" y="3398"/>
                </a:lnTo>
                <a:lnTo>
                  <a:pt x="240" y="3494"/>
                </a:lnTo>
                <a:lnTo>
                  <a:pt x="383" y="3542"/>
                </a:lnTo>
                <a:lnTo>
                  <a:pt x="718" y="3972"/>
                </a:lnTo>
                <a:lnTo>
                  <a:pt x="1006" y="4212"/>
                </a:lnTo>
                <a:lnTo>
                  <a:pt x="1006" y="4259"/>
                </a:lnTo>
                <a:lnTo>
                  <a:pt x="1006" y="4308"/>
                </a:lnTo>
                <a:lnTo>
                  <a:pt x="1006" y="4356"/>
                </a:lnTo>
                <a:lnTo>
                  <a:pt x="1053" y="4403"/>
                </a:lnTo>
                <a:lnTo>
                  <a:pt x="1101" y="4499"/>
                </a:lnTo>
                <a:lnTo>
                  <a:pt x="1101" y="4738"/>
                </a:lnTo>
                <a:lnTo>
                  <a:pt x="1101" y="4786"/>
                </a:lnTo>
                <a:lnTo>
                  <a:pt x="1244" y="4978"/>
                </a:lnTo>
                <a:lnTo>
                  <a:pt x="1675" y="5265"/>
                </a:lnTo>
                <a:lnTo>
                  <a:pt x="1963" y="5457"/>
                </a:lnTo>
                <a:lnTo>
                  <a:pt x="2010" y="5457"/>
                </a:lnTo>
                <a:lnTo>
                  <a:pt x="2107" y="5457"/>
                </a:lnTo>
                <a:lnTo>
                  <a:pt x="2154" y="5360"/>
                </a:lnTo>
                <a:lnTo>
                  <a:pt x="2202" y="5313"/>
                </a:lnTo>
                <a:lnTo>
                  <a:pt x="2345" y="5025"/>
                </a:lnTo>
                <a:lnTo>
                  <a:pt x="2394" y="4930"/>
                </a:lnTo>
                <a:lnTo>
                  <a:pt x="2441" y="4930"/>
                </a:lnTo>
                <a:lnTo>
                  <a:pt x="2537" y="4978"/>
                </a:lnTo>
                <a:lnTo>
                  <a:pt x="2537" y="4930"/>
                </a:lnTo>
                <a:lnTo>
                  <a:pt x="2584" y="4882"/>
                </a:lnTo>
                <a:lnTo>
                  <a:pt x="2584" y="4882"/>
                </a:lnTo>
                <a:lnTo>
                  <a:pt x="2681" y="4882"/>
                </a:lnTo>
                <a:lnTo>
                  <a:pt x="2728" y="4930"/>
                </a:lnTo>
                <a:lnTo>
                  <a:pt x="2872" y="4930"/>
                </a:lnTo>
                <a:lnTo>
                  <a:pt x="2919" y="4978"/>
                </a:lnTo>
                <a:lnTo>
                  <a:pt x="3016" y="4978"/>
                </a:lnTo>
                <a:lnTo>
                  <a:pt x="3063" y="4978"/>
                </a:lnTo>
                <a:lnTo>
                  <a:pt x="3206" y="5073"/>
                </a:lnTo>
                <a:lnTo>
                  <a:pt x="3255" y="5122"/>
                </a:lnTo>
                <a:lnTo>
                  <a:pt x="3255" y="5122"/>
                </a:lnTo>
                <a:lnTo>
                  <a:pt x="3303" y="5169"/>
                </a:lnTo>
                <a:lnTo>
                  <a:pt x="3303" y="5169"/>
                </a:lnTo>
                <a:lnTo>
                  <a:pt x="3350" y="5217"/>
                </a:lnTo>
                <a:lnTo>
                  <a:pt x="3446" y="5313"/>
                </a:lnTo>
                <a:lnTo>
                  <a:pt x="3542" y="5409"/>
                </a:lnTo>
                <a:lnTo>
                  <a:pt x="3638" y="5504"/>
                </a:lnTo>
                <a:lnTo>
                  <a:pt x="3638" y="5552"/>
                </a:lnTo>
                <a:lnTo>
                  <a:pt x="3829" y="6031"/>
                </a:lnTo>
                <a:lnTo>
                  <a:pt x="3829" y="6126"/>
                </a:lnTo>
                <a:lnTo>
                  <a:pt x="4069" y="6366"/>
                </a:lnTo>
                <a:lnTo>
                  <a:pt x="4069" y="6413"/>
                </a:lnTo>
                <a:lnTo>
                  <a:pt x="4212" y="6557"/>
                </a:lnTo>
                <a:lnTo>
                  <a:pt x="4259" y="6557"/>
                </a:lnTo>
                <a:lnTo>
                  <a:pt x="4307" y="6653"/>
                </a:lnTo>
                <a:lnTo>
                  <a:pt x="4307" y="6700"/>
                </a:lnTo>
                <a:lnTo>
                  <a:pt x="4307" y="6845"/>
                </a:lnTo>
                <a:lnTo>
                  <a:pt x="4356" y="6892"/>
                </a:lnTo>
                <a:lnTo>
                  <a:pt x="4403" y="7084"/>
                </a:lnTo>
                <a:lnTo>
                  <a:pt x="4451" y="7132"/>
                </a:lnTo>
                <a:lnTo>
                  <a:pt x="4594" y="7419"/>
                </a:lnTo>
                <a:lnTo>
                  <a:pt x="4594" y="7514"/>
                </a:lnTo>
                <a:lnTo>
                  <a:pt x="4691" y="7514"/>
                </a:lnTo>
                <a:lnTo>
                  <a:pt x="4786" y="7562"/>
                </a:lnTo>
                <a:lnTo>
                  <a:pt x="4930" y="7610"/>
                </a:lnTo>
                <a:lnTo>
                  <a:pt x="5169" y="7754"/>
                </a:lnTo>
                <a:lnTo>
                  <a:pt x="5408" y="7754"/>
                </a:lnTo>
                <a:lnTo>
                  <a:pt x="5504" y="7801"/>
                </a:lnTo>
                <a:lnTo>
                  <a:pt x="5647" y="7897"/>
                </a:lnTo>
                <a:lnTo>
                  <a:pt x="5695" y="7897"/>
                </a:lnTo>
                <a:lnTo>
                  <a:pt x="5791" y="7849"/>
                </a:lnTo>
                <a:lnTo>
                  <a:pt x="5839" y="7849"/>
                </a:lnTo>
                <a:lnTo>
                  <a:pt x="5887" y="7849"/>
                </a:lnTo>
                <a:lnTo>
                  <a:pt x="5887" y="7801"/>
                </a:lnTo>
                <a:lnTo>
                  <a:pt x="5791" y="7754"/>
                </a:lnTo>
                <a:lnTo>
                  <a:pt x="5791" y="7754"/>
                </a:lnTo>
                <a:lnTo>
                  <a:pt x="5744" y="7658"/>
                </a:lnTo>
                <a:lnTo>
                  <a:pt x="5647" y="7322"/>
                </a:lnTo>
                <a:lnTo>
                  <a:pt x="5600" y="7179"/>
                </a:lnTo>
                <a:lnTo>
                  <a:pt x="5695" y="6988"/>
                </a:lnTo>
                <a:lnTo>
                  <a:pt x="5647" y="6892"/>
                </a:lnTo>
                <a:lnTo>
                  <a:pt x="5647" y="6892"/>
                </a:lnTo>
                <a:lnTo>
                  <a:pt x="5647" y="6892"/>
                </a:lnTo>
                <a:lnTo>
                  <a:pt x="5600" y="6892"/>
                </a:lnTo>
                <a:lnTo>
                  <a:pt x="5600" y="6845"/>
                </a:lnTo>
                <a:lnTo>
                  <a:pt x="5647" y="6845"/>
                </a:lnTo>
                <a:lnTo>
                  <a:pt x="5744" y="6797"/>
                </a:lnTo>
                <a:lnTo>
                  <a:pt x="5791" y="6605"/>
                </a:lnTo>
                <a:lnTo>
                  <a:pt x="5744" y="6605"/>
                </a:lnTo>
                <a:lnTo>
                  <a:pt x="5744" y="6510"/>
                </a:lnTo>
                <a:lnTo>
                  <a:pt x="5744" y="6461"/>
                </a:lnTo>
                <a:lnTo>
                  <a:pt x="5839" y="6510"/>
                </a:lnTo>
                <a:lnTo>
                  <a:pt x="5934" y="6413"/>
                </a:lnTo>
                <a:lnTo>
                  <a:pt x="5982" y="6318"/>
                </a:lnTo>
                <a:lnTo>
                  <a:pt x="5887" y="6270"/>
                </a:lnTo>
                <a:lnTo>
                  <a:pt x="5934" y="6222"/>
                </a:lnTo>
                <a:lnTo>
                  <a:pt x="5934" y="6222"/>
                </a:lnTo>
                <a:lnTo>
                  <a:pt x="5982" y="6222"/>
                </a:lnTo>
                <a:lnTo>
                  <a:pt x="6031" y="6222"/>
                </a:lnTo>
                <a:lnTo>
                  <a:pt x="6031" y="6222"/>
                </a:lnTo>
                <a:lnTo>
                  <a:pt x="6078" y="6222"/>
                </a:lnTo>
                <a:lnTo>
                  <a:pt x="6126" y="6222"/>
                </a:lnTo>
                <a:lnTo>
                  <a:pt x="6126" y="6222"/>
                </a:lnTo>
                <a:lnTo>
                  <a:pt x="6126" y="6126"/>
                </a:lnTo>
                <a:lnTo>
                  <a:pt x="6126" y="6079"/>
                </a:lnTo>
                <a:lnTo>
                  <a:pt x="6174" y="6079"/>
                </a:lnTo>
                <a:lnTo>
                  <a:pt x="6174" y="6079"/>
                </a:lnTo>
                <a:lnTo>
                  <a:pt x="6174" y="6126"/>
                </a:lnTo>
                <a:lnTo>
                  <a:pt x="6366" y="6079"/>
                </a:lnTo>
                <a:lnTo>
                  <a:pt x="6366" y="6079"/>
                </a:lnTo>
                <a:lnTo>
                  <a:pt x="6366" y="6031"/>
                </a:lnTo>
                <a:lnTo>
                  <a:pt x="6366" y="6031"/>
                </a:lnTo>
                <a:lnTo>
                  <a:pt x="6269" y="5983"/>
                </a:lnTo>
                <a:lnTo>
                  <a:pt x="6269" y="5934"/>
                </a:lnTo>
                <a:lnTo>
                  <a:pt x="6413" y="5887"/>
                </a:lnTo>
                <a:lnTo>
                  <a:pt x="6461" y="5887"/>
                </a:lnTo>
                <a:lnTo>
                  <a:pt x="6461" y="5839"/>
                </a:lnTo>
                <a:lnTo>
                  <a:pt x="6509" y="5887"/>
                </a:lnTo>
                <a:lnTo>
                  <a:pt x="6461" y="5887"/>
                </a:lnTo>
                <a:lnTo>
                  <a:pt x="6509" y="5934"/>
                </a:lnTo>
                <a:lnTo>
                  <a:pt x="6509" y="5934"/>
                </a:lnTo>
                <a:lnTo>
                  <a:pt x="6557" y="5887"/>
                </a:lnTo>
                <a:lnTo>
                  <a:pt x="6796" y="5839"/>
                </a:lnTo>
                <a:lnTo>
                  <a:pt x="7132" y="5600"/>
                </a:lnTo>
                <a:lnTo>
                  <a:pt x="7179" y="5504"/>
                </a:lnTo>
                <a:lnTo>
                  <a:pt x="7322" y="5360"/>
                </a:lnTo>
                <a:lnTo>
                  <a:pt x="7322" y="5313"/>
                </a:lnTo>
                <a:lnTo>
                  <a:pt x="7275" y="5217"/>
                </a:lnTo>
                <a:lnTo>
                  <a:pt x="7275" y="5122"/>
                </a:lnTo>
                <a:lnTo>
                  <a:pt x="7419" y="5122"/>
                </a:lnTo>
                <a:lnTo>
                  <a:pt x="7419" y="5122"/>
                </a:lnTo>
                <a:lnTo>
                  <a:pt x="7419" y="5169"/>
                </a:lnTo>
                <a:lnTo>
                  <a:pt x="7419" y="5217"/>
                </a:lnTo>
                <a:lnTo>
                  <a:pt x="7562" y="5217"/>
                </a:lnTo>
                <a:lnTo>
                  <a:pt x="7562" y="5217"/>
                </a:lnTo>
                <a:lnTo>
                  <a:pt x="7849" y="5122"/>
                </a:lnTo>
                <a:lnTo>
                  <a:pt x="7993" y="5122"/>
                </a:lnTo>
                <a:lnTo>
                  <a:pt x="7993" y="5122"/>
                </a:lnTo>
                <a:lnTo>
                  <a:pt x="7993" y="5073"/>
                </a:lnTo>
                <a:lnTo>
                  <a:pt x="7945" y="5073"/>
                </a:lnTo>
                <a:lnTo>
                  <a:pt x="7945" y="5025"/>
                </a:lnTo>
                <a:lnTo>
                  <a:pt x="7993" y="4978"/>
                </a:lnTo>
                <a:lnTo>
                  <a:pt x="7993" y="4930"/>
                </a:lnTo>
                <a:lnTo>
                  <a:pt x="8041" y="4882"/>
                </a:lnTo>
                <a:lnTo>
                  <a:pt x="8088" y="4738"/>
                </a:lnTo>
                <a:lnTo>
                  <a:pt x="8041" y="4643"/>
                </a:lnTo>
                <a:lnTo>
                  <a:pt x="8041" y="4595"/>
                </a:lnTo>
                <a:lnTo>
                  <a:pt x="8041" y="4595"/>
                </a:lnTo>
                <a:lnTo>
                  <a:pt x="8041" y="4548"/>
                </a:lnTo>
                <a:lnTo>
                  <a:pt x="8088" y="4451"/>
                </a:lnTo>
                <a:lnTo>
                  <a:pt x="8136" y="4403"/>
                </a:lnTo>
                <a:lnTo>
                  <a:pt x="8136" y="4356"/>
                </a:lnTo>
                <a:lnTo>
                  <a:pt x="8184" y="4212"/>
                </a:lnTo>
                <a:lnTo>
                  <a:pt x="8184" y="4116"/>
                </a:lnTo>
                <a:lnTo>
                  <a:pt x="8136" y="4021"/>
                </a:lnTo>
                <a:lnTo>
                  <a:pt x="8088" y="3925"/>
                </a:lnTo>
                <a:lnTo>
                  <a:pt x="8088" y="3925"/>
                </a:lnTo>
                <a:lnTo>
                  <a:pt x="8088" y="3877"/>
                </a:lnTo>
                <a:lnTo>
                  <a:pt x="8041" y="3829"/>
                </a:lnTo>
                <a:lnTo>
                  <a:pt x="8041" y="3782"/>
                </a:lnTo>
                <a:lnTo>
                  <a:pt x="7993" y="3734"/>
                </a:lnTo>
                <a:lnTo>
                  <a:pt x="7993" y="3685"/>
                </a:lnTo>
                <a:lnTo>
                  <a:pt x="7993" y="3638"/>
                </a:lnTo>
                <a:lnTo>
                  <a:pt x="7945" y="3542"/>
                </a:lnTo>
                <a:lnTo>
                  <a:pt x="7849" y="3447"/>
                </a:lnTo>
                <a:lnTo>
                  <a:pt x="7849" y="3398"/>
                </a:lnTo>
                <a:lnTo>
                  <a:pt x="7801" y="2681"/>
                </a:lnTo>
                <a:lnTo>
                  <a:pt x="7801" y="2297"/>
                </a:lnTo>
                <a:lnTo>
                  <a:pt x="7706" y="2250"/>
                </a:lnTo>
                <a:lnTo>
                  <a:pt x="7658" y="2297"/>
                </a:lnTo>
                <a:lnTo>
                  <a:pt x="7609" y="2297"/>
                </a:lnTo>
                <a:lnTo>
                  <a:pt x="7514" y="2202"/>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6429240" y="1905120"/>
            <a:ext cx="920880" cy="815760"/>
          </a:xfrm>
          <a:custGeom>
            <a:avLst/>
            <a:gdLst/>
            <a:ahLst/>
            <a:rect l="l" t="t" r="r" b="b"/>
            <a:pathLst>
              <a:path w="4260" h="3350">
                <a:moveTo>
                  <a:pt x="0" y="2920"/>
                </a:moveTo>
                <a:lnTo>
                  <a:pt x="431" y="0"/>
                </a:lnTo>
                <a:lnTo>
                  <a:pt x="3159" y="288"/>
                </a:lnTo>
                <a:lnTo>
                  <a:pt x="4260" y="384"/>
                </a:lnTo>
                <a:lnTo>
                  <a:pt x="4212" y="1101"/>
                </a:lnTo>
                <a:lnTo>
                  <a:pt x="4068" y="3350"/>
                </a:lnTo>
                <a:lnTo>
                  <a:pt x="3494" y="3303"/>
                </a:lnTo>
                <a:lnTo>
                  <a:pt x="0" y="292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7310520" y="2173320"/>
            <a:ext cx="931680" cy="571320"/>
          </a:xfrm>
          <a:custGeom>
            <a:avLst/>
            <a:gdLst/>
            <a:ahLst/>
            <a:rect l="l" t="t" r="r" b="b"/>
            <a:pathLst>
              <a:path w="4308" h="2346">
                <a:moveTo>
                  <a:pt x="144" y="0"/>
                </a:moveTo>
                <a:lnTo>
                  <a:pt x="3877" y="97"/>
                </a:lnTo>
                <a:lnTo>
                  <a:pt x="4116" y="287"/>
                </a:lnTo>
                <a:lnTo>
                  <a:pt x="4068" y="384"/>
                </a:lnTo>
                <a:lnTo>
                  <a:pt x="4021" y="479"/>
                </a:lnTo>
                <a:lnTo>
                  <a:pt x="4068" y="527"/>
                </a:lnTo>
                <a:lnTo>
                  <a:pt x="4116" y="527"/>
                </a:lnTo>
                <a:lnTo>
                  <a:pt x="4164" y="671"/>
                </a:lnTo>
                <a:lnTo>
                  <a:pt x="4211" y="718"/>
                </a:lnTo>
                <a:lnTo>
                  <a:pt x="4259" y="718"/>
                </a:lnTo>
                <a:lnTo>
                  <a:pt x="4308" y="766"/>
                </a:lnTo>
                <a:lnTo>
                  <a:pt x="4308" y="2346"/>
                </a:lnTo>
                <a:lnTo>
                  <a:pt x="0" y="2249"/>
                </a:lnTo>
                <a:lnTo>
                  <a:pt x="144"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7184880" y="2709720"/>
            <a:ext cx="1087560" cy="630360"/>
          </a:xfrm>
          <a:custGeom>
            <a:avLst/>
            <a:gdLst/>
            <a:ahLst/>
            <a:rect l="l" t="t" r="r" b="b"/>
            <a:pathLst>
              <a:path w="5025" h="2584">
                <a:moveTo>
                  <a:pt x="4882" y="144"/>
                </a:moveTo>
                <a:lnTo>
                  <a:pt x="574" y="47"/>
                </a:lnTo>
                <a:lnTo>
                  <a:pt x="0" y="0"/>
                </a:lnTo>
                <a:lnTo>
                  <a:pt x="0" y="382"/>
                </a:lnTo>
                <a:lnTo>
                  <a:pt x="1722" y="479"/>
                </a:lnTo>
                <a:lnTo>
                  <a:pt x="1675" y="1867"/>
                </a:lnTo>
                <a:lnTo>
                  <a:pt x="1770" y="1914"/>
                </a:lnTo>
                <a:lnTo>
                  <a:pt x="1770" y="1914"/>
                </a:lnTo>
                <a:lnTo>
                  <a:pt x="1866" y="2010"/>
                </a:lnTo>
                <a:lnTo>
                  <a:pt x="1914" y="2057"/>
                </a:lnTo>
                <a:lnTo>
                  <a:pt x="2057" y="2057"/>
                </a:lnTo>
                <a:lnTo>
                  <a:pt x="2057" y="2010"/>
                </a:lnTo>
                <a:lnTo>
                  <a:pt x="2154" y="2057"/>
                </a:lnTo>
                <a:lnTo>
                  <a:pt x="2154" y="2057"/>
                </a:lnTo>
                <a:lnTo>
                  <a:pt x="2154" y="2105"/>
                </a:lnTo>
                <a:lnTo>
                  <a:pt x="2201" y="2154"/>
                </a:lnTo>
                <a:lnTo>
                  <a:pt x="2201" y="2154"/>
                </a:lnTo>
                <a:lnTo>
                  <a:pt x="2393" y="2201"/>
                </a:lnTo>
                <a:lnTo>
                  <a:pt x="2441" y="2249"/>
                </a:lnTo>
                <a:lnTo>
                  <a:pt x="2488" y="2249"/>
                </a:lnTo>
                <a:lnTo>
                  <a:pt x="2488" y="2201"/>
                </a:lnTo>
                <a:lnTo>
                  <a:pt x="2536" y="2201"/>
                </a:lnTo>
                <a:lnTo>
                  <a:pt x="2584" y="2249"/>
                </a:lnTo>
                <a:lnTo>
                  <a:pt x="2632" y="2297"/>
                </a:lnTo>
                <a:lnTo>
                  <a:pt x="2680" y="2249"/>
                </a:lnTo>
                <a:lnTo>
                  <a:pt x="2823" y="2249"/>
                </a:lnTo>
                <a:lnTo>
                  <a:pt x="2823" y="2297"/>
                </a:lnTo>
                <a:lnTo>
                  <a:pt x="2871" y="2344"/>
                </a:lnTo>
                <a:lnTo>
                  <a:pt x="2920" y="2344"/>
                </a:lnTo>
                <a:lnTo>
                  <a:pt x="2920" y="2441"/>
                </a:lnTo>
                <a:lnTo>
                  <a:pt x="3015" y="2441"/>
                </a:lnTo>
                <a:lnTo>
                  <a:pt x="3063" y="2392"/>
                </a:lnTo>
                <a:lnTo>
                  <a:pt x="3110" y="2344"/>
                </a:lnTo>
                <a:lnTo>
                  <a:pt x="3254" y="2489"/>
                </a:lnTo>
                <a:lnTo>
                  <a:pt x="3254" y="2489"/>
                </a:lnTo>
                <a:lnTo>
                  <a:pt x="3350" y="2441"/>
                </a:lnTo>
                <a:lnTo>
                  <a:pt x="3397" y="2441"/>
                </a:lnTo>
                <a:lnTo>
                  <a:pt x="3397" y="2441"/>
                </a:lnTo>
                <a:lnTo>
                  <a:pt x="3350" y="2536"/>
                </a:lnTo>
                <a:lnTo>
                  <a:pt x="3397" y="2584"/>
                </a:lnTo>
                <a:lnTo>
                  <a:pt x="3445" y="2536"/>
                </a:lnTo>
                <a:lnTo>
                  <a:pt x="3445" y="2489"/>
                </a:lnTo>
                <a:lnTo>
                  <a:pt x="3494" y="2441"/>
                </a:lnTo>
                <a:lnTo>
                  <a:pt x="3541" y="2392"/>
                </a:lnTo>
                <a:lnTo>
                  <a:pt x="3541" y="2392"/>
                </a:lnTo>
                <a:lnTo>
                  <a:pt x="3541" y="2441"/>
                </a:lnTo>
                <a:lnTo>
                  <a:pt x="3637" y="2489"/>
                </a:lnTo>
                <a:lnTo>
                  <a:pt x="3637" y="2489"/>
                </a:lnTo>
                <a:lnTo>
                  <a:pt x="3685" y="2441"/>
                </a:lnTo>
                <a:lnTo>
                  <a:pt x="3732" y="2441"/>
                </a:lnTo>
                <a:lnTo>
                  <a:pt x="3732" y="2441"/>
                </a:lnTo>
                <a:lnTo>
                  <a:pt x="3732" y="2489"/>
                </a:lnTo>
                <a:lnTo>
                  <a:pt x="3781" y="2489"/>
                </a:lnTo>
                <a:lnTo>
                  <a:pt x="3876" y="2584"/>
                </a:lnTo>
                <a:lnTo>
                  <a:pt x="3972" y="2489"/>
                </a:lnTo>
                <a:lnTo>
                  <a:pt x="4020" y="2489"/>
                </a:lnTo>
                <a:lnTo>
                  <a:pt x="4163" y="2441"/>
                </a:lnTo>
                <a:lnTo>
                  <a:pt x="4259" y="2441"/>
                </a:lnTo>
                <a:lnTo>
                  <a:pt x="4307" y="2392"/>
                </a:lnTo>
                <a:lnTo>
                  <a:pt x="4355" y="2392"/>
                </a:lnTo>
                <a:lnTo>
                  <a:pt x="4498" y="2441"/>
                </a:lnTo>
                <a:lnTo>
                  <a:pt x="4595" y="2392"/>
                </a:lnTo>
                <a:lnTo>
                  <a:pt x="4595" y="2392"/>
                </a:lnTo>
                <a:lnTo>
                  <a:pt x="4882" y="2536"/>
                </a:lnTo>
                <a:lnTo>
                  <a:pt x="4929" y="2536"/>
                </a:lnTo>
                <a:lnTo>
                  <a:pt x="4977" y="2584"/>
                </a:lnTo>
                <a:lnTo>
                  <a:pt x="4977" y="2584"/>
                </a:lnTo>
                <a:lnTo>
                  <a:pt x="5025" y="1292"/>
                </a:lnTo>
                <a:lnTo>
                  <a:pt x="4882" y="479"/>
                </a:lnTo>
                <a:lnTo>
                  <a:pt x="4882" y="144"/>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4919760" y="2292480"/>
            <a:ext cx="390600" cy="17280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California</a:t>
            </a:r>
            <a:endParaRPr b="0" lang="en-US" sz="800" strike="noStrike" u="none">
              <a:solidFill>
                <a:srgbClr val="000000"/>
              </a:solidFill>
              <a:effectLst/>
              <a:uFillTx/>
              <a:latin typeface="Times New Roman"/>
            </a:endParaRPr>
          </a:p>
        </p:txBody>
      </p:sp>
      <p:sp>
        <p:nvSpPr>
          <p:cNvPr id="30" name=""/>
          <p:cNvSpPr/>
          <p:nvPr/>
        </p:nvSpPr>
        <p:spPr>
          <a:xfrm>
            <a:off x="5305320" y="1868400"/>
            <a:ext cx="392040" cy="1731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Nevada</a:t>
            </a:r>
            <a:endParaRPr b="0" lang="en-US" sz="800" strike="noStrike" u="none">
              <a:solidFill>
                <a:srgbClr val="000000"/>
              </a:solidFill>
              <a:effectLst/>
              <a:uFillTx/>
              <a:latin typeface="Times New Roman"/>
            </a:endParaRPr>
          </a:p>
        </p:txBody>
      </p:sp>
      <p:sp>
        <p:nvSpPr>
          <p:cNvPr id="31" name=""/>
          <p:cNvSpPr/>
          <p:nvPr/>
        </p:nvSpPr>
        <p:spPr>
          <a:xfrm>
            <a:off x="5972040" y="2100240"/>
            <a:ext cx="392400" cy="1731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Utah</a:t>
            </a:r>
            <a:endParaRPr b="0" lang="en-US" sz="800" strike="noStrike" u="none">
              <a:solidFill>
                <a:srgbClr val="000000"/>
              </a:solidFill>
              <a:effectLst/>
              <a:uFillTx/>
              <a:latin typeface="Times New Roman"/>
            </a:endParaRPr>
          </a:p>
        </p:txBody>
      </p:sp>
      <p:sp>
        <p:nvSpPr>
          <p:cNvPr id="32" name=""/>
          <p:cNvSpPr/>
          <p:nvPr/>
        </p:nvSpPr>
        <p:spPr>
          <a:xfrm>
            <a:off x="5803920" y="3216240"/>
            <a:ext cx="392040" cy="1713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Arizona</a:t>
            </a:r>
            <a:endParaRPr b="0" lang="en-US" sz="800" strike="noStrike" u="none">
              <a:solidFill>
                <a:srgbClr val="000000"/>
              </a:solidFill>
              <a:effectLst/>
              <a:uFillTx/>
              <a:latin typeface="Times New Roman"/>
            </a:endParaRPr>
          </a:p>
        </p:txBody>
      </p:sp>
      <p:sp>
        <p:nvSpPr>
          <p:cNvPr id="33" name=""/>
          <p:cNvSpPr/>
          <p:nvPr/>
        </p:nvSpPr>
        <p:spPr>
          <a:xfrm>
            <a:off x="6673680" y="2044800"/>
            <a:ext cx="392400" cy="1713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Colorado</a:t>
            </a:r>
            <a:endParaRPr b="0" lang="en-US" sz="800" strike="noStrike" u="none">
              <a:solidFill>
                <a:srgbClr val="000000"/>
              </a:solidFill>
              <a:effectLst/>
              <a:uFillTx/>
              <a:latin typeface="Times New Roman"/>
            </a:endParaRPr>
          </a:p>
        </p:txBody>
      </p:sp>
      <p:sp>
        <p:nvSpPr>
          <p:cNvPr id="34" name=""/>
          <p:cNvSpPr/>
          <p:nvPr/>
        </p:nvSpPr>
        <p:spPr>
          <a:xfrm>
            <a:off x="6326280" y="3328920"/>
            <a:ext cx="593640" cy="1731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New Mexico</a:t>
            </a:r>
            <a:endParaRPr b="0" lang="en-US" sz="800" strike="noStrike" u="none">
              <a:solidFill>
                <a:srgbClr val="000000"/>
              </a:solidFill>
              <a:effectLst/>
              <a:uFillTx/>
              <a:latin typeface="Times New Roman"/>
            </a:endParaRPr>
          </a:p>
        </p:txBody>
      </p:sp>
      <p:sp>
        <p:nvSpPr>
          <p:cNvPr id="35" name=""/>
          <p:cNvSpPr/>
          <p:nvPr/>
        </p:nvSpPr>
        <p:spPr>
          <a:xfrm>
            <a:off x="7429680" y="2360520"/>
            <a:ext cx="595080" cy="17172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Kansas</a:t>
            </a:r>
            <a:endParaRPr b="0" lang="en-US" sz="800" strike="noStrike" u="none">
              <a:solidFill>
                <a:srgbClr val="000000"/>
              </a:solidFill>
              <a:effectLst/>
              <a:uFillTx/>
              <a:latin typeface="Times New Roman"/>
            </a:endParaRPr>
          </a:p>
        </p:txBody>
      </p:sp>
      <p:sp>
        <p:nvSpPr>
          <p:cNvPr id="36" name=""/>
          <p:cNvSpPr/>
          <p:nvPr/>
        </p:nvSpPr>
        <p:spPr>
          <a:xfrm>
            <a:off x="7648560" y="3052800"/>
            <a:ext cx="593640" cy="1731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Oklahoma</a:t>
            </a:r>
            <a:endParaRPr b="0" lang="en-US" sz="800" strike="noStrike" u="none">
              <a:solidFill>
                <a:srgbClr val="000000"/>
              </a:solidFill>
              <a:effectLst/>
              <a:uFillTx/>
              <a:latin typeface="Times New Roman"/>
            </a:endParaRPr>
          </a:p>
        </p:txBody>
      </p:sp>
      <p:sp>
        <p:nvSpPr>
          <p:cNvPr id="37" name=""/>
          <p:cNvSpPr/>
          <p:nvPr/>
        </p:nvSpPr>
        <p:spPr>
          <a:xfrm>
            <a:off x="7561440" y="3992400"/>
            <a:ext cx="593640" cy="1731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Texas</a:t>
            </a:r>
            <a:endParaRPr b="0" lang="en-US" sz="800" strike="noStrike" u="none">
              <a:solidFill>
                <a:srgbClr val="000000"/>
              </a:solidFill>
              <a:effectLst/>
              <a:uFillTx/>
              <a:latin typeface="Times New Roman"/>
            </a:endParaRPr>
          </a:p>
        </p:txBody>
      </p:sp>
      <p:sp>
        <p:nvSpPr>
          <p:cNvPr id="38" name=""/>
          <p:cNvSpPr/>
          <p:nvPr/>
        </p:nvSpPr>
        <p:spPr>
          <a:xfrm>
            <a:off x="6140520" y="2243160"/>
            <a:ext cx="1111320" cy="47628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6290640" y="2297160"/>
            <a:ext cx="80388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San Juan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Basin</a:t>
            </a:r>
            <a:endParaRPr b="0" lang="en-US" sz="1100" strike="noStrike" u="none">
              <a:solidFill>
                <a:srgbClr val="000000"/>
              </a:solidFill>
              <a:effectLst/>
              <a:uFillTx/>
              <a:latin typeface="Times New Roman"/>
            </a:endParaRPr>
          </a:p>
        </p:txBody>
      </p:sp>
      <p:sp>
        <p:nvSpPr>
          <p:cNvPr id="40" name=""/>
          <p:cNvSpPr/>
          <p:nvPr/>
        </p:nvSpPr>
        <p:spPr>
          <a:xfrm>
            <a:off x="7130880" y="2597040"/>
            <a:ext cx="970200" cy="47628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7262640" y="2589120"/>
            <a:ext cx="82728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Anadarko</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Basin</a:t>
            </a:r>
            <a:endParaRPr b="0" lang="en-US" sz="1100" strike="noStrike" u="none">
              <a:solidFill>
                <a:srgbClr val="000000"/>
              </a:solidFill>
              <a:effectLst/>
              <a:uFillTx/>
              <a:latin typeface="Times New Roman"/>
            </a:endParaRPr>
          </a:p>
        </p:txBody>
      </p:sp>
      <p:sp>
        <p:nvSpPr>
          <p:cNvPr id="42" name=""/>
          <p:cNvSpPr/>
          <p:nvPr/>
        </p:nvSpPr>
        <p:spPr>
          <a:xfrm>
            <a:off x="6919920" y="3546360"/>
            <a:ext cx="966960" cy="47808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7047360" y="3611520"/>
            <a:ext cx="73404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Permian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Basin</a:t>
            </a:r>
            <a:endParaRPr b="0" lang="en-US" sz="1100" strike="noStrike" u="none">
              <a:solidFill>
                <a:srgbClr val="000000"/>
              </a:solidFill>
              <a:effectLst/>
              <a:uFillTx/>
              <a:latin typeface="Times New Roman"/>
            </a:endParaRPr>
          </a:p>
        </p:txBody>
      </p:sp>
      <p:grpSp>
        <p:nvGrpSpPr>
          <p:cNvPr id="44" name=""/>
          <p:cNvGrpSpPr/>
          <p:nvPr/>
        </p:nvGrpSpPr>
        <p:grpSpPr>
          <a:xfrm>
            <a:off x="5665680" y="2598840"/>
            <a:ext cx="2006280" cy="1269360"/>
            <a:chOff x="5665680" y="2598840"/>
            <a:chExt cx="2006280" cy="1269360"/>
          </a:xfrm>
        </p:grpSpPr>
        <p:sp>
          <p:nvSpPr>
            <p:cNvPr id="45" name=""/>
            <p:cNvSpPr/>
            <p:nvPr/>
          </p:nvSpPr>
          <p:spPr>
            <a:xfrm>
              <a:off x="5665680" y="2819160"/>
              <a:ext cx="1226520" cy="457920"/>
            </a:xfrm>
            <a:custGeom>
              <a:avLst/>
              <a:gdLst/>
              <a:ahLst/>
              <a:rect l="l" t="t" r="r" b="b"/>
              <a:pathLst>
                <a:path w="943" h="313">
                  <a:moveTo>
                    <a:pt x="65" y="84"/>
                  </a:moveTo>
                  <a:cubicBezTo>
                    <a:pt x="63" y="82"/>
                    <a:pt x="25" y="65"/>
                    <a:pt x="25" y="60"/>
                  </a:cubicBezTo>
                  <a:cubicBezTo>
                    <a:pt x="21" y="7"/>
                    <a:pt x="0" y="10"/>
                    <a:pt x="45" y="8"/>
                  </a:cubicBezTo>
                  <a:cubicBezTo>
                    <a:pt x="68" y="1"/>
                    <a:pt x="74" y="10"/>
                    <a:pt x="89" y="0"/>
                  </a:cubicBezTo>
                  <a:cubicBezTo>
                    <a:pt x="125" y="2"/>
                    <a:pt x="114" y="5"/>
                    <a:pt x="149" y="10"/>
                  </a:cubicBezTo>
                  <a:cubicBezTo>
                    <a:pt x="165" y="12"/>
                    <a:pt x="181" y="14"/>
                    <a:pt x="196" y="16"/>
                  </a:cubicBezTo>
                  <a:cubicBezTo>
                    <a:pt x="204" y="17"/>
                    <a:pt x="220" y="19"/>
                    <a:pt x="220" y="19"/>
                  </a:cubicBezTo>
                  <a:cubicBezTo>
                    <a:pt x="271" y="34"/>
                    <a:pt x="396" y="23"/>
                    <a:pt x="423" y="22"/>
                  </a:cubicBezTo>
                  <a:cubicBezTo>
                    <a:pt x="468" y="24"/>
                    <a:pt x="496" y="22"/>
                    <a:pt x="536" y="34"/>
                  </a:cubicBezTo>
                  <a:cubicBezTo>
                    <a:pt x="541" y="35"/>
                    <a:pt x="568" y="43"/>
                    <a:pt x="570" y="43"/>
                  </a:cubicBezTo>
                  <a:cubicBezTo>
                    <a:pt x="577" y="45"/>
                    <a:pt x="590" y="56"/>
                    <a:pt x="590" y="56"/>
                  </a:cubicBezTo>
                  <a:cubicBezTo>
                    <a:pt x="596" y="73"/>
                    <a:pt x="624" y="95"/>
                    <a:pt x="643" y="101"/>
                  </a:cubicBezTo>
                  <a:cubicBezTo>
                    <a:pt x="658" y="115"/>
                    <a:pt x="648" y="108"/>
                    <a:pt x="673" y="122"/>
                  </a:cubicBezTo>
                  <a:cubicBezTo>
                    <a:pt x="680" y="126"/>
                    <a:pt x="693" y="134"/>
                    <a:pt x="693" y="134"/>
                  </a:cubicBezTo>
                  <a:cubicBezTo>
                    <a:pt x="701" y="144"/>
                    <a:pt x="709" y="151"/>
                    <a:pt x="720" y="159"/>
                  </a:cubicBezTo>
                  <a:cubicBezTo>
                    <a:pt x="731" y="174"/>
                    <a:pt x="750" y="185"/>
                    <a:pt x="766" y="195"/>
                  </a:cubicBezTo>
                  <a:cubicBezTo>
                    <a:pt x="773" y="199"/>
                    <a:pt x="786" y="207"/>
                    <a:pt x="786" y="207"/>
                  </a:cubicBezTo>
                  <a:cubicBezTo>
                    <a:pt x="795" y="219"/>
                    <a:pt x="809" y="222"/>
                    <a:pt x="823" y="231"/>
                  </a:cubicBezTo>
                  <a:cubicBezTo>
                    <a:pt x="850" y="247"/>
                    <a:pt x="876" y="261"/>
                    <a:pt x="903" y="277"/>
                  </a:cubicBezTo>
                  <a:cubicBezTo>
                    <a:pt x="909" y="285"/>
                    <a:pt x="919" y="295"/>
                    <a:pt x="926" y="301"/>
                  </a:cubicBezTo>
                  <a:cubicBezTo>
                    <a:pt x="943" y="313"/>
                    <a:pt x="932" y="295"/>
                    <a:pt x="940" y="31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6" name=""/>
            <p:cNvSpPr/>
            <p:nvPr/>
          </p:nvSpPr>
          <p:spPr>
            <a:xfrm flipV="1">
              <a:off x="6876360" y="2981880"/>
              <a:ext cx="604440" cy="27936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7226280" y="2932200"/>
              <a:ext cx="221040" cy="177120"/>
            </a:xfrm>
            <a:custGeom>
              <a:avLst/>
              <a:gdLst/>
              <a:ahLst/>
              <a:rect l="l" t="t" r="r" b="b"/>
              <a:pathLst>
                <a:path w="153" h="120">
                  <a:moveTo>
                    <a:pt x="0" y="0"/>
                  </a:moveTo>
                  <a:cubicBezTo>
                    <a:pt x="40" y="2"/>
                    <a:pt x="46" y="2"/>
                    <a:pt x="75" y="9"/>
                  </a:cubicBezTo>
                  <a:cubicBezTo>
                    <a:pt x="81" y="27"/>
                    <a:pt x="91" y="42"/>
                    <a:pt x="102" y="57"/>
                  </a:cubicBezTo>
                  <a:cubicBezTo>
                    <a:pt x="109" y="78"/>
                    <a:pt x="119" y="86"/>
                    <a:pt x="135" y="102"/>
                  </a:cubicBezTo>
                  <a:cubicBezTo>
                    <a:pt x="138" y="105"/>
                    <a:pt x="153" y="117"/>
                    <a:pt x="153" y="12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8" name=""/>
            <p:cNvSpPr/>
            <p:nvPr/>
          </p:nvSpPr>
          <p:spPr>
            <a:xfrm>
              <a:off x="7449840" y="2775600"/>
              <a:ext cx="222120" cy="257400"/>
            </a:xfrm>
            <a:custGeom>
              <a:avLst/>
              <a:gdLst/>
              <a:ahLst/>
              <a:rect l="l" t="t" r="r" b="b"/>
              <a:pathLst>
                <a:path w="154" h="174">
                  <a:moveTo>
                    <a:pt x="19" y="0"/>
                  </a:moveTo>
                  <a:cubicBezTo>
                    <a:pt x="27" y="42"/>
                    <a:pt x="0" y="113"/>
                    <a:pt x="25" y="144"/>
                  </a:cubicBezTo>
                  <a:cubicBezTo>
                    <a:pt x="29" y="150"/>
                    <a:pt x="55" y="153"/>
                    <a:pt x="64" y="156"/>
                  </a:cubicBezTo>
                  <a:cubicBezTo>
                    <a:pt x="105" y="168"/>
                    <a:pt x="104" y="174"/>
                    <a:pt x="154" y="174"/>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9" name=""/>
            <p:cNvSpPr/>
            <p:nvPr/>
          </p:nvSpPr>
          <p:spPr>
            <a:xfrm>
              <a:off x="6341760" y="2598840"/>
              <a:ext cx="107640" cy="261720"/>
            </a:xfrm>
            <a:custGeom>
              <a:avLst/>
              <a:gdLst/>
              <a:ahLst/>
              <a:rect l="l" t="t" r="r" b="b"/>
              <a:pathLst>
                <a:path w="75" h="177">
                  <a:moveTo>
                    <a:pt x="0" y="177"/>
                  </a:moveTo>
                  <a:cubicBezTo>
                    <a:pt x="7" y="167"/>
                    <a:pt x="9" y="159"/>
                    <a:pt x="18" y="150"/>
                  </a:cubicBezTo>
                  <a:cubicBezTo>
                    <a:pt x="34" y="101"/>
                    <a:pt x="75" y="55"/>
                    <a:pt x="75" y="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0" name=""/>
            <p:cNvSpPr/>
            <p:nvPr/>
          </p:nvSpPr>
          <p:spPr>
            <a:xfrm>
              <a:off x="6874920" y="3259800"/>
              <a:ext cx="212040" cy="60840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1" name=""/>
          <p:cNvSpPr/>
          <p:nvPr/>
        </p:nvSpPr>
        <p:spPr>
          <a:xfrm>
            <a:off x="5141880" y="4368960"/>
            <a:ext cx="157320" cy="177480"/>
          </a:xfrm>
          <a:prstGeom prst="star5">
            <a:avLst/>
          </a:prstGeom>
          <a:solidFill>
            <a:srgbClr val="ff9900"/>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nvGrpSpPr>
          <p:cNvPr id="52" name=""/>
          <p:cNvGrpSpPr/>
          <p:nvPr/>
        </p:nvGrpSpPr>
        <p:grpSpPr>
          <a:xfrm>
            <a:off x="5092560" y="5097600"/>
            <a:ext cx="187200" cy="167760"/>
            <a:chOff x="5092560" y="5097600"/>
            <a:chExt cx="187200" cy="167760"/>
          </a:xfrm>
        </p:grpSpPr>
        <p:sp>
          <p:nvSpPr>
            <p:cNvPr id="53" name=""/>
            <p:cNvSpPr/>
            <p:nvPr/>
          </p:nvSpPr>
          <p:spPr>
            <a:xfrm>
              <a:off x="5092560" y="5164200"/>
              <a:ext cx="187200" cy="10116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54" name=""/>
            <p:cNvSpPr/>
            <p:nvPr/>
          </p:nvSpPr>
          <p:spPr>
            <a:xfrm>
              <a:off x="5107680" y="5097600"/>
              <a:ext cx="66600" cy="6660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55" name=""/>
          <p:cNvGrpSpPr/>
          <p:nvPr/>
        </p:nvGrpSpPr>
        <p:grpSpPr>
          <a:xfrm>
            <a:off x="5092560" y="5311800"/>
            <a:ext cx="187200" cy="167760"/>
            <a:chOff x="5092560" y="5311800"/>
            <a:chExt cx="187200" cy="167760"/>
          </a:xfrm>
        </p:grpSpPr>
        <p:sp>
          <p:nvSpPr>
            <p:cNvPr id="56" name=""/>
            <p:cNvSpPr/>
            <p:nvPr/>
          </p:nvSpPr>
          <p:spPr>
            <a:xfrm>
              <a:off x="5092560" y="5378400"/>
              <a:ext cx="187200" cy="10116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57" name=""/>
            <p:cNvSpPr/>
            <p:nvPr/>
          </p:nvSpPr>
          <p:spPr>
            <a:xfrm>
              <a:off x="5107680" y="5311800"/>
              <a:ext cx="66600" cy="6660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58" name=""/>
          <p:cNvGrpSpPr/>
          <p:nvPr/>
        </p:nvGrpSpPr>
        <p:grpSpPr>
          <a:xfrm>
            <a:off x="5092560" y="5526000"/>
            <a:ext cx="187200" cy="168120"/>
            <a:chOff x="5092560" y="5526000"/>
            <a:chExt cx="187200" cy="168120"/>
          </a:xfrm>
        </p:grpSpPr>
        <p:sp>
          <p:nvSpPr>
            <p:cNvPr id="59" name=""/>
            <p:cNvSpPr/>
            <p:nvPr/>
          </p:nvSpPr>
          <p:spPr>
            <a:xfrm>
              <a:off x="5092560" y="5592600"/>
              <a:ext cx="187200" cy="1015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60" name=""/>
            <p:cNvSpPr/>
            <p:nvPr/>
          </p:nvSpPr>
          <p:spPr>
            <a:xfrm>
              <a:off x="5107680" y="5526000"/>
              <a:ext cx="66600" cy="6660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sp>
        <p:nvSpPr>
          <p:cNvPr id="61" name=""/>
          <p:cNvSpPr/>
          <p:nvPr/>
        </p:nvSpPr>
        <p:spPr>
          <a:xfrm>
            <a:off x="6313320" y="2824200"/>
            <a:ext cx="61920" cy="68400"/>
          </a:xfrm>
          <a:prstGeom prst="ellipse">
            <a:avLst/>
          </a:prstGeom>
          <a:solidFill>
            <a:srgbClr val="000000"/>
          </a:solidFill>
          <a:ln w="0">
            <a:noFill/>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nvGrpSpPr>
          <p:cNvPr id="62" name=""/>
          <p:cNvGrpSpPr/>
          <p:nvPr/>
        </p:nvGrpSpPr>
        <p:grpSpPr>
          <a:xfrm>
            <a:off x="6141960" y="3124080"/>
            <a:ext cx="150840" cy="139320"/>
            <a:chOff x="6141960" y="3124080"/>
            <a:chExt cx="150840" cy="139320"/>
          </a:xfrm>
        </p:grpSpPr>
        <p:sp>
          <p:nvSpPr>
            <p:cNvPr id="63" name=""/>
            <p:cNvSpPr/>
            <p:nvPr/>
          </p:nvSpPr>
          <p:spPr>
            <a:xfrm>
              <a:off x="6153840" y="3124080"/>
              <a:ext cx="68040" cy="853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64" name=""/>
            <p:cNvSpPr/>
            <p:nvPr/>
          </p:nvSpPr>
          <p:spPr>
            <a:xfrm>
              <a:off x="6141960" y="3161880"/>
              <a:ext cx="150840" cy="1015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65" name=""/>
          <p:cNvGrpSpPr/>
          <p:nvPr/>
        </p:nvGrpSpPr>
        <p:grpSpPr>
          <a:xfrm>
            <a:off x="5365800" y="2773440"/>
            <a:ext cx="149040" cy="156600"/>
            <a:chOff x="5365800" y="2773440"/>
            <a:chExt cx="149040" cy="156600"/>
          </a:xfrm>
        </p:grpSpPr>
        <p:sp>
          <p:nvSpPr>
            <p:cNvPr id="66" name=""/>
            <p:cNvSpPr/>
            <p:nvPr/>
          </p:nvSpPr>
          <p:spPr>
            <a:xfrm>
              <a:off x="5377320" y="2773440"/>
              <a:ext cx="67320" cy="9576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67" name=""/>
            <p:cNvSpPr/>
            <p:nvPr/>
          </p:nvSpPr>
          <p:spPr>
            <a:xfrm>
              <a:off x="5365800" y="2815920"/>
              <a:ext cx="149040" cy="1141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68" name=""/>
          <p:cNvGrpSpPr/>
          <p:nvPr/>
        </p:nvGrpSpPr>
        <p:grpSpPr>
          <a:xfrm>
            <a:off x="5153040" y="2803680"/>
            <a:ext cx="149040" cy="137520"/>
            <a:chOff x="5153040" y="2803680"/>
            <a:chExt cx="149040" cy="137520"/>
          </a:xfrm>
        </p:grpSpPr>
        <p:sp>
          <p:nvSpPr>
            <p:cNvPr id="69" name=""/>
            <p:cNvSpPr/>
            <p:nvPr/>
          </p:nvSpPr>
          <p:spPr>
            <a:xfrm>
              <a:off x="5164560" y="2803680"/>
              <a:ext cx="67320" cy="8424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70" name=""/>
            <p:cNvSpPr/>
            <p:nvPr/>
          </p:nvSpPr>
          <p:spPr>
            <a:xfrm>
              <a:off x="5153040" y="2841120"/>
              <a:ext cx="149040" cy="10008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71" name=""/>
          <p:cNvGrpSpPr/>
          <p:nvPr/>
        </p:nvGrpSpPr>
        <p:grpSpPr>
          <a:xfrm>
            <a:off x="5437080" y="2914560"/>
            <a:ext cx="149400" cy="137880"/>
            <a:chOff x="5437080" y="2914560"/>
            <a:chExt cx="149400" cy="137880"/>
          </a:xfrm>
        </p:grpSpPr>
        <p:sp>
          <p:nvSpPr>
            <p:cNvPr id="72" name=""/>
            <p:cNvSpPr/>
            <p:nvPr/>
          </p:nvSpPr>
          <p:spPr>
            <a:xfrm>
              <a:off x="5448600" y="2914560"/>
              <a:ext cx="67320" cy="842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73" name=""/>
            <p:cNvSpPr/>
            <p:nvPr/>
          </p:nvSpPr>
          <p:spPr>
            <a:xfrm>
              <a:off x="5437080" y="2952000"/>
              <a:ext cx="149400" cy="1004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74" name=""/>
          <p:cNvGrpSpPr/>
          <p:nvPr/>
        </p:nvGrpSpPr>
        <p:grpSpPr>
          <a:xfrm>
            <a:off x="5229360" y="3067200"/>
            <a:ext cx="149040" cy="137520"/>
            <a:chOff x="5229360" y="3067200"/>
            <a:chExt cx="149040" cy="137520"/>
          </a:xfrm>
        </p:grpSpPr>
        <p:sp>
          <p:nvSpPr>
            <p:cNvPr id="75" name=""/>
            <p:cNvSpPr/>
            <p:nvPr/>
          </p:nvSpPr>
          <p:spPr>
            <a:xfrm>
              <a:off x="5240880" y="3067200"/>
              <a:ext cx="67320" cy="842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76" name=""/>
            <p:cNvSpPr/>
            <p:nvPr/>
          </p:nvSpPr>
          <p:spPr>
            <a:xfrm>
              <a:off x="5229360" y="3104640"/>
              <a:ext cx="149040" cy="10008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77" name=""/>
          <p:cNvGrpSpPr/>
          <p:nvPr/>
        </p:nvGrpSpPr>
        <p:grpSpPr>
          <a:xfrm>
            <a:off x="5707080" y="3078000"/>
            <a:ext cx="149040" cy="137880"/>
            <a:chOff x="5707080" y="3078000"/>
            <a:chExt cx="149040" cy="137880"/>
          </a:xfrm>
        </p:grpSpPr>
        <p:sp>
          <p:nvSpPr>
            <p:cNvPr id="78" name=""/>
            <p:cNvSpPr/>
            <p:nvPr/>
          </p:nvSpPr>
          <p:spPr>
            <a:xfrm>
              <a:off x="5718600" y="3078000"/>
              <a:ext cx="67320" cy="842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79" name=""/>
            <p:cNvSpPr/>
            <p:nvPr/>
          </p:nvSpPr>
          <p:spPr>
            <a:xfrm>
              <a:off x="5707080" y="3115440"/>
              <a:ext cx="149040" cy="1004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80" name=""/>
          <p:cNvGrpSpPr/>
          <p:nvPr/>
        </p:nvGrpSpPr>
        <p:grpSpPr>
          <a:xfrm>
            <a:off x="5748480" y="2838600"/>
            <a:ext cx="149040" cy="137520"/>
            <a:chOff x="5748480" y="2838600"/>
            <a:chExt cx="149040" cy="137520"/>
          </a:xfrm>
        </p:grpSpPr>
        <p:sp>
          <p:nvSpPr>
            <p:cNvPr id="81" name=""/>
            <p:cNvSpPr/>
            <p:nvPr/>
          </p:nvSpPr>
          <p:spPr>
            <a:xfrm>
              <a:off x="5760000" y="2838600"/>
              <a:ext cx="67320" cy="842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82" name=""/>
            <p:cNvSpPr/>
            <p:nvPr/>
          </p:nvSpPr>
          <p:spPr>
            <a:xfrm>
              <a:off x="5748480" y="2876040"/>
              <a:ext cx="149040" cy="10008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sp>
        <p:nvSpPr>
          <p:cNvPr id="83" name=""/>
          <p:cNvSpPr/>
          <p:nvPr/>
        </p:nvSpPr>
        <p:spPr>
          <a:xfrm>
            <a:off x="5702400" y="2881440"/>
            <a:ext cx="158760" cy="176040"/>
          </a:xfrm>
          <a:prstGeom prst="star5">
            <a:avLst/>
          </a:prstGeom>
          <a:solidFill>
            <a:srgbClr val="ff9900"/>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84" name=""/>
          <p:cNvSpPr/>
          <p:nvPr/>
        </p:nvSpPr>
        <p:spPr>
          <a:xfrm>
            <a:off x="5649840" y="2585880"/>
            <a:ext cx="157320" cy="177840"/>
          </a:xfrm>
          <a:prstGeom prst="star5">
            <a:avLst/>
          </a:prstGeom>
          <a:solidFill>
            <a:srgbClr val="ff9900"/>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85" name=""/>
          <p:cNvSpPr/>
          <p:nvPr/>
        </p:nvSpPr>
        <p:spPr>
          <a:xfrm>
            <a:off x="5684760" y="2695680"/>
            <a:ext cx="157320" cy="177840"/>
          </a:xfrm>
          <a:prstGeom prst="star5">
            <a:avLst/>
          </a:prstGeom>
          <a:solidFill>
            <a:srgbClr val="ff9900"/>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nvGrpSpPr>
          <p:cNvPr id="86" name=""/>
          <p:cNvGrpSpPr/>
          <p:nvPr/>
        </p:nvGrpSpPr>
        <p:grpSpPr>
          <a:xfrm>
            <a:off x="4968720" y="1574640"/>
            <a:ext cx="149400" cy="137880"/>
            <a:chOff x="4968720" y="1574640"/>
            <a:chExt cx="149400" cy="137880"/>
          </a:xfrm>
        </p:grpSpPr>
        <p:sp>
          <p:nvSpPr>
            <p:cNvPr id="87" name=""/>
            <p:cNvSpPr/>
            <p:nvPr/>
          </p:nvSpPr>
          <p:spPr>
            <a:xfrm>
              <a:off x="4980240" y="1574640"/>
              <a:ext cx="67320" cy="842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88" name=""/>
            <p:cNvSpPr/>
            <p:nvPr/>
          </p:nvSpPr>
          <p:spPr>
            <a:xfrm>
              <a:off x="4968720" y="1612080"/>
              <a:ext cx="149400" cy="1004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89" name=""/>
          <p:cNvGrpSpPr/>
          <p:nvPr/>
        </p:nvGrpSpPr>
        <p:grpSpPr>
          <a:xfrm>
            <a:off x="4896000" y="1746360"/>
            <a:ext cx="149040" cy="139320"/>
            <a:chOff x="4896000" y="1746360"/>
            <a:chExt cx="149040" cy="139320"/>
          </a:xfrm>
        </p:grpSpPr>
        <p:sp>
          <p:nvSpPr>
            <p:cNvPr id="90" name=""/>
            <p:cNvSpPr/>
            <p:nvPr/>
          </p:nvSpPr>
          <p:spPr>
            <a:xfrm>
              <a:off x="4907520" y="1746360"/>
              <a:ext cx="67320" cy="8532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91" name=""/>
            <p:cNvSpPr/>
            <p:nvPr/>
          </p:nvSpPr>
          <p:spPr>
            <a:xfrm>
              <a:off x="4896000" y="1784160"/>
              <a:ext cx="149040" cy="10152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92" name=""/>
          <p:cNvGrpSpPr/>
          <p:nvPr/>
        </p:nvGrpSpPr>
        <p:grpSpPr>
          <a:xfrm>
            <a:off x="4808520" y="1905120"/>
            <a:ext cx="147600" cy="139320"/>
            <a:chOff x="4808520" y="1905120"/>
            <a:chExt cx="147600" cy="139320"/>
          </a:xfrm>
        </p:grpSpPr>
        <p:sp>
          <p:nvSpPr>
            <p:cNvPr id="93" name=""/>
            <p:cNvSpPr/>
            <p:nvPr/>
          </p:nvSpPr>
          <p:spPr>
            <a:xfrm>
              <a:off x="4820040" y="1905120"/>
              <a:ext cx="66600" cy="853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94" name=""/>
            <p:cNvSpPr/>
            <p:nvPr/>
          </p:nvSpPr>
          <p:spPr>
            <a:xfrm>
              <a:off x="4808520" y="1942920"/>
              <a:ext cx="147600" cy="1015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95" name=""/>
          <p:cNvGrpSpPr/>
          <p:nvPr/>
        </p:nvGrpSpPr>
        <p:grpSpPr>
          <a:xfrm>
            <a:off x="4781520" y="1963800"/>
            <a:ext cx="149400" cy="137520"/>
            <a:chOff x="4781520" y="1963800"/>
            <a:chExt cx="149400" cy="137520"/>
          </a:xfrm>
        </p:grpSpPr>
        <p:sp>
          <p:nvSpPr>
            <p:cNvPr id="96" name=""/>
            <p:cNvSpPr/>
            <p:nvPr/>
          </p:nvSpPr>
          <p:spPr>
            <a:xfrm>
              <a:off x="4793040" y="1963800"/>
              <a:ext cx="67320" cy="842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97" name=""/>
            <p:cNvSpPr/>
            <p:nvPr/>
          </p:nvSpPr>
          <p:spPr>
            <a:xfrm>
              <a:off x="4781520" y="2001240"/>
              <a:ext cx="149400" cy="10008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98" name=""/>
          <p:cNvGrpSpPr/>
          <p:nvPr/>
        </p:nvGrpSpPr>
        <p:grpSpPr>
          <a:xfrm>
            <a:off x="4818240" y="2013120"/>
            <a:ext cx="149040" cy="139320"/>
            <a:chOff x="4818240" y="2013120"/>
            <a:chExt cx="149040" cy="139320"/>
          </a:xfrm>
        </p:grpSpPr>
        <p:sp>
          <p:nvSpPr>
            <p:cNvPr id="99" name=""/>
            <p:cNvSpPr/>
            <p:nvPr/>
          </p:nvSpPr>
          <p:spPr>
            <a:xfrm>
              <a:off x="4829760" y="2013120"/>
              <a:ext cx="67320" cy="853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00" name=""/>
            <p:cNvSpPr/>
            <p:nvPr/>
          </p:nvSpPr>
          <p:spPr>
            <a:xfrm>
              <a:off x="4818240" y="2050920"/>
              <a:ext cx="149040" cy="1015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101" name=""/>
          <p:cNvGrpSpPr/>
          <p:nvPr/>
        </p:nvGrpSpPr>
        <p:grpSpPr>
          <a:xfrm>
            <a:off x="4869000" y="2490840"/>
            <a:ext cx="149040" cy="137880"/>
            <a:chOff x="4869000" y="2490840"/>
            <a:chExt cx="149040" cy="137880"/>
          </a:xfrm>
        </p:grpSpPr>
        <p:sp>
          <p:nvSpPr>
            <p:cNvPr id="102" name=""/>
            <p:cNvSpPr/>
            <p:nvPr/>
          </p:nvSpPr>
          <p:spPr>
            <a:xfrm>
              <a:off x="4880520" y="2490840"/>
              <a:ext cx="67320" cy="8424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03" name=""/>
            <p:cNvSpPr/>
            <p:nvPr/>
          </p:nvSpPr>
          <p:spPr>
            <a:xfrm>
              <a:off x="4869000" y="2528280"/>
              <a:ext cx="149040" cy="10044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104" name=""/>
          <p:cNvGrpSpPr/>
          <p:nvPr/>
        </p:nvGrpSpPr>
        <p:grpSpPr>
          <a:xfrm>
            <a:off x="5024520" y="2525760"/>
            <a:ext cx="149040" cy="137880"/>
            <a:chOff x="5024520" y="2525760"/>
            <a:chExt cx="149040" cy="137880"/>
          </a:xfrm>
        </p:grpSpPr>
        <p:sp>
          <p:nvSpPr>
            <p:cNvPr id="105" name=""/>
            <p:cNvSpPr/>
            <p:nvPr/>
          </p:nvSpPr>
          <p:spPr>
            <a:xfrm>
              <a:off x="5036040" y="2525760"/>
              <a:ext cx="67320" cy="842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06" name=""/>
            <p:cNvSpPr/>
            <p:nvPr/>
          </p:nvSpPr>
          <p:spPr>
            <a:xfrm>
              <a:off x="5024520" y="2563200"/>
              <a:ext cx="149040" cy="1004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107" name=""/>
          <p:cNvGrpSpPr/>
          <p:nvPr/>
        </p:nvGrpSpPr>
        <p:grpSpPr>
          <a:xfrm>
            <a:off x="4987800" y="2525760"/>
            <a:ext cx="149400" cy="137880"/>
            <a:chOff x="4987800" y="2525760"/>
            <a:chExt cx="149400" cy="137880"/>
          </a:xfrm>
        </p:grpSpPr>
        <p:sp>
          <p:nvSpPr>
            <p:cNvPr id="108" name=""/>
            <p:cNvSpPr/>
            <p:nvPr/>
          </p:nvSpPr>
          <p:spPr>
            <a:xfrm>
              <a:off x="4999320" y="2525760"/>
              <a:ext cx="67320" cy="842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09" name=""/>
            <p:cNvSpPr/>
            <p:nvPr/>
          </p:nvSpPr>
          <p:spPr>
            <a:xfrm>
              <a:off x="4987800" y="2563200"/>
              <a:ext cx="149400" cy="1004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110" name=""/>
          <p:cNvGrpSpPr/>
          <p:nvPr/>
        </p:nvGrpSpPr>
        <p:grpSpPr>
          <a:xfrm>
            <a:off x="5019840" y="2644920"/>
            <a:ext cx="150480" cy="139320"/>
            <a:chOff x="5019840" y="2644920"/>
            <a:chExt cx="150480" cy="139320"/>
          </a:xfrm>
        </p:grpSpPr>
        <p:sp>
          <p:nvSpPr>
            <p:cNvPr id="111" name=""/>
            <p:cNvSpPr/>
            <p:nvPr/>
          </p:nvSpPr>
          <p:spPr>
            <a:xfrm>
              <a:off x="5031360" y="2644920"/>
              <a:ext cx="67680" cy="853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12" name=""/>
            <p:cNvSpPr/>
            <p:nvPr/>
          </p:nvSpPr>
          <p:spPr>
            <a:xfrm>
              <a:off x="5019840" y="2682720"/>
              <a:ext cx="150480" cy="1015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113" name=""/>
          <p:cNvGrpSpPr/>
          <p:nvPr/>
        </p:nvGrpSpPr>
        <p:grpSpPr>
          <a:xfrm>
            <a:off x="5062680" y="2668680"/>
            <a:ext cx="149040" cy="139320"/>
            <a:chOff x="5062680" y="2668680"/>
            <a:chExt cx="149040" cy="139320"/>
          </a:xfrm>
        </p:grpSpPr>
        <p:sp>
          <p:nvSpPr>
            <p:cNvPr id="114" name=""/>
            <p:cNvSpPr/>
            <p:nvPr/>
          </p:nvSpPr>
          <p:spPr>
            <a:xfrm>
              <a:off x="5074200" y="2668680"/>
              <a:ext cx="67320" cy="853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15" name=""/>
            <p:cNvSpPr/>
            <p:nvPr/>
          </p:nvSpPr>
          <p:spPr>
            <a:xfrm>
              <a:off x="5062680" y="2706480"/>
              <a:ext cx="149040" cy="1015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116" name=""/>
          <p:cNvGrpSpPr/>
          <p:nvPr/>
        </p:nvGrpSpPr>
        <p:grpSpPr>
          <a:xfrm>
            <a:off x="5197320" y="2890800"/>
            <a:ext cx="147960" cy="139320"/>
            <a:chOff x="5197320" y="2890800"/>
            <a:chExt cx="147960" cy="139320"/>
          </a:xfrm>
        </p:grpSpPr>
        <p:sp>
          <p:nvSpPr>
            <p:cNvPr id="117" name=""/>
            <p:cNvSpPr/>
            <p:nvPr/>
          </p:nvSpPr>
          <p:spPr>
            <a:xfrm>
              <a:off x="5208840" y="2890800"/>
              <a:ext cx="66600" cy="853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18" name=""/>
            <p:cNvSpPr/>
            <p:nvPr/>
          </p:nvSpPr>
          <p:spPr>
            <a:xfrm>
              <a:off x="5197320" y="2928600"/>
              <a:ext cx="147960" cy="1015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372600" y="228240"/>
            <a:ext cx="6713640" cy="75708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95ba6"/>
                </a:solidFill>
                <a:effectLst/>
                <a:uFillTx/>
                <a:latin typeface="Arial"/>
              </a:rPr>
              <a:t>Florida Gas Transmission Expansions</a:t>
            </a:r>
            <a:endParaRPr b="1" i="1" lang="en-US" sz="2800" strike="noStrike" u="none">
              <a:solidFill>
                <a:srgbClr val="095ba6"/>
              </a:solidFill>
              <a:effectLst/>
              <a:uFillTx/>
              <a:latin typeface="Arial"/>
            </a:endParaRPr>
          </a:p>
        </p:txBody>
      </p:sp>
      <p:sp>
        <p:nvSpPr>
          <p:cNvPr id="120" name="PlaceHolder 2"/>
          <p:cNvSpPr>
            <a:spLocks noGrp="1"/>
          </p:cNvSpPr>
          <p:nvPr>
            <p:ph/>
          </p:nvPr>
        </p:nvSpPr>
        <p:spPr>
          <a:xfrm>
            <a:off x="4592160" y="3679560"/>
            <a:ext cx="4154760" cy="1833480"/>
          </a:xfrm>
          <a:prstGeom prst="rect">
            <a:avLst/>
          </a:prstGeom>
          <a:noFill/>
          <a:ln w="0">
            <a:noFill/>
          </a:ln>
        </p:spPr>
        <p:txBody>
          <a:bodyPr lIns="90000" rIns="90000" tIns="46800" bIns="46800" anchor="t">
            <a:normAutofit fontScale="85000" lnSpcReduction="9999"/>
          </a:bodyPr>
          <a:p>
            <a:pPr marL="171360" indent="-171360">
              <a:lnSpc>
                <a:spcPct val="90000"/>
              </a:lnSpc>
              <a:spcBef>
                <a:spcPts val="374"/>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Two Major Expansions Underway</a:t>
            </a:r>
            <a:endParaRPr b="0" lang="en-US" sz="1200" strike="noStrike" u="none">
              <a:solidFill>
                <a:srgbClr val="000000"/>
              </a:solidFill>
              <a:effectLst/>
              <a:uFillTx/>
              <a:latin typeface="Arial"/>
            </a:endParaRPr>
          </a:p>
          <a:p>
            <a:pPr marL="17136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17136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17136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17136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17136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171360" indent="-171360">
              <a:lnSpc>
                <a:spcPct val="90000"/>
              </a:lnSpc>
              <a:spcBef>
                <a:spcPts val="374"/>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Additional demand-driven expansion opportunity </a:t>
            </a:r>
            <a:endParaRPr b="0" lang="en-US" sz="1200" strike="noStrike" u="none">
              <a:solidFill>
                <a:srgbClr val="000000"/>
              </a:solidFill>
              <a:effectLst/>
              <a:uFillTx/>
              <a:latin typeface="Arial"/>
            </a:endParaRPr>
          </a:p>
          <a:p>
            <a:pPr lvl="1" marL="463680" indent="-177840">
              <a:lnSpc>
                <a:spcPct val="95000"/>
              </a:lnSpc>
              <a:spcBef>
                <a:spcPts val="374"/>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Over 15,000 MW of new generation proposed in Florida through 2003</a:t>
            </a:r>
            <a:endParaRPr b="0" lang="en-US" sz="1200" strike="noStrike" u="none">
              <a:solidFill>
                <a:srgbClr val="000000"/>
              </a:solidFill>
              <a:effectLst/>
              <a:uFillTx/>
              <a:latin typeface="Arial"/>
            </a:endParaRPr>
          </a:p>
          <a:p>
            <a:pPr marL="171360" indent="-171360">
              <a:lnSpc>
                <a:spcPct val="90000"/>
              </a:lnSpc>
              <a:spcBef>
                <a:spcPts val="374"/>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Evaluating supply connections to proposed LNG facilities</a:t>
            </a:r>
            <a:endParaRPr b="0" lang="en-US" sz="1200" strike="noStrike" u="none">
              <a:solidFill>
                <a:srgbClr val="000000"/>
              </a:solidFill>
              <a:effectLst/>
              <a:uFillTx/>
              <a:latin typeface="Arial"/>
            </a:endParaRPr>
          </a:p>
          <a:p>
            <a:pPr marL="17136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121" name=""/>
          <p:cNvSpPr/>
          <p:nvPr/>
        </p:nvSpPr>
        <p:spPr>
          <a:xfrm>
            <a:off x="4603680" y="4510080"/>
            <a:ext cx="39657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r" pos="1376280"/>
                <a:tab algn="r" pos="2170080"/>
                <a:tab algn="r" pos="2857680"/>
                <a:tab algn="l" pos="302904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Phase V</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428</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$460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April 2002</a:t>
            </a:r>
            <a:endParaRPr b="0" lang="en-US" sz="1200" strike="noStrike" u="none">
              <a:solidFill>
                <a:srgbClr val="000000"/>
              </a:solidFill>
              <a:effectLst/>
              <a:uFillTx/>
              <a:latin typeface="Times New Roman"/>
            </a:endParaRPr>
          </a:p>
          <a:p>
            <a:pPr>
              <a:lnSpc>
                <a:spcPct val="100000"/>
              </a:lnSpc>
              <a:tabLst>
                <a:tab algn="l" pos="0"/>
                <a:tab algn="r" pos="1376280"/>
                <a:tab algn="r" pos="2170080"/>
                <a:tab algn="r" pos="2857680"/>
                <a:tab algn="l" pos="302904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Phase VI</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70-120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$30-120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TBD</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Late 2003</a:t>
            </a:r>
            <a:endParaRPr b="0" lang="en-US" sz="1200" strike="noStrike" u="none">
              <a:solidFill>
                <a:srgbClr val="000000"/>
              </a:solidFill>
              <a:effectLst/>
              <a:uFillTx/>
              <a:latin typeface="Times New Roman"/>
            </a:endParaRPr>
          </a:p>
        </p:txBody>
      </p:sp>
      <p:grpSp>
        <p:nvGrpSpPr>
          <p:cNvPr id="122" name=""/>
          <p:cNvGrpSpPr/>
          <p:nvPr/>
        </p:nvGrpSpPr>
        <p:grpSpPr>
          <a:xfrm>
            <a:off x="334800" y="1089000"/>
            <a:ext cx="3927600" cy="4536720"/>
            <a:chOff x="334800" y="1089000"/>
            <a:chExt cx="3927600" cy="4536720"/>
          </a:xfrm>
        </p:grpSpPr>
        <p:sp>
          <p:nvSpPr>
            <p:cNvPr id="123" name=""/>
            <p:cNvSpPr/>
            <p:nvPr/>
          </p:nvSpPr>
          <p:spPr>
            <a:xfrm>
              <a:off x="334800" y="1090080"/>
              <a:ext cx="3927600" cy="4535640"/>
            </a:xfrm>
            <a:prstGeom prst="rect">
              <a:avLst/>
            </a:prstGeom>
            <a:solidFill>
              <a:srgbClr val="ffffff"/>
            </a:solidFill>
            <a:ln w="12600">
              <a:solidFill>
                <a:srgbClr val="000000"/>
              </a:solidFill>
              <a:miter/>
            </a:ln>
            <a:effectLst>
              <a:outerShdw dist="17819" dir="2700000" blurRad="0" rotWithShape="0">
                <a:srgbClr val="808080"/>
              </a:outerShdw>
            </a:effectLst>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24" name=""/>
            <p:cNvSpPr/>
            <p:nvPr/>
          </p:nvSpPr>
          <p:spPr>
            <a:xfrm>
              <a:off x="507600" y="4062240"/>
              <a:ext cx="501480" cy="1302840"/>
            </a:xfrm>
            <a:custGeom>
              <a:avLst/>
              <a:gdLst>
                <a:gd name="textAreaLeft" fmla="*/ 24480 w 501480"/>
                <a:gd name="textAreaRight" fmla="*/ 477000 w 501480"/>
                <a:gd name="textAreaTop" fmla="*/ 24480 h 1302840"/>
                <a:gd name="textAreaBottom" fmla="*/ 1278360 h 1302840"/>
              </a:gdLst>
              <a:ahLst/>
              <a:cxnLst/>
              <a:rect l="textAreaLeft" t="textAreaTop" r="textAreaRight" b="textAreaBottom"/>
              <a:pathLst>
                <a:path w="21600" h="56092">
                  <a:moveTo>
                    <a:pt x="3600" y="0"/>
                  </a:moveTo>
                  <a:arcTo wR="3600" hR="3600" stAng="16200000" swAng="-5400000"/>
                  <a:lnTo>
                    <a:pt x="0" y="52492"/>
                  </a:lnTo>
                  <a:arcTo wR="3600" hR="3600" stAng="10800000" swAng="-5400000"/>
                  <a:lnTo>
                    <a:pt x="18000" y="56092"/>
                  </a:lnTo>
                  <a:arcTo wR="3600" hR="3600" stAng="5400000" swAng="-5400000"/>
                  <a:lnTo>
                    <a:pt x="21600" y="3600"/>
                  </a:lnTo>
                  <a:arcTo wR="3600" hR="3600" stAng="0" swAng="-5400000"/>
                  <a:close/>
                </a:path>
              </a:pathLst>
            </a:custGeom>
            <a:solidFill>
              <a:srgbClr val="009d4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1143360" y="3898440"/>
              <a:ext cx="491760" cy="1466280"/>
            </a:xfrm>
            <a:custGeom>
              <a:avLst/>
              <a:gdLst>
                <a:gd name="textAreaLeft" fmla="*/ 23760 w 491760"/>
                <a:gd name="textAreaRight" fmla="*/ 468000 w 491760"/>
                <a:gd name="textAreaTop" fmla="*/ 23760 h 1466280"/>
                <a:gd name="textAreaBottom" fmla="*/ 1442520 h 1466280"/>
              </a:gdLst>
              <a:ahLst/>
              <a:cxnLst/>
              <a:rect l="textAreaLeft" t="textAreaTop" r="textAreaRight" b="textAreaBottom"/>
              <a:pathLst>
                <a:path w="21600" h="64373">
                  <a:moveTo>
                    <a:pt x="3600" y="0"/>
                  </a:moveTo>
                  <a:arcTo wR="3600" hR="3600" stAng="16200000" swAng="-5400000"/>
                  <a:lnTo>
                    <a:pt x="0" y="60773"/>
                  </a:lnTo>
                  <a:arcTo wR="3600" hR="3600" stAng="10800000" swAng="-5400000"/>
                  <a:lnTo>
                    <a:pt x="18000" y="64373"/>
                  </a:lnTo>
                  <a:arcTo wR="3600" hR="3600" stAng="5400000" swAng="-5400000"/>
                  <a:lnTo>
                    <a:pt x="21600" y="3600"/>
                  </a:lnTo>
                  <a:arcTo wR="3600" hR="3600" stAng="0" swAng="-5400000"/>
                  <a:close/>
                </a:path>
              </a:pathLst>
            </a:custGeom>
            <a:solidFill>
              <a:srgbClr val="009d4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1768320" y="3081960"/>
              <a:ext cx="502560" cy="2283120"/>
            </a:xfrm>
            <a:custGeom>
              <a:avLst/>
              <a:gdLst>
                <a:gd name="textAreaLeft" fmla="*/ 24480 w 502560"/>
                <a:gd name="textAreaRight" fmla="*/ 478080 w 502560"/>
                <a:gd name="textAreaTop" fmla="*/ 24480 h 2283120"/>
                <a:gd name="textAreaBottom" fmla="*/ 2258640 h 2283120"/>
              </a:gdLst>
              <a:ahLst/>
              <a:cxnLst/>
              <a:rect l="textAreaLeft" t="textAreaTop" r="textAreaRight" b="textAreaBottom"/>
              <a:pathLst>
                <a:path w="21600" h="98074">
                  <a:moveTo>
                    <a:pt x="3600" y="0"/>
                  </a:moveTo>
                  <a:arcTo wR="3600" hR="3600" stAng="16200000" swAng="-5400000"/>
                  <a:lnTo>
                    <a:pt x="0" y="94474"/>
                  </a:lnTo>
                  <a:arcTo wR="3600" hR="3600" stAng="10800000" swAng="-5400000"/>
                  <a:lnTo>
                    <a:pt x="18000" y="98074"/>
                  </a:lnTo>
                  <a:arcTo wR="3600" hR="3600" stAng="5400000" swAng="-5400000"/>
                  <a:lnTo>
                    <a:pt x="21600" y="3600"/>
                  </a:lnTo>
                  <a:arcTo wR="3600" hR="3600" stAng="0" swAng="-5400000"/>
                  <a:close/>
                </a:path>
              </a:pathLst>
            </a:custGeom>
            <a:solidFill>
              <a:srgbClr val="009d4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2404080" y="2594160"/>
              <a:ext cx="502920" cy="2770560"/>
            </a:xfrm>
            <a:custGeom>
              <a:avLst/>
              <a:gdLst>
                <a:gd name="textAreaLeft" fmla="*/ 24480 w 502920"/>
                <a:gd name="textAreaRight" fmla="*/ 478440 w 502920"/>
                <a:gd name="textAreaTop" fmla="*/ 24480 h 2770560"/>
                <a:gd name="textAreaBottom" fmla="*/ 2746080 h 2770560"/>
              </a:gdLst>
              <a:ahLst/>
              <a:cxnLst/>
              <a:rect l="textAreaLeft" t="textAreaTop" r="textAreaRight" b="textAreaBottom"/>
              <a:pathLst>
                <a:path w="21600" h="118924">
                  <a:moveTo>
                    <a:pt x="3600" y="0"/>
                  </a:moveTo>
                  <a:arcTo wR="3600" hR="3600" stAng="16200000" swAng="-5400000"/>
                  <a:lnTo>
                    <a:pt x="0" y="115324"/>
                  </a:lnTo>
                  <a:arcTo wR="3600" hR="3600" stAng="10800000" swAng="-5400000"/>
                  <a:lnTo>
                    <a:pt x="18000" y="118924"/>
                  </a:lnTo>
                  <a:arcTo wR="3600" hR="3600" stAng="5400000" swAng="-5400000"/>
                  <a:lnTo>
                    <a:pt x="21600" y="3600"/>
                  </a:lnTo>
                  <a:arcTo wR="3600" hR="3600" stAng="0" swAng="-5400000"/>
                  <a:close/>
                </a:path>
              </a:pathLst>
            </a:custGeom>
            <a:solidFill>
              <a:srgbClr val="009d4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3041640" y="1939680"/>
              <a:ext cx="491760" cy="3425400"/>
            </a:xfrm>
            <a:custGeom>
              <a:avLst/>
              <a:gdLst>
                <a:gd name="textAreaLeft" fmla="*/ 23760 w 491760"/>
                <a:gd name="textAreaRight" fmla="*/ 468000 w 491760"/>
                <a:gd name="textAreaTop" fmla="*/ 23760 h 3425400"/>
                <a:gd name="textAreaBottom" fmla="*/ 3401640 h 3425400"/>
              </a:gdLst>
              <a:ahLst/>
              <a:cxnLst/>
              <a:rect l="textAreaLeft" t="textAreaTop" r="textAreaRight" b="textAreaBottom"/>
              <a:pathLst>
                <a:path w="21600" h="150363">
                  <a:moveTo>
                    <a:pt x="3600" y="0"/>
                  </a:moveTo>
                  <a:arcTo wR="3600" hR="3600" stAng="16200000" swAng="-5400000"/>
                  <a:lnTo>
                    <a:pt x="0" y="146763"/>
                  </a:lnTo>
                  <a:arcTo wR="3600" hR="3600" stAng="10800000" swAng="-5400000"/>
                  <a:lnTo>
                    <a:pt x="18000" y="150363"/>
                  </a:lnTo>
                  <a:arcTo wR="3600" hR="3600" stAng="5400000" swAng="-5400000"/>
                  <a:lnTo>
                    <a:pt x="21600" y="3600"/>
                  </a:lnTo>
                  <a:arcTo wR="3600" hR="3600" stAng="0" swAng="-5400000"/>
                  <a:close/>
                </a:path>
              </a:pathLst>
            </a:custGeom>
            <a:solidFill>
              <a:srgbClr val="009d4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3666240" y="1777320"/>
              <a:ext cx="502920" cy="3587400"/>
            </a:xfrm>
            <a:custGeom>
              <a:avLst/>
              <a:gdLst>
                <a:gd name="textAreaLeft" fmla="*/ 24480 w 502920"/>
                <a:gd name="textAreaRight" fmla="*/ 478440 w 502920"/>
                <a:gd name="textAreaTop" fmla="*/ 24480 h 3587400"/>
                <a:gd name="textAreaBottom" fmla="*/ 3562920 h 3587400"/>
              </a:gdLst>
              <a:ahLst/>
              <a:cxnLst/>
              <a:rect l="textAreaLeft" t="textAreaTop" r="textAreaRight" b="textAreaBottom"/>
              <a:pathLst>
                <a:path w="21600" h="153981">
                  <a:moveTo>
                    <a:pt x="3600" y="0"/>
                  </a:moveTo>
                  <a:arcTo wR="3600" hR="3600" stAng="16200000" swAng="-5400000"/>
                  <a:lnTo>
                    <a:pt x="0" y="150381"/>
                  </a:lnTo>
                  <a:arcTo wR="3600" hR="3600" stAng="10800000" swAng="-5400000"/>
                  <a:lnTo>
                    <a:pt x="18000" y="153981"/>
                  </a:lnTo>
                  <a:arcTo wR="3600" hR="3600" stAng="5400000" swAng="-5400000"/>
                  <a:lnTo>
                    <a:pt x="21600" y="3600"/>
                  </a:lnTo>
                  <a:arcTo wR="3600" hR="3600" stAng="0" swAng="-5400000"/>
                  <a:close/>
                </a:path>
              </a:pathLst>
            </a:custGeom>
            <a:solidFill>
              <a:srgbClr val="009d4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450360" y="5365080"/>
              <a:ext cx="3796200" cy="1080"/>
            </a:xfrm>
            <a:prstGeom prst="line">
              <a:avLst/>
            </a:prstGeom>
            <a:ln w="936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31" name=""/>
            <p:cNvSpPr/>
            <p:nvPr/>
          </p:nvSpPr>
          <p:spPr>
            <a:xfrm flipV="1">
              <a:off x="450360" y="5364720"/>
              <a:ext cx="1080" cy="30600"/>
            </a:xfrm>
            <a:prstGeom prst="line">
              <a:avLst/>
            </a:prstGeom>
            <a:ln w="9360">
              <a:solidFill>
                <a:srgbClr val="000000"/>
              </a:solidFill>
              <a:miter/>
            </a:ln>
          </p:spPr>
          <p:style>
            <a:lnRef idx="0"/>
            <a:fillRef idx="0"/>
            <a:effectRef idx="0"/>
            <a:fontRef idx="minor"/>
          </p:style>
          <p:txBody>
            <a:bodyPr lIns="90000" rIns="90000" tIns="-16200" bIns="-16200" anchor="t">
              <a:noAutofit/>
            </a:bodyPr>
            <a:p>
              <a:endParaRPr b="0" lang="en-US" sz="2400" strike="noStrike" u="none">
                <a:solidFill>
                  <a:srgbClr val="000000"/>
                </a:solidFill>
                <a:effectLst/>
                <a:uFillTx/>
                <a:latin typeface="Times New Roman"/>
              </a:endParaRPr>
            </a:p>
          </p:txBody>
        </p:sp>
        <p:sp>
          <p:nvSpPr>
            <p:cNvPr id="132" name=""/>
            <p:cNvSpPr/>
            <p:nvPr/>
          </p:nvSpPr>
          <p:spPr>
            <a:xfrm flipV="1">
              <a:off x="1086120" y="5364720"/>
              <a:ext cx="1440" cy="30600"/>
            </a:xfrm>
            <a:prstGeom prst="line">
              <a:avLst/>
            </a:prstGeom>
            <a:ln w="9360">
              <a:solidFill>
                <a:srgbClr val="000000"/>
              </a:solidFill>
              <a:miter/>
            </a:ln>
          </p:spPr>
          <p:style>
            <a:lnRef idx="0"/>
            <a:fillRef idx="0"/>
            <a:effectRef idx="0"/>
            <a:fontRef idx="minor"/>
          </p:style>
          <p:txBody>
            <a:bodyPr lIns="90000" rIns="90000" tIns="-16200" bIns="-16200" anchor="t">
              <a:noAutofit/>
            </a:bodyPr>
            <a:p>
              <a:endParaRPr b="0" lang="en-US" sz="2400" strike="noStrike" u="none">
                <a:solidFill>
                  <a:srgbClr val="000000"/>
                </a:solidFill>
                <a:effectLst/>
                <a:uFillTx/>
                <a:latin typeface="Times New Roman"/>
              </a:endParaRPr>
            </a:p>
          </p:txBody>
        </p:sp>
        <p:sp>
          <p:nvSpPr>
            <p:cNvPr id="133" name=""/>
            <p:cNvSpPr/>
            <p:nvPr/>
          </p:nvSpPr>
          <p:spPr>
            <a:xfrm flipV="1">
              <a:off x="1714320" y="5364720"/>
              <a:ext cx="1440" cy="30600"/>
            </a:xfrm>
            <a:prstGeom prst="line">
              <a:avLst/>
            </a:prstGeom>
            <a:ln w="9360">
              <a:solidFill>
                <a:srgbClr val="000000"/>
              </a:solidFill>
              <a:miter/>
            </a:ln>
          </p:spPr>
          <p:style>
            <a:lnRef idx="0"/>
            <a:fillRef idx="0"/>
            <a:effectRef idx="0"/>
            <a:fontRef idx="minor"/>
          </p:style>
          <p:txBody>
            <a:bodyPr lIns="90000" rIns="90000" tIns="-16200" bIns="-16200" anchor="t">
              <a:noAutofit/>
            </a:bodyPr>
            <a:p>
              <a:endParaRPr b="0" lang="en-US" sz="2400" strike="noStrike" u="none">
                <a:solidFill>
                  <a:srgbClr val="000000"/>
                </a:solidFill>
                <a:effectLst/>
                <a:uFillTx/>
                <a:latin typeface="Times New Roman"/>
              </a:endParaRPr>
            </a:p>
          </p:txBody>
        </p:sp>
        <p:sp>
          <p:nvSpPr>
            <p:cNvPr id="134" name=""/>
            <p:cNvSpPr/>
            <p:nvPr/>
          </p:nvSpPr>
          <p:spPr>
            <a:xfrm flipV="1">
              <a:off x="2348640" y="5364720"/>
              <a:ext cx="1080" cy="30600"/>
            </a:xfrm>
            <a:prstGeom prst="line">
              <a:avLst/>
            </a:prstGeom>
            <a:ln w="9360">
              <a:solidFill>
                <a:srgbClr val="000000"/>
              </a:solidFill>
              <a:miter/>
            </a:ln>
          </p:spPr>
          <p:style>
            <a:lnRef idx="0"/>
            <a:fillRef idx="0"/>
            <a:effectRef idx="0"/>
            <a:fontRef idx="minor"/>
          </p:style>
          <p:txBody>
            <a:bodyPr lIns="90000" rIns="90000" tIns="-16200" bIns="-16200" anchor="t">
              <a:noAutofit/>
            </a:bodyPr>
            <a:p>
              <a:endParaRPr b="0" lang="en-US" sz="2400" strike="noStrike" u="none">
                <a:solidFill>
                  <a:srgbClr val="000000"/>
                </a:solidFill>
                <a:effectLst/>
                <a:uFillTx/>
                <a:latin typeface="Times New Roman"/>
              </a:endParaRPr>
            </a:p>
          </p:txBody>
        </p:sp>
        <p:sp>
          <p:nvSpPr>
            <p:cNvPr id="135" name=""/>
            <p:cNvSpPr/>
            <p:nvPr/>
          </p:nvSpPr>
          <p:spPr>
            <a:xfrm flipV="1">
              <a:off x="2982600" y="5364720"/>
              <a:ext cx="1080" cy="30600"/>
            </a:xfrm>
            <a:prstGeom prst="line">
              <a:avLst/>
            </a:prstGeom>
            <a:ln w="9360">
              <a:solidFill>
                <a:srgbClr val="000000"/>
              </a:solidFill>
              <a:miter/>
            </a:ln>
          </p:spPr>
          <p:style>
            <a:lnRef idx="0"/>
            <a:fillRef idx="0"/>
            <a:effectRef idx="0"/>
            <a:fontRef idx="minor"/>
          </p:style>
          <p:txBody>
            <a:bodyPr lIns="90000" rIns="90000" tIns="-16200" bIns="-16200" anchor="t">
              <a:noAutofit/>
            </a:bodyPr>
            <a:p>
              <a:endParaRPr b="0" lang="en-US" sz="2400" strike="noStrike" u="none">
                <a:solidFill>
                  <a:srgbClr val="000000"/>
                </a:solidFill>
                <a:effectLst/>
                <a:uFillTx/>
                <a:latin typeface="Times New Roman"/>
              </a:endParaRPr>
            </a:p>
          </p:txBody>
        </p:sp>
        <p:sp>
          <p:nvSpPr>
            <p:cNvPr id="136" name=""/>
            <p:cNvSpPr/>
            <p:nvPr/>
          </p:nvSpPr>
          <p:spPr>
            <a:xfrm flipV="1">
              <a:off x="3610800" y="5364720"/>
              <a:ext cx="1080" cy="30600"/>
            </a:xfrm>
            <a:prstGeom prst="line">
              <a:avLst/>
            </a:prstGeom>
            <a:ln w="9360">
              <a:solidFill>
                <a:srgbClr val="000000"/>
              </a:solidFill>
              <a:miter/>
            </a:ln>
          </p:spPr>
          <p:style>
            <a:lnRef idx="0"/>
            <a:fillRef idx="0"/>
            <a:effectRef idx="0"/>
            <a:fontRef idx="minor"/>
          </p:style>
          <p:txBody>
            <a:bodyPr lIns="90000" rIns="90000" tIns="-16200" bIns="-16200" anchor="t">
              <a:noAutofit/>
            </a:bodyPr>
            <a:p>
              <a:endParaRPr b="0" lang="en-US" sz="2400" strike="noStrike" u="none">
                <a:solidFill>
                  <a:srgbClr val="000000"/>
                </a:solidFill>
                <a:effectLst/>
                <a:uFillTx/>
                <a:latin typeface="Times New Roman"/>
              </a:endParaRPr>
            </a:p>
          </p:txBody>
        </p:sp>
        <p:sp>
          <p:nvSpPr>
            <p:cNvPr id="137" name=""/>
            <p:cNvSpPr/>
            <p:nvPr/>
          </p:nvSpPr>
          <p:spPr>
            <a:xfrm flipV="1">
              <a:off x="4246920" y="5364720"/>
              <a:ext cx="0" cy="30600"/>
            </a:xfrm>
            <a:prstGeom prst="line">
              <a:avLst/>
            </a:prstGeom>
            <a:ln w="9360">
              <a:solidFill>
                <a:srgbClr val="000000"/>
              </a:solidFill>
              <a:miter/>
            </a:ln>
          </p:spPr>
          <p:style>
            <a:lnRef idx="0"/>
            <a:fillRef idx="0"/>
            <a:effectRef idx="0"/>
            <a:fontRef idx="minor"/>
          </p:style>
          <p:txBody>
            <a:bodyPr lIns="90000" rIns="90000" tIns="-16200" bIns="-16200" anchor="t">
              <a:noAutofit/>
            </a:bodyPr>
            <a:p>
              <a:endParaRPr b="0" lang="en-US" sz="2400" strike="noStrike" u="none">
                <a:solidFill>
                  <a:srgbClr val="000000"/>
                </a:solidFill>
                <a:effectLst/>
                <a:uFillTx/>
                <a:latin typeface="Times New Roman"/>
              </a:endParaRPr>
            </a:p>
          </p:txBody>
        </p:sp>
        <p:sp>
          <p:nvSpPr>
            <p:cNvPr id="138" name=""/>
            <p:cNvSpPr/>
            <p:nvPr/>
          </p:nvSpPr>
          <p:spPr>
            <a:xfrm>
              <a:off x="529200" y="3822840"/>
              <a:ext cx="4795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a:t>
              </a:r>
              <a:endParaRPr b="0" lang="en-US" sz="1400" strike="noStrike" u="none">
                <a:solidFill>
                  <a:srgbClr val="000000"/>
                </a:solidFill>
                <a:effectLst/>
                <a:uFillTx/>
                <a:latin typeface="Times New Roman"/>
              </a:endParaRPr>
            </a:p>
          </p:txBody>
        </p:sp>
        <p:sp>
          <p:nvSpPr>
            <p:cNvPr id="139" name=""/>
            <p:cNvSpPr/>
            <p:nvPr/>
          </p:nvSpPr>
          <p:spPr>
            <a:xfrm>
              <a:off x="1162080" y="3654720"/>
              <a:ext cx="4795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.9</a:t>
              </a:r>
              <a:endParaRPr b="0" lang="en-US" sz="1400" strike="noStrike" u="none">
                <a:solidFill>
                  <a:srgbClr val="000000"/>
                </a:solidFill>
                <a:effectLst/>
                <a:uFillTx/>
                <a:latin typeface="Times New Roman"/>
              </a:endParaRPr>
            </a:p>
          </p:txBody>
        </p:sp>
        <p:sp>
          <p:nvSpPr>
            <p:cNvPr id="140" name=""/>
            <p:cNvSpPr/>
            <p:nvPr/>
          </p:nvSpPr>
          <p:spPr>
            <a:xfrm>
              <a:off x="1788480" y="2842920"/>
              <a:ext cx="4795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1.4</a:t>
              </a:r>
              <a:endParaRPr b="0" lang="en-US" sz="1400" strike="noStrike" u="none">
                <a:solidFill>
                  <a:srgbClr val="000000"/>
                </a:solidFill>
                <a:effectLst/>
                <a:uFillTx/>
                <a:latin typeface="Times New Roman"/>
              </a:endParaRPr>
            </a:p>
          </p:txBody>
        </p:sp>
        <p:sp>
          <p:nvSpPr>
            <p:cNvPr id="141" name=""/>
            <p:cNvSpPr/>
            <p:nvPr/>
          </p:nvSpPr>
          <p:spPr>
            <a:xfrm>
              <a:off x="2430360" y="2354760"/>
              <a:ext cx="4780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1.7</a:t>
              </a:r>
              <a:endParaRPr b="0" lang="en-US" sz="1400" strike="noStrike" u="none">
                <a:solidFill>
                  <a:srgbClr val="000000"/>
                </a:solidFill>
                <a:effectLst/>
                <a:uFillTx/>
                <a:latin typeface="Times New Roman"/>
              </a:endParaRPr>
            </a:p>
          </p:txBody>
        </p:sp>
        <p:sp>
          <p:nvSpPr>
            <p:cNvPr id="142" name=""/>
            <p:cNvSpPr/>
            <p:nvPr/>
          </p:nvSpPr>
          <p:spPr>
            <a:xfrm>
              <a:off x="3064680" y="1689120"/>
              <a:ext cx="4795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2.1</a:t>
              </a:r>
              <a:endParaRPr b="0" lang="en-US" sz="1400" strike="noStrike" u="none">
                <a:solidFill>
                  <a:srgbClr val="000000"/>
                </a:solidFill>
                <a:effectLst/>
                <a:uFillTx/>
                <a:latin typeface="Times New Roman"/>
              </a:endParaRPr>
            </a:p>
          </p:txBody>
        </p:sp>
        <p:sp>
          <p:nvSpPr>
            <p:cNvPr id="143" name=""/>
            <p:cNvSpPr/>
            <p:nvPr/>
          </p:nvSpPr>
          <p:spPr>
            <a:xfrm>
              <a:off x="558000" y="5380560"/>
              <a:ext cx="3974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1987</a:t>
              </a:r>
              <a:endParaRPr b="0" lang="en-US" sz="1400" strike="noStrike" u="none">
                <a:solidFill>
                  <a:srgbClr val="000000"/>
                </a:solidFill>
                <a:effectLst/>
                <a:uFillTx/>
                <a:latin typeface="Times New Roman"/>
              </a:endParaRPr>
            </a:p>
          </p:txBody>
        </p:sp>
        <p:sp>
          <p:nvSpPr>
            <p:cNvPr id="144" name=""/>
            <p:cNvSpPr/>
            <p:nvPr/>
          </p:nvSpPr>
          <p:spPr>
            <a:xfrm>
              <a:off x="1193760" y="5380560"/>
              <a:ext cx="3974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1991</a:t>
              </a:r>
              <a:endParaRPr b="0" lang="en-US" sz="1400" strike="noStrike" u="none">
                <a:solidFill>
                  <a:srgbClr val="000000"/>
                </a:solidFill>
                <a:effectLst/>
                <a:uFillTx/>
                <a:latin typeface="Times New Roman"/>
              </a:endParaRPr>
            </a:p>
          </p:txBody>
        </p:sp>
        <p:sp>
          <p:nvSpPr>
            <p:cNvPr id="145" name=""/>
            <p:cNvSpPr/>
            <p:nvPr/>
          </p:nvSpPr>
          <p:spPr>
            <a:xfrm>
              <a:off x="1841760" y="5380560"/>
              <a:ext cx="3974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1995</a:t>
              </a:r>
              <a:endParaRPr b="0" lang="en-US" sz="1400" strike="noStrike" u="none">
                <a:solidFill>
                  <a:srgbClr val="000000"/>
                </a:solidFill>
                <a:effectLst/>
                <a:uFillTx/>
                <a:latin typeface="Times New Roman"/>
              </a:endParaRPr>
            </a:p>
          </p:txBody>
        </p:sp>
        <p:sp>
          <p:nvSpPr>
            <p:cNvPr id="146" name=""/>
            <p:cNvSpPr/>
            <p:nvPr/>
          </p:nvSpPr>
          <p:spPr>
            <a:xfrm>
              <a:off x="2454480" y="5380560"/>
              <a:ext cx="3974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2001</a:t>
              </a:r>
              <a:endParaRPr b="0" lang="en-US" sz="1400" strike="noStrike" u="none">
                <a:solidFill>
                  <a:srgbClr val="000000"/>
                </a:solidFill>
                <a:effectLst/>
                <a:uFillTx/>
                <a:latin typeface="Times New Roman"/>
              </a:endParaRPr>
            </a:p>
          </p:txBody>
        </p:sp>
        <p:sp>
          <p:nvSpPr>
            <p:cNvPr id="147" name=""/>
            <p:cNvSpPr/>
            <p:nvPr/>
          </p:nvSpPr>
          <p:spPr>
            <a:xfrm>
              <a:off x="3031920" y="5380560"/>
              <a:ext cx="5162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2002E</a:t>
              </a:r>
              <a:endParaRPr b="0" lang="en-US" sz="1400" strike="noStrike" u="none">
                <a:solidFill>
                  <a:srgbClr val="000000"/>
                </a:solidFill>
                <a:effectLst/>
                <a:uFillTx/>
                <a:latin typeface="Times New Roman"/>
              </a:endParaRPr>
            </a:p>
          </p:txBody>
        </p:sp>
        <p:sp>
          <p:nvSpPr>
            <p:cNvPr id="148" name=""/>
            <p:cNvSpPr/>
            <p:nvPr/>
          </p:nvSpPr>
          <p:spPr>
            <a:xfrm>
              <a:off x="424080" y="1089000"/>
              <a:ext cx="3700440" cy="734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Capacity</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(Bcf/d)</a:t>
              </a:r>
              <a:endParaRPr b="0" lang="en-US" sz="1800" strike="noStrike" u="none">
                <a:solidFill>
                  <a:srgbClr val="000000"/>
                </a:solidFill>
                <a:effectLst/>
                <a:uFillTx/>
                <a:latin typeface="Times New Roman"/>
              </a:endParaRPr>
            </a:p>
          </p:txBody>
        </p:sp>
        <p:sp>
          <p:nvSpPr>
            <p:cNvPr id="149" name=""/>
            <p:cNvSpPr/>
            <p:nvPr/>
          </p:nvSpPr>
          <p:spPr>
            <a:xfrm>
              <a:off x="3666240" y="1537920"/>
              <a:ext cx="53064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2.2</a:t>
              </a:r>
              <a:endParaRPr b="0" lang="en-US" sz="1400" strike="noStrike" u="none">
                <a:solidFill>
                  <a:srgbClr val="000000"/>
                </a:solidFill>
                <a:effectLst/>
                <a:uFillTx/>
                <a:latin typeface="Times New Roman"/>
              </a:endParaRPr>
            </a:p>
          </p:txBody>
        </p:sp>
        <p:sp>
          <p:nvSpPr>
            <p:cNvPr id="150" name=""/>
            <p:cNvSpPr/>
            <p:nvPr/>
          </p:nvSpPr>
          <p:spPr>
            <a:xfrm>
              <a:off x="3668400" y="5380560"/>
              <a:ext cx="5162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2003E</a:t>
              </a:r>
              <a:endParaRPr b="0" lang="en-US" sz="1400" strike="noStrike" u="none">
                <a:solidFill>
                  <a:srgbClr val="000000"/>
                </a:solidFill>
                <a:effectLst/>
                <a:uFillTx/>
                <a:latin typeface="Times New Roman"/>
              </a:endParaRPr>
            </a:p>
          </p:txBody>
        </p:sp>
        <p:sp>
          <p:nvSpPr>
            <p:cNvPr id="151" name=""/>
            <p:cNvSpPr/>
            <p:nvPr/>
          </p:nvSpPr>
          <p:spPr>
            <a:xfrm>
              <a:off x="538200" y="4317120"/>
              <a:ext cx="42876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Phase I</a:t>
              </a:r>
              <a:endParaRPr b="0" lang="en-US" sz="1000" strike="noStrike" u="none">
                <a:solidFill>
                  <a:srgbClr val="000000"/>
                </a:solidFill>
                <a:effectLst/>
                <a:uFillTx/>
                <a:latin typeface="Times New Roman"/>
              </a:endParaRPr>
            </a:p>
          </p:txBody>
        </p:sp>
        <p:sp>
          <p:nvSpPr>
            <p:cNvPr id="152" name=""/>
            <p:cNvSpPr/>
            <p:nvPr/>
          </p:nvSpPr>
          <p:spPr>
            <a:xfrm>
              <a:off x="1206360" y="4317120"/>
              <a:ext cx="39672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Phase II</a:t>
              </a:r>
              <a:endParaRPr b="0" lang="en-US" sz="1000" strike="noStrike" u="none">
                <a:solidFill>
                  <a:srgbClr val="000000"/>
                </a:solidFill>
                <a:effectLst/>
                <a:uFillTx/>
                <a:latin typeface="Times New Roman"/>
              </a:endParaRPr>
            </a:p>
          </p:txBody>
        </p:sp>
        <p:sp>
          <p:nvSpPr>
            <p:cNvPr id="153" name=""/>
            <p:cNvSpPr/>
            <p:nvPr/>
          </p:nvSpPr>
          <p:spPr>
            <a:xfrm>
              <a:off x="1799280" y="4317120"/>
              <a:ext cx="47520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Phase III</a:t>
              </a:r>
              <a:endParaRPr b="0" lang="en-US" sz="1000" strike="noStrike" u="none">
                <a:solidFill>
                  <a:srgbClr val="000000"/>
                </a:solidFill>
                <a:effectLst/>
                <a:uFillTx/>
                <a:latin typeface="Times New Roman"/>
              </a:endParaRPr>
            </a:p>
          </p:txBody>
        </p:sp>
        <p:sp>
          <p:nvSpPr>
            <p:cNvPr id="154" name=""/>
            <p:cNvSpPr/>
            <p:nvPr/>
          </p:nvSpPr>
          <p:spPr>
            <a:xfrm>
              <a:off x="2428920" y="4317120"/>
              <a:ext cx="45828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Phase IV</a:t>
              </a:r>
              <a:endParaRPr b="0" lang="en-US" sz="1000" strike="noStrike" u="none">
                <a:solidFill>
                  <a:srgbClr val="000000"/>
                </a:solidFill>
                <a:effectLst/>
                <a:uFillTx/>
                <a:latin typeface="Times New Roman"/>
              </a:endParaRPr>
            </a:p>
          </p:txBody>
        </p:sp>
        <p:sp>
          <p:nvSpPr>
            <p:cNvPr id="155" name=""/>
            <p:cNvSpPr/>
            <p:nvPr/>
          </p:nvSpPr>
          <p:spPr>
            <a:xfrm>
              <a:off x="3083040" y="4317120"/>
              <a:ext cx="43668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Phase V</a:t>
              </a:r>
              <a:endParaRPr b="0" lang="en-US" sz="1000" strike="noStrike" u="none">
                <a:solidFill>
                  <a:srgbClr val="000000"/>
                </a:solidFill>
                <a:effectLst/>
                <a:uFillTx/>
                <a:latin typeface="Times New Roman"/>
              </a:endParaRPr>
            </a:p>
          </p:txBody>
        </p:sp>
        <p:sp>
          <p:nvSpPr>
            <p:cNvPr id="156" name=""/>
            <p:cNvSpPr/>
            <p:nvPr/>
          </p:nvSpPr>
          <p:spPr>
            <a:xfrm>
              <a:off x="3715920" y="4317120"/>
              <a:ext cx="43344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Phase VI</a:t>
              </a:r>
              <a:endParaRPr b="0" lang="en-US" sz="1000" strike="noStrike" u="none">
                <a:solidFill>
                  <a:srgbClr val="000000"/>
                </a:solidFill>
                <a:effectLst/>
                <a:uFillTx/>
                <a:latin typeface="Times New Roman"/>
              </a:endParaRPr>
            </a:p>
          </p:txBody>
        </p:sp>
      </p:grpSp>
      <p:sp>
        <p:nvSpPr>
          <p:cNvPr id="157" name=""/>
          <p:cNvSpPr/>
          <p:nvPr/>
        </p:nvSpPr>
        <p:spPr>
          <a:xfrm>
            <a:off x="6292800" y="4125960"/>
            <a:ext cx="669600" cy="329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Cost</a:t>
            </a:r>
            <a:endParaRPr b="0" lang="en-US" sz="12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(Millions)</a:t>
            </a:r>
            <a:endParaRPr b="0" lang="en-US" sz="1200" strike="noStrike" u="none">
              <a:solidFill>
                <a:srgbClr val="000000"/>
              </a:solidFill>
              <a:effectLst/>
              <a:uFillTx/>
              <a:latin typeface="Times New Roman"/>
            </a:endParaRPr>
          </a:p>
        </p:txBody>
      </p:sp>
      <p:sp>
        <p:nvSpPr>
          <p:cNvPr id="158" name=""/>
          <p:cNvSpPr/>
          <p:nvPr/>
        </p:nvSpPr>
        <p:spPr>
          <a:xfrm>
            <a:off x="7019280" y="3960720"/>
            <a:ext cx="627120" cy="49392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Contract</a:t>
            </a:r>
            <a:endParaRPr b="0" lang="en-US" sz="12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Term</a:t>
            </a:r>
            <a:endParaRPr b="0" lang="en-US" sz="12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(Years)</a:t>
            </a:r>
            <a:endParaRPr b="0" lang="en-US" sz="1200" strike="noStrike" u="none">
              <a:solidFill>
                <a:srgbClr val="000000"/>
              </a:solidFill>
              <a:effectLst/>
              <a:uFillTx/>
              <a:latin typeface="Times New Roman"/>
            </a:endParaRPr>
          </a:p>
        </p:txBody>
      </p:sp>
      <p:sp>
        <p:nvSpPr>
          <p:cNvPr id="159" name=""/>
          <p:cNvSpPr/>
          <p:nvPr/>
        </p:nvSpPr>
        <p:spPr>
          <a:xfrm>
            <a:off x="7734960" y="4125960"/>
            <a:ext cx="729360" cy="329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Expected</a:t>
            </a:r>
            <a:endParaRPr b="0" lang="en-US" sz="12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In-Service</a:t>
            </a:r>
            <a:endParaRPr b="0" lang="en-US" sz="1200" strike="noStrike" u="none">
              <a:solidFill>
                <a:srgbClr val="000000"/>
              </a:solidFill>
              <a:effectLst/>
              <a:uFillTx/>
              <a:latin typeface="Times New Roman"/>
            </a:endParaRPr>
          </a:p>
        </p:txBody>
      </p:sp>
      <p:sp>
        <p:nvSpPr>
          <p:cNvPr id="160" name=""/>
          <p:cNvSpPr/>
          <p:nvPr/>
        </p:nvSpPr>
        <p:spPr>
          <a:xfrm>
            <a:off x="5474160" y="4125960"/>
            <a:ext cx="636120" cy="329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Capacity</a:t>
            </a:r>
            <a:endParaRPr b="0" lang="en-US" sz="12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(MMcf/d)</a:t>
            </a:r>
            <a:endParaRPr b="0" lang="en-US" sz="1200" strike="noStrike" u="none">
              <a:solidFill>
                <a:srgbClr val="000000"/>
              </a:solidFill>
              <a:effectLst/>
              <a:uFillTx/>
              <a:latin typeface="Times New Roman"/>
            </a:endParaRPr>
          </a:p>
        </p:txBody>
      </p:sp>
      <p:sp>
        <p:nvSpPr>
          <p:cNvPr id="161" name=""/>
          <p:cNvSpPr/>
          <p:nvPr/>
        </p:nvSpPr>
        <p:spPr>
          <a:xfrm>
            <a:off x="4616280" y="1160640"/>
            <a:ext cx="3673800" cy="2646360"/>
          </a:xfrm>
          <a:custGeom>
            <a:avLst/>
            <a:gdLst/>
            <a:ahLst/>
            <a:rect l="l" t="t" r="r" b="b"/>
            <a:pathLst>
              <a:path w="697" h="529">
                <a:moveTo>
                  <a:pt x="30" y="106"/>
                </a:moveTo>
                <a:lnTo>
                  <a:pt x="42" y="108"/>
                </a:lnTo>
                <a:lnTo>
                  <a:pt x="46" y="98"/>
                </a:lnTo>
                <a:lnTo>
                  <a:pt x="58" y="114"/>
                </a:lnTo>
                <a:lnTo>
                  <a:pt x="68" y="98"/>
                </a:lnTo>
                <a:lnTo>
                  <a:pt x="74" y="90"/>
                </a:lnTo>
                <a:lnTo>
                  <a:pt x="90" y="98"/>
                </a:lnTo>
                <a:lnTo>
                  <a:pt x="96" y="94"/>
                </a:lnTo>
                <a:lnTo>
                  <a:pt x="96" y="84"/>
                </a:lnTo>
                <a:lnTo>
                  <a:pt x="104" y="86"/>
                </a:lnTo>
                <a:lnTo>
                  <a:pt x="110" y="108"/>
                </a:lnTo>
                <a:lnTo>
                  <a:pt x="148" y="112"/>
                </a:lnTo>
                <a:lnTo>
                  <a:pt x="168" y="100"/>
                </a:lnTo>
                <a:lnTo>
                  <a:pt x="180" y="108"/>
                </a:lnTo>
                <a:lnTo>
                  <a:pt x="178" y="132"/>
                </a:lnTo>
                <a:lnTo>
                  <a:pt x="194" y="134"/>
                </a:lnTo>
                <a:lnTo>
                  <a:pt x="204" y="158"/>
                </a:lnTo>
                <a:lnTo>
                  <a:pt x="220" y="158"/>
                </a:lnTo>
                <a:lnTo>
                  <a:pt x="232" y="144"/>
                </a:lnTo>
                <a:lnTo>
                  <a:pt x="244" y="140"/>
                </a:lnTo>
                <a:lnTo>
                  <a:pt x="262" y="142"/>
                </a:lnTo>
                <a:lnTo>
                  <a:pt x="276" y="132"/>
                </a:lnTo>
                <a:lnTo>
                  <a:pt x="278" y="114"/>
                </a:lnTo>
                <a:lnTo>
                  <a:pt x="286" y="100"/>
                </a:lnTo>
                <a:lnTo>
                  <a:pt x="300" y="96"/>
                </a:lnTo>
                <a:lnTo>
                  <a:pt x="322" y="100"/>
                </a:lnTo>
                <a:lnTo>
                  <a:pt x="338" y="114"/>
                </a:lnTo>
                <a:lnTo>
                  <a:pt x="338" y="130"/>
                </a:lnTo>
                <a:lnTo>
                  <a:pt x="358" y="134"/>
                </a:lnTo>
                <a:lnTo>
                  <a:pt x="388" y="150"/>
                </a:lnTo>
                <a:lnTo>
                  <a:pt x="390" y="170"/>
                </a:lnTo>
                <a:lnTo>
                  <a:pt x="418" y="176"/>
                </a:lnTo>
                <a:lnTo>
                  <a:pt x="434" y="196"/>
                </a:lnTo>
                <a:lnTo>
                  <a:pt x="438" y="226"/>
                </a:lnTo>
                <a:lnTo>
                  <a:pt x="432" y="230"/>
                </a:lnTo>
                <a:lnTo>
                  <a:pt x="424" y="236"/>
                </a:lnTo>
                <a:lnTo>
                  <a:pt x="424" y="252"/>
                </a:lnTo>
                <a:lnTo>
                  <a:pt x="434" y="270"/>
                </a:lnTo>
                <a:lnTo>
                  <a:pt x="434" y="286"/>
                </a:lnTo>
                <a:lnTo>
                  <a:pt x="440" y="306"/>
                </a:lnTo>
                <a:lnTo>
                  <a:pt x="454" y="292"/>
                </a:lnTo>
                <a:lnTo>
                  <a:pt x="470" y="286"/>
                </a:lnTo>
                <a:lnTo>
                  <a:pt x="450" y="326"/>
                </a:lnTo>
                <a:lnTo>
                  <a:pt x="458" y="340"/>
                </a:lnTo>
                <a:lnTo>
                  <a:pt x="466" y="348"/>
                </a:lnTo>
                <a:lnTo>
                  <a:pt x="480" y="370"/>
                </a:lnTo>
                <a:lnTo>
                  <a:pt x="502" y="378"/>
                </a:lnTo>
                <a:lnTo>
                  <a:pt x="504" y="366"/>
                </a:lnTo>
                <a:lnTo>
                  <a:pt x="516" y="370"/>
                </a:lnTo>
                <a:lnTo>
                  <a:pt x="510" y="390"/>
                </a:lnTo>
                <a:lnTo>
                  <a:pt x="508" y="410"/>
                </a:lnTo>
                <a:lnTo>
                  <a:pt x="524" y="416"/>
                </a:lnTo>
                <a:lnTo>
                  <a:pt x="540" y="436"/>
                </a:lnTo>
                <a:lnTo>
                  <a:pt x="538" y="454"/>
                </a:lnTo>
                <a:lnTo>
                  <a:pt x="546" y="460"/>
                </a:lnTo>
                <a:lnTo>
                  <a:pt x="578" y="460"/>
                </a:lnTo>
                <a:lnTo>
                  <a:pt x="590" y="470"/>
                </a:lnTo>
                <a:lnTo>
                  <a:pt x="588" y="480"/>
                </a:lnTo>
                <a:lnTo>
                  <a:pt x="604" y="478"/>
                </a:lnTo>
                <a:lnTo>
                  <a:pt x="604" y="494"/>
                </a:lnTo>
                <a:lnTo>
                  <a:pt x="616" y="510"/>
                </a:lnTo>
                <a:lnTo>
                  <a:pt x="612" y="526"/>
                </a:lnTo>
                <a:lnTo>
                  <a:pt x="634" y="528"/>
                </a:lnTo>
                <a:lnTo>
                  <a:pt x="644" y="518"/>
                </a:lnTo>
                <a:lnTo>
                  <a:pt x="680" y="520"/>
                </a:lnTo>
                <a:lnTo>
                  <a:pt x="696" y="504"/>
                </a:lnTo>
                <a:lnTo>
                  <a:pt x="684" y="470"/>
                </a:lnTo>
                <a:lnTo>
                  <a:pt x="694" y="462"/>
                </a:lnTo>
                <a:lnTo>
                  <a:pt x="692" y="368"/>
                </a:lnTo>
                <a:lnTo>
                  <a:pt x="688" y="350"/>
                </a:lnTo>
                <a:lnTo>
                  <a:pt x="658" y="312"/>
                </a:lnTo>
                <a:lnTo>
                  <a:pt x="652" y="298"/>
                </a:lnTo>
                <a:lnTo>
                  <a:pt x="644" y="278"/>
                </a:lnTo>
                <a:lnTo>
                  <a:pt x="616" y="234"/>
                </a:lnTo>
                <a:lnTo>
                  <a:pt x="608" y="198"/>
                </a:lnTo>
                <a:lnTo>
                  <a:pt x="602" y="182"/>
                </a:lnTo>
                <a:lnTo>
                  <a:pt x="590" y="178"/>
                </a:lnTo>
                <a:lnTo>
                  <a:pt x="576" y="144"/>
                </a:lnTo>
                <a:lnTo>
                  <a:pt x="554" y="114"/>
                </a:lnTo>
                <a:lnTo>
                  <a:pt x="530" y="82"/>
                </a:lnTo>
                <a:lnTo>
                  <a:pt x="518" y="54"/>
                </a:lnTo>
                <a:lnTo>
                  <a:pt x="500" y="52"/>
                </a:lnTo>
                <a:lnTo>
                  <a:pt x="512" y="36"/>
                </a:lnTo>
                <a:lnTo>
                  <a:pt x="500" y="12"/>
                </a:lnTo>
                <a:lnTo>
                  <a:pt x="482" y="8"/>
                </a:lnTo>
                <a:lnTo>
                  <a:pt x="468" y="0"/>
                </a:lnTo>
                <a:lnTo>
                  <a:pt x="454" y="18"/>
                </a:lnTo>
                <a:lnTo>
                  <a:pt x="464" y="32"/>
                </a:lnTo>
                <a:lnTo>
                  <a:pt x="464" y="52"/>
                </a:lnTo>
                <a:lnTo>
                  <a:pt x="440" y="34"/>
                </a:lnTo>
                <a:lnTo>
                  <a:pt x="338" y="38"/>
                </a:lnTo>
                <a:lnTo>
                  <a:pt x="222" y="42"/>
                </a:lnTo>
                <a:lnTo>
                  <a:pt x="210" y="16"/>
                </a:lnTo>
                <a:lnTo>
                  <a:pt x="82" y="34"/>
                </a:lnTo>
                <a:lnTo>
                  <a:pt x="24" y="42"/>
                </a:lnTo>
                <a:lnTo>
                  <a:pt x="6" y="48"/>
                </a:lnTo>
                <a:lnTo>
                  <a:pt x="0" y="62"/>
                </a:lnTo>
                <a:lnTo>
                  <a:pt x="12" y="74"/>
                </a:lnTo>
                <a:lnTo>
                  <a:pt x="32" y="74"/>
                </a:lnTo>
                <a:lnTo>
                  <a:pt x="20" y="86"/>
                </a:lnTo>
                <a:lnTo>
                  <a:pt x="30" y="106"/>
                </a:lnTo>
              </a:path>
            </a:pathLst>
          </a:custGeom>
          <a:solidFill>
            <a:srgbClr val="00f008"/>
          </a:solidFill>
          <a:ln cap="rnd" w="12600">
            <a:solidFill>
              <a:srgbClr val="aaaaaa"/>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62" name=""/>
          <p:cNvSpPr/>
          <p:nvPr/>
        </p:nvSpPr>
        <p:spPr>
          <a:xfrm>
            <a:off x="5019840" y="1452600"/>
            <a:ext cx="3090600" cy="1770120"/>
          </a:xfrm>
          <a:custGeom>
            <a:avLst/>
            <a:gdLst/>
            <a:ahLst/>
            <a:rect l="l" t="t" r="r" b="b"/>
            <a:pathLst>
              <a:path w="2142" h="1110">
                <a:moveTo>
                  <a:pt x="0" y="0"/>
                </a:moveTo>
                <a:lnTo>
                  <a:pt x="654" y="72"/>
                </a:lnTo>
                <a:lnTo>
                  <a:pt x="816" y="24"/>
                </a:lnTo>
                <a:lnTo>
                  <a:pt x="1020" y="72"/>
                </a:lnTo>
                <a:lnTo>
                  <a:pt x="1080" y="84"/>
                </a:lnTo>
                <a:lnTo>
                  <a:pt x="1302" y="90"/>
                </a:lnTo>
                <a:lnTo>
                  <a:pt x="1386" y="78"/>
                </a:lnTo>
                <a:lnTo>
                  <a:pt x="1524" y="132"/>
                </a:lnTo>
                <a:lnTo>
                  <a:pt x="1764" y="534"/>
                </a:lnTo>
                <a:lnTo>
                  <a:pt x="1788" y="570"/>
                </a:lnTo>
                <a:lnTo>
                  <a:pt x="1842" y="612"/>
                </a:lnTo>
                <a:lnTo>
                  <a:pt x="1920" y="630"/>
                </a:lnTo>
                <a:lnTo>
                  <a:pt x="1968" y="696"/>
                </a:lnTo>
                <a:lnTo>
                  <a:pt x="1998" y="780"/>
                </a:lnTo>
                <a:lnTo>
                  <a:pt x="2106" y="936"/>
                </a:lnTo>
                <a:lnTo>
                  <a:pt x="2142" y="1110"/>
                </a:lnTo>
              </a:path>
            </a:pathLst>
          </a:custGeom>
          <a:noFill/>
          <a:ln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63" name=""/>
          <p:cNvSpPr/>
          <p:nvPr/>
        </p:nvSpPr>
        <p:spPr>
          <a:xfrm>
            <a:off x="6894360" y="1609560"/>
            <a:ext cx="532080" cy="1194120"/>
          </a:xfrm>
          <a:custGeom>
            <a:avLst/>
            <a:gdLst/>
            <a:ahLst/>
            <a:rect l="l" t="t" r="r" b="b"/>
            <a:pathLst>
              <a:path w="372" h="750">
                <a:moveTo>
                  <a:pt x="0" y="0"/>
                </a:moveTo>
                <a:lnTo>
                  <a:pt x="18" y="300"/>
                </a:lnTo>
                <a:lnTo>
                  <a:pt x="102" y="414"/>
                </a:lnTo>
                <a:lnTo>
                  <a:pt x="102" y="534"/>
                </a:lnTo>
                <a:lnTo>
                  <a:pt x="174" y="606"/>
                </a:lnTo>
                <a:lnTo>
                  <a:pt x="252" y="726"/>
                </a:lnTo>
                <a:lnTo>
                  <a:pt x="372" y="750"/>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6973920" y="1389240"/>
            <a:ext cx="245880" cy="755640"/>
          </a:xfrm>
          <a:custGeom>
            <a:avLst/>
            <a:gdLst/>
            <a:ahLst/>
            <a:rect l="l" t="t" r="r" b="b"/>
            <a:pathLst>
              <a:path w="174" h="474">
                <a:moveTo>
                  <a:pt x="174" y="0"/>
                </a:moveTo>
                <a:lnTo>
                  <a:pt x="78" y="234"/>
                </a:lnTo>
                <a:lnTo>
                  <a:pt x="54" y="342"/>
                </a:lnTo>
                <a:lnTo>
                  <a:pt x="0" y="474"/>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7048440" y="1914480"/>
            <a:ext cx="358920" cy="96840"/>
          </a:xfrm>
          <a:custGeom>
            <a:avLst/>
            <a:gdLst/>
            <a:ahLst/>
            <a:rect l="l" t="t" r="r" b="b"/>
            <a:pathLst>
              <a:path w="252" h="60">
                <a:moveTo>
                  <a:pt x="0" y="0"/>
                </a:moveTo>
                <a:lnTo>
                  <a:pt x="108" y="60"/>
                </a:lnTo>
                <a:lnTo>
                  <a:pt x="252" y="6"/>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6945480" y="2325600"/>
            <a:ext cx="863280" cy="209520"/>
          </a:xfrm>
          <a:custGeom>
            <a:avLst/>
            <a:gdLst/>
            <a:ahLst/>
            <a:rect l="l" t="t" r="r" b="b"/>
            <a:pathLst>
              <a:path w="606" h="132">
                <a:moveTo>
                  <a:pt x="0" y="132"/>
                </a:moveTo>
                <a:lnTo>
                  <a:pt x="186" y="132"/>
                </a:lnTo>
                <a:lnTo>
                  <a:pt x="402" y="66"/>
                </a:lnTo>
                <a:lnTo>
                  <a:pt x="456" y="18"/>
                </a:lnTo>
                <a:lnTo>
                  <a:pt x="546" y="30"/>
                </a:lnTo>
                <a:lnTo>
                  <a:pt x="606" y="0"/>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flipH="1">
            <a:off x="7554600" y="2031840"/>
            <a:ext cx="66600" cy="23832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7375680" y="2496960"/>
            <a:ext cx="39600" cy="14292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7142040" y="2637000"/>
            <a:ext cx="455760" cy="204480"/>
          </a:xfrm>
          <a:custGeom>
            <a:avLst/>
            <a:gdLst/>
            <a:ahLst/>
            <a:rect l="l" t="t" r="r" b="b"/>
            <a:pathLst>
              <a:path w="318" h="128">
                <a:moveTo>
                  <a:pt x="0" y="128"/>
                </a:moveTo>
                <a:cubicBezTo>
                  <a:pt x="40" y="90"/>
                  <a:pt x="80" y="53"/>
                  <a:pt x="114" y="32"/>
                </a:cubicBezTo>
                <a:cubicBezTo>
                  <a:pt x="148" y="11"/>
                  <a:pt x="179" y="4"/>
                  <a:pt x="204" y="2"/>
                </a:cubicBezTo>
                <a:cubicBezTo>
                  <a:pt x="229" y="0"/>
                  <a:pt x="245" y="7"/>
                  <a:pt x="264" y="20"/>
                </a:cubicBezTo>
                <a:cubicBezTo>
                  <a:pt x="283" y="33"/>
                  <a:pt x="300" y="56"/>
                  <a:pt x="318" y="80"/>
                </a:cubicBez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8099280" y="3138480"/>
            <a:ext cx="90720" cy="19044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8190000" y="3317760"/>
            <a:ext cx="15840" cy="33840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7165800" y="2832120"/>
            <a:ext cx="46080" cy="38160"/>
          </a:xfrm>
          <a:prstGeom prst="line">
            <a:avLst/>
          </a:prstGeom>
          <a:ln w="38160">
            <a:solidFill>
              <a:srgbClr val="ff99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3" name=""/>
          <p:cNvSpPr/>
          <p:nvPr/>
        </p:nvSpPr>
        <p:spPr>
          <a:xfrm flipV="1">
            <a:off x="7197840" y="2804760"/>
            <a:ext cx="48960" cy="57240"/>
          </a:xfrm>
          <a:prstGeom prst="line">
            <a:avLst/>
          </a:prstGeom>
          <a:ln w="38160">
            <a:solidFill>
              <a:srgbClr val="ff99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74" name=""/>
          <p:cNvSpPr/>
          <p:nvPr/>
        </p:nvSpPr>
        <p:spPr>
          <a:xfrm>
            <a:off x="7139160" y="2583000"/>
            <a:ext cx="1440" cy="122040"/>
          </a:xfrm>
          <a:prstGeom prst="line">
            <a:avLst/>
          </a:prstGeom>
          <a:ln w="38160">
            <a:solidFill>
              <a:srgbClr val="ff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7159680" y="2583000"/>
            <a:ext cx="371520" cy="809640"/>
          </a:xfrm>
          <a:custGeom>
            <a:avLst/>
            <a:gdLst/>
            <a:ahLst/>
            <a:rect l="l" t="t" r="r" b="b"/>
            <a:pathLst>
              <a:path w="275" h="513">
                <a:moveTo>
                  <a:pt x="0" y="0"/>
                </a:moveTo>
                <a:lnTo>
                  <a:pt x="48" y="0"/>
                </a:lnTo>
                <a:lnTo>
                  <a:pt x="48" y="24"/>
                </a:lnTo>
                <a:lnTo>
                  <a:pt x="66" y="24"/>
                </a:lnTo>
                <a:lnTo>
                  <a:pt x="66" y="60"/>
                </a:lnTo>
                <a:lnTo>
                  <a:pt x="124" y="93"/>
                </a:lnTo>
                <a:lnTo>
                  <a:pt x="216" y="252"/>
                </a:lnTo>
                <a:lnTo>
                  <a:pt x="252" y="252"/>
                </a:lnTo>
                <a:lnTo>
                  <a:pt x="252" y="321"/>
                </a:lnTo>
                <a:lnTo>
                  <a:pt x="275" y="360"/>
                </a:lnTo>
                <a:lnTo>
                  <a:pt x="275" y="513"/>
                </a:lnTo>
              </a:path>
            </a:pathLst>
          </a:custGeom>
          <a:noFill/>
          <a:ln w="381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7174080" y="1692360"/>
            <a:ext cx="53640" cy="60120"/>
          </a:xfrm>
          <a:prstGeom prst="line">
            <a:avLst/>
          </a:prstGeom>
          <a:ln w="38160">
            <a:solidFill>
              <a:srgbClr val="ff99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77" name=""/>
          <p:cNvSpPr/>
          <p:nvPr/>
        </p:nvSpPr>
        <p:spPr>
          <a:xfrm flipV="1">
            <a:off x="7216920" y="1711440"/>
            <a:ext cx="23760" cy="33120"/>
          </a:xfrm>
          <a:prstGeom prst="line">
            <a:avLst/>
          </a:prstGeom>
          <a:ln w="38160">
            <a:solidFill>
              <a:srgbClr val="ff990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78" name=""/>
          <p:cNvSpPr/>
          <p:nvPr/>
        </p:nvSpPr>
        <p:spPr>
          <a:xfrm flipH="1">
            <a:off x="7502400" y="2571840"/>
            <a:ext cx="15840" cy="65160"/>
          </a:xfrm>
          <a:prstGeom prst="line">
            <a:avLst/>
          </a:prstGeom>
          <a:ln w="38160">
            <a:solidFill>
              <a:srgbClr val="ff99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79" name=""/>
          <p:cNvSpPr/>
          <p:nvPr/>
        </p:nvSpPr>
        <p:spPr>
          <a:xfrm>
            <a:off x="7351560" y="2384280"/>
            <a:ext cx="114480" cy="86040"/>
          </a:xfrm>
          <a:custGeom>
            <a:avLst/>
            <a:gdLst/>
            <a:ahLst/>
            <a:rect l="l" t="t" r="r" b="b"/>
            <a:pathLst>
              <a:path w="84" h="54">
                <a:moveTo>
                  <a:pt x="84" y="33"/>
                </a:moveTo>
                <a:lnTo>
                  <a:pt x="69" y="0"/>
                </a:lnTo>
                <a:lnTo>
                  <a:pt x="0" y="27"/>
                </a:lnTo>
                <a:lnTo>
                  <a:pt x="18" y="54"/>
                </a:lnTo>
              </a:path>
            </a:pathLst>
          </a:custGeom>
          <a:noFill/>
          <a:ln w="38160">
            <a:solidFill>
              <a:srgbClr val="0091ff"/>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180" name=""/>
          <p:cNvSpPr/>
          <p:nvPr/>
        </p:nvSpPr>
        <p:spPr>
          <a:xfrm>
            <a:off x="7767720" y="2360520"/>
            <a:ext cx="44280" cy="41400"/>
          </a:xfrm>
          <a:prstGeom prst="line">
            <a:avLst/>
          </a:prstGeom>
          <a:ln w="38160">
            <a:solidFill>
              <a:srgbClr val="0091ff"/>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81" name=""/>
          <p:cNvSpPr/>
          <p:nvPr/>
        </p:nvSpPr>
        <p:spPr>
          <a:xfrm>
            <a:off x="6905520" y="1606680"/>
            <a:ext cx="74880" cy="46080"/>
          </a:xfrm>
          <a:custGeom>
            <a:avLst/>
            <a:gdLst/>
            <a:ahLst/>
            <a:rect l="l" t="t" r="r" b="b"/>
            <a:pathLst>
              <a:path w="54" h="30">
                <a:moveTo>
                  <a:pt x="0" y="30"/>
                </a:moveTo>
                <a:lnTo>
                  <a:pt x="54" y="30"/>
                </a:lnTo>
                <a:lnTo>
                  <a:pt x="54" y="0"/>
                </a:lnTo>
              </a:path>
            </a:pathLst>
          </a:custGeom>
          <a:noFill/>
          <a:ln w="38160">
            <a:solidFill>
              <a:srgbClr val="0091f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82" name=""/>
          <p:cNvSpPr/>
          <p:nvPr/>
        </p:nvSpPr>
        <p:spPr>
          <a:xfrm>
            <a:off x="7323120" y="1971720"/>
            <a:ext cx="108000" cy="136440"/>
          </a:xfrm>
          <a:custGeom>
            <a:avLst/>
            <a:gdLst/>
            <a:ahLst/>
            <a:rect l="l" t="t" r="r" b="b"/>
            <a:pathLst>
              <a:path w="78" h="72">
                <a:moveTo>
                  <a:pt x="0" y="0"/>
                </a:moveTo>
                <a:lnTo>
                  <a:pt x="42" y="72"/>
                </a:lnTo>
                <a:lnTo>
                  <a:pt x="78" y="51"/>
                </a:lnTo>
              </a:path>
            </a:pathLst>
          </a:custGeom>
          <a:noFill/>
          <a:ln w="38160">
            <a:solidFill>
              <a:srgbClr val="0091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flipV="1">
            <a:off x="7543800" y="2010960"/>
            <a:ext cx="49320" cy="196920"/>
          </a:xfrm>
          <a:prstGeom prst="line">
            <a:avLst/>
          </a:prstGeom>
          <a:ln w="38160">
            <a:solidFill>
              <a:srgbClr val="0091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 name=""/>
          <p:cNvSpPr/>
          <p:nvPr/>
        </p:nvSpPr>
        <p:spPr>
          <a:xfrm>
            <a:off x="5659560" y="1469880"/>
            <a:ext cx="118800" cy="333360"/>
          </a:xfrm>
          <a:custGeom>
            <a:avLst/>
            <a:gdLst/>
            <a:ahLst/>
            <a:rect l="l" t="t" r="r" b="b"/>
            <a:pathLst>
              <a:path w="87" h="210">
                <a:moveTo>
                  <a:pt x="0" y="0"/>
                </a:moveTo>
                <a:lnTo>
                  <a:pt x="87" y="9"/>
                </a:lnTo>
                <a:lnTo>
                  <a:pt x="9" y="210"/>
                </a:lnTo>
              </a:path>
            </a:pathLst>
          </a:custGeom>
          <a:noFill/>
          <a:ln w="38160">
            <a:solidFill>
              <a:srgbClr val="0091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flipH="1" flipV="1">
            <a:off x="4634280" y="1406520"/>
            <a:ext cx="411480" cy="44640"/>
          </a:xfrm>
          <a:prstGeom prst="line">
            <a:avLst/>
          </a:prstGeom>
          <a:ln w="38160">
            <a:solidFill>
              <a:srgbClr val="000000"/>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86" name=""/>
          <p:cNvSpPr/>
          <p:nvPr/>
        </p:nvSpPr>
        <p:spPr>
          <a:xfrm>
            <a:off x="7554600" y="3265560"/>
            <a:ext cx="7963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Ft. Myers</a:t>
            </a:r>
            <a:endParaRPr b="0" lang="en-US" sz="1100" strike="noStrike" u="none">
              <a:solidFill>
                <a:srgbClr val="000000"/>
              </a:solidFill>
              <a:effectLst/>
              <a:uFillTx/>
              <a:latin typeface="Times New Roman"/>
            </a:endParaRPr>
          </a:p>
        </p:txBody>
      </p:sp>
      <p:sp>
        <p:nvSpPr>
          <p:cNvPr id="187" name=""/>
          <p:cNvSpPr/>
          <p:nvPr/>
        </p:nvSpPr>
        <p:spPr>
          <a:xfrm>
            <a:off x="7467480" y="3308400"/>
            <a:ext cx="120600" cy="1080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88" name=""/>
          <p:cNvSpPr/>
          <p:nvPr/>
        </p:nvSpPr>
        <p:spPr>
          <a:xfrm>
            <a:off x="7418520" y="3260880"/>
            <a:ext cx="69840" cy="982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 name=""/>
          <p:cNvSpPr/>
          <p:nvPr/>
        </p:nvSpPr>
        <p:spPr>
          <a:xfrm>
            <a:off x="7392960" y="3324240"/>
            <a:ext cx="174600" cy="9360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7419960" y="3351240"/>
            <a:ext cx="69840" cy="968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 name=""/>
          <p:cNvSpPr/>
          <p:nvPr/>
        </p:nvSpPr>
        <p:spPr>
          <a:xfrm>
            <a:off x="7394400" y="3413160"/>
            <a:ext cx="174960" cy="936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 name=""/>
          <p:cNvSpPr/>
          <p:nvPr/>
        </p:nvSpPr>
        <p:spPr>
          <a:xfrm>
            <a:off x="7466040" y="3260880"/>
            <a:ext cx="69840" cy="982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7440480" y="3324240"/>
            <a:ext cx="174600" cy="9360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7473960" y="3328920"/>
            <a:ext cx="69840" cy="986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7450200" y="3390840"/>
            <a:ext cx="172800" cy="936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6" name=""/>
          <p:cNvGrpSpPr/>
          <p:nvPr/>
        </p:nvGrpSpPr>
        <p:grpSpPr>
          <a:xfrm>
            <a:off x="7310520" y="1914480"/>
            <a:ext cx="174600" cy="156960"/>
            <a:chOff x="7310520" y="1914480"/>
            <a:chExt cx="174600" cy="156960"/>
          </a:xfrm>
        </p:grpSpPr>
        <p:sp>
          <p:nvSpPr>
            <p:cNvPr id="197" name=""/>
            <p:cNvSpPr/>
            <p:nvPr/>
          </p:nvSpPr>
          <p:spPr>
            <a:xfrm>
              <a:off x="7334640" y="1914480"/>
              <a:ext cx="71280" cy="9864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7310520" y="1976400"/>
              <a:ext cx="174600" cy="9504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99" name=""/>
          <p:cNvGrpSpPr/>
          <p:nvPr/>
        </p:nvGrpSpPr>
        <p:grpSpPr>
          <a:xfrm>
            <a:off x="7359480" y="2381400"/>
            <a:ext cx="174960" cy="156600"/>
            <a:chOff x="7359480" y="2381400"/>
            <a:chExt cx="174960" cy="156600"/>
          </a:xfrm>
        </p:grpSpPr>
        <p:sp>
          <p:nvSpPr>
            <p:cNvPr id="200" name=""/>
            <p:cNvSpPr/>
            <p:nvPr/>
          </p:nvSpPr>
          <p:spPr>
            <a:xfrm>
              <a:off x="7383960" y="2381400"/>
              <a:ext cx="71280" cy="982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7359480" y="2443320"/>
              <a:ext cx="174960" cy="946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2" name=""/>
          <p:cNvGrpSpPr/>
          <p:nvPr/>
        </p:nvGrpSpPr>
        <p:grpSpPr>
          <a:xfrm>
            <a:off x="8094600" y="2840040"/>
            <a:ext cx="174600" cy="156960"/>
            <a:chOff x="8094600" y="2840040"/>
            <a:chExt cx="174600" cy="156960"/>
          </a:xfrm>
        </p:grpSpPr>
        <p:sp>
          <p:nvSpPr>
            <p:cNvPr id="203" name=""/>
            <p:cNvSpPr/>
            <p:nvPr/>
          </p:nvSpPr>
          <p:spPr>
            <a:xfrm>
              <a:off x="8118720" y="2840040"/>
              <a:ext cx="71280" cy="986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8094600" y="2901960"/>
              <a:ext cx="174600" cy="950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5" name=""/>
          <p:cNvGrpSpPr/>
          <p:nvPr/>
        </p:nvGrpSpPr>
        <p:grpSpPr>
          <a:xfrm>
            <a:off x="7221600" y="1906560"/>
            <a:ext cx="172800" cy="155160"/>
            <a:chOff x="7221600" y="1906560"/>
            <a:chExt cx="172800" cy="155160"/>
          </a:xfrm>
        </p:grpSpPr>
        <p:sp>
          <p:nvSpPr>
            <p:cNvPr id="206" name=""/>
            <p:cNvSpPr/>
            <p:nvPr/>
          </p:nvSpPr>
          <p:spPr>
            <a:xfrm>
              <a:off x="7245720" y="1906560"/>
              <a:ext cx="7020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7221600" y="1967760"/>
              <a:ext cx="17280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8" name=""/>
          <p:cNvGrpSpPr/>
          <p:nvPr/>
        </p:nvGrpSpPr>
        <p:grpSpPr>
          <a:xfrm>
            <a:off x="7275600" y="2131920"/>
            <a:ext cx="174600" cy="155160"/>
            <a:chOff x="7275600" y="2131920"/>
            <a:chExt cx="174600" cy="155160"/>
          </a:xfrm>
        </p:grpSpPr>
        <p:sp>
          <p:nvSpPr>
            <p:cNvPr id="209" name=""/>
            <p:cNvSpPr/>
            <p:nvPr/>
          </p:nvSpPr>
          <p:spPr>
            <a:xfrm>
              <a:off x="7299720" y="2131920"/>
              <a:ext cx="71280" cy="97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7275600" y="2193120"/>
              <a:ext cx="174600" cy="939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1" name=""/>
          <p:cNvGrpSpPr/>
          <p:nvPr/>
        </p:nvGrpSpPr>
        <p:grpSpPr>
          <a:xfrm>
            <a:off x="7280280" y="2166840"/>
            <a:ext cx="173160" cy="156960"/>
            <a:chOff x="7280280" y="2166840"/>
            <a:chExt cx="173160" cy="156960"/>
          </a:xfrm>
        </p:grpSpPr>
        <p:sp>
          <p:nvSpPr>
            <p:cNvPr id="212" name=""/>
            <p:cNvSpPr/>
            <p:nvPr/>
          </p:nvSpPr>
          <p:spPr>
            <a:xfrm>
              <a:off x="7304400" y="2166840"/>
              <a:ext cx="70560" cy="986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7280280" y="2228760"/>
              <a:ext cx="173160" cy="950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4" name=""/>
          <p:cNvGrpSpPr/>
          <p:nvPr/>
        </p:nvGrpSpPr>
        <p:grpSpPr>
          <a:xfrm>
            <a:off x="7094520" y="2452680"/>
            <a:ext cx="173160" cy="155160"/>
            <a:chOff x="7094520" y="2452680"/>
            <a:chExt cx="173160" cy="155160"/>
          </a:xfrm>
        </p:grpSpPr>
        <p:sp>
          <p:nvSpPr>
            <p:cNvPr id="215" name=""/>
            <p:cNvSpPr/>
            <p:nvPr/>
          </p:nvSpPr>
          <p:spPr>
            <a:xfrm>
              <a:off x="7118640" y="2452680"/>
              <a:ext cx="70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7094520" y="2513880"/>
              <a:ext cx="1731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7" name=""/>
          <p:cNvGrpSpPr/>
          <p:nvPr/>
        </p:nvGrpSpPr>
        <p:grpSpPr>
          <a:xfrm>
            <a:off x="7085160" y="2484360"/>
            <a:ext cx="172800" cy="156960"/>
            <a:chOff x="7085160" y="2484360"/>
            <a:chExt cx="172800" cy="156960"/>
          </a:xfrm>
        </p:grpSpPr>
        <p:sp>
          <p:nvSpPr>
            <p:cNvPr id="218" name=""/>
            <p:cNvSpPr/>
            <p:nvPr/>
          </p:nvSpPr>
          <p:spPr>
            <a:xfrm>
              <a:off x="7109280" y="2484360"/>
              <a:ext cx="70200" cy="9864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7085160" y="2546280"/>
              <a:ext cx="172800" cy="9504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0" name=""/>
          <p:cNvGrpSpPr/>
          <p:nvPr/>
        </p:nvGrpSpPr>
        <p:grpSpPr>
          <a:xfrm>
            <a:off x="8143920" y="2892600"/>
            <a:ext cx="173160" cy="155160"/>
            <a:chOff x="8143920" y="2892600"/>
            <a:chExt cx="173160" cy="155160"/>
          </a:xfrm>
        </p:grpSpPr>
        <p:sp>
          <p:nvSpPr>
            <p:cNvPr id="221" name=""/>
            <p:cNvSpPr/>
            <p:nvPr/>
          </p:nvSpPr>
          <p:spPr>
            <a:xfrm>
              <a:off x="8168040" y="2892600"/>
              <a:ext cx="70560" cy="97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8143920" y="2953800"/>
              <a:ext cx="173160" cy="939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3" name=""/>
          <p:cNvGrpSpPr/>
          <p:nvPr/>
        </p:nvGrpSpPr>
        <p:grpSpPr>
          <a:xfrm>
            <a:off x="7853400" y="2422440"/>
            <a:ext cx="174600" cy="155160"/>
            <a:chOff x="7853400" y="2422440"/>
            <a:chExt cx="174600" cy="155160"/>
          </a:xfrm>
        </p:grpSpPr>
        <p:sp>
          <p:nvSpPr>
            <p:cNvPr id="224" name=""/>
            <p:cNvSpPr/>
            <p:nvPr/>
          </p:nvSpPr>
          <p:spPr>
            <a:xfrm>
              <a:off x="7877520" y="2422440"/>
              <a:ext cx="7128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7853400" y="2483640"/>
              <a:ext cx="17460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6" name=""/>
          <p:cNvGrpSpPr/>
          <p:nvPr/>
        </p:nvGrpSpPr>
        <p:grpSpPr>
          <a:xfrm>
            <a:off x="7602480" y="2427120"/>
            <a:ext cx="173160" cy="156960"/>
            <a:chOff x="7602480" y="2427120"/>
            <a:chExt cx="173160" cy="156960"/>
          </a:xfrm>
        </p:grpSpPr>
        <p:sp>
          <p:nvSpPr>
            <p:cNvPr id="227" name=""/>
            <p:cNvSpPr/>
            <p:nvPr/>
          </p:nvSpPr>
          <p:spPr>
            <a:xfrm>
              <a:off x="7626600" y="2427120"/>
              <a:ext cx="70560" cy="986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7602480" y="2489040"/>
              <a:ext cx="173160" cy="950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9" name=""/>
          <p:cNvGrpSpPr/>
          <p:nvPr/>
        </p:nvGrpSpPr>
        <p:grpSpPr>
          <a:xfrm>
            <a:off x="7346880" y="3046320"/>
            <a:ext cx="174600" cy="156960"/>
            <a:chOff x="7346880" y="3046320"/>
            <a:chExt cx="174600" cy="156960"/>
          </a:xfrm>
        </p:grpSpPr>
        <p:sp>
          <p:nvSpPr>
            <p:cNvPr id="230" name=""/>
            <p:cNvSpPr/>
            <p:nvPr/>
          </p:nvSpPr>
          <p:spPr>
            <a:xfrm>
              <a:off x="7371000" y="3046320"/>
              <a:ext cx="71280" cy="986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 name=""/>
            <p:cNvSpPr/>
            <p:nvPr/>
          </p:nvSpPr>
          <p:spPr>
            <a:xfrm>
              <a:off x="7346880" y="3108240"/>
              <a:ext cx="174600" cy="950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2" name=""/>
          <p:cNvGrpSpPr/>
          <p:nvPr/>
        </p:nvGrpSpPr>
        <p:grpSpPr>
          <a:xfrm>
            <a:off x="7048440" y="2162160"/>
            <a:ext cx="173160" cy="155160"/>
            <a:chOff x="7048440" y="2162160"/>
            <a:chExt cx="173160" cy="155160"/>
          </a:xfrm>
        </p:grpSpPr>
        <p:sp>
          <p:nvSpPr>
            <p:cNvPr id="233" name=""/>
            <p:cNvSpPr/>
            <p:nvPr/>
          </p:nvSpPr>
          <p:spPr>
            <a:xfrm>
              <a:off x="7072560" y="2162160"/>
              <a:ext cx="70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7048440" y="2223360"/>
              <a:ext cx="17316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5" name=""/>
          <p:cNvGrpSpPr/>
          <p:nvPr/>
        </p:nvGrpSpPr>
        <p:grpSpPr>
          <a:xfrm>
            <a:off x="5218200" y="1638360"/>
            <a:ext cx="172800" cy="155160"/>
            <a:chOff x="5218200" y="1638360"/>
            <a:chExt cx="172800" cy="155160"/>
          </a:xfrm>
        </p:grpSpPr>
        <p:sp>
          <p:nvSpPr>
            <p:cNvPr id="236" name=""/>
            <p:cNvSpPr/>
            <p:nvPr/>
          </p:nvSpPr>
          <p:spPr>
            <a:xfrm>
              <a:off x="5242320" y="1638360"/>
              <a:ext cx="7020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5218200" y="1699560"/>
              <a:ext cx="17280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8" name=""/>
          <p:cNvGrpSpPr/>
          <p:nvPr/>
        </p:nvGrpSpPr>
        <p:grpSpPr>
          <a:xfrm>
            <a:off x="7267680" y="1631880"/>
            <a:ext cx="172800" cy="156960"/>
            <a:chOff x="7267680" y="1631880"/>
            <a:chExt cx="172800" cy="156960"/>
          </a:xfrm>
        </p:grpSpPr>
        <p:sp>
          <p:nvSpPr>
            <p:cNvPr id="239" name=""/>
            <p:cNvSpPr/>
            <p:nvPr/>
          </p:nvSpPr>
          <p:spPr>
            <a:xfrm>
              <a:off x="7291800" y="1631880"/>
              <a:ext cx="70200" cy="9864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7267680" y="1693800"/>
              <a:ext cx="172800" cy="9504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1" name=""/>
          <p:cNvSpPr/>
          <p:nvPr/>
        </p:nvSpPr>
        <p:spPr>
          <a:xfrm>
            <a:off x="7304040" y="1947960"/>
            <a:ext cx="82440" cy="11412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7275600" y="2021040"/>
            <a:ext cx="203040" cy="1094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4662360" y="2344680"/>
            <a:ext cx="47664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Pipe</a:t>
            </a:r>
            <a:endParaRPr b="0" lang="en-US" sz="1100" strike="noStrike" u="none">
              <a:solidFill>
                <a:srgbClr val="000000"/>
              </a:solidFill>
              <a:effectLst/>
              <a:uFillTx/>
              <a:latin typeface="Times New Roman"/>
            </a:endParaRPr>
          </a:p>
        </p:txBody>
      </p:sp>
      <p:sp>
        <p:nvSpPr>
          <p:cNvPr id="244" name=""/>
          <p:cNvSpPr/>
          <p:nvPr/>
        </p:nvSpPr>
        <p:spPr>
          <a:xfrm>
            <a:off x="4768920" y="2692440"/>
            <a:ext cx="228600" cy="1440"/>
          </a:xfrm>
          <a:prstGeom prst="line">
            <a:avLst/>
          </a:prstGeom>
          <a:ln w="255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5" name=""/>
          <p:cNvSpPr/>
          <p:nvPr/>
        </p:nvSpPr>
        <p:spPr>
          <a:xfrm>
            <a:off x="4768920" y="2903400"/>
            <a:ext cx="228600" cy="1800"/>
          </a:xfrm>
          <a:prstGeom prst="line">
            <a:avLst/>
          </a:prstGeom>
          <a:ln w="38160">
            <a:solidFill>
              <a:srgbClr val="ff99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6" name=""/>
          <p:cNvSpPr/>
          <p:nvPr/>
        </p:nvSpPr>
        <p:spPr>
          <a:xfrm>
            <a:off x="4768920" y="3149640"/>
            <a:ext cx="228600" cy="1440"/>
          </a:xfrm>
          <a:prstGeom prst="line">
            <a:avLst/>
          </a:prstGeom>
          <a:ln w="25560">
            <a:solidFill>
              <a:srgbClr val="0091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7" name=""/>
          <p:cNvSpPr/>
          <p:nvPr/>
        </p:nvSpPr>
        <p:spPr>
          <a:xfrm>
            <a:off x="4993560" y="2570040"/>
            <a:ext cx="708120" cy="710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Existing</a:t>
            </a:r>
            <a:endParaRPr b="0" lang="en-US" sz="1000" strike="noStrike" u="none">
              <a:solidFill>
                <a:srgbClr val="000000"/>
              </a:solidFill>
              <a:effectLst/>
              <a:uFillTx/>
              <a:latin typeface="Times New Roman"/>
            </a:endParaRPr>
          </a:p>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IV</a:t>
            </a:r>
            <a:endParaRPr b="0" lang="en-US" sz="1000" strike="noStrike" u="none">
              <a:solidFill>
                <a:srgbClr val="000000"/>
              </a:solidFill>
              <a:effectLst/>
              <a:uFillTx/>
              <a:latin typeface="Times New Roman"/>
            </a:endParaRPr>
          </a:p>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a:t>
            </a:r>
            <a:endParaRPr b="0" lang="en-US" sz="1000" strike="noStrike" u="none">
              <a:solidFill>
                <a:srgbClr val="000000"/>
              </a:solidFill>
              <a:effectLst/>
              <a:uFillTx/>
              <a:latin typeface="Times New Roman"/>
            </a:endParaRPr>
          </a:p>
        </p:txBody>
      </p:sp>
      <p:sp>
        <p:nvSpPr>
          <p:cNvPr id="248" name=""/>
          <p:cNvSpPr/>
          <p:nvPr/>
        </p:nvSpPr>
        <p:spPr>
          <a:xfrm>
            <a:off x="5826240" y="2627280"/>
            <a:ext cx="82440" cy="114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a:off x="5797440" y="2700360"/>
            <a:ext cx="203400" cy="1094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a:off x="6066000" y="2676600"/>
            <a:ext cx="703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2001</a:t>
            </a:r>
            <a:endParaRPr b="0" lang="en-US" sz="1000" strike="noStrike" u="none">
              <a:solidFill>
                <a:srgbClr val="000000"/>
              </a:solidFill>
              <a:effectLst/>
              <a:uFillTx/>
              <a:latin typeface="Times New Roman"/>
            </a:endParaRPr>
          </a:p>
        </p:txBody>
      </p:sp>
      <p:sp>
        <p:nvSpPr>
          <p:cNvPr id="251" name=""/>
          <p:cNvSpPr/>
          <p:nvPr/>
        </p:nvSpPr>
        <p:spPr>
          <a:xfrm>
            <a:off x="5713200" y="2178000"/>
            <a:ext cx="1061280" cy="429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Third Party</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Power Plants</a:t>
            </a:r>
            <a:endParaRPr b="0" lang="en-US" sz="1100" strike="noStrike" u="none">
              <a:solidFill>
                <a:srgbClr val="000000"/>
              </a:solidFill>
              <a:effectLst/>
              <a:uFillTx/>
              <a:latin typeface="Times New Roman"/>
            </a:endParaRPr>
          </a:p>
        </p:txBody>
      </p:sp>
      <p:sp>
        <p:nvSpPr>
          <p:cNvPr id="252" name=""/>
          <p:cNvSpPr/>
          <p:nvPr/>
        </p:nvSpPr>
        <p:spPr>
          <a:xfrm>
            <a:off x="5826240" y="3049560"/>
            <a:ext cx="82440" cy="1144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 name=""/>
          <p:cNvSpPr/>
          <p:nvPr/>
        </p:nvSpPr>
        <p:spPr>
          <a:xfrm>
            <a:off x="5797440" y="3122640"/>
            <a:ext cx="203400" cy="1094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 name=""/>
          <p:cNvSpPr/>
          <p:nvPr/>
        </p:nvSpPr>
        <p:spPr>
          <a:xfrm>
            <a:off x="5824440" y="2838600"/>
            <a:ext cx="82800" cy="11412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 name=""/>
          <p:cNvSpPr/>
          <p:nvPr/>
        </p:nvSpPr>
        <p:spPr>
          <a:xfrm>
            <a:off x="5796000" y="2911320"/>
            <a:ext cx="203040" cy="10980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 name=""/>
          <p:cNvSpPr/>
          <p:nvPr/>
        </p:nvSpPr>
        <p:spPr>
          <a:xfrm>
            <a:off x="6066000" y="2894040"/>
            <a:ext cx="703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2002</a:t>
            </a:r>
            <a:endParaRPr b="0" lang="en-US" sz="1000" strike="noStrike" u="none">
              <a:solidFill>
                <a:srgbClr val="000000"/>
              </a:solidFill>
              <a:effectLst/>
              <a:uFillTx/>
              <a:latin typeface="Times New Roman"/>
            </a:endParaRPr>
          </a:p>
        </p:txBody>
      </p:sp>
      <p:sp>
        <p:nvSpPr>
          <p:cNvPr id="257" name=""/>
          <p:cNvSpPr/>
          <p:nvPr/>
        </p:nvSpPr>
        <p:spPr>
          <a:xfrm>
            <a:off x="6075360" y="3106800"/>
            <a:ext cx="70164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2003</a:t>
            </a:r>
            <a:endParaRPr b="0" lang="en-US" sz="1000" strike="noStrike" u="none">
              <a:solidFill>
                <a:srgbClr val="000000"/>
              </a:solidFill>
              <a:effectLst/>
              <a:uFillTx/>
              <a:latin typeface="Times New Roman"/>
            </a:endParaRPr>
          </a:p>
        </p:txBody>
      </p:sp>
      <p:sp>
        <p:nvSpPr>
          <p:cNvPr id="258" name=""/>
          <p:cNvSpPr/>
          <p:nvPr/>
        </p:nvSpPr>
        <p:spPr>
          <a:xfrm>
            <a:off x="6253200" y="4484520"/>
            <a:ext cx="768240" cy="180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259" name=""/>
          <p:cNvSpPr/>
          <p:nvPr/>
        </p:nvSpPr>
        <p:spPr>
          <a:xfrm>
            <a:off x="5394240" y="4484520"/>
            <a:ext cx="768600" cy="180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260" name=""/>
          <p:cNvSpPr/>
          <p:nvPr/>
        </p:nvSpPr>
        <p:spPr>
          <a:xfrm>
            <a:off x="7112160" y="4484520"/>
            <a:ext cx="463320" cy="180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261" name=""/>
          <p:cNvSpPr/>
          <p:nvPr/>
        </p:nvSpPr>
        <p:spPr>
          <a:xfrm>
            <a:off x="7667640" y="4484520"/>
            <a:ext cx="768240" cy="180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8248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2001-10-17T17:18:45Z</dcterms:created>
  <dc:creator>sgaines</dc:creator>
  <dc:description/>
  <dc:language>en-US</dc:language>
  <cp:lastModifiedBy>tgeacco</cp:lastModifiedBy>
  <dcterms:modified xsi:type="dcterms:W3CDTF">2001-11-26T19:07:50Z</dcterms:modified>
  <cp:revision>25</cp:revision>
  <dc:subject/>
  <dc:title>Sample Bullet Slide</dc:title>
</cp:coreProperties>
</file>