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png" ContentType="image/png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3BBC8D-F3A6-4AC2-9004-2422FC70C7D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Cell Opportunities in New Jersey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" name="njrlogo" descr=""/>
          <p:cNvPicPr/>
          <p:nvPr/>
        </p:nvPicPr>
        <p:blipFill>
          <a:blip r:embed="rId3"/>
          <a:stretch/>
        </p:blipFill>
        <p:spPr>
          <a:xfrm>
            <a:off x="990720" y="6172200"/>
            <a:ext cx="2286000" cy="525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19BBB3-DD76-4875-9ADF-51E64B694E1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Cell Opportunities in New Jersey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njrlogo" descr=""/>
          <p:cNvPicPr/>
          <p:nvPr/>
        </p:nvPicPr>
        <p:blipFill>
          <a:blip r:embed="rId3"/>
          <a:stretch/>
        </p:blipFill>
        <p:spPr>
          <a:xfrm>
            <a:off x="990720" y="6172200"/>
            <a:ext cx="2286000" cy="525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0EA417-581B-409A-9B79-F6FFCD6CE5A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Cell Opportunities in New Jersey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njrlogo" descr=""/>
          <p:cNvPicPr/>
          <p:nvPr/>
        </p:nvPicPr>
        <p:blipFill>
          <a:blip r:embed="rId3"/>
          <a:stretch/>
        </p:blipFill>
        <p:spPr>
          <a:xfrm>
            <a:off x="990720" y="6172200"/>
            <a:ext cx="2286000" cy="5256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90148A3-C4B7-4EA2-A8BE-EDFB9470342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4871880" y="1295280"/>
          <a:ext cx="2138400" cy="2079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71880" y="1295280"/>
                    <a:ext cx="2138400" cy="207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31,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Cell Opportunities in New Jersey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njrlogo" descr=""/>
          <p:cNvPicPr/>
          <p:nvPr/>
        </p:nvPicPr>
        <p:blipFill>
          <a:blip r:embed="rId3"/>
          <a:stretch/>
        </p:blipFill>
        <p:spPr>
          <a:xfrm>
            <a:off x="1066680" y="1981080"/>
            <a:ext cx="3765600" cy="8654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Sample Installation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76964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9MW_Layout" descr=""/>
          <p:cNvPicPr/>
          <p:nvPr/>
        </p:nvPicPr>
        <p:blipFill>
          <a:blip r:embed="rId1"/>
          <a:srcRect l="3418" t="15387" r="3418" b="14101"/>
          <a:stretch/>
        </p:blipFill>
        <p:spPr>
          <a:xfrm>
            <a:off x="1295280" y="2143080"/>
            <a:ext cx="6477120" cy="3267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6324480" y="3591000"/>
            <a:ext cx="12193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FuelCell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9.6  MW Site Layout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66767E-D606-4BF7-8272-CB1B370DAB5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Marketplace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769644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its venture partner will develop sites for fuel cell power plants and will target the following markets: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914400" y="2720880"/>
            <a:ext cx="3733920" cy="256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Larger Installations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 kW – 20+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applications and dispatch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and industrial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Dispatch into GPU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reliability of electrical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724280" y="2705040"/>
            <a:ext cx="3962520" cy="28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Smaller Installations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kW – 250 kW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applications and dispatch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and local focus, including schools, hospitals, government buildings,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industrial, high tech companies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reliability of electrical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99778F-B533-443E-B1E2-B082A4CB5D1A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76964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3276720"/>
            <a:ext cx="2133720" cy="99036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2" name="enronlogo%20-%20BLK_BG" descr=""/>
          <p:cNvPicPr/>
          <p:nvPr/>
        </p:nvPicPr>
        <p:blipFill>
          <a:blip r:embed="rId1"/>
          <a:stretch/>
        </p:blipFill>
        <p:spPr>
          <a:xfrm>
            <a:off x="3657600" y="3390840"/>
            <a:ext cx="639720" cy="7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"/>
          <p:cNvSpPr/>
          <p:nvPr/>
        </p:nvSpPr>
        <p:spPr>
          <a:xfrm>
            <a:off x="1219320" y="3371400"/>
            <a:ext cx="1428480" cy="772920"/>
          </a:xfrm>
          <a:prstGeom prst="bevel">
            <a:avLst>
              <a:gd name="adj" fmla="val 12500"/>
            </a:avLst>
          </a:prstGeom>
          <a:solidFill>
            <a:srgbClr val="00b22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Cell Manufacturers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755880" y="4971600"/>
            <a:ext cx="1501920" cy="772920"/>
          </a:xfrm>
          <a:prstGeom prst="bevel">
            <a:avLst>
              <a:gd name="adj" fmla="val 12500"/>
            </a:avLst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09880" y="1875960"/>
            <a:ext cx="1495440" cy="772920"/>
          </a:xfrm>
          <a:prstGeom prst="bevel">
            <a:avLst>
              <a:gd name="adj" fmla="val 12500"/>
            </a:avLst>
          </a:pr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23120" y="3476160"/>
            <a:ext cx="1501560" cy="772920"/>
          </a:xfrm>
          <a:prstGeom prst="bevel">
            <a:avLst>
              <a:gd name="adj" fmla="val 12500"/>
            </a:avLst>
          </a:prstGeom>
          <a:solidFill>
            <a:srgbClr val="0062a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495680" y="4343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715000" y="37339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4495680" y="27432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H="1">
            <a:off x="2895480" y="37339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48320" y="350532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Venture Partner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343400" y="3581280"/>
            <a:ext cx="22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DB5D40-E935-4E97-B526-40F32BF2D660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09120" y="1752120"/>
            <a:ext cx="76964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429000" y="1981080"/>
            <a:ext cx="2133720" cy="990720"/>
          </a:xfrm>
          <a:prstGeom prst="bevel">
            <a:avLst>
              <a:gd name="adj" fmla="val 125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7" name="enronlogo%20-%20BLK_BG" descr=""/>
          <p:cNvPicPr/>
          <p:nvPr/>
        </p:nvPicPr>
        <p:blipFill>
          <a:blip r:embed="rId1"/>
          <a:stretch/>
        </p:blipFill>
        <p:spPr>
          <a:xfrm>
            <a:off x="3581280" y="2100240"/>
            <a:ext cx="639720" cy="7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"/>
          <p:cNvSpPr/>
          <p:nvPr/>
        </p:nvSpPr>
        <p:spPr>
          <a:xfrm>
            <a:off x="1447920" y="4390560"/>
            <a:ext cx="1428480" cy="772920"/>
          </a:xfrm>
          <a:prstGeom prst="bevel">
            <a:avLst>
              <a:gd name="adj" fmla="val 12500"/>
            </a:avLst>
          </a:prstGeom>
          <a:solidFill>
            <a:srgbClr val="ff7d2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124680" y="4361760"/>
            <a:ext cx="1495440" cy="772920"/>
          </a:xfrm>
          <a:prstGeom prst="bevel">
            <a:avLst>
              <a:gd name="adj" fmla="val 12500"/>
            </a:avLst>
          </a:pr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733920" y="4238640"/>
            <a:ext cx="1552320" cy="1037520"/>
          </a:xfrm>
          <a:prstGeom prst="bevel">
            <a:avLst>
              <a:gd name="adj" fmla="val 12500"/>
            </a:avLst>
          </a:pr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and Maintenance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495680" y="32004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H="1">
            <a:off x="2743200" y="3200400"/>
            <a:ext cx="83808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486400" y="3200400"/>
            <a:ext cx="91440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648320" y="220968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Venture Partner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343400" y="2286000"/>
            <a:ext cx="22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B66F68-EDC0-4952-8447-5BF59EBED31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NJR increases gas throughput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MW fuel cell installation equals approx. 375 mmBtu/day</a:t>
            </a:r>
            <a:br>
              <a:rPr sz="1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Baseload dispatch expected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potential in the electric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–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mover advantage as fuel cells become mainstream generation as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costs drop</a:t>
            </a: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Commercialization of fuel cells is achieved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Jersey becomes the leader in fuel cell applications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Become natural supplier of “New Economy” loads due to reliability and quality of power produced by fuel cells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6ED05A-3C01-4BAF-96FF-68216218132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1905120"/>
            <a:ext cx="6705720" cy="22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 Power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01AA61-041B-4A14-B54F-07772BA93EB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 Power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752480"/>
            <a:ext cx="7848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Jersey has all the elements to create a fuel cell revolution in the power industry.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3520" y="3571920"/>
            <a:ext cx="2057400" cy="3074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320" y="4410000"/>
            <a:ext cx="2666880" cy="3074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 Power requirements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91320" y="2514600"/>
            <a:ext cx="2057400" cy="5209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Reliability becoming an issue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638680" y="5029200"/>
            <a:ext cx="2057400" cy="5209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Growing Clean Air Commitment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666880" y="2971800"/>
            <a:ext cx="2895840" cy="2971800"/>
          </a:xfrm>
          <a:prstGeom prst="irregularSeal1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05320" y="4114800"/>
            <a:ext cx="1218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Cell Revolution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666880" y="6010200"/>
            <a:ext cx="2895840" cy="3074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Funds to Fuel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666880" y="2286000"/>
            <a:ext cx="2895840" cy="52092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 developed by NJR and 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3886200"/>
            <a:ext cx="2057400" cy="7344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EPA seeking more stringent emission standards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7200" y="5051520"/>
            <a:ext cx="2438280" cy="7344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“NIMBY” sentiment makes siting traditional power plants more difficult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91320" y="3276720"/>
            <a:ext cx="2057400" cy="30744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Quality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80880" y="2590920"/>
            <a:ext cx="2057400" cy="7344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offsets required to site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CCA05ED-6013-48B8-B413-A56991B0163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" name=""/>
          <p:cNvGraphicFramePr/>
          <p:nvPr/>
        </p:nvGraphicFramePr>
        <p:xfrm>
          <a:off x="1447920" y="2666880"/>
          <a:ext cx="5365800" cy="32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2666880"/>
                    <a:ext cx="5365800" cy="329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 Power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133720" y="563868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Fuel Cell Cost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352680" y="5638680"/>
            <a:ext cx="129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Cost Post Process Automation*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562720" y="5638680"/>
            <a:ext cx="1447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New Gas-Fired Combined-Cycle Unit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16200000">
            <a:off x="168840" y="3945960"/>
            <a:ext cx="228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($/kW Installed)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752480"/>
            <a:ext cx="78487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costs to manufacture fuel cells are too high to be commercially viable -- companies need large orders to automate processes to drive costs down.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295280" y="6583320"/>
            <a:ext cx="571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At this installed cost, fuel cells are competitive versus combined-cycle units.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532533-3A57-4B39-A6EB-E312CA2490F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 Initiatives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09480" y="1752120"/>
            <a:ext cx="792504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Jersey has adopted four main approaches to promoting renewable electricity development.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Electricity Standards</a:t>
            </a:r>
            <a:br>
              <a:rPr sz="16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electric suppliers to maintain renewable resources in their supply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Electricity Funds</a:t>
            </a:r>
            <a:br>
              <a:rPr sz="16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Funds available for renewable energy projects, charged through System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 Charge on ratepayers’ bills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Metering</a:t>
            </a:r>
            <a:br>
              <a:rPr sz="16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customers who self-generate to feed excess power into grid, charged on a net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Disclosure of Fuels and Emissions</a:t>
            </a:r>
            <a:br>
              <a:rPr sz="16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Label fuel sources and emissions for electricity products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E95D700-60E0-4275-A625-6398B12D0810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 Portfolio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380880" y="1752120"/>
            <a:ext cx="79250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serve retail load, an energy supplier must have an increasing supply of Class I renewable supply in its portfolio.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1523880" y="2362320"/>
          <a:ext cx="609624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362320"/>
                    <a:ext cx="609624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69F3F5-61D2-4A02-91DF-C9C600FF979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New Jersey Renewable Energy Programs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80880" y="1752120"/>
            <a:ext cx="79250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Board of Public Utilities has funds available for renewable energy programs that focus on Customer-Sited Clean Energy Generation and Grid-Supply Clean Energy Generation.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14400" y="2743200"/>
            <a:ext cx="3581280" cy="34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Customer-Sited Clean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Goals and Objectives: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Promote market conditioning, development and transformation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demand for clean energy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costs for clean energy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areas of T&amp;D system where distributed generation is most beneficial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648320" y="2743200"/>
            <a:ext cx="3809880" cy="29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Grid-Supply Clean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Goals and Objectives: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installed capacity of clean energy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projects 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costs for clean energy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use of clean energy grid supply as alternative to T&amp;D upgrades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B9169D4-D338-43B2-B8E4-58E05579AF3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04920" y="1752480"/>
            <a:ext cx="815328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interested in forming a Clean Energy Venture (CEV) to develop fuel cell projects within the State of New Jersey.  As a leading gas supplier in the state, NJR is an obvious choice to join in the venture.  This venture would draw on the strengths of both companies, making these projects a reality.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14400" y="3009960"/>
            <a:ext cx="3276720" cy="28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NJR Strengths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gas distribution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community respect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 recognition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expertise and relationships (state level)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Legislative relationships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demographics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724280" y="2971800"/>
            <a:ext cx="3429000" cy="267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 Strengths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development and management experience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expertise and relationships (federal &amp; state level)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Renewable energy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D40371-98E6-497B-A5EC-D7C1676AB5B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/>
          </p:nvPr>
        </p:nvSpPr>
        <p:spPr>
          <a:xfrm>
            <a:off x="1143000" y="1676520"/>
            <a:ext cx="6781680" cy="441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its venture partner will install and dispatch a series of fuel cell farms located throughout New Jersey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installations to focus on multiple MW applications (2 – 20+ MW) to enhance grid reliability and to supply green power to wholesale markets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Subsequent installations to focus on retail market (sub MW)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Installation Goal: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MW by 12/31/03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Farms to be owned by Clean Energy Venture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CEV to source state funds available for environmentally friendly energy resources and alternative energy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AAEC6AC-7C95-4430-BD73-6421D48DABD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Heather Kroll</cp:lastModifiedBy>
  <cp:lastPrinted>2000-07-10T15:04:30Z</cp:lastPrinted>
  <dcterms:modified xsi:type="dcterms:W3CDTF">2001-01-30T15:43:36Z</dcterms:modified>
  <cp:revision>433</cp:revision>
  <dc:subject/>
  <dc:title>No Slide Title</dc:title>
</cp:coreProperties>
</file>