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BAAAF6-1B21-4563-9221-B63B2B62623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625FA9C-3B6C-431E-A79C-344C27C96B51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3569AB-4D35-4B60-ADB5-DF96C0DE5606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2895480" y="65530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111E2D5-827D-427F-A0DD-98B29AAF7D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NE_C_WHI" descr=""/>
          <p:cNvPicPr/>
          <p:nvPr/>
        </p:nvPicPr>
        <p:blipFill>
          <a:blip r:embed="rId2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3520" y="2590920"/>
            <a:ext cx="7772400" cy="213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Plan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16,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FE7B14-323C-4852-B7E7-CBE2FCEA284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Institute additional pricing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models for: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forecasting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Stack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zone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fuel type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system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Imports/Exports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E12485-2E2E-4C8A-83EC-7FDEA5860E05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Goal:  200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market information and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Uncover and relay strategic opportunities to originators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IV.  Marketing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65A48C5-5B74-4F08-881C-B78B0443362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Assign regional expertise to each power pool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customer base, including industrials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Prioritize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focus on industrials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and reinforce strong customer relationships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education/ 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newsletter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 distribute marketing materials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daily contact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93E7D1-09C9-45DB-ABCA-B424C204052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Tactical customer coverage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Track coverage metrics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Institute central mid-market phone number for each region to facilitate customer access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product offerings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 outage insurance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Surrogate hedges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6492DD-88A0-4F33-B50C-D7F78A34F66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685800" y="1904760"/>
            <a:ext cx="82296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Execute master agreements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EOL sign-ons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mid-market skill set with originator skill set to optimize customer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Supply market intelligence to traders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ISO rules, procedures, and issues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V.  Marketing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B9F546-1C96-45BB-A2D8-87C46984D308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Unite trading, mid-marketing, and origination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outsourcing/ asset management transactions in each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 strategic partnership with key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players in region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Uncover and relay commodity transactions to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VI.  Origination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7300B16-2B14-4FCC-986C-764665475772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VI.  Origination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and promote pool liquidity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Power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personnel and effectively promote knowledge transfer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 and develop new businesses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2E7DEE-62F2-4DE6-B03F-7ECAB62008F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trading and mid-marketing in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determining ENA’s strategic view of each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 as it relates to load and generation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Build/maintain/further relationships with senior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Consistently survey market for opportunities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VII.  Origination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F8039A2-7ABF-40E5-87BE-31A1EA333BCF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"/>
          <p:cNvGraphicFramePr/>
          <p:nvPr/>
        </p:nvGraphicFramePr>
        <p:xfrm>
          <a:off x="533520" y="1397160"/>
          <a:ext cx="8305560" cy="4698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397160"/>
                    <a:ext cx="8305560" cy="46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28600" y="498600"/>
            <a:ext cx="8740800" cy="59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8580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72EE37-240F-4FC7-8D18-A227EEFD84B8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380880" y="1397160"/>
          <a:ext cx="8305920" cy="4698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397160"/>
                    <a:ext cx="8305920" cy="46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762120" y="3049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NYPP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13A03B1-21A5-4CB6-9EFD-51A482E7624F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668320" y="2284920"/>
            <a:ext cx="3143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Ader &amp; Dana Davis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19320" y="2209680"/>
            <a:ext cx="6629400" cy="3810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981080" y="2971800"/>
            <a:ext cx="1676520" cy="301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Dan Allegretti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Berney Aucoin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Bernstein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T.J. Black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Broderick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Brown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Lisa Burnett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Larry Campbell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Dutta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Howard Fromer Gerald Gilbert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19520" y="2971800"/>
            <a:ext cx="2743200" cy="31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Gordon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David Guillaume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Gautam Gupta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Pearce Hammond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Claudette Harvey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Hoatson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Richard Hrabal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Llodra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May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Jim Meyn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Miller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648320" y="2971800"/>
            <a:ext cx="3657600" cy="314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Narsimha Misra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Ricardo Perez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Steve Plauche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Quenet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Janelle Scheuer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Robert Stalford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Chad Starnes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Stepenovitch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Jennifer Stewart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Thomas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George Wood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B22F7E4-6950-49E0-B83F-0FC598ADEFE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"/>
          <p:cNvGraphicFramePr/>
          <p:nvPr/>
        </p:nvGraphicFramePr>
        <p:xfrm>
          <a:off x="380880" y="1397160"/>
          <a:ext cx="8458200" cy="4622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397160"/>
                    <a:ext cx="8458200" cy="462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5" name=""/>
          <p:cNvSpPr/>
          <p:nvPr/>
        </p:nvSpPr>
        <p:spPr>
          <a:xfrm>
            <a:off x="60948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6CDB51-06A9-4F39-ABF5-5EF4AB054E9E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7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Marketing Customers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FB0A8A-9EF6-45C6-A31E-D749A1B1A9E3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B9AB4D-F49F-482C-BEA8-6712B7152B8E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5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Industrials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CFC2DB-FD44-4AAE-9281-DC96259A6FE7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9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 PJM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76E90D-859D-4273-BCC1-FBB7EE1512D0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3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 NEPOOL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9518ED-46CB-4EEB-817B-A3D1287AC3AA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7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Generation--NY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696263-F48F-48BC-8966-85796683A2D9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1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838080" y="2438280"/>
            <a:ext cx="7620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List-- PJM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71600" y="2362320"/>
            <a:ext cx="67057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0FE281-AB44-4848-BE82-B223F7A40FD8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838080" y="2438280"/>
            <a:ext cx="7620120" cy="424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NEPOOL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371600" y="2362320"/>
            <a:ext cx="6858000" cy="3124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FBA3F3-CC29-4BBF-B3FF-CA1FAB8DC7E1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"/>
          <p:cNvSpPr/>
          <p:nvPr/>
        </p:nvSpPr>
        <p:spPr>
          <a:xfrm>
            <a:off x="304920" y="1752480"/>
            <a:ext cx="8535960" cy="1144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008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ENE_C_WHI" descr=""/>
          <p:cNvPicPr/>
          <p:nvPr/>
        </p:nvPicPr>
        <p:blipFill>
          <a:blip r:embed="rId1"/>
          <a:stretch/>
        </p:blipFill>
        <p:spPr>
          <a:xfrm>
            <a:off x="8381880" y="609588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838080" y="2438280"/>
            <a:ext cx="7620120" cy="299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Customer List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33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York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219320" y="2362320"/>
            <a:ext cx="6781680" cy="320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743C522-0445-4870-A8FC-52AB191B5EAC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East Power Team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320" y="2133720"/>
            <a:ext cx="9067680" cy="273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NYPP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PJM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Marketers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John Llodra           Dana Davis-T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Michael Brown          Tom May-T                    Mark Bernstein          Rob Benson-T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George Wood        Paul Broderick-C       Janelle Scheuer          Rob Stalford-C                Joe Gordon                Joe Quenet-C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TBD                      Joe Stepenovitch         TBD                            Larry  Campbell           Pearce Hammond        Chad Starnes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Gerald Gilbert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Gautam Gupta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Lisa Burnett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Ricardo Perez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Narsimha Misra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Jeff Miller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Dan Allegretti-- Regulatory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Howard Fromer-- Regulatory                        Tom Hoatson-- Regulatory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0" y="5562720"/>
            <a:ext cx="9220320" cy="61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Dutta-- NE Transmission * Richard Hrabal-- Mgr. NE Hourly Trading   * Jim Meyn-- NE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David Guillaume, Steven Plauche, and Jennifer Stewart support groups as needed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743200" y="4876200"/>
            <a:ext cx="3159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C= Cash Traders         T=Term Traders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19520" y="1065960"/>
            <a:ext cx="2651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Ader &amp; Dana Davis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33520" y="2209680"/>
            <a:ext cx="7696080" cy="2590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15000" y="220968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971800" y="2209680"/>
            <a:ext cx="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33520" y="4572000"/>
            <a:ext cx="769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8120" y="4876920"/>
            <a:ext cx="2590560" cy="304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AE7B84F-C70A-40C6-827D-029039CC91C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 Primary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Make/Exceed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deal volume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meet transaction targets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Integrate trading, origination, structuring,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marketing into one cohesive, effective, profitable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239A69-902F-4D51-BAC2-BB669BA6B0B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regional strategies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Mid-marketers and Originators develop 2001 regional strategy ensuring alignment with respective traders’ strategy.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will include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specific goals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action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individual team member’s responsibility and accountability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60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606AE6C-106A-474D-9DD4-E335DA9B11B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/>
          </p:nvPr>
        </p:nvSpPr>
        <p:spPr>
          <a:xfrm>
            <a:off x="380880" y="2133360"/>
            <a:ext cx="838224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will address the development of these markets: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ICAP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Cross commodities with specific focus on spark spread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Enron products (paper, weather, emissions, etc.)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380880" y="533520"/>
            <a:ext cx="8382240" cy="1218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86C7E7-6E2E-4559-BCD6-79981A25B2C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51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timely and effective communication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33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Weekly North East Power Team meetings with the following agenda: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 update, including market fundamentals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Deals: executed, current, and prospect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Accomplishments/Issues/Problems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title"/>
          </p:nvPr>
        </p:nvSpPr>
        <p:spPr>
          <a:xfrm>
            <a:off x="304560" y="533160"/>
            <a:ext cx="838188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II.  North-East Regional Plan (cont.)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D606855-5672-4019-A142-A7BEEE761D5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Meet/Exceed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unified trading, marketing, and origination team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market liquidity and trading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options capability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other financial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transmission rights trading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884616-6279-44BE-AB9B-48412C4E43E6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III.  Trading Goals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physical desk for managing long-term strategic physical deals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an IT system to more effectively manage physical deals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markets in non-energy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Clearly define and communicate strategic direction to entire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in strategic directional 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66ff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long-term price curves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226DA7F-11E4-4985-9829-542E436D607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2001-01-05T15:40:14Z</dcterms:created>
  <dc:creator>jstewart</dc:creator>
  <dc:description/>
  <dc:language>en-US</dc:language>
  <cp:lastModifiedBy>charve2</cp:lastModifiedBy>
  <cp:lastPrinted>2001-01-05T23:32:58Z</cp:lastPrinted>
  <dcterms:modified xsi:type="dcterms:W3CDTF">2001-01-17T13:19:48Z</dcterms:modified>
  <cp:revision>13</cp:revision>
  <dc:subject/>
  <dc:title>I.  Primary Goals</dc:title>
</cp:coreProperties>
</file>