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9212263" cy="69802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21E39C-8574-4216-B37A-85270F8A1F2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DEAE17F-F515-41D6-9971-F97341A37D9D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59D7FE-57A9-4F16-96DA-04844A0A0AF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D216B1-03F7-4862-873D-5DE0B7E2028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6320" y="6553080"/>
            <a:ext cx="2452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Book Antiqua"/>
              </a:rPr>
              <a:t>Draft at August 3,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-360" y="6477120"/>
            <a:ext cx="828036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0" y="6548400"/>
            <a:ext cx="8175600" cy="0"/>
          </a:xfrm>
          <a:prstGeom prst="line">
            <a:avLst/>
          </a:prstGeom>
          <a:ln w="2844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2362320"/>
            <a:ext cx="9144000" cy="259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Assessing the Internal 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Control Environment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Times New Roman"/>
              </a:rPr>
              <a:t>The 2000-2001 Doorstep self-assessment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_RGB_R" descr=""/>
          <p:cNvPicPr/>
          <p:nvPr/>
        </p:nvPicPr>
        <p:blipFill>
          <a:blip r:embed="rId1"/>
          <a:stretch/>
        </p:blipFill>
        <p:spPr>
          <a:xfrm>
            <a:off x="3780000" y="533520"/>
            <a:ext cx="1398600" cy="138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 flipH="1">
            <a:off x="609120" y="3222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761760" y="393480"/>
            <a:ext cx="8381880" cy="1404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-360" y="656604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-360" y="6637320"/>
            <a:ext cx="853452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506FAC-ABE8-48D3-B669-94B1BE795B2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2590920" y="2438280"/>
            <a:ext cx="2514600" cy="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rot="3539400">
            <a:off x="3110040" y="1642680"/>
            <a:ext cx="1652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Sponsors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3604800">
            <a:off x="4124880" y="2877840"/>
            <a:ext cx="144792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Oversite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(vision, direction)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3500400">
            <a:off x="5695560" y="5391720"/>
            <a:ext cx="137160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and local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3559800">
            <a:off x="5025960" y="4120200"/>
            <a:ext cx="118116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review, monitor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28800" y="3733920"/>
            <a:ext cx="411480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66680" y="4952880"/>
            <a:ext cx="5410440" cy="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19520" y="1871640"/>
            <a:ext cx="106668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Causey, Rick Buy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341440" y="2514600"/>
            <a:ext cx="208116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Sally Beck, Ted Murphy, Fernley Dyson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Wilson,  Mike Jordan,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controllers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05320" y="4952880"/>
            <a:ext cx="0" cy="1371600"/>
          </a:xfrm>
          <a:prstGeom prst="line">
            <a:avLst/>
          </a:prstGeom>
          <a:ln w="38160">
            <a:solidFill>
              <a:srgbClr val="0000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795840" y="5578560"/>
            <a:ext cx="1981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81080" y="3848040"/>
            <a:ext cx="28195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Jordan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controllers,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senior managers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52280" y="1143000"/>
            <a:ext cx="6400800" cy="5257800"/>
          </a:xfrm>
          <a:prstGeom prst="flowChartExtract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93600" y="5303880"/>
            <a:ext cx="221004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 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Leader: (manager/director) Risk Ops/RAC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Staff: Risk Ops/Rac or AA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2000-2001 Project management team/Resources building block for </a:t>
            </a:r>
            <a:r>
              <a:rPr b="1" i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Doorstep</a:t>
            </a:r>
            <a:endParaRPr b="1" lang="en-US" sz="3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622920" y="2597040"/>
            <a:ext cx="2035440" cy="581400"/>
          </a:xfrm>
          <a:prstGeom prst="rect">
            <a:avLst/>
          </a:prstGeom>
          <a:solidFill>
            <a:srgbClr val="ffe36b"/>
          </a:solidFill>
          <a:ln w="93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audit / BRM - Shawn Kilchrest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180040" y="3030480"/>
            <a:ext cx="1328760" cy="0"/>
          </a:xfrm>
          <a:prstGeom prst="line">
            <a:avLst/>
          </a:prstGeom>
          <a:ln w="38160">
            <a:solidFill>
              <a:srgbClr val="3333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481640" y="1739880"/>
            <a:ext cx="2065320" cy="1298520"/>
          </a:xfrm>
          <a:prstGeom prst="line">
            <a:avLst/>
          </a:prstGeom>
          <a:ln w="38160">
            <a:solidFill>
              <a:srgbClr val="3333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04000" y="4886280"/>
            <a:ext cx="2035080" cy="1191240"/>
          </a:xfrm>
          <a:prstGeom prst="rect">
            <a:avLst/>
          </a:prstGeom>
          <a:solidFill>
            <a:srgbClr val="b2b2b2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: This structure is considered “independent monitoring” because people independent of the day to day operations perform the reviews.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79A20E-921A-49F3-8414-D5AD26E5B1E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1027080" y="1752480"/>
            <a:ext cx="7736040" cy="291636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878040" y="1600200"/>
          <a:ext cx="7780320" cy="295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8040" y="1600200"/>
                    <a:ext cx="7780320" cy="295416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Timeline Overview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440C10-202D-4981-88D5-879358C16E9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"/>
          <p:cNvGraphicFramePr/>
          <p:nvPr/>
        </p:nvGraphicFramePr>
        <p:xfrm>
          <a:off x="2146320" y="2043000"/>
          <a:ext cx="4849920" cy="277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46320" y="2043000"/>
                    <a:ext cx="4849920" cy="27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7B714B-B10B-4C76-9A86-6400192D655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"/>
          <p:cNvGraphicFramePr/>
          <p:nvPr/>
        </p:nvGraphicFramePr>
        <p:xfrm>
          <a:off x="2514600" y="1905120"/>
          <a:ext cx="4238640" cy="368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14600" y="1905120"/>
                    <a:ext cx="4238640" cy="36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0663202-BEA4-4CDE-B477-7247561324CA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"/>
          <p:cNvGraphicFramePr/>
          <p:nvPr/>
        </p:nvGraphicFramePr>
        <p:xfrm>
          <a:off x="2438280" y="1905120"/>
          <a:ext cx="4238640" cy="368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905120"/>
                    <a:ext cx="4238640" cy="36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2939A5-C3D3-4DCD-842D-859A63F1256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"/>
          <p:cNvGraphicFramePr/>
          <p:nvPr/>
        </p:nvGraphicFramePr>
        <p:xfrm>
          <a:off x="2452680" y="2733840"/>
          <a:ext cx="4238640" cy="1390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52680" y="2733840"/>
                    <a:ext cx="4238640" cy="13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A3A59E-B608-4570-97B6-52CD0086A9B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1447920"/>
            <a:ext cx="8077320" cy="45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Aft>
                <a:spcPts val="8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Topic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Number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corporate goal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we meet our corporate goal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Guidelines of the assessment process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status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forward/time tables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9-15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Index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C7F465-13F8-4B68-B0AC-A37871E405A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609480" y="1271520"/>
            <a:ext cx="8153640" cy="89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90000"/>
              </a:lnSpc>
              <a:spcAft>
                <a:spcPts val="13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a88800"/>
                </a:solidFill>
                <a:effectLst/>
                <a:uFillTx/>
                <a:latin typeface="Times New Roman"/>
              </a:rPr>
              <a:t>To develop and maintain a world class internal control environment consistent with our business aspirations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605560" y="2319480"/>
            <a:ext cx="3381120" cy="118404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0">
            <a:noFill/>
          </a:ln>
          <a:effectLst>
            <a:outerShdw dist="107932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is necessary to have a self assessment process in place to develop &amp; monitor a world class internal control environment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Our Corporate Goal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480" y="3657600"/>
            <a:ext cx="6019920" cy="24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404640" indent="-404640"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 of a world class internal control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Leader in the field - acknowledged in market 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Leveragable in commercial negotiations (asset, not liability)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Up to date with business developments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Regularly and independently monitored and assessed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5) Highly automated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6) Transparent at all levels within the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A91A10-9B78-47D7-BC0C-E8211FB71E3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we meet corporate goals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spcAft>
                <a:spcPts val="7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of  Project Doorstep: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operational risk of each location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key issues to upper management (quarterly)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risks of commodities and trade types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implementation of findings is performed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all risks of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Enron lead the process, direct planning, execution, and follow up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F4C58C-2800-49ED-939A-1BEC7FE284E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1066680" y="5181480"/>
            <a:ext cx="76212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819520" y="5181480"/>
            <a:ext cx="76176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00600" y="5181480"/>
            <a:ext cx="114300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05520" y="5018040"/>
            <a:ext cx="30002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Reengineer/process improvement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4600" y="5018040"/>
            <a:ext cx="8078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Design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02160" y="501804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Test/Review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92160" y="5018040"/>
            <a:ext cx="116856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4403880"/>
            <a:ext cx="11430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minimum standards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28800" y="4403880"/>
            <a:ext cx="13716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minimum standards at all Enron companies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81280" y="4403880"/>
            <a:ext cx="12193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 plan to test that minimum standards are met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99360" y="4768920"/>
            <a:ext cx="1904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Continuous improvement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Guidelines of Assessment Process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assessment process must be driven by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Deliverables and goals need to be transparent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Processes must be ongoing and continually improved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Processes cannot be done in a vacuum - all assessments should work together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>
            <a:stCxn id="31" idx="2"/>
            <a:endCxn id="32" idx="2"/>
          </p:cNvCxnSpPr>
          <p:nvPr/>
        </p:nvCxnSpPr>
        <p:spPr>
          <a:xfrm rot="5400000">
            <a:off x="4176000" y="2012760"/>
            <a:ext cx="2520" cy="6657120"/>
          </a:xfrm>
          <a:prstGeom prst="curvedConnector5">
            <a:avLst>
              <a:gd name="adj1" fmla="val 49883333"/>
              <a:gd name="adj2" fmla="val 49997"/>
              <a:gd name="adj3" fmla="val 49883333"/>
            </a:avLst>
          </a:prstGeom>
          <a:ln w="76320">
            <a:solidFill>
              <a:srgbClr val="3333cc"/>
            </a:solidFill>
            <a:miter/>
            <a:tailEnd len="med" type="triangle" w="med"/>
          </a:ln>
        </p:spPr>
      </p:cxn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1F8D20-3285-40D0-8FEF-66E88688FD8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16002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Current status</a:t>
            </a: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2BABC59-721F-4C26-8FB0-DE9EE2C3116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Summary of observations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547560" y="1255680"/>
          <a:ext cx="7966080" cy="448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7560" y="1255680"/>
                    <a:ext cx="7966080" cy="448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3931BE-75E1-4B2B-852D-A10444C4CD2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Key themes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514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findings (same findings reflected in review of MG)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Trading office vs origination offices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Segregation of duties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of positions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we doing about it?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Ranking findings in accordance with immediacy of correction (red, yellow) - all findings still open are yellow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standards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99"/>
              </a:spcBef>
              <a:spcAft>
                <a:spcPts val="125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daily, monthly 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office update letter (highlights new offices, new products)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99"/>
              </a:spcBef>
              <a:spcAft>
                <a:spcPts val="125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82AF21-E217-4E71-9100-46FB23EFEBE8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57200" y="16002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Going forward</a:t>
            </a: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06E88D-9C68-4228-8144-68DBE7CC6F7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swilson5</cp:lastModifiedBy>
  <cp:lastPrinted>2000-08-04T11:48:15Z</cp:lastPrinted>
  <dcterms:modified xsi:type="dcterms:W3CDTF">2000-08-16T18:45:06Z</dcterms:modified>
  <cp:revision>253</cp:revision>
  <dc:subject/>
  <dc:title>No Slide Title</dc:title>
</cp:coreProperties>
</file>