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png" ContentType="image/png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embeddings/oleObject1.xlsx" ContentType="application/vnd.openxmlformats-officedocument.spreadsheetml.sheet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/>
  <p:notesSz cx="9212263" cy="698023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762120" y="1447920"/>
            <a:ext cx="7772400" cy="3504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550"/>
              </a:spcBef>
              <a:spcAft>
                <a:spcPts val="689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18A37EF-1443-4143-815B-31629FCDBD46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E00CEC8-F359-40EA-B8BA-0F08340F2C0A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3C2C0F2-6A6D-4B98-A493-A10B1DABE74D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7772400" cy="3504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spcAft>
                <a:spcPts val="689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550"/>
              </a:spcBef>
              <a:spcAft>
                <a:spcPts val="689"/>
              </a:spcAft>
              <a:buClr>
                <a:srgbClr val="ff0000"/>
              </a:buClr>
              <a:buSzPct val="90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550"/>
              </a:spcBef>
              <a:spcAft>
                <a:spcPts val="68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550"/>
              </a:spcBef>
              <a:spcAft>
                <a:spcPts val="689"/>
              </a:spcAft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550"/>
              </a:spcBef>
              <a:spcAft>
                <a:spcPts val="689"/>
              </a:spcAft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550"/>
              </a:spcBef>
              <a:spcAft>
                <a:spcPts val="689"/>
              </a:spcAft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550"/>
              </a:spcBef>
              <a:spcAft>
                <a:spcPts val="689"/>
              </a:spcAft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0" y="6629040"/>
            <a:ext cx="9144000" cy="152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AF502BB-58FC-4243-8AB5-C769D1A423B1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76320" y="6553080"/>
            <a:ext cx="2452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b2b2b2"/>
                </a:solidFill>
                <a:effectLst/>
                <a:uFillTx/>
                <a:latin typeface="Book Antiqua"/>
              </a:rPr>
              <a:t>Draft at August 3,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 flipH="1">
            <a:off x="609120" y="914400"/>
            <a:ext cx="8534520" cy="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E_COLOR_R" descr=""/>
          <p:cNvPicPr/>
          <p:nvPr/>
        </p:nvPicPr>
        <p:blipFill>
          <a:blip r:embed="rId2"/>
          <a:stretch/>
        </p:blipFill>
        <p:spPr>
          <a:xfrm>
            <a:off x="8381880" y="6248520"/>
            <a:ext cx="603360" cy="595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 flipH="1">
            <a:off x="761760" y="985680"/>
            <a:ext cx="8381880" cy="0"/>
          </a:xfrm>
          <a:prstGeom prst="line">
            <a:avLst/>
          </a:prstGeom>
          <a:ln w="38160">
            <a:solidFill>
              <a:srgbClr val="9d9de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 flipH="1">
            <a:off x="-360" y="6477120"/>
            <a:ext cx="8280360" cy="0"/>
          </a:xfrm>
          <a:prstGeom prst="line">
            <a:avLst/>
          </a:prstGeom>
          <a:ln w="38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 flipH="1">
            <a:off x="0" y="6548400"/>
            <a:ext cx="8175600" cy="0"/>
          </a:xfrm>
          <a:prstGeom prst="line">
            <a:avLst/>
          </a:prstGeom>
          <a:ln w="28440">
            <a:solidFill>
              <a:srgbClr val="9d9de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"/>
          <p:cNvSpPr/>
          <p:nvPr/>
        </p:nvSpPr>
        <p:spPr>
          <a:xfrm>
            <a:off x="0" y="2362320"/>
            <a:ext cx="9144000" cy="259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Assessing the Internal 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Control Environment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9d9de7"/>
                </a:solidFill>
                <a:effectLst/>
                <a:uFillTx/>
                <a:latin typeface="Times New Roman"/>
              </a:rPr>
              <a:t>The 2000-2001 Doorstep self-assessment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0" y="1371600"/>
            <a:ext cx="9144000" cy="0"/>
          </a:xfrm>
          <a:prstGeom prst="line">
            <a:avLst/>
          </a:prstGeom>
          <a:ln w="763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4" name="E_RGB_R" descr=""/>
          <p:cNvPicPr/>
          <p:nvPr/>
        </p:nvPicPr>
        <p:blipFill>
          <a:blip r:embed="rId1"/>
          <a:stretch/>
        </p:blipFill>
        <p:spPr>
          <a:xfrm>
            <a:off x="3780000" y="533520"/>
            <a:ext cx="1398600" cy="1380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" name=""/>
          <p:cNvSpPr/>
          <p:nvPr/>
        </p:nvSpPr>
        <p:spPr>
          <a:xfrm flipH="1">
            <a:off x="609120" y="322200"/>
            <a:ext cx="8534520" cy="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 flipH="1" flipV="1">
            <a:off x="761760" y="393480"/>
            <a:ext cx="8381880" cy="14040"/>
          </a:xfrm>
          <a:prstGeom prst="line">
            <a:avLst/>
          </a:prstGeom>
          <a:ln w="38160">
            <a:solidFill>
              <a:srgbClr val="9d9de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 flipH="1">
            <a:off x="-360" y="6566040"/>
            <a:ext cx="8381880" cy="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 flipH="1">
            <a:off x="-360" y="6637320"/>
            <a:ext cx="8534520" cy="0"/>
          </a:xfrm>
          <a:prstGeom prst="line">
            <a:avLst/>
          </a:prstGeom>
          <a:ln w="38160">
            <a:solidFill>
              <a:srgbClr val="9d9de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37EF8C1-CFBF-4DC8-A557-EC1807FF5CED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"/>
          <p:cNvSpPr/>
          <p:nvPr/>
        </p:nvSpPr>
        <p:spPr>
          <a:xfrm>
            <a:off x="1027080" y="1752480"/>
            <a:ext cx="7736040" cy="2916360"/>
          </a:xfrm>
          <a:prstGeom prst="rect">
            <a:avLst/>
          </a:pr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5" name=""/>
          <p:cNvGraphicFramePr/>
          <p:nvPr/>
        </p:nvGraphicFramePr>
        <p:xfrm>
          <a:off x="878040" y="1600200"/>
          <a:ext cx="7780320" cy="2954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78040" y="1600200"/>
                    <a:ext cx="7780320" cy="2954160"/>
                  </a:xfrm>
                  <a:prstGeom prst="rect">
                    <a:avLst/>
                  </a:prstGeom>
                  <a:solidFill>
                    <a:srgbClr val="ffffff"/>
                  </a:solidFill>
                  <a:ln w="936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Timeline Overview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B4E414E-0DC7-45C4-980A-8D7329970C42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8" name=""/>
          <p:cNvGraphicFramePr/>
          <p:nvPr/>
        </p:nvGraphicFramePr>
        <p:xfrm>
          <a:off x="2146320" y="2043000"/>
          <a:ext cx="4849920" cy="2772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146320" y="2043000"/>
                    <a:ext cx="4849920" cy="2772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Visits by Date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3146882-FCAD-4A1D-9BA4-6F6F883F7D9F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" name=""/>
          <p:cNvGraphicFramePr/>
          <p:nvPr/>
        </p:nvGraphicFramePr>
        <p:xfrm>
          <a:off x="2514600" y="1905120"/>
          <a:ext cx="4238640" cy="36860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7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514600" y="1905120"/>
                    <a:ext cx="4238640" cy="3686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Visits by Date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E69F641-7940-4405-B356-3A2E545CF768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4" name=""/>
          <p:cNvGraphicFramePr/>
          <p:nvPr/>
        </p:nvGraphicFramePr>
        <p:xfrm>
          <a:off x="2438280" y="1905120"/>
          <a:ext cx="4238640" cy="36860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7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438280" y="1905120"/>
                    <a:ext cx="4238640" cy="3686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Visits by Date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587EC69-D899-46B3-8C78-9B1400493FC7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7" name=""/>
          <p:cNvGraphicFramePr/>
          <p:nvPr/>
        </p:nvGraphicFramePr>
        <p:xfrm>
          <a:off x="2452680" y="2733840"/>
          <a:ext cx="4238640" cy="13903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7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452680" y="2733840"/>
                    <a:ext cx="4238640" cy="1390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Visits by Date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FF6FC9F-1326-4DAC-B6F7-1ED2F22936D4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685800" y="1447920"/>
            <a:ext cx="8077320" cy="453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>
              <a:spcAft>
                <a:spcPts val="825"/>
              </a:spcAft>
              <a:tabLst>
                <a:tab algn="l" pos="0"/>
                <a:tab algn="ctr" pos="69134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Topic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Page Number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Aft>
                <a:spcPts val="1250"/>
              </a:spcAft>
              <a:tabLst>
                <a:tab algn="l" pos="0"/>
                <a:tab algn="ctr" pos="69134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Our corporate goal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Aft>
                <a:spcPts val="1250"/>
              </a:spcAft>
              <a:tabLst>
                <a:tab algn="l" pos="0"/>
                <a:tab algn="ctr" pos="69134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How we meet our corporate goal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Aft>
                <a:spcPts val="1250"/>
              </a:spcAft>
              <a:tabLst>
                <a:tab algn="l" pos="0"/>
                <a:tab algn="ctr" pos="69134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Guidelines of the assessment process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Aft>
                <a:spcPts val="1250"/>
              </a:spcAft>
              <a:tabLst>
                <a:tab algn="l" pos="0"/>
                <a:tab algn="ctr" pos="69134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status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6-7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Aft>
                <a:spcPts val="1250"/>
              </a:spcAft>
              <a:tabLst>
                <a:tab algn="l" pos="0"/>
                <a:tab algn="ctr" pos="69134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Going forward/time tables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8-14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5360">
              <a:lnSpc>
                <a:spcPct val="100000"/>
              </a:lnSpc>
              <a:spcAft>
                <a:spcPts val="751"/>
              </a:spcAft>
              <a:tabLst>
                <a:tab algn="l" pos="0"/>
                <a:tab algn="ctr" pos="691344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Index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BBFCCDF-FF2D-4E4D-B081-7F3CBAAB879B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"/>
          <p:cNvSpPr/>
          <p:nvPr/>
        </p:nvSpPr>
        <p:spPr>
          <a:xfrm>
            <a:off x="609480" y="1271520"/>
            <a:ext cx="8153640" cy="89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algn="ctr">
              <a:lnSpc>
                <a:spcPct val="90000"/>
              </a:lnSpc>
              <a:spcAft>
                <a:spcPts val="13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600" strike="noStrike" u="none">
                <a:solidFill>
                  <a:srgbClr val="a88800"/>
                </a:solidFill>
                <a:effectLst/>
                <a:uFillTx/>
                <a:latin typeface="Times New Roman"/>
              </a:rPr>
              <a:t>To develop and maintain a world class internal control environment consistent with our business aspirations 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5605560" y="2319480"/>
            <a:ext cx="3381120" cy="1184040"/>
          </a:xfrm>
          <a:prstGeom prst="roundRect">
            <a:avLst>
              <a:gd name="adj" fmla="val 16667"/>
            </a:avLst>
          </a:prstGeom>
          <a:solidFill>
            <a:srgbClr val="0000ff"/>
          </a:solidFill>
          <a:ln w="0">
            <a:noFill/>
          </a:ln>
          <a:effectLst>
            <a:outerShdw dist="107932" dir="2700000" blurRad="0" rotWithShape="0">
              <a:srgbClr val="b2b2b2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It is necessary to have a self assessment process in place to develop &amp; monitor a world class internal control environment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Our Corporate Goal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09480" y="3657600"/>
            <a:ext cx="6019920" cy="24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404640" indent="-404640">
              <a:spcAft>
                <a:spcPts val="56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Definition of a world class internal control environment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4640" indent="-404640">
              <a:spcAft>
                <a:spcPts val="1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1) Leader in the field - acknowledged in market place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4640" indent="-404640">
              <a:spcAft>
                <a:spcPts val="1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2) Leveragable in commercial negotiations (asset, not liability)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4640" indent="-404640">
              <a:spcAft>
                <a:spcPts val="1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3) Up to date with business developments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4640" indent="-404640">
              <a:spcAft>
                <a:spcPts val="1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4) Regularly and independently monitored and assessed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4640" indent="-404640">
              <a:spcAft>
                <a:spcPts val="1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5) Highly automated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4640" indent="-404640">
              <a:spcAft>
                <a:spcPts val="1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6) Transparent at all levels within the organization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CD531A7-21AE-4990-AADF-3EDB7E29289A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How we meet corporate goals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762120" y="14479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spcAft>
                <a:spcPts val="75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Goals of  Project Doorstep: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spcAft>
                <a:spcPts val="1239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Assess the operational risk of each location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spcAft>
                <a:spcPts val="1239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Communicate key issues to upper management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spcAft>
                <a:spcPts val="1239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Assess risks of commodities and trade types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spcAft>
                <a:spcPts val="1239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Ensure that implementation of findings is performed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spcAft>
                <a:spcPts val="1239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Assess all risks of Enron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spcAft>
                <a:spcPts val="1239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Have Enron lead the process, direct planning, execution, and follow up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E32524D-C172-4D2D-8D4F-D760C503C6F0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"/>
          <p:cNvSpPr/>
          <p:nvPr/>
        </p:nvSpPr>
        <p:spPr>
          <a:xfrm>
            <a:off x="1066680" y="5181480"/>
            <a:ext cx="762120" cy="0"/>
          </a:xfrm>
          <a:prstGeom prst="line">
            <a:avLst/>
          </a:prstGeom>
          <a:ln w="76320">
            <a:solidFill>
              <a:srgbClr val="3333c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819520" y="5181480"/>
            <a:ext cx="761760" cy="0"/>
          </a:xfrm>
          <a:prstGeom prst="line">
            <a:avLst/>
          </a:prstGeom>
          <a:ln w="76320">
            <a:solidFill>
              <a:srgbClr val="3333c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800600" y="5181480"/>
            <a:ext cx="1143000" cy="0"/>
          </a:xfrm>
          <a:prstGeom prst="line">
            <a:avLst/>
          </a:prstGeom>
          <a:ln w="76320">
            <a:solidFill>
              <a:srgbClr val="3333c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457200" y="1143000"/>
            <a:ext cx="8458200" cy="38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>
              <a:buClr>
                <a:srgbClr val="000000"/>
              </a:buClr>
              <a:buFont typeface="Times New Roman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005520" y="5018040"/>
            <a:ext cx="3000240" cy="323280"/>
          </a:xfrm>
          <a:prstGeom prst="roundRect">
            <a:avLst>
              <a:gd name="adj" fmla="val 16667"/>
            </a:avLst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Reengineer/process improvement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444600" y="5018040"/>
            <a:ext cx="807840" cy="323280"/>
          </a:xfrm>
          <a:prstGeom prst="roundRect">
            <a:avLst>
              <a:gd name="adj" fmla="val 16667"/>
            </a:avLst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Design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602160" y="5018040"/>
            <a:ext cx="1211040" cy="323280"/>
          </a:xfrm>
          <a:prstGeom prst="roundRect">
            <a:avLst>
              <a:gd name="adj" fmla="val 16667"/>
            </a:avLst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Test/Review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892160" y="5018040"/>
            <a:ext cx="1168560" cy="323280"/>
          </a:xfrm>
          <a:prstGeom prst="roundRect">
            <a:avLst>
              <a:gd name="adj" fmla="val 16667"/>
            </a:avLst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Implement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04920" y="4403880"/>
            <a:ext cx="1143000" cy="59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Design minimum standards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828800" y="4403880"/>
            <a:ext cx="1371600" cy="59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Implement minimum standards at all Enron companies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3581280" y="4403880"/>
            <a:ext cx="1219320" cy="59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Establish a plan to test that minimum standards are met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6399360" y="4768920"/>
            <a:ext cx="190476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Continuous improvement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Guidelines of Assessment Process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685440" y="990720"/>
            <a:ext cx="8077320" cy="320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5000"/>
              </a:lnSpc>
              <a:spcBef>
                <a:spcPts val="550"/>
              </a:spcBef>
              <a:spcAft>
                <a:spcPts val="139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assessment process must be driven by Enron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spcAft>
                <a:spcPts val="689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Deliverables and goals need to be transparent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spcAft>
                <a:spcPts val="689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Processes must be ongoing and continually improved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spcAft>
                <a:spcPts val="689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Processes cannot be done in a vacuum - all assessments should work together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41" name=""/>
          <p:cNvCxnSpPr>
            <a:stCxn id="31" idx="2"/>
            <a:endCxn id="32" idx="2"/>
          </p:cNvCxnSpPr>
          <p:nvPr/>
        </p:nvCxnSpPr>
        <p:spPr>
          <a:xfrm rot="5400000">
            <a:off x="4176000" y="2012760"/>
            <a:ext cx="2520" cy="6657120"/>
          </a:xfrm>
          <a:prstGeom prst="curvedConnector5">
            <a:avLst>
              <a:gd name="adj1" fmla="val 49883333"/>
              <a:gd name="adj2" fmla="val 49997"/>
              <a:gd name="adj3" fmla="val 49883333"/>
            </a:avLst>
          </a:prstGeom>
          <a:ln w="76320">
            <a:solidFill>
              <a:srgbClr val="3333cc"/>
            </a:solidFill>
            <a:miter/>
            <a:tailEnd len="med" type="triangle" w="med"/>
          </a:ln>
        </p:spPr>
      </p:cxn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E2EE704-0748-4BE0-809D-FADFA98F39C8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"/>
          <p:cNvSpPr/>
          <p:nvPr/>
        </p:nvSpPr>
        <p:spPr>
          <a:xfrm>
            <a:off x="838080" y="304920"/>
            <a:ext cx="830592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457200" y="1600200"/>
            <a:ext cx="8458200" cy="38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 algn="ctr">
              <a:lnSpc>
                <a:spcPct val="80000"/>
              </a:lnSpc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 algn="ctr">
              <a:lnSpc>
                <a:spcPct val="80000"/>
              </a:lnSpc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 algn="ctr">
              <a:lnSpc>
                <a:spcPct val="80000"/>
              </a:lnSpc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5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Current status</a:t>
            </a:r>
            <a:endParaRPr b="0" lang="en-US" sz="5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9E9E31C-8435-40C3-B37C-26AF7BBF1B77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Follow up of observations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5" name=""/>
          <p:cNvGraphicFramePr/>
          <p:nvPr/>
        </p:nvGraphicFramePr>
        <p:xfrm>
          <a:off x="547560" y="1255680"/>
          <a:ext cx="7966080" cy="44877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47560" y="1255680"/>
                    <a:ext cx="7966080" cy="4487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77F2420-188F-4F5A-8A96-A3747527091F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"/>
          <p:cNvSpPr/>
          <p:nvPr/>
        </p:nvSpPr>
        <p:spPr>
          <a:xfrm>
            <a:off x="838080" y="304920"/>
            <a:ext cx="830592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57200" y="1600200"/>
            <a:ext cx="8458200" cy="38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 algn="ctr">
              <a:lnSpc>
                <a:spcPct val="80000"/>
              </a:lnSpc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 algn="ctr">
              <a:lnSpc>
                <a:spcPct val="80000"/>
              </a:lnSpc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 algn="ctr">
              <a:lnSpc>
                <a:spcPct val="80000"/>
              </a:lnSpc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5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Going forward</a:t>
            </a:r>
            <a:endParaRPr b="0" lang="en-US" sz="5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5B0867B-22A8-4114-A5C1-6199F517FE62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"/>
          <p:cNvSpPr/>
          <p:nvPr/>
        </p:nvSpPr>
        <p:spPr>
          <a:xfrm>
            <a:off x="2590920" y="2438280"/>
            <a:ext cx="2514600" cy="0"/>
          </a:xfrm>
          <a:prstGeom prst="line">
            <a:avLst/>
          </a:prstGeom>
          <a:ln w="381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 rot="3539400">
            <a:off x="3110040" y="1642680"/>
            <a:ext cx="1652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Sponsors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 rot="3604800">
            <a:off x="4124880" y="2877840"/>
            <a:ext cx="1447920" cy="42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Oversite committee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(vision, direction)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 rot="3500400">
            <a:off x="5695560" y="5391720"/>
            <a:ext cx="1371600" cy="44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Execution and local coordination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 rot="3559800">
            <a:off x="5025960" y="4120200"/>
            <a:ext cx="1181160" cy="44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Implementation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,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review, monitor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1828800" y="3733920"/>
            <a:ext cx="4114800" cy="0"/>
          </a:xfrm>
          <a:prstGeom prst="line">
            <a:avLst/>
          </a:prstGeom>
          <a:ln w="38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1066680" y="4952880"/>
            <a:ext cx="5410440" cy="0"/>
          </a:xfrm>
          <a:prstGeom prst="line">
            <a:avLst/>
          </a:prstGeom>
          <a:ln w="381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819520" y="1871640"/>
            <a:ext cx="1066680" cy="49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Rick Causey, Rick Buy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2341440" y="2514600"/>
            <a:ext cx="2081160" cy="118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Sally Beck, Ted Murphy, Fernley Dyson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Shona Wilson,  Mike Jordan,</a:t>
            </a:r>
            <a:br>
              <a:rPr sz="1300"/>
            </a:b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regional controllers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3505320" y="4952880"/>
            <a:ext cx="0" cy="1371600"/>
          </a:xfrm>
          <a:prstGeom prst="line">
            <a:avLst/>
          </a:prstGeom>
          <a:ln w="38160">
            <a:solidFill>
              <a:srgbClr val="0000ff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3795840" y="5578560"/>
            <a:ext cx="1981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Business controllers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1981080" y="3848040"/>
            <a:ext cx="2819520" cy="99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Shona Wilson,</a:t>
            </a:r>
            <a:br>
              <a:rPr sz="1300"/>
            </a:b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Mike Jordan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Regional controllers,</a:t>
            </a:r>
            <a:br>
              <a:rPr sz="1300"/>
            </a:b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control senior managers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152280" y="1143000"/>
            <a:ext cx="6400800" cy="5257800"/>
          </a:xfrm>
          <a:prstGeom prst="flowChartExtract">
            <a:avLst/>
          </a:prstGeom>
          <a:noFill/>
          <a:ln w="572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993600" y="5303880"/>
            <a:ext cx="2210040" cy="86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Execution  team: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Leader: (manager/director) Risk Ops/RAC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Staff: Risk Ops/Rac or AA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2000-2001 Project management team/Resources building block for </a:t>
            </a:r>
            <a:r>
              <a:rPr b="1" i="1" lang="en-US" sz="3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Doorstep</a:t>
            </a:r>
            <a:endParaRPr b="1" lang="en-US" sz="30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A0919DB-45D2-4020-B4EA-735687ECAD6A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9424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2000-01-26T12:50:12Z</dcterms:created>
  <dc:creator>Dawn D. Rodriguez</dc:creator>
  <dc:description/>
  <dc:language>en-US</dc:language>
  <cp:lastModifiedBy>swilson5</cp:lastModifiedBy>
  <cp:lastPrinted>2000-08-04T11:48:15Z</cp:lastPrinted>
  <dcterms:modified xsi:type="dcterms:W3CDTF">2000-08-04T20:54:05Z</dcterms:modified>
  <cp:revision>249</cp:revision>
  <dc:subject/>
  <dc:title>No Slide Title</dc:title>
</cp:coreProperties>
</file>