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png" ContentType="image/png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embeddings/oleObject1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9212263" cy="698023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spcAft>
                <a:spcPts val="68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B51A4E3-E6A3-4830-BB92-F5BCC3D13716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2F9AA7A-3680-46CB-8289-CED76C7ED19C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91B4B40-A63C-4495-B023-B13A361951E9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spcAft>
                <a:spcPts val="689"/>
              </a:spcAft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0" y="6629040"/>
            <a:ext cx="9144000" cy="15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9E24F0B-7894-4E0E-9B7C-651586A0916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6320" y="6553080"/>
            <a:ext cx="2452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Book Antiqua"/>
              </a:rPr>
              <a:t>Draft at August 3,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 flipH="1">
            <a:off x="609120" y="914400"/>
            <a:ext cx="8534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E_COLOR_R" descr=""/>
          <p:cNvPicPr/>
          <p:nvPr/>
        </p:nvPicPr>
        <p:blipFill>
          <a:blip r:embed="rId2"/>
          <a:stretch/>
        </p:blipFill>
        <p:spPr>
          <a:xfrm>
            <a:off x="8381880" y="6248520"/>
            <a:ext cx="603360" cy="59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 flipH="1">
            <a:off x="761760" y="985680"/>
            <a:ext cx="8381880" cy="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H="1">
            <a:off x="-360" y="6477120"/>
            <a:ext cx="8280360" cy="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H="1">
            <a:off x="0" y="6548400"/>
            <a:ext cx="8175600" cy="0"/>
          </a:xfrm>
          <a:prstGeom prst="line">
            <a:avLst/>
          </a:prstGeom>
          <a:ln w="2844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0" y="2362320"/>
            <a:ext cx="9144000" cy="259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Assessing the Internal 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Control Environment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9d9de7"/>
                </a:solidFill>
                <a:effectLst/>
                <a:uFillTx/>
                <a:latin typeface="Times New Roman"/>
              </a:rPr>
              <a:t>The 2000-2001 Doorstep self-assessment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0" y="1371600"/>
            <a:ext cx="9144000" cy="0"/>
          </a:xfrm>
          <a:prstGeom prst="line">
            <a:avLst/>
          </a:prstGeom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E_RGB_R" descr=""/>
          <p:cNvPicPr/>
          <p:nvPr/>
        </p:nvPicPr>
        <p:blipFill>
          <a:blip r:embed="rId1"/>
          <a:stretch/>
        </p:blipFill>
        <p:spPr>
          <a:xfrm>
            <a:off x="3780000" y="533520"/>
            <a:ext cx="1398600" cy="1380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"/>
          <p:cNvSpPr/>
          <p:nvPr/>
        </p:nvSpPr>
        <p:spPr>
          <a:xfrm flipH="1">
            <a:off x="609120" y="322200"/>
            <a:ext cx="8534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 flipV="1">
            <a:off x="761760" y="393480"/>
            <a:ext cx="8381880" cy="1404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H="1">
            <a:off x="-360" y="6566040"/>
            <a:ext cx="83818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H="1">
            <a:off x="-360" y="6637320"/>
            <a:ext cx="8534520" cy="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DA81DA5-F7BB-43C0-99A4-20AE2C1095BC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2590920" y="2438280"/>
            <a:ext cx="2514600" cy="0"/>
          </a:xfrm>
          <a:prstGeom prst="line">
            <a:avLst/>
          </a:prstGeom>
          <a:ln w="381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rot="3539400">
            <a:off x="3110040" y="1642680"/>
            <a:ext cx="1652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Sponsors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rot="3604800">
            <a:off x="4124880" y="2877840"/>
            <a:ext cx="1447920" cy="4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Oversite committee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(vision, direction)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rot="3500400">
            <a:off x="5695560" y="5391720"/>
            <a:ext cx="1371600" cy="44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and local coordination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rot="3559800">
            <a:off x="5025960" y="4120200"/>
            <a:ext cx="1181160" cy="44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Implementation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review, monitor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828800" y="3733920"/>
            <a:ext cx="4114800" cy="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066680" y="4952880"/>
            <a:ext cx="5410440" cy="0"/>
          </a:xfrm>
          <a:prstGeom prst="line">
            <a:avLst/>
          </a:prstGeom>
          <a:ln w="381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819520" y="1871640"/>
            <a:ext cx="1066680" cy="49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Rick Causey, Rick Buy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341440" y="2514600"/>
            <a:ext cx="2081160" cy="11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Sally Beck, Ted Murphy, Fernley Dyson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Shona Wilson,  Mike Jordan,</a:t>
            </a:r>
            <a:br>
              <a:rPr sz="1300"/>
            </a:b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controllers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505320" y="4952880"/>
            <a:ext cx="0" cy="1371600"/>
          </a:xfrm>
          <a:prstGeom prst="line">
            <a:avLst/>
          </a:prstGeom>
          <a:ln w="38160">
            <a:solidFill>
              <a:srgbClr val="0000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795840" y="5578560"/>
            <a:ext cx="1981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controllers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981080" y="3848040"/>
            <a:ext cx="281952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Shona Wilson,</a:t>
            </a:r>
            <a:br>
              <a:rPr sz="1300"/>
            </a:b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Jordan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controllers,</a:t>
            </a:r>
            <a:br>
              <a:rPr sz="1300"/>
            </a:b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control senior managers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52280" y="1143000"/>
            <a:ext cx="6400800" cy="5257800"/>
          </a:xfrm>
          <a:prstGeom prst="flowChartExtract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993600" y="5303880"/>
            <a:ext cx="2210040" cy="86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 team: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Leader: (manager/director) Risk Ops/RAC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Staff: Risk Ops/Rac or AA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2000-2001 Project management team/Resources building block for </a:t>
            </a:r>
            <a:r>
              <a:rPr b="1" i="1" lang="en-US" sz="3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Doorstep</a:t>
            </a:r>
            <a:endParaRPr b="1" lang="en-US" sz="30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622920" y="2597040"/>
            <a:ext cx="2035440" cy="581400"/>
          </a:xfrm>
          <a:prstGeom prst="rect">
            <a:avLst/>
          </a:prstGeom>
          <a:solidFill>
            <a:srgbClr val="ffe36b"/>
          </a:solidFill>
          <a:ln w="93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audit / BRM - Shawn Kilchrest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180040" y="3030480"/>
            <a:ext cx="1328760" cy="0"/>
          </a:xfrm>
          <a:prstGeom prst="line">
            <a:avLst/>
          </a:prstGeom>
          <a:ln w="38160">
            <a:solidFill>
              <a:srgbClr val="3333c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481640" y="1739880"/>
            <a:ext cx="2065320" cy="1298520"/>
          </a:xfrm>
          <a:prstGeom prst="line">
            <a:avLst/>
          </a:prstGeom>
          <a:ln w="38160">
            <a:solidFill>
              <a:srgbClr val="3333c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804000" y="4886280"/>
            <a:ext cx="2035080" cy="1191240"/>
          </a:xfrm>
          <a:prstGeom prst="rect">
            <a:avLst/>
          </a:prstGeom>
          <a:solidFill>
            <a:srgbClr val="b2b2b2"/>
          </a:solidFill>
          <a:ln w="936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 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This structure is considered “independent monitoring” because people independent of the day to day operations perform the reviews.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F91CD50-B01F-4B38-85E9-1FC28BFC9885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1027080" y="1752480"/>
            <a:ext cx="7736040" cy="2916360"/>
          </a:xfrm>
          <a:prstGeom prst="rect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3" name=""/>
          <p:cNvGraphicFramePr/>
          <p:nvPr/>
        </p:nvGraphicFramePr>
        <p:xfrm>
          <a:off x="876240" y="1600200"/>
          <a:ext cx="8277120" cy="2419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76240" y="1600200"/>
                    <a:ext cx="8277120" cy="2419200"/>
                  </a:xfrm>
                  <a:prstGeom prst="rect">
                    <a:avLst/>
                  </a:prstGeom>
                  <a:solidFill>
                    <a:srgbClr val="ffff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Timeline Overview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29006E4-F7FE-4800-8568-1F448580E6CA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" name=""/>
          <p:cNvGraphicFramePr/>
          <p:nvPr/>
        </p:nvGraphicFramePr>
        <p:xfrm>
          <a:off x="2108160" y="1833480"/>
          <a:ext cx="4849920" cy="2772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08160" y="1833480"/>
                    <a:ext cx="4849920" cy="2772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Visits by Date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4403D79-5691-454B-AB49-AB2D04488F7E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"/>
          <p:cNvGraphicFramePr/>
          <p:nvPr/>
        </p:nvGraphicFramePr>
        <p:xfrm>
          <a:off x="2514600" y="1905120"/>
          <a:ext cx="4238640" cy="3686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14600" y="1905120"/>
                    <a:ext cx="4238640" cy="3686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Visits by Date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D66CA48-ED46-43C4-A767-B4D4352F84C5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"/>
          <p:cNvGraphicFramePr/>
          <p:nvPr/>
        </p:nvGraphicFramePr>
        <p:xfrm>
          <a:off x="2438280" y="1905120"/>
          <a:ext cx="4238640" cy="3686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8280" y="1905120"/>
                    <a:ext cx="4238640" cy="3686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Visits by Date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AB53DBB-D706-4D58-B958-6C2B16213347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"/>
          <p:cNvGraphicFramePr/>
          <p:nvPr/>
        </p:nvGraphicFramePr>
        <p:xfrm>
          <a:off x="2452680" y="2733840"/>
          <a:ext cx="4238640" cy="1390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52680" y="2733840"/>
                    <a:ext cx="4238640" cy="1390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Visits by Date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655A071-2311-496C-B808-61AB85E56C58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85800" y="1447920"/>
            <a:ext cx="8077320" cy="453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spcAft>
                <a:spcPts val="825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Topic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Number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Our corporate goal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we meet our corporate goal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Guidelines of the assessment process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status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Aft>
                <a:spcPts val="1250"/>
              </a:spcAft>
              <a:tabLst>
                <a:tab algn="l" pos="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Going forward/time tables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9-15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Index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B9EDBD2-1D51-4BDC-B5B1-7C8C15E0B5E2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609480" y="1271520"/>
            <a:ext cx="8153640" cy="89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algn="ctr">
              <a:lnSpc>
                <a:spcPct val="90000"/>
              </a:lnSpc>
              <a:spcAft>
                <a:spcPts val="13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a88800"/>
                </a:solidFill>
                <a:effectLst/>
                <a:uFillTx/>
                <a:latin typeface="Times New Roman"/>
              </a:rPr>
              <a:t>To develop and maintain a world class internal control environment consistent with our business aspirations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605560" y="2319480"/>
            <a:ext cx="3381120" cy="1184040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0">
            <a:noFill/>
          </a:ln>
          <a:effectLst>
            <a:outerShdw dist="107932" dir="2700000" blurRad="0" rotWithShape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It is necessary to have a self assessment process in place to develop &amp; monitor a world class internal control environment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Our Corporate Goal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09480" y="3657600"/>
            <a:ext cx="6019920" cy="24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404640" indent="-404640">
              <a:spcAft>
                <a:spcPts val="56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Definition of a world class internal control environment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4640" indent="-404640"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Leader in the field - acknowledged in market place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4640" indent="-404640"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Leveragable in commercial negotiations (asset, not liability)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4640" indent="-404640"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Up to date with business developments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4640" indent="-404640"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4) Regularly and independently monitored and assessed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4640" indent="-404640"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5) Highly automated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4640" indent="-404640"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6) Transparent at all levels within the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E4F3426-7AC1-4520-9764-CC20F288468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How we meet corporate goals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spcAft>
                <a:spcPts val="75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Goals of  Project Doorstep: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12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the operational risk of each location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12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Communicate key issues to upper management (quarterly)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12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risks of commodities and trade types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12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that implementation of findings is performed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12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all risks of Enron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12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Enron lead the process, direct planning, execution, and follow up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7490287-8369-4D0C-8D6A-668301A7DAFA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1066680" y="5181480"/>
            <a:ext cx="762120" cy="0"/>
          </a:xfrm>
          <a:prstGeom prst="line">
            <a:avLst/>
          </a:prstGeom>
          <a:ln w="7632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819520" y="5181480"/>
            <a:ext cx="761760" cy="0"/>
          </a:xfrm>
          <a:prstGeom prst="line">
            <a:avLst/>
          </a:prstGeom>
          <a:ln w="7632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800600" y="5181480"/>
            <a:ext cx="1143000" cy="0"/>
          </a:xfrm>
          <a:prstGeom prst="line">
            <a:avLst/>
          </a:prstGeom>
          <a:ln w="7632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005520" y="5018040"/>
            <a:ext cx="300024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Reengineer/process improvement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44600" y="5018040"/>
            <a:ext cx="80784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Design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602160" y="5018040"/>
            <a:ext cx="121104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Test/Review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892160" y="5018040"/>
            <a:ext cx="1168560" cy="323280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Implement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04920" y="4403880"/>
            <a:ext cx="114300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Design minimum standards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828800" y="4403880"/>
            <a:ext cx="137160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 minimum standards at all Enron companies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581280" y="4403880"/>
            <a:ext cx="121932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a plan to test that minimum standards are met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399360" y="4768920"/>
            <a:ext cx="19047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Continuous improvement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Guidelines of Assessment Process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440" y="990720"/>
            <a:ext cx="807732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assessment process must be driven by Enron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Deliverables and goals need to be transparent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Processes must be ongoing and continually improved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Processes cannot be done in a vacuum - all assessments should work together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1" name=""/>
          <p:cNvCxnSpPr>
            <a:stCxn id="31" idx="2"/>
            <a:endCxn id="32" idx="2"/>
          </p:cNvCxnSpPr>
          <p:nvPr/>
        </p:nvCxnSpPr>
        <p:spPr>
          <a:xfrm rot="5400000">
            <a:off x="4176000" y="2012760"/>
            <a:ext cx="2520" cy="6657120"/>
          </a:xfrm>
          <a:prstGeom prst="curvedConnector5">
            <a:avLst>
              <a:gd name="adj1" fmla="val 49883333"/>
              <a:gd name="adj2" fmla="val 49997"/>
              <a:gd name="adj3" fmla="val 49883333"/>
            </a:avLst>
          </a:prstGeom>
          <a:ln w="76320">
            <a:solidFill>
              <a:srgbClr val="3333cc"/>
            </a:solidFill>
            <a:miter/>
            <a:tailEnd len="med" type="triangle" w="med"/>
          </a:ln>
        </p:spPr>
      </p:cxn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E8589CD-D180-471A-AEE9-FD8F9700A0A0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57200" y="16002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8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8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8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5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Current status</a:t>
            </a:r>
            <a:endParaRPr b="0" lang="en-US" sz="5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ED9FF45-4D01-4BCA-8040-7A25F17E6C96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Summary of observations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" name=""/>
          <p:cNvGraphicFramePr/>
          <p:nvPr/>
        </p:nvGraphicFramePr>
        <p:xfrm>
          <a:off x="547560" y="1255680"/>
          <a:ext cx="7966080" cy="4487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7560" y="1255680"/>
                    <a:ext cx="7966080" cy="448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" name=""/>
          <p:cNvSpPr/>
          <p:nvPr/>
        </p:nvSpPr>
        <p:spPr>
          <a:xfrm>
            <a:off x="561960" y="6018120"/>
            <a:ext cx="7589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Additionally non-wholly owned subsidiaries are included in the doorstep reviews: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including EOTT (in process) &amp; Mariner (complete)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F576A93-C7C3-4730-987B-273BF8F8E6B3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/>
          <p:nvPr/>
        </p:nvSpPr>
        <p:spPr>
          <a:xfrm>
            <a:off x="457200" y="11430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buClr>
                <a:srgbClr val="000000"/>
              </a:buClr>
              <a:buFont typeface="Times New Roman"/>
              <a:buChar char="•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Key themes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85440" y="990720"/>
            <a:ext cx="8077320" cy="5148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findings (same findings reflected in review of MG)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Trading office vs origination offices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Segregation of duties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 of positions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are we doing about it?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Ranking findings in accordance with immediacy of correction (red, yellow) - all findings still open are yellow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standards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499"/>
              </a:spcBef>
              <a:spcAft>
                <a:spcPts val="125"/>
              </a:spcAft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daily, monthly reporting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550"/>
              </a:spcBef>
              <a:spcAft>
                <a:spcPts val="13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office update letter (highlights new offices, new products)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5000"/>
              </a:lnSpc>
              <a:spcBef>
                <a:spcPts val="499"/>
              </a:spcBef>
              <a:spcAft>
                <a:spcPts val="125"/>
              </a:spcAft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FF54A21-9C69-49EB-AE69-2263D5050D4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57200" y="160020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8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8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80000"/>
              </a:lnSpc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5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Going forward</a:t>
            </a:r>
            <a:endParaRPr b="0" lang="en-US" sz="5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732C96E-244C-4758-A2E7-349FC7D7E644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2000-01-26T12:50:12Z</dcterms:created>
  <dc:creator>Dawn D. Rodriguez</dc:creator>
  <dc:description/>
  <dc:language>en-US</dc:language>
  <cp:lastModifiedBy>swilson5</cp:lastModifiedBy>
  <cp:lastPrinted>2000-08-04T11:48:15Z</cp:lastPrinted>
  <dcterms:modified xsi:type="dcterms:W3CDTF">2000-08-17T08:50:33Z</dcterms:modified>
  <cp:revision>258</cp:revision>
  <dc:subject/>
  <dc:title>No Slide Title</dc:title>
</cp:coreProperties>
</file>