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embeddings/oleObject1.bin" ContentType="application/vnd.openxmlformats-officedocument.oleObject"/>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p:notesSz cx="7034213" cy="91948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1" name="PlaceHolder 2"/>
          <p:cNvSpPr>
            <a:spLocks noGrp="1"/>
          </p:cNvSpPr>
          <p:nvPr>
            <p:ph/>
          </p:nvPr>
        </p:nvSpPr>
        <p:spPr>
          <a:xfrm>
            <a:off x="609480" y="1523880"/>
            <a:ext cx="7772400" cy="4572000"/>
          </a:xfrm>
          <a:prstGeom prst="rect">
            <a:avLst/>
          </a:prstGeom>
          <a:noFill/>
          <a:ln w="0">
            <a:noFill/>
          </a:ln>
        </p:spPr>
        <p:txBody>
          <a:bodyPr lIns="92160" rIns="92160" tIns="46080" bIns="46080" anchor="t">
            <a:normAutofit/>
          </a:bodyPr>
          <a:p>
            <a:pPr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ftr" idx="3"/>
          </p:nvPr>
        </p:nvSpPr>
        <p:spPr/>
        <p:txBody>
          <a:bodyPr/>
          <a:p>
            <a:r>
              <a:t>Footer</a:t>
            </a:r>
          </a:p>
        </p:txBody>
      </p:sp>
      <p:sp>
        <p:nvSpPr>
          <p:cNvPr id="5" name="PlaceHolder 4"/>
          <p:cNvSpPr>
            <a:spLocks noGrp="1"/>
          </p:cNvSpPr>
          <p:nvPr>
            <p:ph type="sldNum" idx="2"/>
          </p:nvPr>
        </p:nvSpPr>
        <p:spPr/>
        <p:txBody>
          <a:bodyPr/>
          <a:p>
            <a:fld id="{0F534B0E-A053-4737-AB42-F395C0B11E3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3" name="PlaceHolder 2"/>
          <p:cNvSpPr>
            <a:spLocks noGrp="1"/>
          </p:cNvSpPr>
          <p:nvPr>
            <p:ph/>
          </p:nvPr>
        </p:nvSpPr>
        <p:spPr>
          <a:xfrm>
            <a:off x="609480" y="1523880"/>
            <a:ext cx="7772400" cy="4572000"/>
          </a:xfrm>
          <a:prstGeom prst="rect">
            <a:avLst/>
          </a:prstGeom>
          <a:noFill/>
          <a:ln w="0">
            <a:noFill/>
          </a:ln>
        </p:spPr>
        <p:txBody>
          <a:bodyPr lIns="92160" rIns="92160" tIns="46080" bIns="46080" anchor="t">
            <a:normAutofit/>
          </a:bodyPr>
          <a:p>
            <a:pPr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ftr" idx="3"/>
          </p:nvPr>
        </p:nvSpPr>
        <p:spPr/>
        <p:txBody>
          <a:bodyPr/>
          <a:p>
            <a:r>
              <a:t>Footer</a:t>
            </a:r>
          </a:p>
        </p:txBody>
      </p:sp>
      <p:sp>
        <p:nvSpPr>
          <p:cNvPr id="5" name="PlaceHolder 4"/>
          <p:cNvSpPr>
            <a:spLocks noGrp="1"/>
          </p:cNvSpPr>
          <p:nvPr>
            <p:ph type="sldNum" idx="2"/>
          </p:nvPr>
        </p:nvSpPr>
        <p:spPr/>
        <p:txBody>
          <a:bodyPr/>
          <a:p>
            <a:fld id="{1DE11643-DE22-43AC-A9E6-A4C321AA4C30}"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3" name="PlaceHolder 2"/>
          <p:cNvSpPr>
            <a:spLocks noGrp="1"/>
          </p:cNvSpPr>
          <p:nvPr>
            <p:ph type="ftr" idx="3"/>
          </p:nvPr>
        </p:nvSpPr>
        <p:spPr/>
        <p:txBody>
          <a:bodyPr/>
          <a:p>
            <a:r>
              <a:t>Footer</a:t>
            </a:r>
          </a:p>
        </p:txBody>
      </p:sp>
      <p:sp>
        <p:nvSpPr>
          <p:cNvPr id="4" name="PlaceHolder 3"/>
          <p:cNvSpPr>
            <a:spLocks noGrp="1"/>
          </p:cNvSpPr>
          <p:nvPr>
            <p:ph type="sldNum" idx="2"/>
          </p:nvPr>
        </p:nvSpPr>
        <p:spPr/>
        <p:txBody>
          <a:bodyPr/>
          <a:p>
            <a:fld id="{25277A2F-FAEF-455E-889A-AB52C53DA0B3}"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16" name="PlaceHolder 2"/>
          <p:cNvSpPr>
            <a:spLocks noGrp="1"/>
          </p:cNvSpPr>
          <p:nvPr>
            <p:ph/>
          </p:nvPr>
        </p:nvSpPr>
        <p:spPr>
          <a:xfrm>
            <a:off x="609480" y="1523880"/>
            <a:ext cx="7772400" cy="4572000"/>
          </a:xfrm>
          <a:prstGeom prst="rect">
            <a:avLst/>
          </a:prstGeom>
          <a:noFill/>
          <a:ln w="0">
            <a:noFill/>
          </a:ln>
        </p:spPr>
        <p:txBody>
          <a:bodyPr lIns="92160" rIns="92160" tIns="46080" bIns="46080" anchor="t">
            <a:normAutofit/>
          </a:bodyPr>
          <a:p>
            <a:pPr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7" name="PlaceHolder 3"/>
          <p:cNvSpPr>
            <a:spLocks noGrp="1"/>
          </p:cNvSpPr>
          <p:nvPr>
            <p:ph/>
          </p:nvPr>
        </p:nvSpPr>
        <p:spPr>
          <a:xfrm>
            <a:off x="609480" y="1523880"/>
            <a:ext cx="7772400" cy="4572000"/>
          </a:xfrm>
          <a:prstGeom prst="rect">
            <a:avLst/>
          </a:prstGeom>
          <a:noFill/>
          <a:ln w="0">
            <a:noFill/>
          </a:ln>
        </p:spPr>
        <p:txBody>
          <a:bodyPr lIns="92160" rIns="92160" tIns="46080" bIns="46080" anchor="t">
            <a:normAutofit/>
          </a:bodyPr>
          <a:p>
            <a:pPr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5" name="PlaceHolder 4"/>
          <p:cNvSpPr>
            <a:spLocks noGrp="1"/>
          </p:cNvSpPr>
          <p:nvPr>
            <p:ph type="ftr" idx="3"/>
          </p:nvPr>
        </p:nvSpPr>
        <p:spPr/>
        <p:txBody>
          <a:bodyPr/>
          <a:p>
            <a:r>
              <a:t>Footer</a:t>
            </a:r>
          </a:p>
        </p:txBody>
      </p:sp>
      <p:sp>
        <p:nvSpPr>
          <p:cNvPr id="6" name="PlaceHolder 5"/>
          <p:cNvSpPr>
            <a:spLocks noGrp="1"/>
          </p:cNvSpPr>
          <p:nvPr>
            <p:ph type="sldNum" idx="2"/>
          </p:nvPr>
        </p:nvSpPr>
        <p:spPr/>
        <p:txBody>
          <a:bodyPr/>
          <a:p>
            <a:fld id="{B2AA9684-EE73-4E06-BD0B-AEA7895F0CB7}"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3"/>
          </p:nvPr>
        </p:nvSpPr>
        <p:spPr/>
        <p:txBody>
          <a:bodyPr/>
          <a:p>
            <a:r>
              <a:t>Footer</a:t>
            </a:r>
          </a:p>
        </p:txBody>
      </p:sp>
      <p:sp>
        <p:nvSpPr>
          <p:cNvPr id="3" name="PlaceHolder 2"/>
          <p:cNvSpPr>
            <a:spLocks noGrp="1"/>
          </p:cNvSpPr>
          <p:nvPr>
            <p:ph type="sldNum" idx="2"/>
          </p:nvPr>
        </p:nvSpPr>
        <p:spPr/>
        <p:txBody>
          <a:bodyPr/>
          <a:p>
            <a:fld id="{72A2F3D7-01AD-40DF-8541-21E6B51D076E}"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0" name="" descr=""/>
          <p:cNvPicPr/>
          <p:nvPr/>
        </p:nvPicPr>
        <p:blipFill>
          <a:blip r:embed="rId2"/>
          <a:stretch/>
        </p:blipFill>
        <p:spPr>
          <a:xfrm>
            <a:off x="8561520" y="6275520"/>
            <a:ext cx="581040" cy="581040"/>
          </a:xfrm>
          <a:prstGeom prst="rect">
            <a:avLst/>
          </a:prstGeom>
          <a:noFill/>
          <a:ln w="0">
            <a:noFill/>
          </a:ln>
        </p:spPr>
      </p:pic>
      <p:sp>
        <p:nvSpPr>
          <p:cNvPr id="1"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title text format</a:t>
            </a:r>
            <a:endParaRPr b="1" lang="en-US" sz="2800" strike="noStrike" u="none">
              <a:solidFill>
                <a:srgbClr val="000000"/>
              </a:solidFill>
              <a:effectLst/>
              <a:uFillTx/>
              <a:latin typeface="Arial"/>
            </a:endParaRPr>
          </a:p>
        </p:txBody>
      </p:sp>
      <p:sp>
        <p:nvSpPr>
          <p:cNvPr id="2" name="PlaceHolder 2"/>
          <p:cNvSpPr>
            <a:spLocks noGrp="1"/>
          </p:cNvSpPr>
          <p:nvPr>
            <p:ph type="body"/>
          </p:nvPr>
        </p:nvSpPr>
        <p:spPr>
          <a:xfrm>
            <a:off x="609480" y="1523880"/>
            <a:ext cx="7772400" cy="4572000"/>
          </a:xfrm>
          <a:prstGeom prst="rect">
            <a:avLst/>
          </a:prstGeom>
          <a:noFill/>
          <a:ln w="0">
            <a:noFill/>
          </a:ln>
        </p:spPr>
        <p:txBody>
          <a:bodyPr lIns="92160" rIns="92160" tIns="46080" bIns="46080" anchor="t">
            <a:normAutofit/>
          </a:bodyPr>
          <a:p>
            <a:pPr marL="343080" indent="-343080">
              <a:spcBef>
                <a:spcPts val="7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Click to edit the outline text format</a:t>
            </a:r>
            <a:endParaRPr b="0" lang="en-US" sz="2000" strike="noStrike" u="none">
              <a:solidFill>
                <a:srgbClr val="000000"/>
              </a:solidFill>
              <a:effectLst/>
              <a:uFillTx/>
              <a:latin typeface="Arial"/>
            </a:endParaRPr>
          </a:p>
          <a:p>
            <a:pPr lvl="1" marL="743040" indent="-285840">
              <a:spcBef>
                <a:spcPts val="751"/>
              </a:spcBef>
              <a:buClr>
                <a:srgbClr val="ff0033"/>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Second Outline Level</a:t>
            </a:r>
            <a:endParaRPr b="0" lang="en-US" sz="2000" strike="noStrike" u="none">
              <a:solidFill>
                <a:srgbClr val="000000"/>
              </a:solidFill>
              <a:effectLst/>
              <a:uFillTx/>
              <a:latin typeface="Arial"/>
            </a:endParaRPr>
          </a:p>
          <a:p>
            <a:pPr lvl="2" marL="1143000" indent="-228600">
              <a:spcBef>
                <a:spcPts val="7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Third Outline Level</a:t>
            </a:r>
            <a:endParaRPr b="0" lang="en-US" sz="2000" strike="noStrike" u="none">
              <a:solidFill>
                <a:srgbClr val="000000"/>
              </a:solidFill>
              <a:effectLst/>
              <a:uFillTx/>
              <a:latin typeface="Arial"/>
            </a:endParaRPr>
          </a:p>
          <a:p>
            <a:pPr lvl="3" marL="1600200" indent="-22860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Fourth Outline Level</a:t>
            </a:r>
            <a:endParaRPr b="0" lang="en-US" sz="2000" strike="noStrike" u="none">
              <a:solidFill>
                <a:srgbClr val="000000"/>
              </a:solidFill>
              <a:effectLst/>
              <a:uFillTx/>
              <a:latin typeface="Arial"/>
            </a:endParaRPr>
          </a:p>
          <a:p>
            <a:pPr lvl="4" marL="2057400" indent="-22860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Fifth Outline Level</a:t>
            </a:r>
            <a:endParaRPr b="0" lang="en-US" sz="2000" strike="noStrike" u="none">
              <a:solidFill>
                <a:srgbClr val="000000"/>
              </a:solidFill>
              <a:effectLst/>
              <a:uFillTx/>
              <a:latin typeface="Arial"/>
            </a:endParaRPr>
          </a:p>
          <a:p>
            <a:pPr lvl="5" marL="2057400" indent="-22860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Sixth Outline Level</a:t>
            </a:r>
            <a:endParaRPr b="0" lang="en-US" sz="2000" strike="noStrike" u="none">
              <a:solidFill>
                <a:srgbClr val="000000"/>
              </a:solidFill>
              <a:effectLst/>
              <a:uFillTx/>
              <a:latin typeface="Arial"/>
            </a:endParaRPr>
          </a:p>
          <a:p>
            <a:pPr lvl="6" marL="2057400" indent="-22860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Seventh Outline Level</a:t>
            </a:r>
            <a:endParaRPr b="0" lang="en-US" sz="2000" strike="noStrike" u="none">
              <a:solidFill>
                <a:srgbClr val="000000"/>
              </a:solidFill>
              <a:effectLst/>
              <a:uFillTx/>
              <a:latin typeface="Arial"/>
            </a:endParaRPr>
          </a:p>
        </p:txBody>
      </p:sp>
      <p:grpSp>
        <p:nvGrpSpPr>
          <p:cNvPr id="3" name=""/>
          <p:cNvGrpSpPr/>
          <p:nvPr/>
        </p:nvGrpSpPr>
        <p:grpSpPr>
          <a:xfrm>
            <a:off x="0" y="957240"/>
            <a:ext cx="9142560" cy="98280"/>
            <a:chOff x="0" y="957240"/>
            <a:chExt cx="9142560" cy="98280"/>
          </a:xfrm>
        </p:grpSpPr>
        <p:sp>
          <p:nvSpPr>
            <p:cNvPr id="4" name=""/>
            <p:cNvSpPr/>
            <p:nvPr/>
          </p:nvSpPr>
          <p:spPr>
            <a:xfrm>
              <a:off x="0" y="990720"/>
              <a:ext cx="9142560" cy="31680"/>
            </a:xfrm>
            <a:prstGeom prst="rect">
              <a:avLst/>
            </a:prstGeom>
            <a:solidFill>
              <a:srgbClr val="037c03"/>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5" name=""/>
            <p:cNvSpPr/>
            <p:nvPr/>
          </p:nvSpPr>
          <p:spPr>
            <a:xfrm>
              <a:off x="0" y="1023840"/>
              <a:ext cx="9142560" cy="31680"/>
            </a:xfrm>
            <a:prstGeom prst="rect">
              <a:avLst/>
            </a:prstGeom>
            <a:solidFill>
              <a:srgbClr val="063de8"/>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sp>
          <p:nvSpPr>
            <p:cNvPr id="6" name=""/>
            <p:cNvSpPr/>
            <p:nvPr/>
          </p:nvSpPr>
          <p:spPr>
            <a:xfrm>
              <a:off x="0" y="957240"/>
              <a:ext cx="9142560" cy="31680"/>
            </a:xfrm>
            <a:prstGeom prst="rect">
              <a:avLst/>
            </a:prstGeom>
            <a:solidFill>
              <a:srgbClr val="fc0128"/>
            </a:solidFill>
            <a:ln w="0">
              <a:noFill/>
            </a:ln>
          </p:spPr>
          <p:style>
            <a:lnRef idx="0"/>
            <a:fillRef idx="0"/>
            <a:effectRef idx="0"/>
            <a:fontRef idx="minor"/>
          </p:style>
          <p:txBody>
            <a:bodyPr wrap="none" lIns="90000" rIns="90000" tIns="-15120" bIns="-15120" anchor="ctr">
              <a:noAutofit/>
            </a:bodyPr>
            <a:p>
              <a:endParaRPr b="0" lang="en-US" sz="2400" strike="noStrike" u="none">
                <a:solidFill>
                  <a:srgbClr val="000000"/>
                </a:solidFill>
                <a:effectLst/>
                <a:uFillTx/>
                <a:latin typeface="Times New Roman"/>
              </a:endParaRPr>
            </a:p>
          </p:txBody>
        </p:sp>
      </p:grpSp>
      <p:sp>
        <p:nvSpPr>
          <p:cNvPr id="7" name="PlaceHolder 3"/>
          <p:cNvSpPr>
            <a:spLocks noGrp="1"/>
          </p:cNvSpPr>
          <p:nvPr>
            <p:ph type="dt" idx="1"/>
          </p:nvPr>
        </p:nvSpPr>
        <p:spPr>
          <a:xfrm>
            <a:off x="685800" y="6248520"/>
            <a:ext cx="190512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2A3AC61-00B4-4D4B-A94E-FFDCE996E6C5}" type="datetime">
              <a:rPr b="0" lang="en-US" sz="800" strike="noStrike" u="none">
                <a:solidFill>
                  <a:srgbClr val="000000"/>
                </a:solidFill>
                <a:effectLst/>
                <a:uFillTx/>
                <a:latin typeface="Times New Roman"/>
              </a:rPr>
              <a:t>09/27/25</a:t>
            </a:fld>
            <a:endParaRPr b="0" lang="en-US" sz="800" strike="noStrike" u="none">
              <a:solidFill>
                <a:srgbClr val="000000"/>
              </a:solidFill>
              <a:effectLst/>
              <a:uFillTx/>
              <a:latin typeface="Times New Roman"/>
            </a:endParaRPr>
          </a:p>
        </p:txBody>
      </p:sp>
      <p:sp>
        <p:nvSpPr>
          <p:cNvPr id="8" name="PlaceHolder 4"/>
          <p:cNvSpPr>
            <a:spLocks noGrp="1"/>
          </p:cNvSpPr>
          <p:nvPr>
            <p:ph type="sldNum" idx="2"/>
          </p:nvPr>
        </p:nvSpPr>
        <p:spPr>
          <a:xfrm>
            <a:off x="6476760" y="6400800"/>
            <a:ext cx="190476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EFA9569-2114-43B4-8DF2-9DCC4A17825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9" name="PlaceHolder 5"/>
          <p:cNvSpPr>
            <a:spLocks noGrp="1"/>
          </p:cNvSpPr>
          <p:nvPr>
            <p:ph type="ftr" idx="3"/>
          </p:nvPr>
        </p:nvSpPr>
        <p:spPr>
          <a:xfrm>
            <a:off x="3124080" y="6248520"/>
            <a:ext cx="289584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&lt;footer&gt;</a:t>
            </a:r>
            <a:r>
              <a:rPr b="0" lang="en-US" sz="800" strike="noStrike" u="none">
                <a:solidFill>
                  <a:srgbClr val="000000"/>
                </a:solidFill>
                <a:effectLst/>
                <a:uFillTx/>
                <a:latin typeface="Times New Roman"/>
              </a:rPr>
              <a:t>NETCO Business Plan.January 2002</a:t>
            </a:r>
            <a:endParaRPr b="0" lang="en-US" sz="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wmf"/><Relationship Id="rId3"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4483080" y="5538960"/>
            <a:ext cx="165240" cy="417240"/>
          </a:xfrm>
          <a:prstGeom prst="rect">
            <a:avLst/>
          </a:prstGeom>
          <a:noFill/>
          <a:ln w="0">
            <a:noFill/>
          </a:ln>
        </p:spPr>
        <p:style>
          <a:lnRef idx="0"/>
          <a:fillRef idx="0"/>
          <a:effectRef idx="0"/>
          <a:fontRef idx="minor"/>
        </p:style>
        <p:txBody>
          <a:bodyPr wrap="none" lIns="82080" rIns="82080" tIns="41040" bIns="41040" anchor="t">
            <a:sp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endParaRPr b="0" lang="en-US" sz="2400" strike="noStrike" u="none">
              <a:solidFill>
                <a:srgbClr val="000000"/>
              </a:solidFill>
              <a:effectLst/>
              <a:uFillTx/>
              <a:latin typeface="Times New Roman"/>
            </a:endParaRPr>
          </a:p>
        </p:txBody>
      </p:sp>
      <p:sp>
        <p:nvSpPr>
          <p:cNvPr id="19" name=""/>
          <p:cNvSpPr/>
          <p:nvPr/>
        </p:nvSpPr>
        <p:spPr>
          <a:xfrm>
            <a:off x="457200" y="1600200"/>
            <a:ext cx="8153280" cy="5029200"/>
          </a:xfrm>
          <a:prstGeom prst="rect">
            <a:avLst/>
          </a:prstGeom>
          <a:noFill/>
          <a:ln w="0">
            <a:noFill/>
          </a:ln>
        </p:spPr>
        <p:style>
          <a:lnRef idx="0"/>
          <a:fillRef idx="0"/>
          <a:effectRef idx="0"/>
          <a:fontRef idx="minor"/>
        </p:style>
        <p:txBody>
          <a:bodyPr anchor="ctr">
            <a:noAutofit/>
          </a:bodyPr>
          <a:p>
            <a:pPr algn="ctr">
              <a:lnSpc>
                <a:spcPct val="100000"/>
              </a:lnSpc>
              <a:tabLst>
                <a:tab algn="l" pos="0"/>
                <a:tab algn="l" pos="820800"/>
                <a:tab algn="l" pos="1641600"/>
                <a:tab algn="l" pos="2462040"/>
                <a:tab algn="l" pos="3282840"/>
                <a:tab algn="l" pos="4103640"/>
                <a:tab algn="l" pos="4924440"/>
                <a:tab algn="l" pos="5745240"/>
                <a:tab algn="l" pos="6566040"/>
                <a:tab algn="l" pos="7386480"/>
                <a:tab algn="l" pos="8207280"/>
                <a:tab algn="l" pos="9028080"/>
                <a:tab algn="l" pos="9848880"/>
                <a:tab algn="l" pos="10669680"/>
              </a:tabLst>
            </a:pPr>
            <a:r>
              <a:rPr b="1" lang="en-US" sz="3600" strike="noStrike" u="none">
                <a:solidFill>
                  <a:srgbClr val="000000"/>
                </a:solidFill>
                <a:effectLst/>
                <a:uFillTx/>
                <a:latin typeface="Arial"/>
              </a:rPr>
              <a:t>NETCO CANADA</a:t>
            </a:r>
            <a:br>
              <a:rPr sz="3600"/>
            </a:br>
            <a:br>
              <a:rPr sz="3600"/>
            </a:br>
            <a:r>
              <a:rPr b="1" lang="en-US" sz="3600" strike="noStrike" u="none">
                <a:solidFill>
                  <a:srgbClr val="000000"/>
                </a:solidFill>
                <a:effectLst/>
                <a:uFillTx/>
                <a:latin typeface="Arial"/>
              </a:rPr>
              <a:t>BUSINESS PLAN </a:t>
            </a:r>
            <a:br>
              <a:rPr sz="3600"/>
            </a:br>
            <a:br>
              <a:rPr sz="2800"/>
            </a:br>
            <a:r>
              <a:rPr b="1" lang="en-US" sz="2000" strike="noStrike" u="none">
                <a:solidFill>
                  <a:srgbClr val="000000"/>
                </a:solidFill>
                <a:effectLst/>
                <a:uFillTx/>
                <a:latin typeface="Arial"/>
              </a:rPr>
              <a:t>January 9, 2002</a:t>
            </a:r>
            <a:br>
              <a:rPr sz="2000"/>
            </a:br>
            <a:br>
              <a:rPr sz="2000"/>
            </a:br>
            <a:br>
              <a:rPr sz="2000"/>
            </a:br>
            <a:r>
              <a:rPr b="1" lang="en-US" sz="2000" strike="noStrike" u="sng">
                <a:solidFill>
                  <a:srgbClr val="ff0066"/>
                </a:solidFill>
                <a:effectLst/>
                <a:uFillTx/>
                <a:latin typeface="Arial"/>
              </a:rPr>
              <a:t>CONFIDENTIAL</a:t>
            </a:r>
            <a:br>
              <a:rPr sz="2000"/>
            </a:br>
            <a:br>
              <a:rPr sz="2000"/>
            </a:br>
            <a:endParaRPr b="0" lang="en-US" sz="20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5F9ED96B-6475-4FA9-A329-C5482EF791A5}" type="slidenum">
              <a:t>1</a:t>
            </a:fld>
          </a:p>
        </p:txBody>
      </p:sp>
    </p:spTree>
  </p:cSld>
  <p:transition advTm="5000">
    <p:pull di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48" name=""/>
          <p:cNvGraphicFramePr/>
          <p:nvPr/>
        </p:nvGraphicFramePr>
        <p:xfrm>
          <a:off x="457200" y="1523880"/>
          <a:ext cx="8229600" cy="1371600"/>
        </p:xfrm>
        <a:graphic>
          <a:graphicData uri="http://schemas.openxmlformats.org/drawingml/2006/table">
            <a:tbl>
              <a:tblPr/>
              <a:tblGrid>
                <a:gridCol w="6858000"/>
                <a:gridCol w="1371600"/>
              </a:tblGrid>
              <a:tr h="1371600">
                <a:tc>
                  <a:txBody>
                    <a:bodyPr lIns="90000" rIns="90000" tIns="46800" bIns="46800" anchor="t">
                      <a:noAutofit/>
                    </a:bodyPr>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a:t>
                      </a:r>
                      <a:r>
                        <a:rPr b="0" lang="en-US" sz="1400" strike="noStrike" u="none">
                          <a:solidFill>
                            <a:srgbClr val="000000"/>
                          </a:solidFill>
                          <a:effectLst/>
                          <a:uFillTx/>
                          <a:latin typeface="Arial"/>
                        </a:rPr>
                        <a:t>.</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Contracts</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GTC’s with priority trading counterparties</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Master Agreements with priority customers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Week</a:t>
                      </a: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60 Days</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49" name=""/>
          <p:cNvSpPr/>
          <p:nvPr/>
        </p:nvSpPr>
        <p:spPr>
          <a:xfrm>
            <a:off x="914400" y="106668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graphicFrame>
        <p:nvGraphicFramePr>
          <p:cNvPr id="50" name=""/>
          <p:cNvGraphicFramePr/>
          <p:nvPr/>
        </p:nvGraphicFramePr>
        <p:xfrm>
          <a:off x="457200" y="2895480"/>
          <a:ext cx="8229600" cy="381240"/>
        </p:xfrm>
        <a:graphic>
          <a:graphicData uri="http://schemas.openxmlformats.org/drawingml/2006/table">
            <a:tbl>
              <a:tblPr/>
              <a:tblGrid>
                <a:gridCol w="6858000"/>
                <a:gridCol w="1371600"/>
              </a:tblGrid>
              <a:tr h="381240">
                <a:tc>
                  <a:txBody>
                    <a:bodyPr lIns="90000" rIns="90000" tIns="46800" bIns="46800" anchor="t">
                      <a:noAutofit/>
                    </a:bodyPr>
                    <a:p>
                      <a:pPr>
                        <a:lnSpc>
                          <a:spcPct val="100000"/>
                        </a:lnSpc>
                        <a:spcBef>
                          <a:spcPts val="524"/>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VI.</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Products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graphicFrame>
        <p:nvGraphicFramePr>
          <p:cNvPr id="51" name=""/>
          <p:cNvGraphicFramePr/>
          <p:nvPr/>
        </p:nvGraphicFramePr>
        <p:xfrm>
          <a:off x="457200" y="3276720"/>
          <a:ext cx="8229600" cy="2617560"/>
        </p:xfrm>
        <a:graphic>
          <a:graphicData uri="http://schemas.openxmlformats.org/drawingml/2006/table">
            <a:tbl>
              <a:tblPr/>
              <a:tblGrid>
                <a:gridCol w="3200400"/>
                <a:gridCol w="3657600"/>
                <a:gridCol w="1371600"/>
              </a:tblGrid>
              <a:tr h="26175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FINANCIAL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AECO (Cowan)</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vs Daily ROM</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vs Daily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vs Daily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Daily Basis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Daily Basis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Daily for Monthly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PHYSICAL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AECO (Cowan)</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Physical Gas for Daily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Price ROM</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Physical Gas for Monthly Index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Price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Physical Gas for Monthly Index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Price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Basis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Basis Prompt month + 1</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2"/>
          </p:nvPr>
        </p:nvSpPr>
        <p:spPr/>
        <p:txBody>
          <a:bodyPr/>
          <a:p>
            <a:fld id="{DFB5F27F-44C9-4754-B7FD-E9505529A184}"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53" name=""/>
          <p:cNvGraphicFramePr/>
          <p:nvPr/>
        </p:nvGraphicFramePr>
        <p:xfrm>
          <a:off x="457200" y="1447920"/>
          <a:ext cx="8229600" cy="304560"/>
        </p:xfrm>
        <a:graphic>
          <a:graphicData uri="http://schemas.openxmlformats.org/drawingml/2006/table">
            <a:tbl>
              <a:tblPr/>
              <a:tblGrid>
                <a:gridCol w="6858000"/>
                <a:gridCol w="1371600"/>
              </a:tblGrid>
              <a:tr h="307440">
                <a:tc>
                  <a:txBody>
                    <a:bodyPr lIns="90000" rIns="90000" tIns="46800" bIns="46800" anchor="t">
                      <a:noAutofit/>
                    </a:bodyPr>
                    <a:p>
                      <a:pPr>
                        <a:lnSpc>
                          <a:spcPct val="100000"/>
                        </a:lnSpc>
                        <a:spcBef>
                          <a:spcPts val="524"/>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VI.</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Products (Con’t)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54" name=""/>
          <p:cNvSpPr/>
          <p:nvPr/>
        </p:nvSpPr>
        <p:spPr>
          <a:xfrm>
            <a:off x="914400" y="99072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graphicFrame>
        <p:nvGraphicFramePr>
          <p:cNvPr id="55" name=""/>
          <p:cNvGraphicFramePr/>
          <p:nvPr/>
        </p:nvGraphicFramePr>
        <p:xfrm>
          <a:off x="457200" y="1752480"/>
          <a:ext cx="8229600" cy="4627800"/>
        </p:xfrm>
        <a:graphic>
          <a:graphicData uri="http://schemas.openxmlformats.org/drawingml/2006/table">
            <a:tbl>
              <a:tblPr/>
              <a:tblGrid>
                <a:gridCol w="3048120"/>
                <a:gridCol w="3809880"/>
                <a:gridCol w="1371600"/>
              </a:tblGrid>
              <a:tr h="267804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FINANCIAL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AECO Basis (Lambie)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Basis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Basis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Balance of Season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Calendar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+ 1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+ 1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Calendar + 1 Basis</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PHYSICAL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AECO Monthly Index (Lambie)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Index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Index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Balance of Season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Calendar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+ 1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+ 1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Calendar + 1 Index</a:t>
                      </a: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r h="194976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AECO Options (Draper)</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month Straddle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month + 1 Straddle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month + 2 Straddle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Straddle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Straddle</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2"/>
          </p:nvPr>
        </p:nvSpPr>
        <p:spPr/>
        <p:txBody>
          <a:bodyPr/>
          <a:p>
            <a:fld id="{E7D0DEA2-1DEB-446D-80B9-916A4D2B071A}"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57" name=""/>
          <p:cNvGraphicFramePr/>
          <p:nvPr/>
        </p:nvGraphicFramePr>
        <p:xfrm>
          <a:off x="457200" y="1600200"/>
          <a:ext cx="8229600" cy="304920"/>
        </p:xfrm>
        <a:graphic>
          <a:graphicData uri="http://schemas.openxmlformats.org/drawingml/2006/table">
            <a:tbl>
              <a:tblPr/>
              <a:tblGrid>
                <a:gridCol w="6781680"/>
                <a:gridCol w="1447920"/>
              </a:tblGrid>
              <a:tr h="307440">
                <a:tc>
                  <a:txBody>
                    <a:bodyPr lIns="90000" rIns="90000" tIns="46800" bIns="46800" anchor="t">
                      <a:noAutofit/>
                    </a:bodyPr>
                    <a:p>
                      <a:pPr>
                        <a:lnSpc>
                          <a:spcPct val="100000"/>
                        </a:lnSpc>
                        <a:spcBef>
                          <a:spcPts val="524"/>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VI.</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Products (Con’t)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58" name=""/>
          <p:cNvSpPr/>
          <p:nvPr/>
        </p:nvSpPr>
        <p:spPr>
          <a:xfrm>
            <a:off x="914400" y="106668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graphicFrame>
        <p:nvGraphicFramePr>
          <p:cNvPr id="59" name=""/>
          <p:cNvGraphicFramePr/>
          <p:nvPr/>
        </p:nvGraphicFramePr>
        <p:xfrm>
          <a:off x="457200" y="1905120"/>
          <a:ext cx="8229600" cy="4006800"/>
        </p:xfrm>
        <a:graphic>
          <a:graphicData uri="http://schemas.openxmlformats.org/drawingml/2006/table">
            <a:tbl>
              <a:tblPr/>
              <a:tblGrid>
                <a:gridCol w="3048120"/>
                <a:gridCol w="3746520"/>
                <a:gridCol w="1434960"/>
              </a:tblGrid>
              <a:tr h="21978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FINANCIAL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Sumas Basis (Dorland)</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Basis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Balance of Season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+ 1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+ 1 Basis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PHYSICAL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Sumas Monthly Index (Dorland)</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Index Prompt month + 1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Balance of Season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Winter + 1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Summer + 1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r h="180900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Sumas (Clark)</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vs Daily ROM</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vs Daily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Monthly Basis Prompt month </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Daily Basis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Daily for Monthly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Sumas (Clark)</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Physical Gas for Daily Index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Price ROM</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Physical Gas for Monthly Index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Fixed Price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Basis Prompt month</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2"/>
          </p:nvPr>
        </p:nvSpPr>
        <p:spPr/>
        <p:txBody>
          <a:bodyPr/>
          <a:p>
            <a:fld id="{297EDE5B-38CB-4668-866A-D37BA0544436}"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61" name=""/>
          <p:cNvGraphicFramePr/>
          <p:nvPr/>
        </p:nvGraphicFramePr>
        <p:xfrm>
          <a:off x="457200" y="1600200"/>
          <a:ext cx="8229600" cy="304920"/>
        </p:xfrm>
        <a:graphic>
          <a:graphicData uri="http://schemas.openxmlformats.org/drawingml/2006/table">
            <a:tbl>
              <a:tblPr/>
              <a:tblGrid>
                <a:gridCol w="6781680"/>
                <a:gridCol w="1447920"/>
              </a:tblGrid>
              <a:tr h="307440">
                <a:tc>
                  <a:txBody>
                    <a:bodyPr lIns="90000" rIns="90000" tIns="46800" bIns="46800" anchor="t">
                      <a:noAutofit/>
                    </a:bodyPr>
                    <a:p>
                      <a:pPr>
                        <a:lnSpc>
                          <a:spcPct val="100000"/>
                        </a:lnSpc>
                        <a:spcBef>
                          <a:spcPts val="524"/>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VI.</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Products (Con’t)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62" name=""/>
          <p:cNvSpPr/>
          <p:nvPr/>
        </p:nvSpPr>
        <p:spPr>
          <a:xfrm>
            <a:off x="914400" y="106668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graphicFrame>
        <p:nvGraphicFramePr>
          <p:cNvPr id="63" name=""/>
          <p:cNvGraphicFramePr/>
          <p:nvPr/>
        </p:nvGraphicFramePr>
        <p:xfrm>
          <a:off x="457200" y="1905120"/>
          <a:ext cx="8229600" cy="3130560"/>
        </p:xfrm>
        <a:graphic>
          <a:graphicData uri="http://schemas.openxmlformats.org/drawingml/2006/table">
            <a:tbl>
              <a:tblPr/>
              <a:tblGrid>
                <a:gridCol w="3048120"/>
                <a:gridCol w="3746520"/>
                <a:gridCol w="1434960"/>
              </a:tblGrid>
              <a:tr h="3158280">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FINANCIAL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Power Pool of Alberta (Richey/Zufferli)</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Hourly Swap</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Next Day Swap</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Rest Of Month Swap</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month Swap</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month +1 Swap</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Rest of Quarter</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Q1, Q2, Q3, Q4</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Rest of Year</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Calendar</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Prompt Calendar +1</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PHYSICAL PRODUCTS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2"/>
          </p:nvPr>
        </p:nvSpPr>
        <p:spPr/>
        <p:txBody>
          <a:bodyPr/>
          <a:p>
            <a:fld id="{DE7DCCAA-8942-4555-AE93-0893EBEC9817}"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65" name=""/>
          <p:cNvGraphicFramePr/>
          <p:nvPr/>
        </p:nvGraphicFramePr>
        <p:xfrm>
          <a:off x="457200" y="1981080"/>
          <a:ext cx="8229600" cy="4321440"/>
        </p:xfrm>
        <a:graphic>
          <a:graphicData uri="http://schemas.openxmlformats.org/drawingml/2006/table">
            <a:tbl>
              <a:tblPr/>
              <a:tblGrid>
                <a:gridCol w="3076560"/>
                <a:gridCol w="3781440"/>
                <a:gridCol w="1371600"/>
              </a:tblGrid>
              <a:tr h="4358880">
                <a:tc>
                  <a:txBody>
                    <a:bodyPr lIns="90000" rIns="90000" tIns="46800" bIns="46800" anchor="t">
                      <a:noAutofit/>
                    </a:bodyPr>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Gas Counteparties (Financial)</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American Electric Power</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Aquila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Avista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BP Corp North America Inc.</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Cinergy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Coral</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Duke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Dynegy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El Paso</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Engage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J Aron</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Mirant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Morgan Stanley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Reliant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Royal Bank of Canada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Sempra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Power Counteparties (Financial)</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Aquila</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Dynegy</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El Paso</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Engage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Enmax</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Epcor</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Mirant</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TransAlta</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TransCanada</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w="576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66" name=""/>
          <p:cNvSpPr/>
          <p:nvPr/>
        </p:nvSpPr>
        <p:spPr>
          <a:xfrm>
            <a:off x="1442520" y="1066680"/>
            <a:ext cx="56170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graphicFrame>
        <p:nvGraphicFramePr>
          <p:cNvPr id="67" name=""/>
          <p:cNvGraphicFramePr/>
          <p:nvPr/>
        </p:nvGraphicFramePr>
        <p:xfrm>
          <a:off x="457200" y="1600200"/>
          <a:ext cx="8229600" cy="380880"/>
        </p:xfrm>
        <a:graphic>
          <a:graphicData uri="http://schemas.openxmlformats.org/drawingml/2006/table">
            <a:tbl>
              <a:tblPr/>
              <a:tblGrid>
                <a:gridCol w="6858000"/>
                <a:gridCol w="1371600"/>
              </a:tblGrid>
              <a:tr h="380880">
                <a:tc>
                  <a:txBody>
                    <a:bodyPr lIns="90000" rIns="90000" tIns="46800" bIns="46800" anchor="t">
                      <a:noAutofit/>
                    </a:bodyPr>
                    <a:p>
                      <a:pPr>
                        <a:lnSpc>
                          <a:spcPct val="100000"/>
                        </a:lnSpc>
                        <a:spcBef>
                          <a:spcPts val="524"/>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VII.</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Key Trading Counterparties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2"/>
          </p:nvPr>
        </p:nvSpPr>
        <p:spPr/>
        <p:txBody>
          <a:bodyPr/>
          <a:p>
            <a:fld id="{F6DFEE05-8224-4343-9029-13BE686866A3}"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69" name=""/>
          <p:cNvGraphicFramePr/>
          <p:nvPr/>
        </p:nvGraphicFramePr>
        <p:xfrm>
          <a:off x="457200" y="1981080"/>
          <a:ext cx="8229600" cy="4267440"/>
        </p:xfrm>
        <a:graphic>
          <a:graphicData uri="http://schemas.openxmlformats.org/drawingml/2006/table">
            <a:tbl>
              <a:tblPr/>
              <a:tblGrid>
                <a:gridCol w="3076560"/>
                <a:gridCol w="3781440"/>
                <a:gridCol w="1371600"/>
              </a:tblGrid>
              <a:tr h="4267440">
                <a:tc>
                  <a:txBody>
                    <a:bodyPr lIns="90000" rIns="90000" tIns="46800" bIns="46800" anchor="t">
                      <a:noAutofit/>
                    </a:bodyPr>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Arial"/>
                          <a:ea typeface="Arial"/>
                        </a:rPr>
                        <a:t>Gas Counteparties (Physical)</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AEC Marketing</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AEC Storage &amp; Hub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American Electric Power</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Aquila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Avista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BC Gas</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BP Corp North America Inc.</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Carbon Storage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Cinergy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Coral</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Cross Alta Storage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Devon</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Duke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Dynegy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 prime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El Paso</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a:noFill/>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Engage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IGI</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Mirant</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Nexen Marketing</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PanCanadian</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Petro-Canada</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Puget Sound</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Reliant</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Sabine Storage</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SaskEnergy</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Sempra</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Tenaska</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Texaco</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Unocal</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Williams</a:t>
                      </a:r>
                      <a:endParaRPr b="0" lang="en-US" sz="1200" strike="noStrike" u="none">
                        <a:solidFill>
                          <a:srgbClr val="000000"/>
                        </a:solidFill>
                        <a:effectLst/>
                        <a:uFillTx/>
                        <a:latin typeface="Times New Roman"/>
                      </a:endParaRPr>
                    </a:p>
                    <a:p>
                      <a:pPr>
                        <a:lnSpc>
                          <a:spcPct val="100000"/>
                        </a:lnSpc>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txBody>
                  <a:tcPr anchor="t" marL="90000" marR="90000">
                    <a:lnL>
                      <a:noFill/>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67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70" name=""/>
          <p:cNvSpPr/>
          <p:nvPr/>
        </p:nvSpPr>
        <p:spPr>
          <a:xfrm>
            <a:off x="1442520" y="1066680"/>
            <a:ext cx="56170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graphicFrame>
        <p:nvGraphicFramePr>
          <p:cNvPr id="71" name=""/>
          <p:cNvGraphicFramePr/>
          <p:nvPr/>
        </p:nvGraphicFramePr>
        <p:xfrm>
          <a:off x="457200" y="1600200"/>
          <a:ext cx="8229600" cy="380880"/>
        </p:xfrm>
        <a:graphic>
          <a:graphicData uri="http://schemas.openxmlformats.org/drawingml/2006/table">
            <a:tbl>
              <a:tblPr/>
              <a:tblGrid>
                <a:gridCol w="6858000"/>
                <a:gridCol w="1371600"/>
              </a:tblGrid>
              <a:tr h="380880">
                <a:tc>
                  <a:txBody>
                    <a:bodyPr lIns="90000" rIns="90000" tIns="46800" bIns="46800" anchor="t">
                      <a:noAutofit/>
                    </a:bodyPr>
                    <a:p>
                      <a:pPr>
                        <a:lnSpc>
                          <a:spcPct val="100000"/>
                        </a:lnSpc>
                        <a:spcBef>
                          <a:spcPts val="524"/>
                        </a:spcBef>
                        <a:tabLst>
                          <a:tab algn="l" pos="0"/>
                          <a:tab algn="l" pos="46188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VII.</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Key Trading Counterparties (Con’t)</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3" name="PlaceHolder 2"/>
          <p:cNvSpPr>
            <a:spLocks noGrp="1"/>
          </p:cNvSpPr>
          <p:nvPr>
            <p:ph type="sldNum" idx="2"/>
          </p:nvPr>
        </p:nvSpPr>
        <p:spPr/>
        <p:txBody>
          <a:bodyPr/>
          <a:p>
            <a:fld id="{4EC54B27-2E41-47A5-87B6-A412FD771273}" type="slidenum">
              <a:t>15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21" name=""/>
          <p:cNvGraphicFramePr/>
          <p:nvPr/>
        </p:nvGraphicFramePr>
        <p:xfrm>
          <a:off x="3670200" y="1752480"/>
          <a:ext cx="1725840" cy="4343400"/>
        </p:xfrm>
        <a:graphic>
          <a:graphicData uri="http://schemas.openxmlformats.org/presentationml/2006/ole">
            <p:oleObj r:id="rId1" spid="">
              <p:embed/>
              <p:pic>
                <p:nvPicPr>
                  <p:cNvPr id="22" name="" descr=""/>
                  <p:cNvPicPr/>
                  <p:nvPr/>
                </p:nvPicPr>
                <p:blipFill>
                  <a:blip r:embed="rId2"/>
                  <a:stretch/>
                </p:blipFill>
                <p:spPr>
                  <a:xfrm>
                    <a:off x="3670200" y="1752480"/>
                    <a:ext cx="1725840" cy="4343400"/>
                  </a:xfrm>
                  <a:prstGeom prst="rect">
                    <a:avLst/>
                  </a:prstGeom>
                  <a:noFill/>
                  <a:ln w="0">
                    <a:noFill/>
                  </a:ln>
                </p:spPr>
              </p:pic>
            </p:oleObj>
          </a:graphicData>
        </a:graphic>
      </p:graphicFrame>
      <p:sp>
        <p:nvSpPr>
          <p:cNvPr id="23" name=""/>
          <p:cNvSpPr/>
          <p:nvPr/>
        </p:nvSpPr>
        <p:spPr>
          <a:xfrm>
            <a:off x="1905120" y="1143000"/>
            <a:ext cx="54864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Trading</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353AD995-020C-4E14-BCA7-E134F9BFD3C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25" name=""/>
          <p:cNvGraphicFramePr/>
          <p:nvPr/>
        </p:nvGraphicFramePr>
        <p:xfrm>
          <a:off x="2666880" y="1752480"/>
          <a:ext cx="3733920" cy="4572000"/>
        </p:xfrm>
        <a:graphic>
          <a:graphicData uri="http://schemas.openxmlformats.org/presentationml/2006/ole">
            <p:oleObj r:id="rId1" spid="">
              <p:embed/>
              <p:pic>
                <p:nvPicPr>
                  <p:cNvPr id="26" name="" descr=""/>
                  <p:cNvPicPr/>
                  <p:nvPr/>
                </p:nvPicPr>
                <p:blipFill>
                  <a:blip r:embed="rId2"/>
                  <a:stretch/>
                </p:blipFill>
                <p:spPr>
                  <a:xfrm>
                    <a:off x="2666880" y="1752480"/>
                    <a:ext cx="3733920" cy="4572000"/>
                  </a:xfrm>
                  <a:prstGeom prst="rect">
                    <a:avLst/>
                  </a:prstGeom>
                  <a:noFill/>
                  <a:ln w="0">
                    <a:noFill/>
                  </a:ln>
                </p:spPr>
              </p:pic>
            </p:oleObj>
          </a:graphicData>
        </a:graphic>
      </p:graphicFrame>
      <p:sp>
        <p:nvSpPr>
          <p:cNvPr id="27" name=""/>
          <p:cNvSpPr/>
          <p:nvPr/>
        </p:nvSpPr>
        <p:spPr>
          <a:xfrm>
            <a:off x="914400" y="114300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Origination (Power and Gas)</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A1CA557-94A8-4AF5-B9DA-81DB29EBC013}"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29" name=""/>
          <p:cNvGraphicFramePr/>
          <p:nvPr/>
        </p:nvGraphicFramePr>
        <p:xfrm>
          <a:off x="976320" y="2019240"/>
          <a:ext cx="7265880" cy="3424320"/>
        </p:xfrm>
        <a:graphic>
          <a:graphicData uri="http://schemas.openxmlformats.org/presentationml/2006/ole">
            <p:oleObj r:id="rId1" spid="">
              <p:embed/>
              <p:pic>
                <p:nvPicPr>
                  <p:cNvPr id="30" name="" descr=""/>
                  <p:cNvPicPr/>
                  <p:nvPr/>
                </p:nvPicPr>
                <p:blipFill>
                  <a:blip r:embed="rId2"/>
                  <a:stretch/>
                </p:blipFill>
                <p:spPr>
                  <a:xfrm>
                    <a:off x="976320" y="2019240"/>
                    <a:ext cx="7265880" cy="3424320"/>
                  </a:xfrm>
                  <a:prstGeom prst="rect">
                    <a:avLst/>
                  </a:prstGeom>
                  <a:noFill/>
                  <a:ln w="0">
                    <a:noFill/>
                  </a:ln>
                </p:spPr>
              </p:pic>
            </p:oleObj>
          </a:graphicData>
        </a:graphic>
      </p:graphicFrame>
      <p:sp>
        <p:nvSpPr>
          <p:cNvPr id="31" name=""/>
          <p:cNvSpPr/>
          <p:nvPr/>
        </p:nvSpPr>
        <p:spPr>
          <a:xfrm>
            <a:off x="1905120" y="1143000"/>
            <a:ext cx="54864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Non-Commercial</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E742019E-38A1-46A4-8A14-5CF52E3D90E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sp>
        <p:nvSpPr>
          <p:cNvPr id="33" name="PlaceHolder 2"/>
          <p:cNvSpPr>
            <a:spLocks noGrp="1"/>
          </p:cNvSpPr>
          <p:nvPr>
            <p:ph/>
          </p:nvPr>
        </p:nvSpPr>
        <p:spPr>
          <a:xfrm>
            <a:off x="914400" y="1904760"/>
            <a:ext cx="7315200" cy="3886200"/>
          </a:xfrm>
          <a:prstGeom prst="rect">
            <a:avLst/>
          </a:prstGeom>
          <a:noFill/>
          <a:ln w="0">
            <a:noFill/>
          </a:ln>
        </p:spPr>
        <p:txBody>
          <a:bodyPr lIns="92160" rIns="92160" tIns="46080" bIns="46080" anchor="t">
            <a:normAutofit/>
          </a:bodyPr>
          <a:p>
            <a:pPr marL="343080" indent="-343080">
              <a:spcBef>
                <a:spcPts val="7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Canada Trading:</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$25MM</a:t>
            </a:r>
            <a:endParaRPr b="0" lang="en-US" sz="2000" strike="noStrike" u="none">
              <a:solidFill>
                <a:srgbClr val="000000"/>
              </a:solidFill>
              <a:effectLst/>
              <a:uFillTx/>
              <a:latin typeface="Arial"/>
            </a:endParaRPr>
          </a:p>
          <a:p>
            <a:pPr marL="343080" indent="-343080">
              <a:spcBef>
                <a:spcPts val="7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Canada Origination:</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0" lang="en-US" sz="2000" strike="noStrike" u="sng">
                <a:solidFill>
                  <a:srgbClr val="000000"/>
                </a:solidFill>
                <a:effectLst/>
                <a:uFillTx/>
                <a:latin typeface="Arial"/>
              </a:rPr>
              <a:t>$25MM</a:t>
            </a:r>
            <a:endParaRPr b="0" lang="en-US" sz="2000" strike="noStrike" u="none">
              <a:solidFill>
                <a:srgbClr val="000000"/>
              </a:solidFill>
              <a:effectLst/>
              <a:uFillTx/>
              <a:latin typeface="Arial"/>
            </a:endParaRPr>
          </a:p>
          <a:p>
            <a:pPr marL="343080" indent="-343080">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	</a:t>
            </a:r>
            <a:r>
              <a:rPr b="0" lang="en-US" sz="2000" strike="noStrike" u="none">
                <a:solidFill>
                  <a:srgbClr val="000000"/>
                </a:solidFill>
                <a:effectLst/>
                <a:uFillTx/>
                <a:latin typeface="Arial"/>
              </a:rPr>
              <a:t>	</a:t>
            </a:r>
            <a:r>
              <a:rPr b="1" lang="en-US" sz="2000" strike="noStrike" u="none">
                <a:solidFill>
                  <a:srgbClr val="000000"/>
                </a:solidFill>
                <a:effectLst/>
                <a:uFillTx/>
                <a:latin typeface="Arial"/>
              </a:rPr>
              <a:t>Total Canada:</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	</a:t>
            </a:r>
            <a:r>
              <a:rPr b="1" lang="en-US" sz="2000" strike="noStrike" u="none">
                <a:solidFill>
                  <a:srgbClr val="000000"/>
                </a:solidFill>
                <a:effectLst/>
                <a:uFillTx/>
                <a:latin typeface="Arial"/>
              </a:rPr>
              <a:t>$50MM</a:t>
            </a:r>
            <a:endParaRPr b="0" lang="en-US" sz="2000" strike="noStrike" u="none">
              <a:solidFill>
                <a:srgbClr val="000000"/>
              </a:solidFill>
              <a:effectLst/>
              <a:uFillTx/>
              <a:latin typeface="Arial"/>
            </a:endParaRPr>
          </a:p>
        </p:txBody>
      </p:sp>
      <p:sp>
        <p:nvSpPr>
          <p:cNvPr id="34" name=""/>
          <p:cNvSpPr/>
          <p:nvPr/>
        </p:nvSpPr>
        <p:spPr>
          <a:xfrm>
            <a:off x="457200" y="1143000"/>
            <a:ext cx="82296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2002 Gross Margin Budget (U.S.$)</a:t>
            </a:r>
            <a:endParaRPr b="0" lang="en-US" sz="24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461A6E66-057F-4386-9D50-63AA483F19E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sp>
        <p:nvSpPr>
          <p:cNvPr id="36" name="PlaceHolder 2"/>
          <p:cNvSpPr>
            <a:spLocks noGrp="1"/>
          </p:cNvSpPr>
          <p:nvPr>
            <p:ph/>
          </p:nvPr>
        </p:nvSpPr>
        <p:spPr>
          <a:xfrm>
            <a:off x="533520" y="1523880"/>
            <a:ext cx="8153280" cy="5181840"/>
          </a:xfrm>
          <a:prstGeom prst="rect">
            <a:avLst/>
          </a:prstGeom>
          <a:noFill/>
          <a:ln w="0">
            <a:noFill/>
          </a:ln>
        </p:spPr>
        <p:txBody>
          <a:bodyPr lIns="92160" rIns="92160" tIns="46080" bIns="46080" anchor="t">
            <a:normAutofit/>
          </a:bodyPr>
          <a:p>
            <a:pPr indent="0">
              <a:lnSpc>
                <a:spcPct val="90000"/>
              </a:lnSpc>
              <a:spcBef>
                <a:spcPts val="7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NetCo Canada will have an equal weighted focus with respect to trading and origination activities.</a:t>
            </a:r>
            <a:endParaRPr b="0" lang="en-US" sz="2000" strike="noStrike" u="none">
              <a:solidFill>
                <a:srgbClr val="000000"/>
              </a:solidFill>
              <a:effectLst/>
              <a:uFillTx/>
              <a:latin typeface="Arial"/>
            </a:endParaRPr>
          </a:p>
          <a:p>
            <a:pPr lvl="1" marL="743040" indent="-285840">
              <a:lnSpc>
                <a:spcPct val="115000"/>
              </a:lnSpc>
              <a:spcBef>
                <a:spcPts val="499"/>
              </a:spcBef>
              <a:buClr>
                <a:srgbClr val="ff0033"/>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Trading</a:t>
            </a:r>
            <a:r>
              <a:rPr b="0" lang="en-US" sz="2000" strike="noStrike" u="none">
                <a:solidFill>
                  <a:srgbClr val="000000"/>
                </a:solidFill>
                <a:effectLst/>
                <a:uFillTx/>
                <a:latin typeface="Arial"/>
              </a:rPr>
              <a:t> - Initially, trading will focus on reestablishing itself with respect to gas at AECO (Alberta), Sumas (B.C.) and Station 2 (B.C.) with its largest trading counterparties.  With respect to power, the initial focus will be on reestablishing itself at the Alberta Pool.  East trading will continue to prepare for Ontario power market opening anticipated May 1, 2002.</a:t>
            </a:r>
            <a:endParaRPr b="0" lang="en-US" sz="2000" strike="noStrike" u="none">
              <a:solidFill>
                <a:srgbClr val="000000"/>
              </a:solidFill>
              <a:effectLst/>
              <a:uFillTx/>
              <a:latin typeface="Arial"/>
            </a:endParaRPr>
          </a:p>
          <a:p>
            <a:pPr lvl="1" marL="743040" indent="-285840">
              <a:lnSpc>
                <a:spcPct val="115000"/>
              </a:lnSpc>
              <a:spcBef>
                <a:spcPts val="499"/>
              </a:spcBef>
              <a:buClr>
                <a:srgbClr val="ff0033"/>
              </a:buClr>
              <a:buSzPct val="9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00"/>
                </a:solidFill>
                <a:effectLst/>
                <a:uFillTx/>
                <a:latin typeface="Arial"/>
              </a:rPr>
              <a:t>Origination</a:t>
            </a:r>
            <a:r>
              <a:rPr b="0" lang="en-US" sz="2000" strike="noStrike" u="none">
                <a:solidFill>
                  <a:srgbClr val="000000"/>
                </a:solidFill>
                <a:effectLst/>
                <a:uFillTx/>
                <a:latin typeface="Arial"/>
              </a:rPr>
              <a:t> - The initial focus will be on recreating a number of power transactions, both in Alberta and Ontario, that were terminated under Enron.  With respect to gas, the initial focus will be on creating customer contact and establishing master agreements with key Canadian customers (E&amp;P companies, industrial end-users, LDC’s and utilities).</a:t>
            </a:r>
            <a:endParaRPr b="0" lang="en-US" sz="2000" strike="noStrike" u="none">
              <a:solidFill>
                <a:srgbClr val="000000"/>
              </a:solidFill>
              <a:effectLst/>
              <a:uFillTx/>
              <a:latin typeface="Arial"/>
            </a:endParaRPr>
          </a:p>
        </p:txBody>
      </p:sp>
      <p:sp>
        <p:nvSpPr>
          <p:cNvPr id="37" name=""/>
          <p:cNvSpPr/>
          <p:nvPr/>
        </p:nvSpPr>
        <p:spPr>
          <a:xfrm>
            <a:off x="1850040" y="1066680"/>
            <a:ext cx="56692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Executive Summary</a:t>
            </a:r>
            <a:endParaRPr b="0" lang="en-US" sz="24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C9D4F29D-67A6-4673-A191-EE9925108C92}"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39" name=""/>
          <p:cNvGraphicFramePr/>
          <p:nvPr/>
        </p:nvGraphicFramePr>
        <p:xfrm>
          <a:off x="457200" y="1523880"/>
          <a:ext cx="8229240" cy="5202360"/>
        </p:xfrm>
        <a:graphic>
          <a:graphicData uri="http://schemas.openxmlformats.org/drawingml/2006/table">
            <a:tbl>
              <a:tblPr/>
              <a:tblGrid>
                <a:gridCol w="6832080"/>
                <a:gridCol w="1397160"/>
              </a:tblGrid>
              <a:tr h="1427760">
                <a:tc>
                  <a:txBody>
                    <a:bodyPr lIns="90000" rIns="90000" tIns="46800" bIns="46800" anchor="t">
                      <a:noAutofit/>
                    </a:bodyPr>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Communication</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Canadian Press Release</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Customer Contact</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key trading counterparties</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key customers</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Closing Date</a:t>
                      </a: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Immediate</a:t>
                      </a: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Month</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5760">
                      <a:solidFill>
                        <a:srgbClr val="000000"/>
                      </a:solidFill>
                      <a:prstDash val="solid"/>
                    </a:lnB>
                    <a:noFill/>
                  </a:tcPr>
                </a:tc>
              </a:tr>
              <a:tr h="1707840">
                <a:tc>
                  <a:txBody>
                    <a:bodyPr lIns="90000" rIns="90000" tIns="46800" bIns="46800" anchor="t">
                      <a:noAutofit/>
                    </a:bodyPr>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II.</a:t>
                      </a:r>
                      <a:r>
                        <a:rPr b="0" lang="en-US" sz="1400" strike="noStrike" u="none">
                          <a:solidFill>
                            <a:srgbClr val="000000"/>
                          </a:solidFill>
                          <a:effectLst/>
                          <a:uFillTx/>
                          <a:latin typeface="Arial"/>
                        </a:rPr>
                        <a:t>	</a:t>
                      </a:r>
                      <a:r>
                        <a:rPr b="1" lang="en-US" sz="1400" strike="noStrike" u="sng">
                          <a:solidFill>
                            <a:srgbClr val="000000"/>
                          </a:solidFill>
                          <a:effectLst/>
                          <a:uFillTx/>
                          <a:latin typeface="Arial"/>
                        </a:rPr>
                        <a:t>Legal</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Master Agreements between NetCo Canada and NetCo U.S.</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GTC Trading Form</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(iii)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Revised Master Forms (Physical and Financial)</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(iv)</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Extra-provincial Registration</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B.C., Alberta, Saskatchewan, Manitoba, Ontario and Quebec</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Week</a:t>
                      </a: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Immediate</a:t>
                      </a: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Week</a:t>
                      </a:r>
                      <a:endParaRPr b="0" lang="en-US" sz="1400" strike="noStrike" u="none">
                        <a:solidFill>
                          <a:srgbClr val="000000"/>
                        </a:solidFill>
                        <a:effectLst/>
                        <a:uFillTx/>
                        <a:latin typeface="Times New Roman"/>
                      </a:endParaRPr>
                    </a:p>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Immediate</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5760">
                      <a:solidFill>
                        <a:srgbClr val="000000"/>
                      </a:solidFill>
                      <a:prstDash val="solid"/>
                    </a:lnB>
                    <a:noFill/>
                  </a:tcPr>
                </a:tc>
              </a:tr>
              <a:tr h="2066760">
                <a:tc>
                  <a:txBody>
                    <a:bodyPr lIns="90000" rIns="90000" tIns="46800" bIns="46800" anchor="t">
                      <a:noAutofit/>
                    </a:bodyPr>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III.</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Transportation Agreements</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NOVA (Alberta)</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TCPL (Canada)</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(iii)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Westcoast (B.C.)</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(iv)</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Transgas (Saskatchewan)</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(v)</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Union (Ontario)</a:t>
                      </a:r>
                      <a:endParaRPr b="0" lang="en-US" sz="1400" strike="noStrike" u="none">
                        <a:solidFill>
                          <a:srgbClr val="000000"/>
                        </a:solidFill>
                        <a:effectLst/>
                        <a:uFillTx/>
                        <a:latin typeface="Times New Roman"/>
                      </a:endParaRPr>
                    </a:p>
                    <a:p>
                      <a:pPr marL="457200" indent="-457200">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(vi)</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Consumers (Ontario)</a:t>
                      </a:r>
                      <a:endParaRPr b="0" lang="en-US" sz="14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576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Week</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5760">
                      <a:solidFill>
                        <a:srgbClr val="000000"/>
                      </a:solidFill>
                      <a:prstDash val="solid"/>
                    </a:lnT>
                    <a:lnB w="13680">
                      <a:solidFill>
                        <a:srgbClr val="000000"/>
                      </a:solidFill>
                      <a:prstDash val="solid"/>
                    </a:lnB>
                    <a:noFill/>
                  </a:tcPr>
                </a:tc>
              </a:tr>
            </a:tbl>
          </a:graphicData>
        </a:graphic>
      </p:graphicFrame>
      <p:sp>
        <p:nvSpPr>
          <p:cNvPr id="40" name=""/>
          <p:cNvSpPr/>
          <p:nvPr/>
        </p:nvSpPr>
        <p:spPr>
          <a:xfrm>
            <a:off x="914400" y="106668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279483A2-575C-490D-91E3-D95284E7AF74}"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42" name=""/>
          <p:cNvGraphicFramePr/>
          <p:nvPr/>
        </p:nvGraphicFramePr>
        <p:xfrm>
          <a:off x="457200" y="1523880"/>
          <a:ext cx="8229240" cy="4422960"/>
        </p:xfrm>
        <a:graphic>
          <a:graphicData uri="http://schemas.openxmlformats.org/drawingml/2006/table">
            <a:tbl>
              <a:tblPr/>
              <a:tblGrid>
                <a:gridCol w="6832080"/>
                <a:gridCol w="1397160"/>
              </a:tblGrid>
              <a:tr h="4457880">
                <a:tc>
                  <a:txBody>
                    <a:bodyPr lIns="90000" rIns="90000" tIns="46800" bIns="46800" anchor="t">
                      <a:noAutofit/>
                    </a:bodyPr>
                    <a:p>
                      <a:pPr marL="457200" indent="-457200">
                        <a:lnSpc>
                          <a:spcPct val="100000"/>
                        </a:lnSpc>
                        <a:spcBef>
                          <a:spcPts val="524"/>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IV.</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Regulatory</a:t>
                      </a:r>
                      <a:endParaRPr b="0" lang="en-US" sz="14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a:t>
                      </a: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Electricity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Federal</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National Energy Board (NEB) Natural Gas Export Permit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Alberta</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Execution of a Pool Participant Agreement with The Power Pool of Alberta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 Compliance with the Transmission Tariff of the Transmission Administrator which is regulated by the AEUB </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British Columbia </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Electricity Energy Removal Certificate issued by the Ministry of Employment and Investment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 Compliance with the Transmission Tariff of B.C. Hydro Grid Operations which is regulated by the BCUC</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Ontario</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Electricity Wholesale Licence issued by the OEB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 Registration as a participant with the Independent Market Operator</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(iii) Compliance with the Transmission Tariff of Hydro One which is regulated by the OEB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U.S. Customs Service</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NAFTA Certificate of Origin</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Month</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43" name=""/>
          <p:cNvSpPr/>
          <p:nvPr/>
        </p:nvSpPr>
        <p:spPr>
          <a:xfrm>
            <a:off x="914400" y="106668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C40EF785-A397-4085-A9A9-17F524C97BE5}"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01520"/>
            <a:ext cx="7772400" cy="679680"/>
          </a:xfrm>
          <a:prstGeom prst="rect">
            <a:avLst/>
          </a:prstGeom>
          <a:noFill/>
          <a:ln w="0">
            <a:noFill/>
          </a:ln>
        </p:spPr>
        <p:txBody>
          <a:bodyPr lIns="92160" rIns="92160" tIns="46080" bIns="46080" anchor="b">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NETCO CANADA </a:t>
            </a:r>
            <a:r>
              <a:rPr b="1" i="1" lang="en-US" sz="2800" strike="noStrike" u="none">
                <a:solidFill>
                  <a:srgbClr val="ff0066"/>
                </a:solidFill>
                <a:effectLst/>
                <a:uFillTx/>
                <a:latin typeface="Times New Roman"/>
              </a:rPr>
              <a:t>– Business Plan</a:t>
            </a:r>
            <a:endParaRPr b="1" lang="en-US" sz="2800" strike="noStrike" u="none">
              <a:solidFill>
                <a:srgbClr val="000000"/>
              </a:solidFill>
              <a:effectLst/>
              <a:uFillTx/>
              <a:latin typeface="Arial"/>
            </a:endParaRPr>
          </a:p>
        </p:txBody>
      </p:sp>
      <p:graphicFrame>
        <p:nvGraphicFramePr>
          <p:cNvPr id="45" name=""/>
          <p:cNvGraphicFramePr/>
          <p:nvPr/>
        </p:nvGraphicFramePr>
        <p:xfrm>
          <a:off x="457200" y="1523880"/>
          <a:ext cx="8229600" cy="4534200"/>
        </p:xfrm>
        <a:graphic>
          <a:graphicData uri="http://schemas.openxmlformats.org/drawingml/2006/table">
            <a:tbl>
              <a:tblPr/>
              <a:tblGrid>
                <a:gridCol w="6858000"/>
                <a:gridCol w="1371600"/>
              </a:tblGrid>
              <a:tr h="4572360">
                <a:tc>
                  <a:txBody>
                    <a:bodyPr lIns="90000" rIns="90000" tIns="46800" bIns="46800" anchor="t">
                      <a:noAutofit/>
                    </a:bodyPr>
                    <a:p>
                      <a:pPr marL="457200" indent="-457200">
                        <a:lnSpc>
                          <a:spcPct val="100000"/>
                        </a:lnSpc>
                        <a:spcBef>
                          <a:spcPts val="524"/>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IV.</a:t>
                      </a:r>
                      <a:r>
                        <a:rPr b="1" lang="en-US" sz="1400" strike="noStrike" u="none">
                          <a:solidFill>
                            <a:srgbClr val="000000"/>
                          </a:solidFill>
                          <a:effectLst/>
                          <a:uFillTx/>
                          <a:latin typeface="Arial"/>
                        </a:rPr>
                        <a:t>	</a:t>
                      </a:r>
                      <a:r>
                        <a:rPr b="1" lang="en-US" sz="1400" strike="noStrike" u="sng">
                          <a:solidFill>
                            <a:srgbClr val="000000"/>
                          </a:solidFill>
                          <a:effectLst/>
                          <a:uFillTx/>
                          <a:latin typeface="Arial"/>
                        </a:rPr>
                        <a:t>Regulatory (Con’t)</a:t>
                      </a:r>
                      <a:endParaRPr b="0" lang="en-US" sz="14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a:t>
                      </a:r>
                      <a:r>
                        <a:rPr b="0" lang="en-US" sz="1200" strike="noStrike" u="none">
                          <a:solidFill>
                            <a:srgbClr val="000000"/>
                          </a:solidFill>
                          <a:effectLst/>
                          <a:uFillTx/>
                          <a:latin typeface="Arial"/>
                        </a:rPr>
                        <a:t>	</a:t>
                      </a:r>
                      <a:r>
                        <a:rPr b="0" i="1" lang="en-US" sz="1200" strike="noStrike" u="none">
                          <a:solidFill>
                            <a:srgbClr val="000000"/>
                          </a:solidFill>
                          <a:effectLst/>
                          <a:uFillTx/>
                          <a:latin typeface="Arial"/>
                        </a:rPr>
                        <a:t>Natural Gas</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(a)</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Federal (Canada</a:t>
                      </a:r>
                      <a:r>
                        <a:rPr b="0" lang="en-US" sz="1200" strike="noStrike" u="none">
                          <a:solidFill>
                            <a:srgbClr val="000000"/>
                          </a:solidFill>
                          <a:effectLst/>
                          <a:uFillTx/>
                          <a:latin typeface="Arial"/>
                          <a:ea typeface="Arial"/>
                        </a:rPr>
                        <a: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National Energy Board (NEB) Electricity Export Permit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(b)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Federal (U.S.) </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(i) Short Term Natural Gas Import Order issued by U.S. Department of Energy</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(c)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Alberta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Compliance with NOVA Natural Gas Tariff which is regulated by AEUB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 Compliance with TransCanada Pipelines Natural Gas Tariff which is regulated by NEB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(iii) Short Term Natural Gas Order issued by AEUB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(d)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British Columbia</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Compliance with Westcoast Natural Gas Tariff which is regulated by NEB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 Natural Gas Removal Certificate issued by the Ministry of Employment and Investment</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(e)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Ontario</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 Compliance with TransCanada Pipelines Natural Gas Tariff which is regulated by NEB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	</a:t>
                      </a:r>
                      <a:r>
                        <a:rPr b="0" lang="en-US" sz="1200" strike="noStrike" u="none">
                          <a:solidFill>
                            <a:srgbClr val="000000"/>
                          </a:solidFill>
                          <a:effectLst/>
                          <a:uFillTx/>
                          <a:latin typeface="Arial"/>
                          <a:ea typeface="Arial"/>
                        </a:rPr>
                        <a:t>(ii) Compliance with tariffs of various distribution system owners which are regulated by the OEB</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Arial"/>
                        </a:rPr>
                        <a:t>(f) </a:t>
                      </a:r>
                      <a:r>
                        <a:rPr b="0" lang="en-US" sz="1200" strike="noStrike" u="none">
                          <a:solidFill>
                            <a:srgbClr val="000000"/>
                          </a:solidFill>
                          <a:effectLst/>
                          <a:uFillTx/>
                          <a:latin typeface="Arial"/>
                          <a:ea typeface="Arial"/>
                        </a:rPr>
                        <a:t>	</a:t>
                      </a:r>
                      <a:r>
                        <a:rPr b="0" lang="en-US" sz="1200" strike="noStrike" u="sng">
                          <a:solidFill>
                            <a:srgbClr val="000000"/>
                          </a:solidFill>
                          <a:effectLst/>
                          <a:uFillTx/>
                          <a:latin typeface="Arial"/>
                          <a:ea typeface="Arial"/>
                        </a:rPr>
                        <a:t>U.S. Customs Service</a:t>
                      </a:r>
                      <a:r>
                        <a:rPr b="0" lang="en-US" sz="1200" strike="noStrike" u="none">
                          <a:solidFill>
                            <a:srgbClr val="000000"/>
                          </a:solidFill>
                          <a:effectLst/>
                          <a:uFillTx/>
                          <a:latin typeface="Arial"/>
                          <a:ea typeface="Arial"/>
                        </a:rPr>
                        <a:t> </a:t>
                      </a:r>
                      <a:endParaRPr b="0" lang="en-US" sz="1200" strike="noStrike" u="none">
                        <a:solidFill>
                          <a:srgbClr val="000000"/>
                        </a:solidFill>
                        <a:effectLst/>
                        <a:uFillTx/>
                        <a:latin typeface="Times New Roman"/>
                      </a:endParaRPr>
                    </a:p>
                    <a:p>
                      <a:pPr marL="457200" indent="-457200">
                        <a:lnSpc>
                          <a:spcPct val="100000"/>
                        </a:lnSpc>
                        <a:spcBef>
                          <a:spcPts val="451"/>
                        </a:spcBef>
                        <a:tabLst>
                          <a:tab algn="l" pos="0"/>
                          <a:tab algn="l" pos="90972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(i) NAFTA Certificate of Origin </a:t>
                      </a:r>
                      <a:endParaRPr b="0" lang="en-US" sz="1200" strike="noStrike" u="none">
                        <a:solidFill>
                          <a:srgbClr val="000000"/>
                        </a:solidFill>
                        <a:effectLst/>
                        <a:uFillTx/>
                        <a:latin typeface="Times New Roman"/>
                      </a:endParaRPr>
                    </a:p>
                  </a:txBody>
                  <a:tcPr anchor="t" marL="90000" marR="90000">
                    <a:lnL w="13680">
                      <a:solidFill>
                        <a:srgbClr val="000000"/>
                      </a:solidFill>
                      <a:prstDash val="solid"/>
                    </a:lnL>
                    <a:lnR w="5760">
                      <a:solidFill>
                        <a:srgbClr val="000000"/>
                      </a:solidFill>
                      <a:prstDash val="solid"/>
                    </a:lnR>
                    <a:lnT w="13680">
                      <a:solidFill>
                        <a:srgbClr val="000000"/>
                      </a:solidFill>
                      <a:prstDash val="solid"/>
                    </a:lnT>
                    <a:lnB w="13680">
                      <a:solidFill>
                        <a:srgbClr val="000000"/>
                      </a:solidFill>
                      <a:prstDash val="solid"/>
                    </a:lnB>
                    <a:noFill/>
                  </a:tcPr>
                </a:tc>
                <a:tc>
                  <a:txBody>
                    <a:bodyPr lIns="90000" rIns="90000" tIns="46800" bIns="46800" anchor="t">
                      <a:noAutofit/>
                    </a:bodyPr>
                    <a:p>
                      <a:pPr>
                        <a:lnSpc>
                          <a:spcPct val="100000"/>
                        </a:lnSpc>
                        <a:spcBef>
                          <a:spcPts val="5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One Month</a:t>
                      </a:r>
                      <a:endParaRPr b="0" lang="en-US" sz="1400" strike="noStrike" u="none">
                        <a:solidFill>
                          <a:srgbClr val="000000"/>
                        </a:solidFill>
                        <a:effectLst/>
                        <a:uFillTx/>
                        <a:latin typeface="Times New Roman"/>
                      </a:endParaRPr>
                    </a:p>
                  </a:txBody>
                  <a:tcPr anchor="t" marL="90000" marR="90000">
                    <a:lnL w="5760">
                      <a:solidFill>
                        <a:srgbClr val="000000"/>
                      </a:solidFill>
                      <a:prstDash val="solid"/>
                    </a:lnL>
                    <a:lnR w="13680">
                      <a:solidFill>
                        <a:srgbClr val="000000"/>
                      </a:solidFill>
                      <a:prstDash val="solid"/>
                    </a:lnR>
                    <a:lnT w="13680">
                      <a:solidFill>
                        <a:srgbClr val="000000"/>
                      </a:solidFill>
                      <a:prstDash val="solid"/>
                    </a:lnT>
                    <a:lnB w="13680">
                      <a:solidFill>
                        <a:srgbClr val="000000"/>
                      </a:solidFill>
                      <a:prstDash val="solid"/>
                    </a:lnB>
                    <a:noFill/>
                  </a:tcPr>
                </a:tc>
              </a:tr>
            </a:tbl>
          </a:graphicData>
        </a:graphic>
      </p:graphicFrame>
      <p:sp>
        <p:nvSpPr>
          <p:cNvPr id="46" name=""/>
          <p:cNvSpPr/>
          <p:nvPr/>
        </p:nvSpPr>
        <p:spPr>
          <a:xfrm>
            <a:off x="914400" y="1066680"/>
            <a:ext cx="731520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cc"/>
                </a:solidFill>
                <a:effectLst/>
                <a:uFillTx/>
                <a:latin typeface="Arial"/>
              </a:rPr>
              <a:t>NETCO Canada – Restart Plan (Con’t)</a:t>
            </a: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3B274EFE-CB00-455E-AD9A-09161DF5B69C}"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597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2000-10-13T18:15:34Z</dcterms:created>
  <dc:creator>tbrian</dc:creator>
  <dc:description/>
  <dc:language>en-US</dc:language>
  <cp:lastModifiedBy>Nella Cappelletto</cp:lastModifiedBy>
  <cp:lastPrinted>2001-01-11T12:06:11Z</cp:lastPrinted>
  <dcterms:modified xsi:type="dcterms:W3CDTF">2002-01-09T19:31:57Z</dcterms:modified>
  <cp:revision>52</cp:revision>
  <dc:subject/>
  <dc:title>No Slide Title</dc:title>
</cp:coreProperties>
</file>