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" name=""/>
              <p:cNvGrpSpPr/>
              <p:nvPr/>
            </p:nvGrpSpPr>
            <p:grpSpPr>
              <a:xfrm>
                <a:off x="0" y="304920"/>
                <a:ext cx="9144000" cy="6400800"/>
                <a:chOff x="0" y="304920"/>
                <a:chExt cx="9144000" cy="6400800"/>
              </a:xfrm>
            </p:grpSpPr>
            <p:sp>
              <p:nvSpPr>
                <p:cNvPr id="3" name=""/>
                <p:cNvSpPr/>
                <p:nvPr/>
              </p:nvSpPr>
              <p:spPr>
                <a:xfrm>
                  <a:off x="0" y="304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" name=""/>
                <p:cNvSpPr/>
                <p:nvPr/>
              </p:nvSpPr>
              <p:spPr>
                <a:xfrm>
                  <a:off x="0" y="609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" name=""/>
                <p:cNvSpPr/>
                <p:nvPr/>
              </p:nvSpPr>
              <p:spPr>
                <a:xfrm>
                  <a:off x="0" y="914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" name=""/>
                <p:cNvSpPr/>
                <p:nvPr/>
              </p:nvSpPr>
              <p:spPr>
                <a:xfrm>
                  <a:off x="0" y="1219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" name=""/>
                <p:cNvSpPr/>
                <p:nvPr/>
              </p:nvSpPr>
              <p:spPr>
                <a:xfrm>
                  <a:off x="0" y="1523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0" y="1828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" name=""/>
                <p:cNvSpPr/>
                <p:nvPr/>
              </p:nvSpPr>
              <p:spPr>
                <a:xfrm>
                  <a:off x="0" y="2133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" name=""/>
                <p:cNvSpPr/>
                <p:nvPr/>
              </p:nvSpPr>
              <p:spPr>
                <a:xfrm>
                  <a:off x="0" y="24382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" name=""/>
                <p:cNvSpPr/>
                <p:nvPr/>
              </p:nvSpPr>
              <p:spPr>
                <a:xfrm>
                  <a:off x="0" y="27432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" name=""/>
                <p:cNvSpPr/>
                <p:nvPr/>
              </p:nvSpPr>
              <p:spPr>
                <a:xfrm>
                  <a:off x="0" y="30481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>
                  <a:off x="0" y="33526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0" y="36576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"/>
                <p:cNvSpPr/>
                <p:nvPr/>
              </p:nvSpPr>
              <p:spPr>
                <a:xfrm>
                  <a:off x="0" y="39625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"/>
                <p:cNvSpPr/>
                <p:nvPr/>
              </p:nvSpPr>
              <p:spPr>
                <a:xfrm>
                  <a:off x="0" y="42670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" name=""/>
                <p:cNvSpPr/>
                <p:nvPr/>
              </p:nvSpPr>
              <p:spPr>
                <a:xfrm>
                  <a:off x="0" y="45720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>
                  <a:off x="0" y="4876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"/>
                <p:cNvSpPr/>
                <p:nvPr/>
              </p:nvSpPr>
              <p:spPr>
                <a:xfrm>
                  <a:off x="0" y="5181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" name=""/>
                <p:cNvSpPr/>
                <p:nvPr/>
              </p:nvSpPr>
              <p:spPr>
                <a:xfrm>
                  <a:off x="0" y="5486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" name=""/>
                <p:cNvSpPr/>
                <p:nvPr/>
              </p:nvSpPr>
              <p:spPr>
                <a:xfrm>
                  <a:off x="0" y="5791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" name=""/>
                <p:cNvSpPr/>
                <p:nvPr/>
              </p:nvSpPr>
              <p:spPr>
                <a:xfrm>
                  <a:off x="0" y="6095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" name=""/>
                <p:cNvSpPr/>
                <p:nvPr/>
              </p:nvSpPr>
              <p:spPr>
                <a:xfrm>
                  <a:off x="0" y="6400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" name=""/>
                <p:cNvSpPr/>
                <p:nvPr/>
              </p:nvSpPr>
              <p:spPr>
                <a:xfrm>
                  <a:off x="0" y="6705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5" name=""/>
              <p:cNvGrpSpPr/>
              <p:nvPr/>
            </p:nvGrpSpPr>
            <p:grpSpPr>
              <a:xfrm>
                <a:off x="304920" y="0"/>
                <a:ext cx="8534160" cy="6858000"/>
                <a:chOff x="304920" y="0"/>
                <a:chExt cx="8534160" cy="6858000"/>
              </a:xfrm>
            </p:grpSpPr>
            <p:sp>
              <p:nvSpPr>
                <p:cNvPr id="26" name=""/>
                <p:cNvSpPr/>
                <p:nvPr/>
              </p:nvSpPr>
              <p:spPr>
                <a:xfrm>
                  <a:off x="304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" name=""/>
                <p:cNvSpPr/>
                <p:nvPr/>
              </p:nvSpPr>
              <p:spPr>
                <a:xfrm>
                  <a:off x="609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" name=""/>
                <p:cNvSpPr/>
                <p:nvPr/>
              </p:nvSpPr>
              <p:spPr>
                <a:xfrm>
                  <a:off x="914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" name=""/>
                <p:cNvSpPr/>
                <p:nvPr/>
              </p:nvSpPr>
              <p:spPr>
                <a:xfrm>
                  <a:off x="1219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" name=""/>
                <p:cNvSpPr/>
                <p:nvPr/>
              </p:nvSpPr>
              <p:spPr>
                <a:xfrm>
                  <a:off x="1523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" name=""/>
                <p:cNvSpPr/>
                <p:nvPr/>
              </p:nvSpPr>
              <p:spPr>
                <a:xfrm>
                  <a:off x="1828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" name=""/>
                <p:cNvSpPr/>
                <p:nvPr/>
              </p:nvSpPr>
              <p:spPr>
                <a:xfrm>
                  <a:off x="2133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"/>
                <p:cNvSpPr/>
                <p:nvPr/>
              </p:nvSpPr>
              <p:spPr>
                <a:xfrm>
                  <a:off x="2438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"/>
                <p:cNvSpPr/>
                <p:nvPr/>
              </p:nvSpPr>
              <p:spPr>
                <a:xfrm>
                  <a:off x="2743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" name=""/>
                <p:cNvSpPr/>
                <p:nvPr/>
              </p:nvSpPr>
              <p:spPr>
                <a:xfrm>
                  <a:off x="3048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" name=""/>
                <p:cNvSpPr/>
                <p:nvPr/>
              </p:nvSpPr>
              <p:spPr>
                <a:xfrm>
                  <a:off x="3352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" name=""/>
                <p:cNvSpPr/>
                <p:nvPr/>
              </p:nvSpPr>
              <p:spPr>
                <a:xfrm>
                  <a:off x="3657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" name=""/>
                <p:cNvSpPr/>
                <p:nvPr/>
              </p:nvSpPr>
              <p:spPr>
                <a:xfrm>
                  <a:off x="3962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" name=""/>
                <p:cNvSpPr/>
                <p:nvPr/>
              </p:nvSpPr>
              <p:spPr>
                <a:xfrm>
                  <a:off x="4267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" name=""/>
                <p:cNvSpPr/>
                <p:nvPr/>
              </p:nvSpPr>
              <p:spPr>
                <a:xfrm>
                  <a:off x="45720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" name=""/>
                <p:cNvSpPr/>
                <p:nvPr/>
              </p:nvSpPr>
              <p:spPr>
                <a:xfrm>
                  <a:off x="4876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" name=""/>
                <p:cNvSpPr/>
                <p:nvPr/>
              </p:nvSpPr>
              <p:spPr>
                <a:xfrm>
                  <a:off x="5181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" name=""/>
                <p:cNvSpPr/>
                <p:nvPr/>
              </p:nvSpPr>
              <p:spPr>
                <a:xfrm>
                  <a:off x="5486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" name=""/>
                <p:cNvSpPr/>
                <p:nvPr/>
              </p:nvSpPr>
              <p:spPr>
                <a:xfrm>
                  <a:off x="5791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5" name=""/>
                <p:cNvSpPr/>
                <p:nvPr/>
              </p:nvSpPr>
              <p:spPr>
                <a:xfrm>
                  <a:off x="6095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" name=""/>
                <p:cNvSpPr/>
                <p:nvPr/>
              </p:nvSpPr>
              <p:spPr>
                <a:xfrm>
                  <a:off x="6400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" name=""/>
                <p:cNvSpPr/>
                <p:nvPr/>
              </p:nvSpPr>
              <p:spPr>
                <a:xfrm>
                  <a:off x="6705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" name=""/>
                <p:cNvSpPr/>
                <p:nvPr/>
              </p:nvSpPr>
              <p:spPr>
                <a:xfrm>
                  <a:off x="7010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" name=""/>
                <p:cNvSpPr/>
                <p:nvPr/>
              </p:nvSpPr>
              <p:spPr>
                <a:xfrm>
                  <a:off x="7315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" name=""/>
                <p:cNvSpPr/>
                <p:nvPr/>
              </p:nvSpPr>
              <p:spPr>
                <a:xfrm>
                  <a:off x="7620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1" name=""/>
                <p:cNvSpPr/>
                <p:nvPr/>
              </p:nvSpPr>
              <p:spPr>
                <a:xfrm>
                  <a:off x="7924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" name=""/>
                <p:cNvSpPr/>
                <p:nvPr/>
              </p:nvSpPr>
              <p:spPr>
                <a:xfrm>
                  <a:off x="8229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" name=""/>
                <p:cNvSpPr/>
                <p:nvPr/>
              </p:nvSpPr>
              <p:spPr>
                <a:xfrm>
                  <a:off x="8534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" name=""/>
                <p:cNvSpPr/>
                <p:nvPr/>
              </p:nvSpPr>
              <p:spPr>
                <a:xfrm>
                  <a:off x="8839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55" name=""/>
            <p:cNvSpPr/>
            <p:nvPr/>
          </p:nvSpPr>
          <p:spPr>
            <a:xfrm>
              <a:off x="3352680" y="0"/>
              <a:ext cx="5791320" cy="15228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8839080" y="0"/>
              <a:ext cx="0" cy="2362320"/>
            </a:xfrm>
            <a:prstGeom prst="line">
              <a:avLst/>
            </a:prstGeom>
            <a:ln w="9360">
              <a:solidFill>
                <a:srgbClr val="6f89f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7" name=""/>
            <p:cNvGrpSpPr/>
            <p:nvPr/>
          </p:nvGrpSpPr>
          <p:grpSpPr>
            <a:xfrm>
              <a:off x="414360" y="1415880"/>
              <a:ext cx="1784160" cy="2324160"/>
              <a:chOff x="414360" y="1415880"/>
              <a:chExt cx="1784160" cy="2324160"/>
            </a:xfrm>
          </p:grpSpPr>
          <p:sp>
            <p:nvSpPr>
              <p:cNvPr id="58" name=""/>
              <p:cNvSpPr/>
              <p:nvPr/>
            </p:nvSpPr>
            <p:spPr>
              <a:xfrm flipH="1">
                <a:off x="414360" y="1513440"/>
                <a:ext cx="1784160" cy="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608400" y="1419120"/>
                <a:ext cx="0" cy="232092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 flipH="1">
                <a:off x="511200" y="1415880"/>
                <a:ext cx="192600" cy="19260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559" y="3"/>
                    </a:moveTo>
                    <a:arcTo wR="10800" hR="10800" stAng="-5476576" swAng="16204040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559" y="3"/>
                    </a:moveTo>
                    <a:arcTo wR="10800" hR="10800" stAng="-5476576" swAng="16204040"/>
                  </a:path>
                </a:pathLst>
              </a:custGeom>
              <a:noFill/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40458c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6f89f7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E6DB5F-8245-4C5C-B2EC-89AECA0E9C25}" type="slidenum"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NERC/NAREO Plan B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What is Plan B?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Compliance and Enforcement Agreement (known as Plan B) using a voluntary contract based approach between NERC and Regions for enforcement of certain Designated Reliability Standards.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296DF7-AEC3-43B7-BB4D-DDBE14E2D2D8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Agreement (Cont’d)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0" y="1676160"/>
            <a:ext cx="91440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Amendments: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Unanimous vote of Parties,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excluding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MAIN, required to amend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Agreement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Exhibit 2 can be amended by 3/4 vote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of Parties/ratification by MAIN Board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Effective Date: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When 2/3 of MAIN Control Areas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execute MAIN Agreement 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lnSpc>
                <a:spcPct val="90000"/>
              </a:lnSpc>
              <a:buNone/>
              <a:tabLst>
                <a:tab algn="l" pos="0"/>
                <a:tab algn="l" pos="29718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AC278B-5D2D-426F-84B3-A8B665ECA0B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Agreement (Cont’d)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0" y="1447920"/>
            <a:ext cx="9144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857160" indent="0">
              <a:lnSpc>
                <a:spcPct val="95000"/>
              </a:lnSpc>
              <a:spcBef>
                <a:spcPts val="176"/>
              </a:spcBef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Withdrawal: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Any Party on 12 months written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notice or on 30 days notice within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6 months of the addition of or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change in a Designated Reliability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Standard or a change in the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Program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857160" indent="0">
              <a:lnSpc>
                <a:spcPct val="95000"/>
              </a:lnSpc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857160" indent="0">
              <a:lnSpc>
                <a:spcPct val="95000"/>
              </a:lnSpc>
              <a:spcBef>
                <a:spcPts val="176"/>
              </a:spcBef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Termination: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Agreement can be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terminated by majority vote of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the Parties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857160" indent="0">
              <a:lnSpc>
                <a:spcPct val="95000"/>
              </a:lnSpc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Residual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857160" indent="0">
              <a:lnSpc>
                <a:spcPct val="95000"/>
              </a:lnSpc>
              <a:spcBef>
                <a:spcPts val="176"/>
              </a:spcBef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Responsibilities: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 withdrawing Party is obligated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to fulfill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857160" indent="0">
              <a:lnSpc>
                <a:spcPct val="95000"/>
              </a:lnSpc>
              <a:spcBef>
                <a:spcPts val="700"/>
              </a:spcBef>
              <a:buNone/>
              <a:tabLst>
                <a:tab algn="l" pos="0"/>
                <a:tab algn="l" pos="36003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862801-E222-4B41-8E4D-D154522692F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Exhibit 2 - MAIN Compliance Agreement Participants Group (MCAPG)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83808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SzPct val="11312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MCAPG - Reports to Board of Directors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SzPct val="11312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Composition - Each Party has one representative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Chair &amp; Vice Chair - Elected by MCAPG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SzPct val="11312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Voting </a:t>
            </a: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- Majority present for quorum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-  3/4 vote required for approvals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-  Proxies permitted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ECCE3E-3179-4B79-8952-7E42059D193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Exhibit 2 - MAIN Compliance Agreement Participants Group (MCAPG) (Cont’d)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83808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62856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SzPct val="11312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Subcommittees and Task Forces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  - permitted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SzPct val="11312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Duties and Responsibilities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  - See list in Exhibit 2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Compensation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28560" indent="-62856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  - None except NERC CAPG   representative reimbursed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D4074D-2B51-42A5-88AA-62A5644B9EEE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MAIN’s Draft Program in Comparison to NERC</a:t>
            </a:r>
            <a:endParaRPr b="0" lang="en-US" sz="40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SzPct val="180898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Both are contract based.</a:t>
            </a: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Between NERC and Regions. 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Between MAIN and MAIN Members </a:t>
            </a:r>
            <a:r>
              <a:rPr b="0" lang="en-US" sz="1800" strike="noStrike" u="sng">
                <a:solidFill>
                  <a:srgbClr val="40458c"/>
                </a:solidFill>
                <a:effectLst/>
                <a:uFillTx/>
                <a:latin typeface="Tahoma"/>
              </a:rPr>
              <a:t>and also Non-Members</a:t>
            </a: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SzPct val="180898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Initial program implementation.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NERC - 6 of 10 Regions must sign.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- </a:t>
            </a:r>
            <a:r>
              <a:rPr b="1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2/3rds </a:t>
            </a: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of MAIN Members who operate control areas in MAIN must sign.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SzPct val="180898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Agreement </a:t>
            </a:r>
            <a:r>
              <a:rPr b="1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parallels</a:t>
            </a: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NERC Agreement, with some variances.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Compliance Agreement Participants Group – (representative body). (NERC – CAPG, MAIN – MCAPG). 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NERC - one rep from </a:t>
            </a:r>
            <a:r>
              <a:rPr b="1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each Region.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 - one rep from </a:t>
            </a:r>
            <a:r>
              <a:rPr b="1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each party</a:t>
            </a: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signed on to Agreement.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Agreement changed by signatories.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NERC - </a:t>
            </a:r>
            <a:r>
              <a:rPr b="1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2/3rds </a:t>
            </a: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approval.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 - </a:t>
            </a:r>
            <a:r>
              <a:rPr b="1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unanimous</a:t>
            </a: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approval.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140610-7042-4150-845A-DC2F037369AC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MAIN’s Draft Program Particulars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2926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Compliance and Enforcement Process.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Administered by MAIN Compliance Staff.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Oversight by MCAPG.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Direction by MAIN BOD.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507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Levels of Compliance.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Recommended by MAIN Compliance Staff.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Determined by MCAPG.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Sanctions and/or awards given.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Financial penalties for Designated Reliability Standards.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Letters for lateness of data submittals.</a:t>
            </a:r>
            <a:endParaRPr b="0" lang="en-US" sz="1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Non-Agreement - Dispute Resolution Process.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47A3A7-750B-4DA8-910F-A9AD8DC90699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Safeguards for Signatories after Signing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2926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Withdrawal options of signatories: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Withdraw on 12 months written notice (no reason),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Withdraw, within 6 months, on 30 days written notice of: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Addition of a Designated Reliability Standard,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Modification or change to a Designated Reliability Standard,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Changes or modifications to the provisions of the MAIN Program.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2926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Agreement terminated by majority vote of Signatories.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7B52C9-5862-4C53-9736-70969CDF7C2C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NERC/NAERO Plan B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SzPct val="1507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Why developed by NERC?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Plan B developed because legislation has not yet passed that provides for enforcement capability to a specific group (FERC/NERC).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This will show that NERC and Regions can administer enforcement via a contractual approach.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507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Who has signed?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All the Regions, with the exceptions of MAPP, MAAC, and MAIN.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507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Designated Reliability Standards to be contractually enforced.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CPS1, CPS2 and DCS.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0B5453-0617-4C44-A4A5-80CD33945EC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Member Action Plan Regarding Plan B</a:t>
            </a:r>
            <a:endParaRPr b="0" lang="en-US" sz="40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SzPct val="12926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Members met 3-9-01 and decided to develop contract for MAIN Members.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2926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Contract based approach consistent with majority of other Regions.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2926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Regional Plan to be drafted first before MAIN signs on to the NERC/Region Agreement.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2926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Task Force assigned to draft MAIN document.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B6E5D2-C2A2-4305-8329-5A69349BB17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Compliance and Enforcement Task Force</a:t>
            </a:r>
            <a:endParaRPr b="0" lang="en-US" sz="40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Peter Steitz – Chairman - WPPI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Jim Keller – WEPCo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Rick Post – Ameren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James Fuhrmann – IP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Peg Abbadini – CILCO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John Blazekovich – Exelon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Don Morrow – ATC 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Norb Mizwicki and Jim Dodge  MAIN Compliance 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Staff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C51424-D43D-412C-87D3-29629FBCCB5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Program Documents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001"/>
              </a:spcBef>
              <a:buSzPct val="11312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 Agreement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001"/>
              </a:spcBef>
              <a:buSzPct val="11312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Exhibit 1 - NERC Agreement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174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Annex A  Attributes of Regional Programs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1749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Annex B  Standards, Measures, Templates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2001"/>
              </a:spcBef>
              <a:buSzPct val="11312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Exhibit 2 - MAIN Program Details 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5F7042-56AD-4E20-9436-3BEEB76CDFD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Purpose of MAIN Program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3808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To implement NERC Plan B at the MAIN Region level.</a:t>
            </a:r>
            <a:endParaRPr b="0" lang="en-US" sz="32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81FAF1-584D-4A9A-96F5-D928180BE3C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Agreement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0" y="1828800"/>
            <a:ext cx="91440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571680" indent="0"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Purpose: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Sets forth understandings of Parties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participating in MAIN Program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Eligibility: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Any member of MAIN and non-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members where mutual benefit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Applicability: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Applies only to Designated Reliability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Standards under NERC Agreement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No provision for incorporating regional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reliability standards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571680" indent="0"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0551C3-667A-401F-ACF9-B0225BA5E60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Agreement (Cont’d)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85440" y="1447920"/>
            <a:ext cx="84582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743040" indent="-743040">
              <a:lnSpc>
                <a:spcPct val="9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Obligations of 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lnSpc>
                <a:spcPct val="95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Parties: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Participate in Program as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described in Agreement.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Seek to incorporate provisions in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Contracts and tariffs to achieve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third party compliance.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Obligations of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MAIN: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Meet obligations under NERC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Agreement.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Treat Party data submissions as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confidential.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743040" indent="-7430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959105-CDD1-4BB2-A207-01A761F2DA5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MAIN Agreement (Cont’d)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0" y="1523520"/>
            <a:ext cx="91440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685800" indent="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Program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7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Administration: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 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Administered by MAIN staff 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7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Oversight by MCAPG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7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Overall Direction from MAIN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Board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Disputes: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Use MAIN Dispute Resolution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Process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Failure to 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marL="685800" indent="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Perform: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Procedures can lead to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termination of a Party that fails 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	</a:t>
            </a:r>
            <a:r>
              <a:rPr b="0" lang="en-US" sz="28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to meet obligations</a:t>
            </a:r>
            <a:endParaRPr b="0" lang="en-US" sz="28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9EFAF8-4B34-47F1-A4A3-CA3C8443FF9F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2001-10-22T12:13:31Z</dcterms:created>
  <dc:creator>jmd</dc:creator>
  <dc:description/>
  <dc:language>en-US</dc:language>
  <cp:lastModifiedBy>jmd</cp:lastModifiedBy>
  <cp:lastPrinted>2001-10-25T12:49:35Z</cp:lastPrinted>
  <dcterms:modified xsi:type="dcterms:W3CDTF">2001-10-26T11:24:23Z</dcterms:modified>
  <cp:revision>20</cp:revision>
  <dc:subject/>
  <dc:title>NERC/NAERO Plan B</dc:title>
</cp:coreProperties>
</file>