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jpeg" ContentType="image/jpeg"/>
  <Override PartName="/ppt/media/image2.jpeg" ContentType="image/jpe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_rels/notesSlide14.xml.rels" ContentType="application/vnd.openxmlformats-package.relationships+xml"/>
  <Override PartName="/ppt/notesSlides/notesSlide14.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 name=""/>
          <p:cNvSpPr/>
          <p:nvPr/>
        </p:nvSpPr>
        <p:spPr>
          <a:xfrm>
            <a:off x="0" y="0"/>
            <a:ext cx="6858000" cy="9198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ccecff"/>
              </a:solidFill>
              <a:effectLst/>
              <a:uFillTx/>
              <a:latin typeface="Times New Roman"/>
            </a:endParaRPr>
          </a:p>
        </p:txBody>
      </p:sp>
      <p:sp>
        <p:nvSpPr>
          <p:cNvPr id="12" name="PlaceHolder 1"/>
          <p:cNvSpPr>
            <a:spLocks noGrp="1"/>
          </p:cNvSpPr>
          <p:nvPr>
            <p:ph type="hdr"/>
          </p:nvPr>
        </p:nvSpPr>
        <p:spPr>
          <a:xfrm>
            <a:off x="-360" y="-360"/>
            <a:ext cx="2971800" cy="46044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3" name="PlaceHolder 2"/>
          <p:cNvSpPr>
            <a:spLocks noGrp="1"/>
          </p:cNvSpPr>
          <p:nvPr>
            <p:ph type="dt" idx="7"/>
          </p:nvPr>
        </p:nvSpPr>
        <p:spPr>
          <a:xfrm>
            <a:off x="3885840" y="-360"/>
            <a:ext cx="2971800" cy="46044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4" name="PlaceHolder 3"/>
          <p:cNvSpPr>
            <a:spLocks noGrp="1"/>
          </p:cNvSpPr>
          <p:nvPr>
            <p:ph type="sldImg"/>
          </p:nvPr>
        </p:nvSpPr>
        <p:spPr>
          <a:xfrm>
            <a:off x="1128600" y="688680"/>
            <a:ext cx="4602240" cy="345132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cffff"/>
                </a:solidFill>
                <a:effectLst/>
                <a:uFillTx/>
                <a:latin typeface="Tahoma"/>
              </a:rPr>
              <a:t>Click to move the slide</a:t>
            </a:r>
            <a:endParaRPr b="0" lang="en-US" sz="4400" strike="noStrike" u="none">
              <a:solidFill>
                <a:srgbClr val="ccffff"/>
              </a:solidFill>
              <a:effectLst/>
              <a:uFillTx/>
              <a:latin typeface="Tahoma"/>
            </a:endParaRPr>
          </a:p>
        </p:txBody>
      </p:sp>
      <p:sp>
        <p:nvSpPr>
          <p:cNvPr id="15" name="PlaceHolder 4"/>
          <p:cNvSpPr>
            <a:spLocks noGrp="1"/>
          </p:cNvSpPr>
          <p:nvPr>
            <p:ph type="body"/>
          </p:nvPr>
        </p:nvSpPr>
        <p:spPr>
          <a:xfrm>
            <a:off x="914400" y="4370040"/>
            <a:ext cx="5029200" cy="414036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6" name="PlaceHolder 5"/>
          <p:cNvSpPr>
            <a:spLocks noGrp="1"/>
          </p:cNvSpPr>
          <p:nvPr>
            <p:ph type="ftr" idx="8"/>
          </p:nvPr>
        </p:nvSpPr>
        <p:spPr>
          <a:xfrm>
            <a:off x="-360" y="8739360"/>
            <a:ext cx="2971800" cy="46008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7" name="PlaceHolder 6"/>
          <p:cNvSpPr>
            <a:spLocks noGrp="1"/>
          </p:cNvSpPr>
          <p:nvPr>
            <p:ph type="sldNum" idx="9"/>
          </p:nvPr>
        </p:nvSpPr>
        <p:spPr>
          <a:xfrm>
            <a:off x="3885840" y="8739360"/>
            <a:ext cx="2971800" cy="46008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D020389-FD31-4480-B426-7D393129DBA4}"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 name="PlaceHolder 1"/>
          <p:cNvSpPr>
            <a:spLocks noGrp="1"/>
          </p:cNvSpPr>
          <p:nvPr>
            <p:ph type="sldImg"/>
          </p:nvPr>
        </p:nvSpPr>
        <p:spPr>
          <a:xfrm>
            <a:off x="1128600" y="689040"/>
            <a:ext cx="4602240" cy="3451320"/>
          </a:xfrm>
          <a:prstGeom prst="rect">
            <a:avLst/>
          </a:prstGeom>
          <a:ln w="0">
            <a:noFill/>
          </a:ln>
        </p:spPr>
      </p:sp>
      <p:sp>
        <p:nvSpPr>
          <p:cNvPr id="67" name="PlaceHolder 2"/>
          <p:cNvSpPr>
            <a:spLocks noGrp="1"/>
          </p:cNvSpPr>
          <p:nvPr>
            <p:ph type="body"/>
          </p:nvPr>
        </p:nvSpPr>
        <p:spPr>
          <a:xfrm>
            <a:off x="914400" y="4370040"/>
            <a:ext cx="5029200" cy="414036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What about class actions? Need to expand this area to include class action focus.</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cffff"/>
                </a:solidFill>
                <a:effectLst/>
                <a:uFillTx/>
                <a:latin typeface="Tahoma"/>
              </a:rPr>
              <a:t>Click to edit the title text format</a:t>
            </a:r>
            <a:endParaRPr b="0" lang="en-US" sz="4400" strike="noStrike" u="none">
              <a:solidFill>
                <a:srgbClr val="ccffff"/>
              </a:solidFill>
              <a:effectLst/>
              <a:uFillTx/>
              <a:latin typeface="Tahoma"/>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66ff"/>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Click to edit the outline text format</a:t>
            </a:r>
            <a:endParaRPr b="0" lang="en-US" sz="3200" strike="noStrike" u="none">
              <a:solidFill>
                <a:srgbClr val="ccecff"/>
              </a:solidFill>
              <a:effectLst/>
              <a:uFillTx/>
              <a:latin typeface="Tahoma"/>
            </a:endParaRPr>
          </a:p>
          <a:p>
            <a:pPr lvl="1" marL="743040" indent="-285840">
              <a:spcBef>
                <a:spcPts val="799"/>
              </a:spcBef>
              <a:buClr>
                <a:srgbClr val="0066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Second Outline Level</a:t>
            </a:r>
            <a:endParaRPr b="0" lang="en-US" sz="3200" strike="noStrike" u="none">
              <a:solidFill>
                <a:srgbClr val="ccecff"/>
              </a:solidFill>
              <a:effectLst/>
              <a:uFillTx/>
              <a:latin typeface="Tahoma"/>
            </a:endParaRPr>
          </a:p>
          <a:p>
            <a:pPr lvl="2" marL="1143000" indent="-228600">
              <a:spcBef>
                <a:spcPts val="799"/>
              </a:spcBef>
              <a:buClr>
                <a:srgbClr val="0066ff"/>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Third Outline Level</a:t>
            </a:r>
            <a:endParaRPr b="0" lang="en-US" sz="3200" strike="noStrike" u="none">
              <a:solidFill>
                <a:srgbClr val="ccecff"/>
              </a:solidFill>
              <a:effectLst/>
              <a:uFillTx/>
              <a:latin typeface="Tahoma"/>
            </a:endParaRPr>
          </a:p>
          <a:p>
            <a:pPr lvl="3" marL="1600200" indent="-228600">
              <a:spcBef>
                <a:spcPts val="799"/>
              </a:spcBef>
              <a:buClr>
                <a:srgbClr val="ccec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Fourth Outline Level</a:t>
            </a:r>
            <a:endParaRPr b="0" lang="en-US" sz="3200" strike="noStrike" u="none">
              <a:solidFill>
                <a:srgbClr val="ccecff"/>
              </a:solidFill>
              <a:effectLst/>
              <a:uFillTx/>
              <a:latin typeface="Tahoma"/>
            </a:endParaRPr>
          </a:p>
          <a:p>
            <a:pPr lvl="4" marL="2057400" indent="-228600">
              <a:spcBef>
                <a:spcPts val="799"/>
              </a:spcBef>
              <a:buClr>
                <a:srgbClr val="0066ff"/>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Fifth Outline Level</a:t>
            </a:r>
            <a:endParaRPr b="0" lang="en-US" sz="3200" strike="noStrike" u="none">
              <a:solidFill>
                <a:srgbClr val="ccecff"/>
              </a:solidFill>
              <a:effectLst/>
              <a:uFillTx/>
              <a:latin typeface="Tahoma"/>
            </a:endParaRPr>
          </a:p>
          <a:p>
            <a:pPr lvl="5" marL="2057400" indent="-228600">
              <a:spcBef>
                <a:spcPts val="799"/>
              </a:spcBef>
              <a:buClr>
                <a:srgbClr val="ccecff"/>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Sixth Outline Level</a:t>
            </a:r>
            <a:endParaRPr b="0" lang="en-US" sz="3200" strike="noStrike" u="none">
              <a:solidFill>
                <a:srgbClr val="ccecff"/>
              </a:solidFill>
              <a:effectLst/>
              <a:uFillTx/>
              <a:latin typeface="Tahoma"/>
            </a:endParaRPr>
          </a:p>
          <a:p>
            <a:pPr lvl="6" marL="2057400" indent="-228600">
              <a:spcBef>
                <a:spcPts val="799"/>
              </a:spcBef>
              <a:buClr>
                <a:srgbClr val="ccecff"/>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Seventh Outline Level</a:t>
            </a:r>
            <a:endParaRPr b="0" lang="en-US" sz="3200" strike="noStrike" u="none">
              <a:solidFill>
                <a:srgbClr val="ccecff"/>
              </a:solidFill>
              <a:effectLst/>
              <a:uFillTx/>
              <a:latin typeface="Tahoma"/>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ccecff"/>
                </a:solidFill>
                <a:effectLst/>
                <a:uFillTx/>
                <a:latin typeface="Times New Roman"/>
              </a:defRPr>
            </a:lvl1pPr>
          </a:lstStyle>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ecff"/>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ccecff"/>
                </a:solidFill>
                <a:effectLst/>
                <a:uFillTx/>
                <a:latin typeface="Times New Roman"/>
              </a:defRPr>
            </a:lvl1pPr>
          </a:lstStyle>
          <a:p>
            <a:pPr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ecff"/>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ccecff"/>
                </a:solidFill>
                <a:effectLst/>
                <a:uFillTx/>
                <a:latin typeface="Times New Roman"/>
              </a:defRPr>
            </a:lvl1pPr>
          </a:lstStyle>
          <a:p>
            <a:pPr indent="0" algn="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689A635-8220-4907-9282-5AAA5DC7D299}" type="slidenum">
              <a:rPr b="0" lang="en-US" sz="1400" strike="noStrike" u="none">
                <a:solidFill>
                  <a:srgbClr val="ccecff"/>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5" name=""/>
          <p:cNvSpPr/>
          <p:nvPr/>
        </p:nvSpPr>
        <p:spPr>
          <a:xfrm>
            <a:off x="0" y="1638360"/>
            <a:ext cx="3343320" cy="122040"/>
          </a:xfrm>
          <a:prstGeom prst="rect">
            <a:avLst/>
          </a:prstGeom>
          <a:solidFill>
            <a:srgbClr val="000066">
              <a:alpha val="50000"/>
            </a:srgbClr>
          </a:soli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ecff"/>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blipFill rotWithShape="0">
          <a:blip r:embed="rId2"/>
          <a:stretch/>
        </a:blipFill>
      </p:bgPr>
    </p:bg>
    <p:spTree>
      <p:nvGrpSpPr>
        <p:cNvPr id="1" name=""/>
        <p:cNvGrpSpPr/>
        <p:nvPr/>
      </p:nvGrpSpPr>
      <p:grpSpPr>
        <a:xfrm>
          <a:off x="0" y="0"/>
          <a:ext cx="0" cy="0"/>
          <a:chOff x="0" y="0"/>
          <a:chExt cx="0" cy="0"/>
        </a:xfrm>
      </p:grpSpPr>
      <p:sp>
        <p:nvSpPr>
          <p:cNvPr id="6"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cffff"/>
                </a:solidFill>
                <a:effectLst/>
                <a:uFillTx/>
                <a:latin typeface="Tahoma"/>
              </a:rPr>
              <a:t>Click to edit the title text format</a:t>
            </a:r>
            <a:endParaRPr b="0" lang="en-US" sz="4400" strike="noStrike" u="none">
              <a:solidFill>
                <a:srgbClr val="ccffff"/>
              </a:solidFill>
              <a:effectLst/>
              <a:uFillTx/>
              <a:latin typeface="Tahoma"/>
            </a:endParaRPr>
          </a:p>
        </p:txBody>
      </p:sp>
      <p:sp>
        <p:nvSpPr>
          <p:cNvPr id="7"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66ff"/>
              </a:buClr>
              <a:buSzPct val="75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Click to edit the outline text format</a:t>
            </a:r>
            <a:endParaRPr b="0" lang="en-US" sz="3200" strike="noStrike" u="none">
              <a:solidFill>
                <a:srgbClr val="ccecff"/>
              </a:solidFill>
              <a:effectLst/>
              <a:uFillTx/>
              <a:latin typeface="Tahoma"/>
            </a:endParaRPr>
          </a:p>
          <a:p>
            <a:pPr lvl="1" marL="743040" indent="-285840">
              <a:spcBef>
                <a:spcPts val="799"/>
              </a:spcBef>
              <a:buClr>
                <a:srgbClr val="0066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Second Outline Level</a:t>
            </a:r>
            <a:endParaRPr b="0" lang="en-US" sz="3200" strike="noStrike" u="none">
              <a:solidFill>
                <a:srgbClr val="ccecff"/>
              </a:solidFill>
              <a:effectLst/>
              <a:uFillTx/>
              <a:latin typeface="Tahoma"/>
            </a:endParaRPr>
          </a:p>
          <a:p>
            <a:pPr lvl="2" marL="1143000" indent="-228600">
              <a:spcBef>
                <a:spcPts val="799"/>
              </a:spcBef>
              <a:buClr>
                <a:srgbClr val="0066ff"/>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Third Outline Level</a:t>
            </a:r>
            <a:endParaRPr b="0" lang="en-US" sz="3200" strike="noStrike" u="none">
              <a:solidFill>
                <a:srgbClr val="ccecff"/>
              </a:solidFill>
              <a:effectLst/>
              <a:uFillTx/>
              <a:latin typeface="Tahoma"/>
            </a:endParaRPr>
          </a:p>
          <a:p>
            <a:pPr lvl="3" marL="1600200" indent="-228600">
              <a:spcBef>
                <a:spcPts val="799"/>
              </a:spcBef>
              <a:buClr>
                <a:srgbClr val="ccec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Fourth Outline Level</a:t>
            </a:r>
            <a:endParaRPr b="0" lang="en-US" sz="3200" strike="noStrike" u="none">
              <a:solidFill>
                <a:srgbClr val="ccecff"/>
              </a:solidFill>
              <a:effectLst/>
              <a:uFillTx/>
              <a:latin typeface="Tahoma"/>
            </a:endParaRPr>
          </a:p>
          <a:p>
            <a:pPr lvl="4" marL="2057400" indent="-228600">
              <a:spcBef>
                <a:spcPts val="799"/>
              </a:spcBef>
              <a:buClr>
                <a:srgbClr val="0066ff"/>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Fifth Outline Level</a:t>
            </a:r>
            <a:endParaRPr b="0" lang="en-US" sz="3200" strike="noStrike" u="none">
              <a:solidFill>
                <a:srgbClr val="ccecff"/>
              </a:solidFill>
              <a:effectLst/>
              <a:uFillTx/>
              <a:latin typeface="Tahoma"/>
            </a:endParaRPr>
          </a:p>
          <a:p>
            <a:pPr lvl="5" marL="2057400" indent="-228600">
              <a:spcBef>
                <a:spcPts val="799"/>
              </a:spcBef>
              <a:buClr>
                <a:srgbClr val="ccecff"/>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Sixth Outline Level</a:t>
            </a:r>
            <a:endParaRPr b="0" lang="en-US" sz="3200" strike="noStrike" u="none">
              <a:solidFill>
                <a:srgbClr val="ccecff"/>
              </a:solidFill>
              <a:effectLst/>
              <a:uFillTx/>
              <a:latin typeface="Tahoma"/>
            </a:endParaRPr>
          </a:p>
          <a:p>
            <a:pPr lvl="6" marL="2057400" indent="-228600">
              <a:spcBef>
                <a:spcPts val="799"/>
              </a:spcBef>
              <a:buClr>
                <a:srgbClr val="ccecff"/>
              </a:buClr>
              <a:buSzPct val="5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Seventh Outline Level</a:t>
            </a:r>
            <a:endParaRPr b="0" lang="en-US" sz="3200" strike="noStrike" u="none">
              <a:solidFill>
                <a:srgbClr val="ccecff"/>
              </a:solidFill>
              <a:effectLst/>
              <a:uFillTx/>
              <a:latin typeface="Tahoma"/>
            </a:endParaRPr>
          </a:p>
        </p:txBody>
      </p:sp>
      <p:sp>
        <p:nvSpPr>
          <p:cNvPr id="8" name="PlaceHolder 3"/>
          <p:cNvSpPr>
            <a:spLocks noGrp="1"/>
          </p:cNvSpPr>
          <p:nvPr>
            <p:ph type="dt" idx="4"/>
          </p:nvPr>
        </p:nvSpPr>
        <p:spPr>
          <a:xfrm>
            <a:off x="685800" y="6248520"/>
            <a:ext cx="1905120" cy="457200"/>
          </a:xfrm>
          <a:prstGeom prst="rect">
            <a:avLst/>
          </a:prstGeom>
          <a:noFill/>
          <a:ln w="0">
            <a:noFill/>
          </a:ln>
        </p:spPr>
        <p:txBody>
          <a:bodyPr lIns="90000" rIns="90000" tIns="46800" bIns="46800" anchor="t">
            <a:noAutofit/>
          </a:bodyPr>
          <a:lstStyle>
            <a:lvl1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ccecff"/>
                </a:solidFill>
                <a:effectLst/>
                <a:uFillTx/>
                <a:latin typeface="Times New Roman"/>
              </a:defRPr>
            </a:lvl1pPr>
          </a:lstStyle>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ecff"/>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9" name="PlaceHolder 4"/>
          <p:cNvSpPr>
            <a:spLocks noGrp="1"/>
          </p:cNvSpPr>
          <p:nvPr>
            <p:ph type="ftr" idx="5"/>
          </p:nvPr>
        </p:nvSpPr>
        <p:spPr>
          <a:xfrm>
            <a:off x="3124080" y="6248520"/>
            <a:ext cx="2895840" cy="457200"/>
          </a:xfrm>
          <a:prstGeom prst="rect">
            <a:avLst/>
          </a:prstGeom>
          <a:noFill/>
          <a:ln w="0">
            <a:noFill/>
          </a:ln>
        </p:spPr>
        <p:txBody>
          <a:bodyPr lIns="90000" rIns="90000" tIns="46800" bIns="46800" anchor="t">
            <a:noAutofit/>
          </a:bodyPr>
          <a:lstStyle>
            <a:lvl1pPr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ccecff"/>
                </a:solidFill>
                <a:effectLst/>
                <a:uFillTx/>
                <a:latin typeface="Times New Roman"/>
              </a:defRPr>
            </a:lvl1pPr>
          </a:lstStyle>
          <a:p>
            <a:pPr indent="0" algn="ct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ccecff"/>
                </a:solidFill>
                <a:effectLst/>
                <a:uFillTx/>
                <a:latin typeface="Times New Roman"/>
              </a:rPr>
              <a:t>&lt;footer&gt;</a:t>
            </a:r>
            <a:endParaRPr b="0" lang="en-US" sz="1400" strike="noStrike" u="none">
              <a:solidFill>
                <a:srgbClr val="000000"/>
              </a:solidFill>
              <a:effectLst/>
              <a:uFillTx/>
              <a:latin typeface="Times New Roman"/>
            </a:endParaRPr>
          </a:p>
        </p:txBody>
      </p:sp>
      <p:sp>
        <p:nvSpPr>
          <p:cNvPr id="10" name="PlaceHolder 5"/>
          <p:cNvSpPr>
            <a:spLocks noGrp="1"/>
          </p:cNvSpPr>
          <p:nvPr>
            <p:ph type="sldNum" idx="6"/>
          </p:nvPr>
        </p:nvSpPr>
        <p:spPr>
          <a:xfrm>
            <a:off x="6553080" y="6248520"/>
            <a:ext cx="1905120" cy="457200"/>
          </a:xfrm>
          <a:prstGeom prst="rect">
            <a:avLst/>
          </a:prstGeom>
          <a:noFill/>
          <a:ln w="0">
            <a:noFill/>
          </a:ln>
        </p:spPr>
        <p:txBody>
          <a:bodyPr lIns="90000" rIns="90000" tIns="46800" bIns="46800" anchor="t">
            <a:noAutofit/>
          </a:bodyPr>
          <a:lstStyle>
            <a:lvl1pPr indent="0" algn="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ccecff"/>
                </a:solidFill>
                <a:effectLst/>
                <a:uFillTx/>
                <a:latin typeface="Times New Roman"/>
              </a:defRPr>
            </a:lvl1pPr>
          </a:lstStyle>
          <a:p>
            <a:pPr indent="0" algn="r">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0711E8F-5FDE-4A6E-99D3-5F9003EC2153}" type="slidenum">
              <a:rPr b="0" lang="en-US" sz="1400" strike="noStrike" u="none">
                <a:solidFill>
                  <a:srgbClr val="ccecff"/>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5" name=""/>
          <p:cNvSpPr/>
          <p:nvPr/>
        </p:nvSpPr>
        <p:spPr>
          <a:xfrm>
            <a:off x="0" y="1638360"/>
            <a:ext cx="3343320" cy="122040"/>
          </a:xfrm>
          <a:prstGeom prst="rect">
            <a:avLst/>
          </a:prstGeom>
          <a:solidFill>
            <a:srgbClr val="000066">
              <a:alpha val="50000"/>
            </a:srgbClr>
          </a:soli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ecff"/>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hyperlink" Target="http://www.ncsc.dni.us/" TargetMode="External"/><Relationship Id="rId3"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 Id="rId3"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1371600" y="609120"/>
            <a:ext cx="7772400" cy="449604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ccffff"/>
                </a:solidFill>
                <a:effectLst/>
                <a:uFillTx/>
                <a:latin typeface="Tahoma"/>
              </a:rPr>
              <a:t>The National Center for State Courts</a:t>
            </a:r>
            <a:br>
              <a:rPr sz="3600"/>
            </a:br>
            <a:br>
              <a:rPr sz="3600"/>
            </a:br>
            <a:br>
              <a:rPr sz="4000"/>
            </a:br>
            <a:r>
              <a:rPr b="0" lang="en-US" sz="2400" strike="noStrike" u="none">
                <a:solidFill>
                  <a:srgbClr val="ccffff"/>
                </a:solidFill>
                <a:effectLst/>
                <a:uFillTx/>
                <a:latin typeface="Tahoma"/>
              </a:rPr>
              <a:t>General Counsel Committee Meeting</a:t>
            </a:r>
            <a:br>
              <a:rPr sz="2400"/>
            </a:br>
            <a:br>
              <a:rPr sz="2400"/>
            </a:br>
            <a:r>
              <a:rPr b="0" lang="en-US" sz="2400" strike="noStrike" u="none">
                <a:solidFill>
                  <a:srgbClr val="ccffff"/>
                </a:solidFill>
                <a:effectLst/>
                <a:uFillTx/>
                <a:latin typeface="Tahoma"/>
              </a:rPr>
              <a:t>November 15, 2001</a:t>
            </a:r>
            <a:br>
              <a:rPr sz="2400"/>
            </a:br>
            <a:r>
              <a:rPr b="0" lang="en-US" sz="2400" strike="noStrike" u="none">
                <a:solidFill>
                  <a:srgbClr val="ccffff"/>
                </a:solidFill>
                <a:effectLst/>
                <a:uFillTx/>
                <a:latin typeface="Tahoma"/>
              </a:rPr>
              <a:t>3:00-4:30 pm</a:t>
            </a:r>
            <a:br>
              <a:rPr sz="2400"/>
            </a:br>
            <a:r>
              <a:rPr b="0" lang="en-US" sz="2400" strike="noStrike" u="none">
                <a:solidFill>
                  <a:srgbClr val="ccffff"/>
                </a:solidFill>
                <a:effectLst/>
                <a:uFillTx/>
                <a:latin typeface="Tahoma"/>
              </a:rPr>
              <a:t>Willard Intercontinental Washington</a:t>
            </a:r>
            <a:br>
              <a:rPr sz="2400"/>
            </a:br>
            <a:endParaRPr b="0" lang="en-US" sz="2400" strike="noStrike" u="none">
              <a:solidFill>
                <a:srgbClr val="ccffff"/>
              </a:solidFill>
              <a:effectLst/>
              <a:uFillTx/>
              <a:latin typeface="Tahoma"/>
            </a:endParaRPr>
          </a:p>
        </p:txBody>
      </p:sp>
      <p:pic>
        <p:nvPicPr>
          <p:cNvPr id="19" name="NCSC30logoblk" descr=""/>
          <p:cNvPicPr/>
          <p:nvPr/>
        </p:nvPicPr>
        <p:blipFill>
          <a:blip r:embed="rId2"/>
          <a:stretch/>
        </p:blipFill>
        <p:spPr>
          <a:xfrm>
            <a:off x="152280" y="3886200"/>
            <a:ext cx="2602080" cy="266688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ccffff"/>
                </a:solidFill>
                <a:effectLst/>
                <a:uFillTx/>
                <a:latin typeface="Tahoma"/>
              </a:rPr>
              <a:t>Launch of NCSC’s Civil Justice Reform Initiative in 2000</a:t>
            </a:r>
            <a:endParaRPr b="0" lang="en-US" sz="3600" strike="noStrike" u="none">
              <a:solidFill>
                <a:srgbClr val="ccffff"/>
              </a:solidFill>
              <a:effectLst/>
              <a:uFillTx/>
              <a:latin typeface="Tahoma"/>
            </a:endParaRPr>
          </a:p>
        </p:txBody>
      </p:sp>
      <p:sp>
        <p:nvSpPr>
          <p:cNvPr id="37" name="PlaceHolder 2"/>
          <p:cNvSpPr>
            <a:spLocks noGrp="1"/>
          </p:cNvSpPr>
          <p:nvPr>
            <p:ph/>
          </p:nvPr>
        </p:nvSpPr>
        <p:spPr>
          <a:xfrm>
            <a:off x="0" y="2743200"/>
            <a:ext cx="9677520" cy="3124080"/>
          </a:xfrm>
          <a:prstGeom prst="rect">
            <a:avLst/>
          </a:prstGeom>
          <a:noFill/>
          <a:ln w="0">
            <a:noFill/>
          </a:ln>
        </p:spPr>
        <p:txBody>
          <a:bodyPr lIns="90000" rIns="90000" tIns="46800" bIns="46800" anchor="t">
            <a:normAutofit/>
          </a:bodyPr>
          <a:p>
            <a:pPr marL="343080" indent="-343080" algn="ctr">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ccecff"/>
                </a:solidFill>
                <a:effectLst/>
                <a:uFillTx/>
                <a:latin typeface="Tahoma"/>
                <a:ea typeface="Times New Roman"/>
              </a:rPr>
              <a:t>A major reform initiative to improve America’s civil justice system</a:t>
            </a:r>
            <a:endParaRPr b="0" lang="en-US" sz="2200" strike="noStrike" u="none">
              <a:solidFill>
                <a:srgbClr val="ccecff"/>
              </a:solidFill>
              <a:effectLst/>
              <a:uFillTx/>
              <a:latin typeface="Tahoma"/>
            </a:endParaRPr>
          </a:p>
          <a:p>
            <a:pPr marL="343080" indent="-343080" algn="ctr">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ccecff"/>
                </a:solidFill>
                <a:effectLst/>
                <a:uFillTx/>
                <a:latin typeface="Tahoma"/>
                <a:ea typeface="Times New Roman"/>
              </a:rPr>
              <a:t> </a:t>
            </a:r>
            <a:endParaRPr b="0" lang="en-US" sz="2200" strike="noStrike" u="none">
              <a:solidFill>
                <a:srgbClr val="ccecff"/>
              </a:solidFill>
              <a:effectLst/>
              <a:uFillTx/>
              <a:latin typeface="Tahoma"/>
            </a:endParaRPr>
          </a:p>
          <a:p>
            <a:pPr marL="343080" indent="-343080" algn="ctr">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ccecff"/>
              </a:solidFill>
              <a:effectLst/>
              <a:uFillTx/>
              <a:latin typeface="Tahoma"/>
            </a:endParaRPr>
          </a:p>
          <a:p>
            <a:pPr marL="343080" indent="-343080" algn="ctr">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ccecff"/>
                </a:solidFill>
                <a:effectLst/>
                <a:uFillTx/>
                <a:latin typeface="Tahoma"/>
                <a:ea typeface="Times New Roman"/>
              </a:rPr>
              <a:t>Administration of justice and court reform issues </a:t>
            </a:r>
            <a:endParaRPr b="0" lang="en-US" sz="2200" strike="noStrike" u="none">
              <a:solidFill>
                <a:srgbClr val="ccecff"/>
              </a:solidFill>
              <a:effectLst/>
              <a:uFillTx/>
              <a:latin typeface="Tahoma"/>
            </a:endParaRPr>
          </a:p>
          <a:p>
            <a:pPr marL="343080" indent="-343080" algn="ctr">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ccecff"/>
                </a:solidFill>
                <a:effectLst/>
                <a:uFillTx/>
                <a:latin typeface="Tahoma"/>
                <a:ea typeface="Times New Roman"/>
              </a:rPr>
              <a:t>vs. </a:t>
            </a:r>
            <a:endParaRPr b="0" lang="en-US" sz="2200" strike="noStrike" u="none">
              <a:solidFill>
                <a:srgbClr val="ccecff"/>
              </a:solidFill>
              <a:effectLst/>
              <a:uFillTx/>
              <a:latin typeface="Tahoma"/>
            </a:endParaRPr>
          </a:p>
          <a:p>
            <a:pPr marL="343080" indent="-343080" algn="ctr">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ccecff"/>
                </a:solidFill>
                <a:effectLst/>
                <a:uFillTx/>
                <a:latin typeface="Tahoma"/>
                <a:ea typeface="Times New Roman"/>
              </a:rPr>
              <a:t>substantive law or legislative reforms</a:t>
            </a:r>
            <a:r>
              <a:rPr b="0" lang="en-US" sz="2200" strike="noStrike" u="none">
                <a:solidFill>
                  <a:srgbClr val="ccecff"/>
                </a:solidFill>
                <a:effectLst/>
                <a:uFillTx/>
                <a:latin typeface="Tahoma"/>
              </a:rPr>
              <a:t> </a:t>
            </a:r>
            <a:endParaRPr b="0" lang="en-US" sz="2200" strike="noStrike" u="none">
              <a:solidFill>
                <a:srgbClr val="ccecff"/>
              </a:solidFill>
              <a:effectLst/>
              <a:uFillTx/>
              <a:latin typeface="Tahoma"/>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ccffff"/>
                </a:solidFill>
                <a:effectLst/>
                <a:uFillTx/>
                <a:latin typeface="Tahoma"/>
              </a:rPr>
              <a:t>Civil Justice Reform Initiative (CJRI)</a:t>
            </a:r>
            <a:endParaRPr b="0" lang="en-US" sz="3600" strike="noStrike" u="none">
              <a:solidFill>
                <a:srgbClr val="ccffff"/>
              </a:solidFill>
              <a:effectLst/>
              <a:uFillTx/>
              <a:latin typeface="Tahoma"/>
            </a:endParaRPr>
          </a:p>
        </p:txBody>
      </p:sp>
      <p:sp>
        <p:nvSpPr>
          <p:cNvPr id="39" name="PlaceHolder 2"/>
          <p:cNvSpPr>
            <a:spLocks noGrp="1"/>
          </p:cNvSpPr>
          <p:nvPr>
            <p:ph/>
          </p:nvPr>
        </p:nvSpPr>
        <p:spPr>
          <a:xfrm>
            <a:off x="304920" y="1981080"/>
            <a:ext cx="8153280" cy="411480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ea typeface="Times New Roman"/>
              </a:rPr>
              <a:t>Problem:</a:t>
            </a:r>
            <a:r>
              <a:rPr b="0" lang="en-US" sz="2000" strike="noStrike" u="none">
                <a:solidFill>
                  <a:srgbClr val="ccecff"/>
                </a:solidFill>
                <a:effectLst/>
                <a:uFillTx/>
                <a:latin typeface="Tahoma"/>
                <a:ea typeface="Times New Roman"/>
              </a:rPr>
              <a:t>	</a:t>
            </a:r>
            <a:r>
              <a:rPr b="0" lang="en-US" sz="2000" strike="noStrike" u="none">
                <a:solidFill>
                  <a:srgbClr val="ccecff"/>
                </a:solidFill>
                <a:effectLst/>
                <a:uFillTx/>
                <a:latin typeface="Tahoma"/>
                <a:ea typeface="Times New Roman"/>
              </a:rPr>
              <a:t>Cost, delay, complexity</a:t>
            </a:r>
            <a:endParaRPr b="0" lang="en-US" sz="2000" strike="noStrike" u="none">
              <a:solidFill>
                <a:srgbClr val="ccecff"/>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ea typeface="Times New Roman"/>
              </a:rPr>
              <a:t>CJRI response:  Promote the use of best practices</a:t>
            </a:r>
            <a:endParaRPr b="0" lang="en-US" sz="2000" strike="noStrike" u="none">
              <a:solidFill>
                <a:srgbClr val="ccecff"/>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ea typeface="Times New Roman"/>
              </a:rPr>
              <a:t> </a:t>
            </a:r>
            <a:endParaRPr b="0" lang="en-US" sz="2000" strike="noStrike" u="none">
              <a:solidFill>
                <a:srgbClr val="ccecff"/>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ea typeface="Times New Roman"/>
              </a:rPr>
              <a:t>Problem:</a:t>
            </a:r>
            <a:r>
              <a:rPr b="0" lang="en-US" sz="2000" strike="noStrike" u="none">
                <a:solidFill>
                  <a:srgbClr val="ccecff"/>
                </a:solidFill>
                <a:effectLst/>
                <a:uFillTx/>
                <a:latin typeface="Tahoma"/>
                <a:ea typeface="Times New Roman"/>
              </a:rPr>
              <a:t>	</a:t>
            </a:r>
            <a:r>
              <a:rPr b="0" lang="en-US" sz="2000" strike="noStrike" u="none">
                <a:solidFill>
                  <a:srgbClr val="ccecff"/>
                </a:solidFill>
                <a:effectLst/>
                <a:uFillTx/>
                <a:latin typeface="Tahoma"/>
                <a:ea typeface="Times New Roman"/>
              </a:rPr>
              <a:t> Lack of predictability in process and outcome</a:t>
            </a:r>
            <a:endParaRPr b="0" lang="en-US" sz="2000" strike="noStrike" u="none">
              <a:solidFill>
                <a:srgbClr val="ccecff"/>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ea typeface="Times New Roman"/>
              </a:rPr>
              <a:t>CJRI response:</a:t>
            </a:r>
            <a:r>
              <a:rPr b="0" lang="en-US" sz="2000" strike="noStrike" u="none">
                <a:solidFill>
                  <a:srgbClr val="ccecff"/>
                </a:solidFill>
                <a:effectLst/>
                <a:uFillTx/>
                <a:latin typeface="Tahoma"/>
                <a:ea typeface="Times New Roman"/>
              </a:rPr>
              <a:t>	</a:t>
            </a:r>
            <a:r>
              <a:rPr b="0" lang="en-US" sz="2000" strike="noStrike" u="none">
                <a:solidFill>
                  <a:srgbClr val="ccecff"/>
                </a:solidFill>
                <a:effectLst/>
                <a:uFillTx/>
                <a:latin typeface="Tahoma"/>
                <a:ea typeface="Times New Roman"/>
              </a:rPr>
              <a:t> Promote more uniform procedures</a:t>
            </a:r>
            <a:endParaRPr b="0" lang="en-US" sz="2000" strike="noStrike" u="none">
              <a:solidFill>
                <a:srgbClr val="ccecff"/>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ea typeface="Times New Roman"/>
              </a:rPr>
              <a:t> </a:t>
            </a:r>
            <a:endParaRPr b="0" lang="en-US" sz="2000" strike="noStrike" u="none">
              <a:solidFill>
                <a:srgbClr val="ccecff"/>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ea typeface="Times New Roman"/>
              </a:rPr>
              <a:t>Problem:</a:t>
            </a:r>
            <a:r>
              <a:rPr b="0" lang="en-US" sz="2000" strike="noStrike" u="none">
                <a:solidFill>
                  <a:srgbClr val="ccecff"/>
                </a:solidFill>
                <a:effectLst/>
                <a:uFillTx/>
                <a:latin typeface="Tahoma"/>
                <a:ea typeface="Times New Roman"/>
              </a:rPr>
              <a:t>	</a:t>
            </a:r>
            <a:r>
              <a:rPr b="0" lang="en-US" sz="2000" strike="noStrike" u="none">
                <a:solidFill>
                  <a:srgbClr val="ccecff"/>
                </a:solidFill>
                <a:effectLst/>
                <a:uFillTx/>
                <a:latin typeface="Tahoma"/>
                <a:ea typeface="Times New Roman"/>
              </a:rPr>
              <a:t> Politicization of judicial elections</a:t>
            </a:r>
            <a:endParaRPr b="0" lang="en-US" sz="2000" strike="noStrike" u="none">
              <a:solidFill>
                <a:srgbClr val="ccecff"/>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ea typeface="Times New Roman"/>
              </a:rPr>
              <a:t>CJRI response:</a:t>
            </a:r>
            <a:r>
              <a:rPr b="0" lang="en-US" sz="2000" strike="noStrike" u="none">
                <a:solidFill>
                  <a:srgbClr val="ccecff"/>
                </a:solidFill>
                <a:effectLst/>
                <a:uFillTx/>
                <a:latin typeface="Tahoma"/>
                <a:ea typeface="Times New Roman"/>
              </a:rPr>
              <a:t>	</a:t>
            </a:r>
            <a:r>
              <a:rPr b="0" lang="en-US" sz="2000" strike="noStrike" u="none">
                <a:solidFill>
                  <a:srgbClr val="ccecff"/>
                </a:solidFill>
                <a:effectLst/>
                <a:uFillTx/>
                <a:latin typeface="Tahoma"/>
                <a:ea typeface="Times New Roman"/>
              </a:rPr>
              <a:t> Promote merit-based judicial selection, retention, </a:t>
            </a:r>
            <a:endParaRPr b="0" lang="en-US" sz="2000" strike="noStrike" u="none">
              <a:solidFill>
                <a:srgbClr val="ccecff"/>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ea typeface="Times New Roman"/>
              </a:rPr>
              <a:t>                          and performance evaluation processes </a:t>
            </a:r>
            <a:endParaRPr b="0" lang="en-US" sz="2000" strike="noStrike" u="none">
              <a:solidFill>
                <a:srgbClr val="ccecff"/>
              </a:solidFill>
              <a:effectLst/>
              <a:uFillTx/>
              <a:latin typeface="Tahoma"/>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ccffff"/>
                </a:solidFill>
                <a:effectLst/>
                <a:uFillTx/>
                <a:latin typeface="Tahoma"/>
                <a:ea typeface="Times New Roman"/>
              </a:rPr>
              <a:t>CJRI Focus Areas</a:t>
            </a:r>
            <a:br>
              <a:rPr sz="2600"/>
            </a:br>
            <a:r>
              <a:rPr b="0" lang="en-US" sz="2600" strike="noStrike" u="none">
                <a:solidFill>
                  <a:srgbClr val="ccffff"/>
                </a:solidFill>
                <a:effectLst/>
                <a:uFillTx/>
                <a:latin typeface="Tahoma"/>
                <a:ea typeface="Times New Roman"/>
              </a:rPr>
              <a:t>in priority order </a:t>
            </a:r>
            <a:br>
              <a:rPr sz="2600"/>
            </a:br>
            <a:r>
              <a:rPr b="0" lang="en-US" sz="2000" strike="noStrike" u="none">
                <a:solidFill>
                  <a:srgbClr val="ccffff"/>
                </a:solidFill>
                <a:effectLst/>
                <a:uFillTx/>
                <a:latin typeface="Tahoma"/>
                <a:ea typeface="Times New Roman"/>
              </a:rPr>
              <a:t>(with projects proposed)</a:t>
            </a:r>
            <a:endParaRPr b="0" lang="en-US" sz="2000" strike="noStrike" u="none">
              <a:solidFill>
                <a:srgbClr val="ccffff"/>
              </a:solidFill>
              <a:effectLst/>
              <a:uFillTx/>
              <a:latin typeface="Tahoma"/>
            </a:endParaRPr>
          </a:p>
        </p:txBody>
      </p:sp>
      <p:sp>
        <p:nvSpPr>
          <p:cNvPr id="4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lnSpcReduction="9999"/>
          </a:bodyPr>
          <a:p>
            <a:pPr marL="812880" indent="-8128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cecff"/>
                </a:solidFill>
                <a:effectLst/>
                <a:uFillTx/>
                <a:latin typeface="Tahoma"/>
              </a:rPr>
              <a:t>I. Discovery</a:t>
            </a:r>
            <a:endParaRPr b="0" lang="en-US" sz="2000" strike="noStrike" u="none">
              <a:solidFill>
                <a:srgbClr val="ccecff"/>
              </a:solidFill>
              <a:effectLst/>
              <a:uFillTx/>
              <a:latin typeface="Tahoma"/>
            </a:endParaRPr>
          </a:p>
          <a:p>
            <a:pPr marL="812880" indent="-8128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rPr>
              <a:t>   A. Identify and disseminate best practices in judicial management of discovery</a:t>
            </a:r>
            <a:endParaRPr b="0" lang="en-US" sz="2000" strike="noStrike" u="none">
              <a:solidFill>
                <a:srgbClr val="ccecff"/>
              </a:solidFill>
              <a:effectLst/>
              <a:uFillTx/>
              <a:latin typeface="Tahoma"/>
            </a:endParaRPr>
          </a:p>
          <a:p>
            <a:pPr marL="812880" indent="-8128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rPr>
              <a:t>       (include inventory of discovery problems; review use of quasi-judicial officers)</a:t>
            </a:r>
            <a:endParaRPr b="0" lang="en-US" sz="2000" strike="noStrike" u="none">
              <a:solidFill>
                <a:srgbClr val="ccecff"/>
              </a:solidFill>
              <a:effectLst/>
              <a:uFillTx/>
              <a:latin typeface="Tahoma"/>
            </a:endParaRPr>
          </a:p>
          <a:p>
            <a:pPr marL="812880" indent="-8128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rPr>
              <a:t>   B. Develop model rules for electronic discovery</a:t>
            </a:r>
            <a:endParaRPr b="0" lang="en-US" sz="2000" strike="noStrike" u="none">
              <a:solidFill>
                <a:srgbClr val="ccecff"/>
              </a:solidFill>
              <a:effectLst/>
              <a:uFillTx/>
              <a:latin typeface="Tahoma"/>
            </a:endParaRPr>
          </a:p>
          <a:p>
            <a:pPr marL="812880" indent="-8128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rPr>
              <a:t>   C. Reduce costs of discovery</a:t>
            </a:r>
            <a:r>
              <a:rPr b="0" lang="en-US" sz="2000" strike="noStrike" u="none">
                <a:solidFill>
                  <a:srgbClr val="ccecff"/>
                </a:solidFill>
                <a:effectLst/>
                <a:uFillTx/>
                <a:latin typeface="Tahoma"/>
              </a:rPr>
              <a:t>	</a:t>
            </a:r>
            <a:endParaRPr b="0" lang="en-US" sz="2000" strike="noStrike" u="none">
              <a:solidFill>
                <a:srgbClr val="ccecff"/>
              </a:solidFill>
              <a:effectLst/>
              <a:uFillTx/>
              <a:latin typeface="Tahoma"/>
            </a:endParaRPr>
          </a:p>
          <a:p>
            <a:pPr marL="812880" indent="-8128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ccecff"/>
              </a:solidFill>
              <a:effectLst/>
              <a:uFillTx/>
              <a:latin typeface="Tahoma"/>
            </a:endParaRPr>
          </a:p>
          <a:p>
            <a:pPr marL="812880" indent="-8128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rPr>
              <a:t>   </a:t>
            </a:r>
            <a:r>
              <a:rPr b="1" lang="en-US" sz="2000" strike="noStrike" u="none">
                <a:solidFill>
                  <a:srgbClr val="ccecff"/>
                </a:solidFill>
                <a:effectLst/>
                <a:uFillTx/>
                <a:latin typeface="Tahoma"/>
              </a:rPr>
              <a:t>What difference will it make?</a:t>
            </a:r>
            <a:endParaRPr b="0" lang="en-US" sz="2000" strike="noStrike" u="none">
              <a:solidFill>
                <a:srgbClr val="ccecff"/>
              </a:solidFill>
              <a:effectLst/>
              <a:uFillTx/>
              <a:latin typeface="Tahoma"/>
            </a:endParaRPr>
          </a:p>
          <a:p>
            <a:pPr marL="812880" indent="-8128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rPr>
              <a:t>   Build foundation of practice and culture for more judicial control in discovery</a:t>
            </a:r>
            <a:endParaRPr b="0" lang="en-US" sz="2000" strike="noStrike" u="none">
              <a:solidFill>
                <a:srgbClr val="ccecff"/>
              </a:solidFill>
              <a:effectLst/>
              <a:uFillTx/>
              <a:latin typeface="Tahoma"/>
            </a:endParaRPr>
          </a:p>
          <a:p>
            <a:pPr marL="812880" indent="-8128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rPr>
              <a:t>   Credible rules are considered by state judiciaries, setting “reasonableness” standard</a:t>
            </a:r>
            <a:endParaRPr b="0" lang="en-US" sz="2000" strike="noStrike" u="none">
              <a:solidFill>
                <a:srgbClr val="ccecff"/>
              </a:solidFill>
              <a:effectLst/>
              <a:uFillTx/>
              <a:latin typeface="Tahoma"/>
            </a:endParaRPr>
          </a:p>
          <a:p>
            <a:pPr marL="812880" indent="-8128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rPr>
              <a:t>   Build common ground of understanding to combat costs</a:t>
            </a:r>
            <a:endParaRPr b="0" lang="en-US" sz="2000" strike="noStrike" u="none">
              <a:solidFill>
                <a:srgbClr val="ccecff"/>
              </a:solidFill>
              <a:effectLst/>
              <a:uFillTx/>
              <a:latin typeface="Tahoma"/>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ccffff"/>
                </a:solidFill>
                <a:effectLst/>
                <a:uFillTx/>
                <a:latin typeface="Tahoma"/>
                <a:ea typeface="Times New Roman"/>
              </a:rPr>
              <a:t>CJRI Focus Areas</a:t>
            </a:r>
            <a:br>
              <a:rPr sz="2600"/>
            </a:br>
            <a:r>
              <a:rPr b="0" lang="en-US" sz="2600" strike="noStrike" u="none">
                <a:solidFill>
                  <a:srgbClr val="ccffff"/>
                </a:solidFill>
                <a:effectLst/>
                <a:uFillTx/>
                <a:latin typeface="Tahoma"/>
                <a:ea typeface="Times New Roman"/>
              </a:rPr>
              <a:t>in priority order </a:t>
            </a:r>
            <a:br>
              <a:rPr sz="2600"/>
            </a:br>
            <a:r>
              <a:rPr b="0" lang="en-US" sz="2000" strike="noStrike" u="none">
                <a:solidFill>
                  <a:srgbClr val="ccffff"/>
                </a:solidFill>
                <a:effectLst/>
                <a:uFillTx/>
                <a:latin typeface="Tahoma"/>
                <a:ea typeface="Times New Roman"/>
              </a:rPr>
              <a:t>(with projects proposed)</a:t>
            </a:r>
            <a:endParaRPr b="0" lang="en-US" sz="2000" strike="noStrike" u="none">
              <a:solidFill>
                <a:srgbClr val="ccffff"/>
              </a:solidFill>
              <a:effectLst/>
              <a:uFillTx/>
              <a:latin typeface="Tahoma"/>
            </a:endParaRPr>
          </a:p>
        </p:txBody>
      </p:sp>
      <p:sp>
        <p:nvSpPr>
          <p:cNvPr id="43" name="PlaceHolder 2"/>
          <p:cNvSpPr>
            <a:spLocks noGrp="1"/>
          </p:cNvSpPr>
          <p:nvPr>
            <p:ph/>
          </p:nvPr>
        </p:nvSpPr>
        <p:spPr>
          <a:xfrm>
            <a:off x="685440" y="1752480"/>
            <a:ext cx="8077320" cy="4572000"/>
          </a:xfrm>
          <a:prstGeom prst="rect">
            <a:avLst/>
          </a:prstGeom>
          <a:noFill/>
          <a:ln w="0">
            <a:noFill/>
          </a:ln>
        </p:spPr>
        <p:txBody>
          <a:bodyPr lIns="90000" rIns="90000" tIns="46800" bIns="46800" anchor="t">
            <a:normAutofit lnSpcReduction="9999"/>
          </a:bodyPr>
          <a:p>
            <a:pPr marL="812880" indent="-8128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cecff"/>
                </a:solidFill>
                <a:effectLst/>
                <a:uFillTx/>
                <a:latin typeface="Tahoma"/>
              </a:rPr>
              <a:t>II.  Judicial selection</a:t>
            </a:r>
            <a:endParaRPr b="0" lang="en-US" sz="2000" strike="noStrike" u="none">
              <a:solidFill>
                <a:srgbClr val="ccecff"/>
              </a:solidFill>
              <a:effectLst/>
              <a:uFillTx/>
              <a:latin typeface="Tahoma"/>
            </a:endParaRPr>
          </a:p>
          <a:p>
            <a:pPr marL="812880" indent="-8128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rPr>
              <a:t>      A.  National program to advance reforms recommended by “Call to Action,”  Summit on Improving Judicial Selection</a:t>
            </a:r>
            <a:endParaRPr b="0" lang="en-US" sz="2000" strike="noStrike" u="none">
              <a:solidFill>
                <a:srgbClr val="ccecff"/>
              </a:solidFill>
              <a:effectLst/>
              <a:uFillTx/>
              <a:latin typeface="Tahoma"/>
            </a:endParaRPr>
          </a:p>
          <a:p>
            <a:pPr marL="812880" indent="-81288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ccecff"/>
                </a:solidFill>
                <a:effectLst/>
                <a:uFillTx/>
                <a:latin typeface="Tahoma"/>
              </a:rPr>
              <a:t>	</a:t>
            </a:r>
            <a:r>
              <a:rPr b="0" lang="en-US" sz="1800" strike="noStrike" u="none">
                <a:solidFill>
                  <a:srgbClr val="ccecff"/>
                </a:solidFill>
                <a:effectLst/>
                <a:uFillTx/>
                <a:latin typeface="Tahoma"/>
              </a:rPr>
              <a:t>(</a:t>
            </a:r>
            <a:r>
              <a:rPr b="0" lang="en-US" sz="1800" strike="noStrike" u="sng">
                <a:solidFill>
                  <a:srgbClr val="99ccff"/>
                </a:solidFill>
                <a:effectLst/>
                <a:uFillTx/>
                <a:latin typeface="Tahoma"/>
                <a:hlinkClick r:id="rId2"/>
              </a:rPr>
              <a:t>www.ncsc.dni.us</a:t>
            </a:r>
            <a:r>
              <a:rPr b="0" lang="en-US" sz="1800" strike="noStrike" u="none">
                <a:solidFill>
                  <a:srgbClr val="ccecff"/>
                </a:solidFill>
                <a:effectLst/>
                <a:uFillTx/>
                <a:latin typeface="Tahoma"/>
              </a:rPr>
              <a:t>/</a:t>
            </a:r>
            <a:r>
              <a:rPr b="0" lang="en-US" sz="1800" strike="noStrike" u="sng">
                <a:solidFill>
                  <a:srgbClr val="ccecff"/>
                </a:solidFill>
                <a:effectLst/>
                <a:uFillTx/>
                <a:latin typeface="Tahoma"/>
              </a:rPr>
              <a:t>SummitCalltoAction.htm</a:t>
            </a:r>
            <a:r>
              <a:rPr b="0" lang="en-US" sz="1800" strike="noStrike" u="none">
                <a:solidFill>
                  <a:srgbClr val="ccecff"/>
                </a:solidFill>
                <a:effectLst/>
                <a:uFillTx/>
                <a:latin typeface="Tahoma"/>
              </a:rPr>
              <a:t>)</a:t>
            </a:r>
            <a:endParaRPr b="0" lang="en-US" sz="1800" strike="noStrike" u="none">
              <a:solidFill>
                <a:srgbClr val="ccecff"/>
              </a:solidFill>
              <a:effectLst/>
              <a:uFillTx/>
              <a:latin typeface="Tahoma"/>
            </a:endParaRPr>
          </a:p>
          <a:p>
            <a:pPr marL="812880" indent="-8128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rPr>
              <a:t>	</a:t>
            </a:r>
            <a:r>
              <a:rPr b="0" lang="en-US" sz="2000" strike="noStrike" u="none">
                <a:solidFill>
                  <a:srgbClr val="ccecff"/>
                </a:solidFill>
                <a:effectLst/>
                <a:uFillTx/>
                <a:latin typeface="Tahoma"/>
              </a:rPr>
              <a:t>Reform areas:  election structure, campaign conduct, voter awareness, campaign finance</a:t>
            </a:r>
            <a:endParaRPr b="0" lang="en-US" sz="2000" strike="noStrike" u="none">
              <a:solidFill>
                <a:srgbClr val="ccecff"/>
              </a:solidFill>
              <a:effectLst/>
              <a:uFillTx/>
              <a:latin typeface="Tahoma"/>
            </a:endParaRPr>
          </a:p>
          <a:p>
            <a:pPr marL="812880" indent="-8128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rPr>
              <a:t>       B. Study the impact of judicial evaluation programs on voter choices and the quality of the judiciary</a:t>
            </a:r>
            <a:endParaRPr b="0" lang="en-US" sz="2000" strike="noStrike" u="none">
              <a:solidFill>
                <a:srgbClr val="ccecff"/>
              </a:solidFill>
              <a:effectLst/>
              <a:uFillTx/>
              <a:latin typeface="Tahoma"/>
            </a:endParaRPr>
          </a:p>
          <a:p>
            <a:pPr marL="812880" indent="-8128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rPr>
              <a:t>       C. Symposium on Judicial Campaign Conduct and the First Amendment</a:t>
            </a:r>
            <a:endParaRPr b="0" lang="en-US" sz="2000" strike="noStrike" u="none">
              <a:solidFill>
                <a:srgbClr val="ccecff"/>
              </a:solidFill>
              <a:effectLst/>
              <a:uFillTx/>
              <a:latin typeface="Tahoma"/>
            </a:endParaRPr>
          </a:p>
          <a:p>
            <a:pPr marL="812880" indent="-8128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rPr>
              <a:t>       D. Justice Roundtable 2001</a:t>
            </a:r>
            <a:r>
              <a:rPr b="0" lang="en-US" sz="2000" strike="noStrike" u="none">
                <a:solidFill>
                  <a:srgbClr val="ccecff"/>
                </a:solidFill>
                <a:effectLst/>
                <a:uFillTx/>
                <a:latin typeface="Tahoma"/>
              </a:rPr>
              <a:t>	</a:t>
            </a:r>
            <a:endParaRPr b="0" lang="en-US" sz="2000" strike="noStrike" u="none">
              <a:solidFill>
                <a:srgbClr val="ccecff"/>
              </a:solidFill>
              <a:effectLst/>
              <a:uFillTx/>
              <a:latin typeface="Tahoma"/>
            </a:endParaRPr>
          </a:p>
          <a:p>
            <a:pPr marL="812880" indent="-8128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ccecff"/>
              </a:solidFill>
              <a:effectLst/>
              <a:uFillTx/>
              <a:latin typeface="Tahoma"/>
            </a:endParaRPr>
          </a:p>
          <a:p>
            <a:pPr marL="812880" indent="-8128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rPr>
              <a:t>       </a:t>
            </a:r>
            <a:r>
              <a:rPr b="1" lang="en-US" sz="2000" strike="noStrike" u="none">
                <a:solidFill>
                  <a:srgbClr val="ccecff"/>
                </a:solidFill>
                <a:effectLst/>
                <a:uFillTx/>
                <a:latin typeface="Tahoma"/>
              </a:rPr>
              <a:t>What difference will it make?</a:t>
            </a:r>
            <a:endParaRPr b="0" lang="en-US" sz="2000" strike="noStrike" u="none">
              <a:solidFill>
                <a:srgbClr val="ccecff"/>
              </a:solidFill>
              <a:effectLst/>
              <a:uFillTx/>
              <a:latin typeface="Tahoma"/>
            </a:endParaRPr>
          </a:p>
          <a:p>
            <a:pPr marL="812880" indent="-8128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rPr>
              <a:t>       Remedy abuses in judicial elections and promote a well qualified judiciary that enjoys the public’s trust</a:t>
            </a:r>
            <a:endParaRPr b="0" lang="en-US" sz="2000" strike="noStrike" u="none">
              <a:solidFill>
                <a:srgbClr val="ccecff"/>
              </a:solidFill>
              <a:effectLst/>
              <a:uFillTx/>
              <a:latin typeface="Tahoma"/>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ccffff"/>
                </a:solidFill>
                <a:effectLst/>
                <a:uFillTx/>
                <a:latin typeface="Tahoma"/>
                <a:ea typeface="Times New Roman"/>
              </a:rPr>
              <a:t>CJRI Focus Areas</a:t>
            </a:r>
            <a:br>
              <a:rPr sz="2600"/>
            </a:br>
            <a:r>
              <a:rPr b="0" lang="en-US" sz="2600" strike="noStrike" u="none">
                <a:solidFill>
                  <a:srgbClr val="ccffff"/>
                </a:solidFill>
                <a:effectLst/>
                <a:uFillTx/>
                <a:latin typeface="Tahoma"/>
                <a:ea typeface="Times New Roman"/>
              </a:rPr>
              <a:t>in priority order </a:t>
            </a:r>
            <a:br>
              <a:rPr sz="2600"/>
            </a:br>
            <a:r>
              <a:rPr b="0" lang="en-US" sz="2000" strike="noStrike" u="none">
                <a:solidFill>
                  <a:srgbClr val="ccffff"/>
                </a:solidFill>
                <a:effectLst/>
                <a:uFillTx/>
                <a:latin typeface="Tahoma"/>
                <a:ea typeface="Times New Roman"/>
              </a:rPr>
              <a:t>(with projects proposed)</a:t>
            </a:r>
            <a:endParaRPr b="0" lang="en-US" sz="2000" strike="noStrike" u="none">
              <a:solidFill>
                <a:srgbClr val="ccffff"/>
              </a:solidFill>
              <a:effectLst/>
              <a:uFillTx/>
              <a:latin typeface="Tahoma"/>
            </a:endParaRPr>
          </a:p>
        </p:txBody>
      </p:sp>
      <p:sp>
        <p:nvSpPr>
          <p:cNvPr id="4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19999"/>
          </a:bodyPr>
          <a:p>
            <a:pPr marL="812880" indent="-8128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ecff"/>
                </a:solidFill>
                <a:effectLst/>
                <a:uFillTx/>
                <a:latin typeface="Tahoma"/>
              </a:rPr>
              <a:t>III.  Complex litigation</a:t>
            </a:r>
            <a:endParaRPr b="0" lang="en-US" sz="2400" strike="noStrike" u="none">
              <a:solidFill>
                <a:srgbClr val="ccecff"/>
              </a:solidFill>
              <a:effectLst/>
              <a:uFillTx/>
              <a:latin typeface="Tahoma"/>
            </a:endParaRPr>
          </a:p>
          <a:p>
            <a:pPr marL="812880" indent="-8128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rPr>
              <a:t>      A.  Develop an educational curriculum with FJC</a:t>
            </a:r>
            <a:endParaRPr b="0" lang="en-US" sz="2400" strike="noStrike" u="none">
              <a:solidFill>
                <a:srgbClr val="ccecff"/>
              </a:solidFill>
              <a:effectLst/>
              <a:uFillTx/>
              <a:latin typeface="Tahoma"/>
            </a:endParaRPr>
          </a:p>
          <a:p>
            <a:pPr marL="812880" indent="-8128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rPr>
              <a:t>           supporting federal/state strategies in mass</a:t>
            </a:r>
            <a:endParaRPr b="0" lang="en-US" sz="2400" strike="noStrike" u="none">
              <a:solidFill>
                <a:srgbClr val="ccecff"/>
              </a:solidFill>
              <a:effectLst/>
              <a:uFillTx/>
              <a:latin typeface="Tahoma"/>
            </a:endParaRPr>
          </a:p>
          <a:p>
            <a:pPr marL="812880" indent="-8128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rPr>
              <a:t>           torts*</a:t>
            </a:r>
            <a:endParaRPr b="0" lang="en-US" sz="2400" strike="noStrike" u="none">
              <a:solidFill>
                <a:srgbClr val="ccecff"/>
              </a:solidFill>
              <a:effectLst/>
              <a:uFillTx/>
              <a:latin typeface="Tahoma"/>
            </a:endParaRPr>
          </a:p>
          <a:p>
            <a:pPr marL="812880" indent="-8128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rPr>
              <a:t>      B.  Evaluation of the California Centers for Complex    </a:t>
            </a:r>
            <a:r>
              <a:rPr b="0" lang="en-US" sz="2400" strike="noStrike" u="none">
                <a:solidFill>
                  <a:srgbClr val="ccecff"/>
                </a:solidFill>
                <a:effectLst/>
                <a:uFillTx/>
                <a:latin typeface="Tahoma"/>
              </a:rPr>
              <a:t>	</a:t>
            </a:r>
            <a:r>
              <a:rPr b="0" lang="en-US" sz="2400" strike="noStrike" u="none">
                <a:solidFill>
                  <a:srgbClr val="ccecff"/>
                </a:solidFill>
                <a:effectLst/>
                <a:uFillTx/>
                <a:latin typeface="Tahoma"/>
              </a:rPr>
              <a:t> Litigation</a:t>
            </a:r>
            <a:endParaRPr b="0" lang="en-US" sz="2400" strike="noStrike" u="none">
              <a:solidFill>
                <a:srgbClr val="ccecff"/>
              </a:solidFill>
              <a:effectLst/>
              <a:uFillTx/>
              <a:latin typeface="Tahoma"/>
            </a:endParaRPr>
          </a:p>
          <a:p>
            <a:pPr marL="812880" indent="-8128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ecff"/>
              </a:solidFill>
              <a:effectLst/>
              <a:uFillTx/>
              <a:latin typeface="Tahoma"/>
            </a:endParaRPr>
          </a:p>
          <a:p>
            <a:pPr marL="812880" indent="-8128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rPr>
              <a:t>      </a:t>
            </a:r>
            <a:r>
              <a:rPr b="1" lang="en-US" sz="2400" strike="noStrike" u="none">
                <a:solidFill>
                  <a:srgbClr val="ccecff"/>
                </a:solidFill>
                <a:effectLst/>
                <a:uFillTx/>
                <a:latin typeface="Tahoma"/>
              </a:rPr>
              <a:t>What difference will it make?</a:t>
            </a:r>
            <a:endParaRPr b="0" lang="en-US" sz="2400" strike="noStrike" u="none">
              <a:solidFill>
                <a:srgbClr val="ccecff"/>
              </a:solidFill>
              <a:effectLst/>
              <a:uFillTx/>
              <a:latin typeface="Tahoma"/>
            </a:endParaRPr>
          </a:p>
          <a:p>
            <a:pPr marL="812880" indent="-8128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rPr>
              <a:t>      Improved management, more uniformity in mass</a:t>
            </a:r>
            <a:endParaRPr b="0" lang="en-US" sz="2400" strike="noStrike" u="none">
              <a:solidFill>
                <a:srgbClr val="ccecff"/>
              </a:solidFill>
              <a:effectLst/>
              <a:uFillTx/>
              <a:latin typeface="Tahoma"/>
            </a:endParaRPr>
          </a:p>
          <a:p>
            <a:pPr marL="812880" indent="-8128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rPr>
              <a:t>      tort litigation</a:t>
            </a:r>
            <a:endParaRPr b="0" lang="en-US" sz="2400" strike="noStrike" u="none">
              <a:solidFill>
                <a:srgbClr val="ccecff"/>
              </a:solidFill>
              <a:effectLst/>
              <a:uFillTx/>
              <a:latin typeface="Tahoma"/>
            </a:endParaRPr>
          </a:p>
          <a:p>
            <a:pPr marL="812880" indent="-8128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ecff"/>
              </a:solidFill>
              <a:effectLst/>
              <a:uFillTx/>
              <a:latin typeface="Tahoma"/>
            </a:endParaRPr>
          </a:p>
          <a:p>
            <a:pPr marL="812880" indent="-8128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rPr>
              <a:t>	</a:t>
            </a:r>
            <a:r>
              <a:rPr b="0" lang="en-US" sz="2400" strike="noStrike" u="none">
                <a:solidFill>
                  <a:srgbClr val="ccecff"/>
                </a:solidFill>
                <a:effectLst/>
                <a:uFillTx/>
                <a:latin typeface="Tahoma"/>
              </a:rPr>
              <a:t>    </a:t>
            </a:r>
            <a:r>
              <a:rPr b="0" lang="en-US" sz="2000" strike="noStrike" u="none">
                <a:solidFill>
                  <a:srgbClr val="ccecff"/>
                </a:solidFill>
                <a:effectLst/>
                <a:uFillTx/>
                <a:latin typeface="Tahoma"/>
              </a:rPr>
              <a:t>	</a:t>
            </a:r>
            <a:r>
              <a:rPr b="0" lang="en-US" sz="2000" strike="noStrike" u="none">
                <a:solidFill>
                  <a:srgbClr val="ccecff"/>
                </a:solidFill>
                <a:effectLst/>
                <a:uFillTx/>
                <a:latin typeface="Tahoma"/>
              </a:rPr>
              <a:t>*Conference of Chief Justices project underway</a:t>
            </a:r>
            <a:endParaRPr b="0" lang="en-US" sz="2000" strike="noStrike" u="none">
              <a:solidFill>
                <a:srgbClr val="ccecff"/>
              </a:solidFill>
              <a:effectLst/>
              <a:uFillTx/>
              <a:latin typeface="Tahoma"/>
            </a:endParaRPr>
          </a:p>
          <a:p>
            <a:pPr marL="812880" indent="-8128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rPr>
              <a:t>	</a:t>
            </a:r>
            <a:r>
              <a:rPr b="0" lang="en-US" sz="2000" strike="noStrike" u="none">
                <a:solidFill>
                  <a:srgbClr val="ccecff"/>
                </a:solidFill>
                <a:effectLst/>
                <a:uFillTx/>
                <a:latin typeface="Tahoma"/>
              </a:rPr>
              <a:t>	</a:t>
            </a:r>
            <a:r>
              <a:rPr b="0" lang="en-US" sz="2000" strike="noStrike" u="none">
                <a:solidFill>
                  <a:srgbClr val="ccecff"/>
                </a:solidFill>
                <a:effectLst/>
                <a:uFillTx/>
                <a:latin typeface="Tahoma"/>
              </a:rPr>
              <a:t>	</a:t>
            </a:r>
            <a:r>
              <a:rPr b="0" lang="en-US" sz="2000" strike="noStrike" u="none">
                <a:solidFill>
                  <a:srgbClr val="ccecff"/>
                </a:solidFill>
                <a:effectLst/>
                <a:uFillTx/>
                <a:latin typeface="Tahoma"/>
              </a:rPr>
              <a:t>	</a:t>
            </a:r>
            <a:endParaRPr b="0" lang="en-US" sz="2000" strike="noStrike" u="none">
              <a:solidFill>
                <a:srgbClr val="ccecff"/>
              </a:solidFill>
              <a:effectLst/>
              <a:uFillTx/>
              <a:latin typeface="Tahoma"/>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ccffff"/>
                </a:solidFill>
                <a:effectLst/>
                <a:uFillTx/>
                <a:latin typeface="Tahoma"/>
                <a:ea typeface="Times New Roman"/>
              </a:rPr>
              <a:t>CJRI Focus Areas</a:t>
            </a:r>
            <a:br>
              <a:rPr sz="2600"/>
            </a:br>
            <a:r>
              <a:rPr b="0" lang="en-US" sz="2600" strike="noStrike" u="none">
                <a:solidFill>
                  <a:srgbClr val="ccffff"/>
                </a:solidFill>
                <a:effectLst/>
                <a:uFillTx/>
                <a:latin typeface="Tahoma"/>
                <a:ea typeface="Times New Roman"/>
              </a:rPr>
              <a:t>in priority order </a:t>
            </a:r>
            <a:br>
              <a:rPr sz="2600"/>
            </a:br>
            <a:r>
              <a:rPr b="0" lang="en-US" sz="2000" strike="noStrike" u="none">
                <a:solidFill>
                  <a:srgbClr val="ccffff"/>
                </a:solidFill>
                <a:effectLst/>
                <a:uFillTx/>
                <a:latin typeface="Tahoma"/>
                <a:ea typeface="Times New Roman"/>
              </a:rPr>
              <a:t>(with projects proposed)</a:t>
            </a:r>
            <a:endParaRPr b="0" lang="en-US" sz="2000" strike="noStrike" u="none">
              <a:solidFill>
                <a:srgbClr val="ccffff"/>
              </a:solidFill>
              <a:effectLst/>
              <a:uFillTx/>
              <a:latin typeface="Tahoma"/>
            </a:endParaRPr>
          </a:p>
        </p:txBody>
      </p:sp>
      <p:sp>
        <p:nvSpPr>
          <p:cNvPr id="4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FR" sz="2000" strike="noStrike" u="none">
                <a:solidFill>
                  <a:srgbClr val="ccecff"/>
                </a:solidFill>
                <a:effectLst/>
                <a:uFillTx/>
                <a:latin typeface="Tahoma"/>
                <a:ea typeface="Times New Roman"/>
              </a:rPr>
              <a:t>IV.  Science and the law</a:t>
            </a:r>
            <a:endParaRPr b="0" lang="en-US" sz="2000" strike="noStrike" u="none">
              <a:solidFill>
                <a:srgbClr val="ccecff"/>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ea typeface="Times New Roman"/>
              </a:rPr>
              <a:t>      A.  Study juror understanding of complex evidence and the</a:t>
            </a:r>
            <a:endParaRPr b="0" lang="en-US" sz="2000" strike="noStrike" u="none">
              <a:solidFill>
                <a:srgbClr val="ccecff"/>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ea typeface="Times New Roman"/>
              </a:rPr>
              <a:t>           impact of new trial innovations</a:t>
            </a:r>
            <a:endParaRPr b="0" lang="en-US" sz="2000" strike="noStrike" u="none">
              <a:solidFill>
                <a:srgbClr val="ccecff"/>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ea typeface="Times New Roman"/>
              </a:rPr>
              <a:t>      B.  Study use of special masters</a:t>
            </a:r>
            <a:endParaRPr b="0" lang="en-US" sz="2000" strike="noStrike" u="none">
              <a:solidFill>
                <a:srgbClr val="ccecff"/>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ea typeface="Times New Roman"/>
              </a:rPr>
              <a:t>      C.  Assessment of how judges and trial courts are</a:t>
            </a:r>
            <a:endParaRPr b="0" lang="en-US" sz="2000" strike="noStrike" u="none">
              <a:solidFill>
                <a:srgbClr val="ccecff"/>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ea typeface="Times New Roman"/>
              </a:rPr>
              <a:t>           responding to science and law cases</a:t>
            </a:r>
            <a:endParaRPr b="0" lang="en-US" sz="2000" strike="noStrike" u="none">
              <a:solidFill>
                <a:srgbClr val="ccecff"/>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ea typeface="Times New Roman"/>
              </a:rPr>
              <a:t>      D.  Study feasibility of applying federal work to state  </a:t>
            </a:r>
            <a:endParaRPr b="0" lang="en-US" sz="2000" strike="noStrike" u="none">
              <a:solidFill>
                <a:srgbClr val="ccecff"/>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ccecff"/>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ea typeface="Times New Roman"/>
              </a:rPr>
              <a:t>       </a:t>
            </a:r>
            <a:r>
              <a:rPr b="1" lang="en-US" sz="2000" strike="noStrike" u="none">
                <a:solidFill>
                  <a:srgbClr val="ccecff"/>
                </a:solidFill>
                <a:effectLst/>
                <a:uFillTx/>
                <a:latin typeface="Tahoma"/>
                <a:ea typeface="Times New Roman"/>
              </a:rPr>
              <a:t>What difference will it make?</a:t>
            </a:r>
            <a:endParaRPr b="0" lang="en-US" sz="2000" strike="noStrike" u="none">
              <a:solidFill>
                <a:srgbClr val="ccecff"/>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ea typeface="Times New Roman"/>
              </a:rPr>
              <a:t>         More understanding of juror comprehension</a:t>
            </a:r>
            <a:endParaRPr b="0" lang="en-US" sz="2000" strike="noStrike" u="none">
              <a:solidFill>
                <a:srgbClr val="ccecff"/>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ccecff"/>
                </a:solidFill>
                <a:effectLst/>
                <a:uFillTx/>
                <a:latin typeface="Tahoma"/>
                <a:ea typeface="Times New Roman"/>
              </a:rPr>
              <a:t>         Improved handling of science and law cases</a:t>
            </a:r>
            <a:endParaRPr b="0" lang="en-US" sz="2000" strike="noStrike" u="none">
              <a:solidFill>
                <a:srgbClr val="ccecff"/>
              </a:solidFill>
              <a:effectLst/>
              <a:uFillTx/>
              <a:latin typeface="Tahoma"/>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ccecff"/>
              </a:solidFill>
              <a:effectLst/>
              <a:uFillTx/>
              <a:latin typeface="Tahoma"/>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ccffff"/>
                </a:solidFill>
                <a:effectLst/>
                <a:uFillTx/>
                <a:latin typeface="Tahoma"/>
                <a:ea typeface="Times New Roman"/>
              </a:rPr>
              <a:t>CJRI Focus Areas</a:t>
            </a:r>
            <a:br>
              <a:rPr sz="2600"/>
            </a:br>
            <a:r>
              <a:rPr b="0" lang="en-US" sz="2600" strike="noStrike" u="none">
                <a:solidFill>
                  <a:srgbClr val="ccffff"/>
                </a:solidFill>
                <a:effectLst/>
                <a:uFillTx/>
                <a:latin typeface="Tahoma"/>
                <a:ea typeface="Times New Roman"/>
              </a:rPr>
              <a:t>in priority order </a:t>
            </a:r>
            <a:br>
              <a:rPr sz="2600"/>
            </a:br>
            <a:r>
              <a:rPr b="0" lang="en-US" sz="2000" strike="noStrike" u="none">
                <a:solidFill>
                  <a:srgbClr val="ccffff"/>
                </a:solidFill>
                <a:effectLst/>
                <a:uFillTx/>
                <a:latin typeface="Tahoma"/>
                <a:ea typeface="Times New Roman"/>
              </a:rPr>
              <a:t>(with projects proposed)</a:t>
            </a:r>
            <a:endParaRPr b="0" lang="en-US" sz="2000" strike="noStrike" u="none">
              <a:solidFill>
                <a:srgbClr val="ccffff"/>
              </a:solidFill>
              <a:effectLst/>
              <a:uFillTx/>
              <a:latin typeface="Tahoma"/>
            </a:endParaRPr>
          </a:p>
        </p:txBody>
      </p:sp>
      <p:sp>
        <p:nvSpPr>
          <p:cNvPr id="4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19999"/>
          </a:bodyPr>
          <a:p>
            <a:pPr marL="812880" indent="-8128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ccecff"/>
                </a:solidFill>
                <a:effectLst/>
                <a:uFillTx/>
                <a:latin typeface="Tahoma"/>
                <a:ea typeface="Times New Roman"/>
              </a:rPr>
              <a:t>V. Juries</a:t>
            </a:r>
            <a:endParaRPr b="0" lang="en-US" sz="2400" strike="noStrike" u="none">
              <a:solidFill>
                <a:srgbClr val="ccecff"/>
              </a:solidFill>
              <a:effectLst/>
              <a:uFillTx/>
              <a:latin typeface="Tahoma"/>
            </a:endParaRPr>
          </a:p>
          <a:p>
            <a:pPr marL="812880" indent="-8128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ea typeface="Times New Roman"/>
              </a:rPr>
              <a:t>      A.  </a:t>
            </a:r>
            <a:r>
              <a:rPr b="0" i="1" lang="en-US" sz="2400" strike="noStrike" u="none">
                <a:solidFill>
                  <a:srgbClr val="ccecff"/>
                </a:solidFill>
                <a:effectLst/>
                <a:uFillTx/>
                <a:latin typeface="Tahoma"/>
                <a:ea typeface="Times New Roman"/>
              </a:rPr>
              <a:t>Jury Summit 2001</a:t>
            </a:r>
            <a:r>
              <a:rPr b="0" lang="en-US" sz="2400" strike="noStrike" u="none">
                <a:solidFill>
                  <a:srgbClr val="ccecff"/>
                </a:solidFill>
                <a:effectLst/>
                <a:uFillTx/>
                <a:latin typeface="Tahoma"/>
                <a:ea typeface="Times New Roman"/>
              </a:rPr>
              <a:t>  </a:t>
            </a:r>
            <a:endParaRPr b="0" lang="en-US" sz="2400" strike="noStrike" u="none">
              <a:solidFill>
                <a:srgbClr val="ccecff"/>
              </a:solidFill>
              <a:effectLst/>
              <a:uFillTx/>
              <a:latin typeface="Tahoma"/>
            </a:endParaRPr>
          </a:p>
          <a:p>
            <a:pPr marL="812880" indent="-8128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ea typeface="Times New Roman"/>
              </a:rPr>
              <a:t>      B.  National program (with AJS) to expand public</a:t>
            </a:r>
            <a:endParaRPr b="0" lang="en-US" sz="2400" strike="noStrike" u="none">
              <a:solidFill>
                <a:srgbClr val="ccecff"/>
              </a:solidFill>
              <a:effectLst/>
              <a:uFillTx/>
              <a:latin typeface="Tahoma"/>
            </a:endParaRPr>
          </a:p>
          <a:p>
            <a:pPr marL="812880" indent="-8128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ea typeface="Times New Roman"/>
              </a:rPr>
              <a:t>             understanding of jury service</a:t>
            </a:r>
            <a:endParaRPr b="0" lang="en-US" sz="2400" strike="noStrike" u="none">
              <a:solidFill>
                <a:srgbClr val="ccecff"/>
              </a:solidFill>
              <a:effectLst/>
              <a:uFillTx/>
              <a:latin typeface="Tahoma"/>
            </a:endParaRPr>
          </a:p>
          <a:p>
            <a:pPr marL="812880" indent="-8128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ea typeface="Times New Roman"/>
              </a:rPr>
              <a:t>      C.  National technical assistance program to apply</a:t>
            </a:r>
            <a:endParaRPr b="0" lang="en-US" sz="2400" strike="noStrike" u="none">
              <a:solidFill>
                <a:srgbClr val="ccecff"/>
              </a:solidFill>
              <a:effectLst/>
              <a:uFillTx/>
              <a:latin typeface="Tahoma"/>
            </a:endParaRPr>
          </a:p>
          <a:p>
            <a:pPr marL="812880" indent="-8128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ea typeface="Times New Roman"/>
              </a:rPr>
              <a:t>              reforms and innovations  </a:t>
            </a:r>
            <a:endParaRPr b="0" lang="en-US" sz="2400" strike="noStrike" u="none">
              <a:solidFill>
                <a:srgbClr val="ccecff"/>
              </a:solidFill>
              <a:effectLst/>
              <a:uFillTx/>
              <a:latin typeface="Tahoma"/>
            </a:endParaRPr>
          </a:p>
          <a:p>
            <a:pPr marL="812880" indent="-8128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ea typeface="Times New Roman"/>
              </a:rPr>
              <a:t>             (follow-on to </a:t>
            </a:r>
            <a:r>
              <a:rPr b="0" i="1" lang="en-US" sz="2400" strike="noStrike" u="none">
                <a:solidFill>
                  <a:srgbClr val="ccecff"/>
                </a:solidFill>
                <a:effectLst/>
                <a:uFillTx/>
                <a:latin typeface="Tahoma"/>
                <a:ea typeface="Times New Roman"/>
              </a:rPr>
              <a:t>Jury Summit 2001</a:t>
            </a:r>
            <a:r>
              <a:rPr b="0" lang="en-US" sz="2400" strike="noStrike" u="none">
                <a:solidFill>
                  <a:srgbClr val="ccecff"/>
                </a:solidFill>
                <a:effectLst/>
                <a:uFillTx/>
                <a:latin typeface="Tahoma"/>
                <a:ea typeface="Times New Roman"/>
              </a:rPr>
              <a:t>)</a:t>
            </a:r>
            <a:endParaRPr b="0" lang="en-US" sz="2400" strike="noStrike" u="none">
              <a:solidFill>
                <a:srgbClr val="ccecff"/>
              </a:solidFill>
              <a:effectLst/>
              <a:uFillTx/>
              <a:latin typeface="Tahoma"/>
            </a:endParaRPr>
          </a:p>
          <a:p>
            <a:pPr marL="812880" indent="-8128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ecff"/>
              </a:solidFill>
              <a:effectLst/>
              <a:uFillTx/>
              <a:latin typeface="Tahoma"/>
            </a:endParaRPr>
          </a:p>
          <a:p>
            <a:pPr marL="812880" indent="-8128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ea typeface="Times New Roman"/>
              </a:rPr>
              <a:t>      </a:t>
            </a:r>
            <a:r>
              <a:rPr b="1" lang="en-US" sz="2400" strike="noStrike" u="none">
                <a:solidFill>
                  <a:srgbClr val="ccecff"/>
                </a:solidFill>
                <a:effectLst/>
                <a:uFillTx/>
                <a:latin typeface="Tahoma"/>
                <a:ea typeface="Times New Roman"/>
              </a:rPr>
              <a:t>What difference will it make?</a:t>
            </a:r>
            <a:endParaRPr b="0" lang="en-US" sz="2400" strike="noStrike" u="none">
              <a:solidFill>
                <a:srgbClr val="ccecff"/>
              </a:solidFill>
              <a:effectLst/>
              <a:uFillTx/>
              <a:latin typeface="Tahoma"/>
            </a:endParaRPr>
          </a:p>
          <a:p>
            <a:pPr marL="812880" indent="-8128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ea typeface="Times New Roman"/>
              </a:rPr>
              <a:t>       Expanded juror participation and service</a:t>
            </a:r>
            <a:endParaRPr b="0" lang="en-US" sz="2400" strike="noStrike" u="none">
              <a:solidFill>
                <a:srgbClr val="ccecff"/>
              </a:solidFill>
              <a:effectLst/>
              <a:uFillTx/>
              <a:latin typeface="Tahoma"/>
            </a:endParaRPr>
          </a:p>
          <a:p>
            <a:pPr marL="812880" indent="-8128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ea typeface="Times New Roman"/>
              </a:rPr>
              <a:t>       Improved jury management operations</a:t>
            </a:r>
            <a:endParaRPr b="0" lang="en-US" sz="2400" strike="noStrike" u="none">
              <a:solidFill>
                <a:srgbClr val="ccecff"/>
              </a:solidFill>
              <a:effectLst/>
              <a:uFillTx/>
              <a:latin typeface="Tahoma"/>
            </a:endParaRPr>
          </a:p>
          <a:p>
            <a:pPr marL="812880" indent="-8128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ea typeface="Times New Roman"/>
              </a:rPr>
              <a:t>       Improved juror comprehension</a:t>
            </a:r>
            <a:r>
              <a:rPr b="0" lang="en-US" sz="2400" strike="noStrike" u="none">
                <a:solidFill>
                  <a:srgbClr val="ccecff"/>
                </a:solidFill>
                <a:effectLst/>
                <a:uFillTx/>
                <a:latin typeface="Tahoma"/>
                <a:ea typeface="Times New Roman"/>
              </a:rPr>
              <a:t>	</a:t>
            </a:r>
            <a:endParaRPr b="0" lang="en-US" sz="2400" strike="noStrike" u="none">
              <a:solidFill>
                <a:srgbClr val="ccecff"/>
              </a:solidFill>
              <a:effectLst/>
              <a:uFillTx/>
              <a:latin typeface="Tahoma"/>
            </a:endParaRPr>
          </a:p>
          <a:p>
            <a:pPr marL="81288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ecff"/>
              </a:solidFill>
              <a:effectLst/>
              <a:uFillTx/>
              <a:latin typeface="Tahoma"/>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ccffff"/>
                </a:solidFill>
                <a:effectLst/>
                <a:uFillTx/>
                <a:latin typeface="Tahoma"/>
                <a:ea typeface="Times New Roman"/>
              </a:rPr>
              <a:t>CJRI Focus Areas</a:t>
            </a:r>
            <a:br>
              <a:rPr sz="2600"/>
            </a:br>
            <a:r>
              <a:rPr b="0" lang="en-US" sz="2600" strike="noStrike" u="none">
                <a:solidFill>
                  <a:srgbClr val="ccffff"/>
                </a:solidFill>
                <a:effectLst/>
                <a:uFillTx/>
                <a:latin typeface="Tahoma"/>
                <a:ea typeface="Times New Roman"/>
              </a:rPr>
              <a:t>in priority order </a:t>
            </a:r>
            <a:br>
              <a:rPr sz="2600"/>
            </a:br>
            <a:r>
              <a:rPr b="0" lang="en-US" sz="2000" strike="noStrike" u="none">
                <a:solidFill>
                  <a:srgbClr val="ccffff"/>
                </a:solidFill>
                <a:effectLst/>
                <a:uFillTx/>
                <a:latin typeface="Tahoma"/>
                <a:ea typeface="Times New Roman"/>
              </a:rPr>
              <a:t>(with projects proposed)</a:t>
            </a:r>
            <a:endParaRPr b="0" lang="en-US" sz="2000" strike="noStrike" u="none">
              <a:solidFill>
                <a:srgbClr val="ccffff"/>
              </a:solidFill>
              <a:effectLst/>
              <a:uFillTx/>
              <a:latin typeface="Tahoma"/>
            </a:endParaRPr>
          </a:p>
        </p:txBody>
      </p:sp>
      <p:sp>
        <p:nvSpPr>
          <p:cNvPr id="51" name="PlaceHolder 2"/>
          <p:cNvSpPr>
            <a:spLocks noGrp="1"/>
          </p:cNvSpPr>
          <p:nvPr>
            <p:ph/>
          </p:nvPr>
        </p:nvSpPr>
        <p:spPr>
          <a:xfrm>
            <a:off x="0" y="1981080"/>
            <a:ext cx="9144000" cy="4114800"/>
          </a:xfrm>
          <a:prstGeom prst="rect">
            <a:avLst/>
          </a:prstGeom>
          <a:noFill/>
          <a:ln w="0">
            <a:noFill/>
          </a:ln>
        </p:spPr>
        <p:txBody>
          <a:bodyPr lIns="90000" rIns="90000" tIns="46800" bIns="46800" anchor="t">
            <a:normAutofit/>
          </a:bodyPr>
          <a:p>
            <a:pPr marL="812880" indent="-812880">
              <a:spcBef>
                <a:spcPts val="37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fr-FR" sz="2000" strike="noStrike" u="none">
                <a:solidFill>
                  <a:srgbClr val="ccecff"/>
                </a:solidFill>
                <a:effectLst/>
                <a:uFillTx/>
                <a:latin typeface="Tahoma"/>
                <a:ea typeface="Times New Roman"/>
              </a:rPr>
              <a:t>VI.  </a:t>
            </a:r>
            <a:r>
              <a:rPr b="1" lang="fr-FR" sz="2400" strike="noStrike" u="none">
                <a:solidFill>
                  <a:srgbClr val="ccecff"/>
                </a:solidFill>
                <a:effectLst/>
                <a:uFillTx/>
                <a:latin typeface="Tahoma"/>
                <a:ea typeface="Times New Roman"/>
              </a:rPr>
              <a:t>Civil trial court network</a:t>
            </a:r>
            <a:r>
              <a:rPr b="0" lang="en-US" sz="2400" strike="noStrike" u="none">
                <a:solidFill>
                  <a:srgbClr val="ccecff"/>
                </a:solidFill>
                <a:effectLst/>
                <a:uFillTx/>
                <a:latin typeface="Tahoma"/>
              </a:rPr>
              <a:t> </a:t>
            </a:r>
            <a:r>
              <a:rPr b="0" lang="en-US" sz="1500" strike="noStrike" u="none">
                <a:solidFill>
                  <a:srgbClr val="ccecff"/>
                </a:solidFill>
                <a:effectLst/>
                <a:uFillTx/>
                <a:latin typeface="Tahoma"/>
              </a:rPr>
              <a:t>(data collection from 45 of the nation’s largest counties)</a:t>
            </a:r>
            <a:endParaRPr b="0" lang="en-US" sz="1500" strike="noStrike" u="none">
              <a:solidFill>
                <a:srgbClr val="ccecff"/>
              </a:solidFill>
              <a:effectLst/>
              <a:uFillTx/>
              <a:latin typeface="Tahoma"/>
            </a:endParaRPr>
          </a:p>
          <a:p>
            <a:pPr marL="812880" indent="-8128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rPr>
              <a:t>    A.  Use case data to study costs of litigation</a:t>
            </a:r>
            <a:endParaRPr b="0" lang="en-US" sz="2400" strike="noStrike" u="none">
              <a:solidFill>
                <a:srgbClr val="ccecff"/>
              </a:solidFill>
              <a:effectLst/>
              <a:uFillTx/>
              <a:latin typeface="Tahoma"/>
            </a:endParaRPr>
          </a:p>
          <a:p>
            <a:pPr marL="812880" indent="-8128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rPr>
              <a:t>    B.  Use case data to guide refinement of differentiated case management systems</a:t>
            </a:r>
            <a:endParaRPr b="0" lang="en-US" sz="2400" strike="noStrike" u="none">
              <a:solidFill>
                <a:srgbClr val="ccecff"/>
              </a:solidFill>
              <a:effectLst/>
              <a:uFillTx/>
              <a:latin typeface="Tahoma"/>
            </a:endParaRPr>
          </a:p>
          <a:p>
            <a:pPr marL="812880" indent="-8128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ecff"/>
              </a:solidFill>
              <a:effectLst/>
              <a:uFillTx/>
              <a:latin typeface="Tahoma"/>
            </a:endParaRPr>
          </a:p>
          <a:p>
            <a:pPr marL="812880" indent="-8128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rPr>
              <a:t>    </a:t>
            </a:r>
            <a:r>
              <a:rPr b="1" lang="en-US" sz="2400" strike="noStrike" u="none">
                <a:solidFill>
                  <a:srgbClr val="ccecff"/>
                </a:solidFill>
                <a:effectLst/>
                <a:uFillTx/>
                <a:latin typeface="Tahoma"/>
              </a:rPr>
              <a:t>What difference will it make?</a:t>
            </a:r>
            <a:endParaRPr b="0" lang="en-US" sz="2400" strike="noStrike" u="none">
              <a:solidFill>
                <a:srgbClr val="ccecff"/>
              </a:solidFill>
              <a:effectLst/>
              <a:uFillTx/>
              <a:latin typeface="Tahoma"/>
            </a:endParaRPr>
          </a:p>
          <a:p>
            <a:pPr marL="812880" indent="-8128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rPr>
              <a:t>     Understanding and combating the real costs of litigation</a:t>
            </a:r>
            <a:endParaRPr b="0" lang="en-US" sz="2400" strike="noStrike" u="none">
              <a:solidFill>
                <a:srgbClr val="ccecff"/>
              </a:solidFill>
              <a:effectLst/>
              <a:uFillTx/>
              <a:latin typeface="Tahoma"/>
            </a:endParaRPr>
          </a:p>
          <a:p>
            <a:pPr marL="812880" indent="-8128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rPr>
              <a:t>     Improved case management </a:t>
            </a:r>
            <a:r>
              <a:rPr b="0" lang="en-US" sz="1800" strike="noStrike" u="none">
                <a:solidFill>
                  <a:srgbClr val="ccecff"/>
                </a:solidFill>
                <a:effectLst/>
                <a:uFillTx/>
                <a:latin typeface="Tahoma"/>
              </a:rPr>
              <a:t>(matching appropriate process to case)</a:t>
            </a:r>
            <a:endParaRPr b="0" lang="en-US" sz="1800" strike="noStrike" u="none">
              <a:solidFill>
                <a:srgbClr val="ccecff"/>
              </a:solidFill>
              <a:effectLst/>
              <a:uFillTx/>
              <a:latin typeface="Tahoma"/>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cffff"/>
                </a:solidFill>
                <a:effectLst/>
                <a:uFillTx/>
                <a:latin typeface="Tahoma"/>
                <a:ea typeface="Times New Roman"/>
              </a:rPr>
              <a:t>Expected CJRI outcomes</a:t>
            </a:r>
            <a:endParaRPr b="0" lang="en-US" sz="4400" strike="noStrike" u="none">
              <a:solidFill>
                <a:srgbClr val="ccffff"/>
              </a:solidFill>
              <a:effectLst/>
              <a:uFillTx/>
              <a:latin typeface="Tahoma"/>
            </a:endParaRPr>
          </a:p>
        </p:txBody>
      </p:sp>
      <p:sp>
        <p:nvSpPr>
          <p:cNvPr id="5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ccecff"/>
                </a:solidFill>
                <a:effectLst/>
                <a:uFillTx/>
                <a:latin typeface="Tahoma"/>
              </a:rPr>
              <a:t>More efficient courts</a:t>
            </a:r>
            <a:endParaRPr b="0" lang="en-US" sz="2800" strike="noStrike" u="none">
              <a:solidFill>
                <a:srgbClr val="ccecff"/>
              </a:solidFill>
              <a:effectLst/>
              <a:uFillTx/>
              <a:latin typeface="Tahoma"/>
            </a:endParaRPr>
          </a:p>
          <a:p>
            <a:pPr marL="343080" indent="-343080">
              <a:spcBef>
                <a:spcPts val="700"/>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ccecff"/>
                </a:solidFill>
                <a:effectLst/>
                <a:uFillTx/>
                <a:latin typeface="Tahoma"/>
              </a:rPr>
              <a:t>Lower litigant costs</a:t>
            </a:r>
            <a:endParaRPr b="0" lang="en-US" sz="2800" strike="noStrike" u="none">
              <a:solidFill>
                <a:srgbClr val="ccecff"/>
              </a:solidFill>
              <a:effectLst/>
              <a:uFillTx/>
              <a:latin typeface="Tahoma"/>
            </a:endParaRPr>
          </a:p>
          <a:p>
            <a:pPr marL="343080" indent="-343080">
              <a:spcBef>
                <a:spcPts val="700"/>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ccecff"/>
                </a:solidFill>
                <a:effectLst/>
                <a:uFillTx/>
                <a:latin typeface="Tahoma"/>
              </a:rPr>
              <a:t>Less delay</a:t>
            </a:r>
            <a:endParaRPr b="0" lang="en-US" sz="2800" strike="noStrike" u="none">
              <a:solidFill>
                <a:srgbClr val="ccecff"/>
              </a:solidFill>
              <a:effectLst/>
              <a:uFillTx/>
              <a:latin typeface="Tahoma"/>
            </a:endParaRPr>
          </a:p>
          <a:p>
            <a:pPr marL="343080" indent="-343080">
              <a:spcBef>
                <a:spcPts val="700"/>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ccecff"/>
                </a:solidFill>
                <a:effectLst/>
                <a:uFillTx/>
                <a:latin typeface="Tahoma"/>
              </a:rPr>
              <a:t>Greater predictability and uniformity of procedure</a:t>
            </a:r>
            <a:endParaRPr b="0" lang="en-US" sz="2800" strike="noStrike" u="none">
              <a:solidFill>
                <a:srgbClr val="ccecff"/>
              </a:solidFill>
              <a:effectLst/>
              <a:uFillTx/>
              <a:latin typeface="Tahoma"/>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cffff"/>
                </a:solidFill>
                <a:effectLst/>
                <a:uFillTx/>
                <a:latin typeface="Tahoma"/>
              </a:rPr>
              <a:t>Expected CJRI outcomes </a:t>
            </a:r>
            <a:br>
              <a:rPr sz="4400"/>
            </a:br>
            <a:r>
              <a:rPr b="0" lang="en-US" sz="2800" strike="noStrike" u="none">
                <a:solidFill>
                  <a:srgbClr val="ccffff"/>
                </a:solidFill>
                <a:effectLst/>
                <a:uFillTx/>
                <a:latin typeface="Tahoma"/>
              </a:rPr>
              <a:t>(continued)</a:t>
            </a:r>
            <a:endParaRPr b="0" lang="en-US" sz="2800" strike="noStrike" u="none">
              <a:solidFill>
                <a:srgbClr val="ccffff"/>
              </a:solidFill>
              <a:effectLst/>
              <a:uFillTx/>
              <a:latin typeface="Tahoma"/>
            </a:endParaRPr>
          </a:p>
        </p:txBody>
      </p:sp>
      <p:sp>
        <p:nvSpPr>
          <p:cNvPr id="55" name="PlaceHolder 2"/>
          <p:cNvSpPr>
            <a:spLocks noGrp="1"/>
          </p:cNvSpPr>
          <p:nvPr>
            <p:ph/>
          </p:nvPr>
        </p:nvSpPr>
        <p:spPr>
          <a:xfrm>
            <a:off x="1904760" y="2438280"/>
            <a:ext cx="6629400" cy="2819520"/>
          </a:xfrm>
          <a:prstGeom prst="rect">
            <a:avLst/>
          </a:prstGeom>
          <a:noFill/>
          <a:ln w="0">
            <a:noFill/>
          </a:ln>
        </p:spPr>
        <p:txBody>
          <a:bodyPr lIns="90000" rIns="90000" tIns="46800" bIns="46800" anchor="t">
            <a:normAutofit lnSpcReduction="9999"/>
          </a:bodyPr>
          <a:p>
            <a:pPr marL="343080" indent="-343080">
              <a:spcBef>
                <a:spcPts val="799"/>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Better prepared judges</a:t>
            </a:r>
            <a:endParaRPr b="0" lang="en-US" sz="3200" strike="noStrike" u="none">
              <a:solidFill>
                <a:srgbClr val="ccecff"/>
              </a:solidFill>
              <a:effectLst/>
              <a:uFillTx/>
              <a:latin typeface="Tahoma"/>
            </a:endParaRPr>
          </a:p>
          <a:p>
            <a:pPr marL="343080" indent="-343080">
              <a:spcBef>
                <a:spcPts val="799"/>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More competent jurors</a:t>
            </a:r>
            <a:endParaRPr b="0" lang="en-US" sz="3200" strike="noStrike" u="none">
              <a:solidFill>
                <a:srgbClr val="ccecff"/>
              </a:solidFill>
              <a:effectLst/>
              <a:uFillTx/>
              <a:latin typeface="Tahoma"/>
            </a:endParaRPr>
          </a:p>
          <a:p>
            <a:pPr marL="343080" indent="-343080">
              <a:spcBef>
                <a:spcPts val="799"/>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Greater litigant satisfaction</a:t>
            </a:r>
            <a:endParaRPr b="0" lang="en-US" sz="3200" strike="noStrike" u="none">
              <a:solidFill>
                <a:srgbClr val="ccecff"/>
              </a:solidFill>
              <a:effectLst/>
              <a:uFillTx/>
              <a:latin typeface="Tahoma"/>
            </a:endParaRPr>
          </a:p>
          <a:p>
            <a:pPr marL="343080" indent="-343080">
              <a:spcBef>
                <a:spcPts val="799"/>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Greater public confidence  (fairness &amp; quality)</a:t>
            </a:r>
            <a:endParaRPr b="0" lang="en-US" sz="3200" strike="noStrike" u="none">
              <a:solidFill>
                <a:srgbClr val="ccecff"/>
              </a:solidFill>
              <a:effectLst/>
              <a:uFillTx/>
              <a:latin typeface="Tahoma"/>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ccecff"/>
              </a:solidFill>
              <a:effectLst/>
              <a:uFillTx/>
              <a:latin typeface="Tahoma"/>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ccffff"/>
                </a:solidFill>
                <a:effectLst/>
                <a:uFillTx/>
                <a:latin typeface="Tahoma"/>
              </a:rPr>
              <a:t>Introduction</a:t>
            </a:r>
            <a:endParaRPr b="0" lang="en-US" sz="4400" strike="noStrike" u="none">
              <a:solidFill>
                <a:srgbClr val="ccffff"/>
              </a:solidFill>
              <a:effectLst/>
              <a:uFillTx/>
              <a:latin typeface="Tahoma"/>
            </a:endParaRPr>
          </a:p>
        </p:txBody>
      </p:sp>
      <p:sp>
        <p:nvSpPr>
          <p:cNvPr id="2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ccecff"/>
              </a:solidFill>
              <a:effectLst/>
              <a:uFillTx/>
              <a:latin typeface="Tahoma"/>
            </a:endParaRPr>
          </a:p>
          <a:p>
            <a:pPr marL="343080" indent="-34308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cecff"/>
                </a:solidFill>
                <a:effectLst/>
                <a:uFillTx/>
                <a:latin typeface="Tahoma"/>
              </a:rPr>
              <a:t>98% of all litigation is in state courts </a:t>
            </a:r>
            <a:endParaRPr b="0" lang="en-US" sz="2000" strike="noStrike" u="none">
              <a:solidFill>
                <a:srgbClr val="ccecff"/>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ccecff"/>
                </a:solidFill>
                <a:effectLst/>
                <a:uFillTx/>
                <a:latin typeface="Tahoma"/>
              </a:rPr>
              <a:t>         </a:t>
            </a:r>
            <a:br>
              <a:rPr sz="2000"/>
            </a:br>
            <a:r>
              <a:rPr b="1" lang="en-US" sz="2000" strike="noStrike" u="none">
                <a:solidFill>
                  <a:srgbClr val="ccecff"/>
                </a:solidFill>
                <a:effectLst/>
                <a:uFillTx/>
                <a:latin typeface="Tahoma"/>
              </a:rPr>
              <a:t>Focus of civil justice reform should be on state courts</a:t>
            </a:r>
            <a:br>
              <a:rPr sz="2000"/>
            </a:br>
            <a:endParaRPr b="0" lang="en-US" sz="2000" strike="noStrike" u="none">
              <a:solidFill>
                <a:srgbClr val="ccecff"/>
              </a:solidFill>
              <a:effectLst/>
              <a:uFillTx/>
              <a:latin typeface="Tahoma"/>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000"/>
            </a:br>
            <a:r>
              <a:rPr b="1" lang="en-US" sz="2000" strike="noStrike" u="none">
                <a:solidFill>
                  <a:srgbClr val="ccecff"/>
                </a:solidFill>
                <a:effectLst/>
                <a:uFillTx/>
                <a:latin typeface="Tahoma"/>
              </a:rPr>
              <a:t>The problem:  Diversity of state court systems</a:t>
            </a:r>
            <a:br>
              <a:rPr sz="2000"/>
            </a:br>
            <a:br>
              <a:rPr sz="2000"/>
            </a:br>
            <a:r>
              <a:rPr b="1" lang="en-US" sz="2000" strike="noStrike" u="none">
                <a:solidFill>
                  <a:srgbClr val="ccecff"/>
                </a:solidFill>
                <a:effectLst/>
                <a:uFillTx/>
                <a:latin typeface="Tahoma"/>
              </a:rPr>
              <a:t>The solution:  The National Center for State Courts </a:t>
            </a:r>
            <a:r>
              <a:rPr b="1" lang="en-US" sz="2000" strike="noStrike" u="none">
                <a:solidFill>
                  <a:srgbClr val="ccecff"/>
                </a:solidFill>
                <a:effectLst/>
                <a:uFillTx/>
                <a:latin typeface="Tahoma"/>
              </a:rPr>
              <a:t>	</a:t>
            </a:r>
            <a:r>
              <a:rPr b="1" lang="en-US" sz="2000" strike="noStrike" u="none">
                <a:solidFill>
                  <a:srgbClr val="ccecff"/>
                </a:solidFill>
                <a:effectLst/>
                <a:uFillTx/>
                <a:latin typeface="Tahoma"/>
              </a:rPr>
              <a:t>	</a:t>
            </a:r>
            <a:r>
              <a:rPr b="1" lang="en-US" sz="2000" strike="noStrike" u="none">
                <a:solidFill>
                  <a:srgbClr val="ccecff"/>
                </a:solidFill>
                <a:effectLst/>
                <a:uFillTx/>
                <a:latin typeface="Tahoma"/>
              </a:rPr>
              <a:t>	</a:t>
            </a:r>
            <a:r>
              <a:rPr b="1" lang="en-US" sz="2000" strike="noStrike" u="none">
                <a:solidFill>
                  <a:srgbClr val="ccecff"/>
                </a:solidFill>
                <a:effectLst/>
                <a:uFillTx/>
                <a:latin typeface="Tahoma"/>
              </a:rPr>
              <a:t>	</a:t>
            </a:r>
            <a:r>
              <a:rPr b="1" lang="en-US" sz="2000" strike="noStrike" u="none">
                <a:solidFill>
                  <a:srgbClr val="ccecff"/>
                </a:solidFill>
                <a:effectLst/>
                <a:uFillTx/>
                <a:latin typeface="Tahoma"/>
              </a:rPr>
              <a:t>	</a:t>
            </a:r>
            <a:r>
              <a:rPr b="1" lang="en-US" sz="2000" strike="noStrike" u="none">
                <a:solidFill>
                  <a:srgbClr val="ccecff"/>
                </a:solidFill>
                <a:effectLst/>
                <a:uFillTx/>
                <a:latin typeface="Tahoma"/>
              </a:rPr>
              <a:t>(NCSC)</a:t>
            </a:r>
            <a:endParaRPr b="0" lang="en-US" sz="2000" strike="noStrike" u="none">
              <a:solidFill>
                <a:srgbClr val="ccecff"/>
              </a:solidFill>
              <a:effectLst/>
              <a:uFillTx/>
              <a:latin typeface="Tahoma"/>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ccffff"/>
                </a:solidFill>
                <a:effectLst/>
                <a:uFillTx/>
                <a:latin typeface="Tahoma"/>
              </a:rPr>
              <a:t>How can general counsel be involved?</a:t>
            </a:r>
            <a:endParaRPr b="0" lang="en-US" sz="4000" strike="noStrike" u="none">
              <a:solidFill>
                <a:srgbClr val="ccffff"/>
              </a:solidFill>
              <a:effectLst/>
              <a:uFillTx/>
              <a:latin typeface="Tahoma"/>
            </a:endParaRPr>
          </a:p>
        </p:txBody>
      </p:sp>
      <p:sp>
        <p:nvSpPr>
          <p:cNvPr id="57" name="PlaceHolder 2"/>
          <p:cNvSpPr>
            <a:spLocks noGrp="1"/>
          </p:cNvSpPr>
          <p:nvPr>
            <p:ph/>
          </p:nvPr>
        </p:nvSpPr>
        <p:spPr>
          <a:xfrm>
            <a:off x="228600" y="1981080"/>
            <a:ext cx="8610480" cy="4114800"/>
          </a:xfrm>
          <a:prstGeom prst="rect">
            <a:avLst/>
          </a:prstGeom>
          <a:noFill/>
          <a:ln w="0">
            <a:noFill/>
          </a:ln>
        </p:spPr>
        <p:txBody>
          <a:bodyPr lIns="90000" rIns="90000" tIns="46800" bIns="46800" anchor="t">
            <a:normAutofit/>
          </a:bodyPr>
          <a:p>
            <a:pPr marL="609480" indent="-609480" algn="ctr">
              <a:lnSpc>
                <a:spcPct val="9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ccecff"/>
                </a:solidFill>
                <a:effectLst/>
                <a:uFillTx/>
                <a:latin typeface="Tahoma"/>
              </a:rPr>
              <a:t> </a:t>
            </a:r>
            <a:r>
              <a:rPr b="0" lang="en-US" sz="3200" strike="noStrike" u="none">
                <a:solidFill>
                  <a:srgbClr val="ccecff"/>
                </a:solidFill>
                <a:effectLst/>
                <a:uFillTx/>
                <a:latin typeface="Tahoma"/>
              </a:rPr>
              <a:t>NCSC General Counsel Committee</a:t>
            </a:r>
            <a:endParaRPr b="0" lang="en-US" sz="3200" strike="noStrike" u="none">
              <a:solidFill>
                <a:srgbClr val="ccecff"/>
              </a:solidFill>
              <a:effectLst/>
              <a:uFillTx/>
              <a:latin typeface="Tahoma"/>
            </a:endParaRPr>
          </a:p>
          <a:p>
            <a:pPr marL="609480" indent="-609480" algn="ctr">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ecff"/>
              </a:solidFill>
              <a:effectLst/>
              <a:uFillTx/>
              <a:latin typeface="Tahoma"/>
            </a:endParaRPr>
          </a:p>
          <a:p>
            <a:pPr marL="609480" indent="-609480" algn="ctr">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sng">
                <a:solidFill>
                  <a:srgbClr val="ccecff"/>
                </a:solidFill>
                <a:effectLst/>
                <a:uFillTx/>
                <a:latin typeface="Tahoma"/>
                <a:ea typeface="Times New Roman"/>
              </a:rPr>
              <a:t>Statement of Purpose</a:t>
            </a:r>
            <a:r>
              <a:rPr b="0" lang="en-US" sz="2400" strike="noStrike" u="none">
                <a:solidFill>
                  <a:srgbClr val="ccecff"/>
                </a:solidFill>
                <a:effectLst/>
                <a:uFillTx/>
                <a:latin typeface="Tahoma"/>
              </a:rPr>
              <a:t> </a:t>
            </a:r>
            <a:endParaRPr b="0" lang="en-US" sz="2400" strike="noStrike" u="none">
              <a:solidFill>
                <a:srgbClr val="ccecff"/>
              </a:solidFill>
              <a:effectLst/>
              <a:uFillTx/>
              <a:latin typeface="Tahoma"/>
            </a:endParaRPr>
          </a:p>
          <a:p>
            <a:pPr marL="609480" indent="-6094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ea typeface="Times New Roman"/>
              </a:rPr>
              <a:t>	</a:t>
            </a:r>
            <a:endParaRPr b="0" lang="en-US" sz="2400" strike="noStrike" u="none">
              <a:solidFill>
                <a:srgbClr val="ccecff"/>
              </a:solidFill>
              <a:effectLst/>
              <a:uFillTx/>
              <a:latin typeface="Tahoma"/>
            </a:endParaRPr>
          </a:p>
          <a:p>
            <a:pPr marL="609480" indent="-6094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ea typeface="Times New Roman"/>
              </a:rPr>
              <a:t>	</a:t>
            </a:r>
            <a:r>
              <a:rPr b="0" lang="en-US" sz="2400" strike="noStrike" u="none">
                <a:solidFill>
                  <a:srgbClr val="ccecff"/>
                </a:solidFill>
                <a:effectLst/>
                <a:uFillTx/>
                <a:latin typeface="Tahoma"/>
                <a:ea typeface="Times New Roman"/>
              </a:rPr>
              <a:t>The General Counsel Committee was formed by the National Center for State Courts to involve the general counsel of America’s leading corporations in the work and programs of the National Center for State Courts.  Committee members serve in a leadership role on behalf of corporate America with a commitment to—</a:t>
            </a:r>
            <a:r>
              <a:rPr b="0" lang="en-US" sz="2400" strike="noStrike" u="none">
                <a:solidFill>
                  <a:srgbClr val="ccecff"/>
                </a:solidFill>
                <a:effectLst/>
                <a:uFillTx/>
                <a:latin typeface="Tahoma"/>
              </a:rPr>
              <a:t> </a:t>
            </a:r>
            <a:endParaRPr b="0" lang="en-US" sz="2400" strike="noStrike" u="none">
              <a:solidFill>
                <a:srgbClr val="ccecff"/>
              </a:solidFill>
              <a:effectLst/>
              <a:uFillTx/>
              <a:latin typeface="Tahoma"/>
            </a:endParaRPr>
          </a:p>
          <a:p>
            <a:pPr marL="609480" indent="-6094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ecff"/>
              </a:solidFill>
              <a:effectLst/>
              <a:uFillTx/>
              <a:latin typeface="Tahoma"/>
            </a:endParaRPr>
          </a:p>
          <a:p>
            <a:pPr marL="609480" indent="-6094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ecff"/>
              </a:solidFill>
              <a:effectLst/>
              <a:uFillTx/>
              <a:latin typeface="Tahoma"/>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ffff"/>
                </a:solidFill>
                <a:effectLst/>
                <a:uFillTx/>
                <a:latin typeface="Tahoma"/>
              </a:rPr>
              <a:t>NCSC General Counsel Committee </a:t>
            </a:r>
            <a:br>
              <a:rPr sz="3200"/>
            </a:br>
            <a:r>
              <a:rPr b="0" lang="en-US" sz="3200" strike="noStrike" u="none">
                <a:solidFill>
                  <a:srgbClr val="ccffff"/>
                </a:solidFill>
                <a:effectLst/>
                <a:uFillTx/>
                <a:latin typeface="Tahoma"/>
              </a:rPr>
              <a:t>Statement of Purpose</a:t>
            </a:r>
            <a:br>
              <a:rPr sz="3200"/>
            </a:br>
            <a:r>
              <a:rPr b="0" lang="en-US" sz="3200" strike="noStrike" u="none">
                <a:solidFill>
                  <a:srgbClr val="ccffff"/>
                </a:solidFill>
                <a:effectLst/>
                <a:uFillTx/>
                <a:latin typeface="Tahoma"/>
              </a:rPr>
              <a:t>(continued)</a:t>
            </a:r>
            <a:endParaRPr b="0" lang="en-US" sz="3200" strike="noStrike" u="none">
              <a:solidFill>
                <a:srgbClr val="ccffff"/>
              </a:solidFill>
              <a:effectLst/>
              <a:uFillTx/>
              <a:latin typeface="Tahoma"/>
            </a:endParaRPr>
          </a:p>
        </p:txBody>
      </p:sp>
      <p:sp>
        <p:nvSpPr>
          <p:cNvPr id="5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601"/>
              </a:spcBef>
              <a:buClr>
                <a:srgbClr val="0066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ea typeface="Times New Roman"/>
              </a:rPr>
              <a:t>build public understanding of the need for a strong and independent judiciary</a:t>
            </a:r>
            <a:r>
              <a:rPr b="0" lang="en-US" sz="2400" strike="noStrike" u="none">
                <a:solidFill>
                  <a:srgbClr val="ccecff"/>
                </a:solidFill>
                <a:effectLst/>
                <a:uFillTx/>
                <a:latin typeface="Tahoma"/>
              </a:rPr>
              <a:t> </a:t>
            </a:r>
            <a:endParaRPr b="0" lang="en-US" sz="2400" strike="noStrike" u="none">
              <a:solidFill>
                <a:srgbClr val="ccecff"/>
              </a:solidFill>
              <a:effectLst/>
              <a:uFillTx/>
              <a:latin typeface="Tahoma"/>
            </a:endParaRPr>
          </a:p>
          <a:p>
            <a:pPr marL="34308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ecff"/>
              </a:solidFill>
              <a:effectLst/>
              <a:uFillTx/>
              <a:latin typeface="Tahoma"/>
            </a:endParaRPr>
          </a:p>
          <a:p>
            <a:pPr marL="343080" indent="-343080">
              <a:lnSpc>
                <a:spcPct val="90000"/>
              </a:lnSpc>
              <a:spcBef>
                <a:spcPts val="601"/>
              </a:spcBef>
              <a:buClr>
                <a:srgbClr val="0066ff"/>
              </a:buClr>
              <a:buSzPct val="75000"/>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imes New Roman"/>
                <a:ea typeface="Times New Roman"/>
              </a:rPr>
              <a:t> </a:t>
            </a:r>
            <a:r>
              <a:rPr b="0" lang="en-US" sz="2400" strike="noStrike" u="none">
                <a:solidFill>
                  <a:srgbClr val="ccecff"/>
                </a:solidFill>
                <a:effectLst/>
                <a:uFillTx/>
                <a:latin typeface="Tahoma"/>
                <a:ea typeface="Times New Roman"/>
              </a:rPr>
              <a:t>support the mission of the National Center for State Courts </a:t>
            </a:r>
            <a:r>
              <a:rPr b="0" i="1" lang="en-US" sz="2400" strike="noStrike" u="none">
                <a:solidFill>
                  <a:srgbClr val="ccecff"/>
                </a:solidFill>
                <a:effectLst/>
                <a:uFillTx/>
                <a:latin typeface="Tahoma"/>
                <a:ea typeface="Times New Roman"/>
              </a:rPr>
              <a:t>to improve the administration of justice through leadership and service to state courts</a:t>
            </a:r>
            <a:endParaRPr b="0" lang="en-US" sz="2400" strike="noStrike" u="none">
              <a:solidFill>
                <a:srgbClr val="ccecff"/>
              </a:solidFill>
              <a:effectLst/>
              <a:uFillTx/>
              <a:latin typeface="Tahoma"/>
            </a:endParaRPr>
          </a:p>
          <a:p>
            <a:pPr marL="343080" indent="0" algn="just">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ecff"/>
              </a:solidFill>
              <a:effectLst/>
              <a:uFillTx/>
              <a:latin typeface="Tahoma"/>
            </a:endParaRPr>
          </a:p>
          <a:p>
            <a:pPr marL="343080" indent="-343080" algn="just">
              <a:lnSpc>
                <a:spcPct val="90000"/>
              </a:lnSpc>
              <a:spcBef>
                <a:spcPts val="601"/>
              </a:spcBef>
              <a:buClr>
                <a:srgbClr val="0066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ea typeface="Times New Roman"/>
              </a:rPr>
              <a:t>participate actively in the development and implementation of The National Center’s programs and initiatives, including its Civil Justice Reform Initiative (CJRI) </a:t>
            </a:r>
            <a:endParaRPr b="0" lang="en-US" sz="2400" strike="noStrike" u="none">
              <a:solidFill>
                <a:srgbClr val="ccecff"/>
              </a:solidFill>
              <a:effectLst/>
              <a:uFillTx/>
              <a:latin typeface="Tahoma"/>
            </a:endParaRPr>
          </a:p>
          <a:p>
            <a:pPr marL="34308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ecff"/>
              </a:solidFill>
              <a:effectLst/>
              <a:uFillTx/>
              <a:latin typeface="Tahoma"/>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ffff"/>
                </a:solidFill>
                <a:effectLst/>
                <a:uFillTx/>
                <a:latin typeface="Tahoma"/>
              </a:rPr>
              <a:t>NCSC General Counsel Committee</a:t>
            </a:r>
            <a:br>
              <a:rPr sz="3200"/>
            </a:br>
            <a:r>
              <a:rPr b="0" lang="en-US" sz="3200" strike="noStrike" u="none">
                <a:solidFill>
                  <a:srgbClr val="ccffff"/>
                </a:solidFill>
                <a:effectLst/>
                <a:uFillTx/>
                <a:latin typeface="Tahoma"/>
              </a:rPr>
              <a:t>Statement of Purpose</a:t>
            </a:r>
            <a:br>
              <a:rPr sz="3200"/>
            </a:br>
            <a:r>
              <a:rPr b="0" lang="en-US" sz="3200" strike="noStrike" u="none">
                <a:solidFill>
                  <a:srgbClr val="ccffff"/>
                </a:solidFill>
                <a:effectLst/>
                <a:uFillTx/>
                <a:latin typeface="Tahoma"/>
              </a:rPr>
              <a:t> (continued)</a:t>
            </a:r>
            <a:endParaRPr b="0" lang="en-US" sz="3200" strike="noStrike" u="none">
              <a:solidFill>
                <a:srgbClr val="ccffff"/>
              </a:solidFill>
              <a:effectLst/>
              <a:uFillTx/>
              <a:latin typeface="Tahoma"/>
            </a:endParaRPr>
          </a:p>
        </p:txBody>
      </p:sp>
      <p:sp>
        <p:nvSpPr>
          <p:cNvPr id="6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49"/>
              </a:spcBef>
              <a:buClr>
                <a:srgbClr val="0066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ccecff"/>
                </a:solidFill>
                <a:effectLst/>
                <a:uFillTx/>
                <a:latin typeface="Tahoma"/>
                <a:ea typeface="Times New Roman"/>
              </a:rPr>
              <a:t>create and participate in opportunities for dialogue with state court leaders on judicial reform issues</a:t>
            </a:r>
            <a:r>
              <a:rPr b="0" lang="en-US" sz="2600" strike="noStrike" u="none">
                <a:solidFill>
                  <a:srgbClr val="ccecff"/>
                </a:solidFill>
                <a:effectLst/>
                <a:uFillTx/>
                <a:latin typeface="Tahoma"/>
              </a:rPr>
              <a:t> </a:t>
            </a:r>
            <a:endParaRPr b="0" lang="en-US" sz="2600" strike="noStrike" u="none">
              <a:solidFill>
                <a:srgbClr val="ccecff"/>
              </a:solidFill>
              <a:effectLst/>
              <a:uFillTx/>
              <a:latin typeface="Tahoma"/>
            </a:endParaRPr>
          </a:p>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600" strike="noStrike" u="none">
              <a:solidFill>
                <a:srgbClr val="ccecff"/>
              </a:solidFill>
              <a:effectLst/>
              <a:uFillTx/>
              <a:latin typeface="Tahoma"/>
            </a:endParaRPr>
          </a:p>
          <a:p>
            <a:pPr marL="343080" indent="-343080">
              <a:spcBef>
                <a:spcPts val="601"/>
              </a:spcBef>
              <a:buClr>
                <a:srgbClr val="0066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ccecff"/>
                </a:solidFill>
                <a:effectLst/>
                <a:uFillTx/>
                <a:latin typeface="Tahoma"/>
                <a:ea typeface="Times New Roman"/>
              </a:rPr>
              <a:t>encourage corporate financial support for The National Center’s programs and initiatives</a:t>
            </a:r>
            <a:r>
              <a:rPr b="0" lang="en-US" sz="2400" strike="noStrike" u="none">
                <a:solidFill>
                  <a:srgbClr val="ccecff"/>
                </a:solidFill>
                <a:effectLst/>
                <a:uFillTx/>
                <a:latin typeface="Tahoma"/>
              </a:rPr>
              <a:t> </a:t>
            </a:r>
            <a:endParaRPr b="0" lang="en-US" sz="2400" strike="noStrike" u="none">
              <a:solidFill>
                <a:srgbClr val="ccecff"/>
              </a:solidFill>
              <a:effectLst/>
              <a:uFillTx/>
              <a:latin typeface="Tahoma"/>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62"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ccffff"/>
                </a:solidFill>
                <a:effectLst/>
                <a:uFillTx/>
                <a:latin typeface="Tahoma"/>
              </a:rPr>
              <a:t>What difference will your involvement make?</a:t>
            </a:r>
            <a:endParaRPr b="0" lang="en-US" sz="4000" strike="noStrike" u="none">
              <a:solidFill>
                <a:srgbClr val="ccffff"/>
              </a:solidFill>
              <a:effectLst/>
              <a:uFillTx/>
              <a:latin typeface="Tahoma"/>
            </a:endParaRPr>
          </a:p>
        </p:txBody>
      </p:sp>
      <p:sp>
        <p:nvSpPr>
          <p:cNvPr id="63" name="PlaceHolder 2"/>
          <p:cNvSpPr>
            <a:spLocks noGrp="1"/>
          </p:cNvSpPr>
          <p:nvPr>
            <p:ph/>
          </p:nvPr>
        </p:nvSpPr>
        <p:spPr>
          <a:xfrm>
            <a:off x="304920" y="1981080"/>
            <a:ext cx="8534160" cy="4114800"/>
          </a:xfrm>
          <a:prstGeom prst="rect">
            <a:avLst/>
          </a:prstGeom>
          <a:noFill/>
          <a:ln w="0">
            <a:noFill/>
          </a:ln>
        </p:spPr>
        <p:txBody>
          <a:bodyPr lIns="90000" rIns="90000" tIns="46800" bIns="46800" anchor="t">
            <a:normAutofit/>
          </a:bodyPr>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ccecff"/>
              </a:solidFill>
              <a:effectLst/>
              <a:uFillTx/>
              <a:latin typeface="Tahoma"/>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ccecff"/>
              </a:solidFill>
              <a:effectLst/>
              <a:uFillTx/>
              <a:latin typeface="Tahoma"/>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ccecff"/>
                </a:solidFill>
                <a:effectLst/>
                <a:uFillTx/>
                <a:latin typeface="Tahoma"/>
              </a:rPr>
              <a:t>State court leaders will be more informed and more responsive</a:t>
            </a:r>
            <a:endParaRPr b="0" lang="en-US" sz="2800" strike="noStrike" u="none">
              <a:solidFill>
                <a:srgbClr val="ccecff"/>
              </a:solidFill>
              <a:effectLst/>
              <a:uFillTx/>
              <a:latin typeface="Tahoma"/>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ccecff"/>
              </a:solidFill>
              <a:effectLst/>
              <a:uFillTx/>
              <a:latin typeface="Tahoma"/>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ccecff"/>
                </a:solidFill>
                <a:effectLst/>
                <a:uFillTx/>
                <a:latin typeface="Tahoma"/>
              </a:rPr>
              <a:t>Reform work will be focused through the NCSC to produce real results in state courts</a:t>
            </a:r>
            <a:endParaRPr b="0" lang="en-US" sz="2800" strike="noStrike" u="none">
              <a:solidFill>
                <a:srgbClr val="ccecff"/>
              </a:solidFill>
              <a:effectLst/>
              <a:uFillTx/>
              <a:latin typeface="Tahoma"/>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ccecff"/>
              </a:solidFill>
              <a:effectLst/>
              <a:uFillTx/>
              <a:latin typeface="Tahoma"/>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64" name="PlaceHolder 1"/>
          <p:cNvSpPr>
            <a:spLocks noGrp="1"/>
          </p:cNvSpPr>
          <p:nvPr>
            <p:ph type="title"/>
          </p:nvPr>
        </p:nvSpPr>
        <p:spPr>
          <a:xfrm>
            <a:off x="1371600" y="609120"/>
            <a:ext cx="7772400" cy="449604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ccffff"/>
                </a:solidFill>
                <a:effectLst/>
                <a:uFillTx/>
                <a:latin typeface="Tahoma"/>
              </a:rPr>
              <a:t>The National Center for State Courts</a:t>
            </a:r>
            <a:br>
              <a:rPr sz="3600"/>
            </a:br>
            <a:br>
              <a:rPr sz="3600"/>
            </a:br>
            <a:br>
              <a:rPr sz="4000"/>
            </a:br>
            <a:r>
              <a:rPr b="0" lang="en-US" sz="2400" strike="noStrike" u="none">
                <a:solidFill>
                  <a:srgbClr val="ccffff"/>
                </a:solidFill>
                <a:effectLst/>
                <a:uFillTx/>
                <a:latin typeface="Tahoma"/>
              </a:rPr>
              <a:t>General Counsel Committee Meeting</a:t>
            </a:r>
            <a:br>
              <a:rPr sz="2400"/>
            </a:br>
            <a:br>
              <a:rPr sz="2400"/>
            </a:br>
            <a:r>
              <a:rPr b="0" lang="en-US" sz="2400" strike="noStrike" u="none">
                <a:solidFill>
                  <a:srgbClr val="ccffff"/>
                </a:solidFill>
                <a:effectLst/>
                <a:uFillTx/>
                <a:latin typeface="Tahoma"/>
              </a:rPr>
              <a:t>November 15, 2001</a:t>
            </a:r>
            <a:br>
              <a:rPr sz="2400"/>
            </a:br>
            <a:r>
              <a:rPr b="0" lang="en-US" sz="2400" strike="noStrike" u="none">
                <a:solidFill>
                  <a:srgbClr val="ccffff"/>
                </a:solidFill>
                <a:effectLst/>
                <a:uFillTx/>
                <a:latin typeface="Tahoma"/>
              </a:rPr>
              <a:t>3:00-4:30 pm</a:t>
            </a:r>
            <a:br>
              <a:rPr sz="2400"/>
            </a:br>
            <a:r>
              <a:rPr b="0" lang="en-US" sz="2400" strike="noStrike" u="none">
                <a:solidFill>
                  <a:srgbClr val="ccffff"/>
                </a:solidFill>
                <a:effectLst/>
                <a:uFillTx/>
                <a:latin typeface="Tahoma"/>
              </a:rPr>
              <a:t>Willard Intercontinental Washington</a:t>
            </a:r>
            <a:br>
              <a:rPr sz="2400"/>
            </a:br>
            <a:br>
              <a:rPr sz="2400"/>
            </a:br>
            <a:r>
              <a:rPr b="0" lang="en-US" sz="2400" strike="noStrike" u="none">
                <a:solidFill>
                  <a:srgbClr val="ccffff"/>
                </a:solidFill>
                <a:effectLst/>
                <a:uFillTx/>
                <a:latin typeface="Tahoma"/>
              </a:rPr>
              <a:t>www.ncsconline.org</a:t>
            </a:r>
            <a:endParaRPr b="0" lang="en-US" sz="2400" strike="noStrike" u="none">
              <a:solidFill>
                <a:srgbClr val="ccffff"/>
              </a:solidFill>
              <a:effectLst/>
              <a:uFillTx/>
              <a:latin typeface="Tahoma"/>
            </a:endParaRPr>
          </a:p>
        </p:txBody>
      </p:sp>
      <p:pic>
        <p:nvPicPr>
          <p:cNvPr id="65" name="NCSC30logoblk" descr=""/>
          <p:cNvPicPr/>
          <p:nvPr/>
        </p:nvPicPr>
        <p:blipFill>
          <a:blip r:embed="rId2"/>
          <a:stretch/>
        </p:blipFill>
        <p:spPr>
          <a:xfrm>
            <a:off x="152280" y="3886200"/>
            <a:ext cx="2602080" cy="2666880"/>
          </a:xfrm>
          <a:prstGeom prst="rect">
            <a:avLst/>
          </a:prstGeom>
          <a:noFill/>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cffff"/>
                </a:solidFill>
                <a:effectLst/>
                <a:uFillTx/>
                <a:latin typeface="Tahoma"/>
              </a:rPr>
              <a:t>NCSC MISSION</a:t>
            </a:r>
            <a:endParaRPr b="0" lang="en-US" sz="4400" strike="noStrike" u="none">
              <a:solidFill>
                <a:srgbClr val="ccffff"/>
              </a:solidFill>
              <a:effectLst/>
              <a:uFillTx/>
              <a:latin typeface="Tahoma"/>
            </a:endParaRPr>
          </a:p>
        </p:txBody>
      </p:sp>
      <p:sp>
        <p:nvSpPr>
          <p:cNvPr id="2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lvl="1" marL="743040" indent="-285840">
              <a:spcBef>
                <a:spcPts val="700"/>
              </a:spcBef>
              <a:buClr>
                <a:srgbClr val="ff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ccecff"/>
                </a:solidFill>
                <a:effectLst/>
                <a:uFillTx/>
                <a:latin typeface="Tahoma"/>
              </a:rPr>
              <a:t> “TO HELP THE STATE COURTS BETTER    </a:t>
            </a:r>
            <a:r>
              <a:rPr b="0" lang="en-US" sz="2800" strike="noStrike" u="none">
                <a:solidFill>
                  <a:srgbClr val="ccecff"/>
                </a:solidFill>
                <a:effectLst/>
                <a:uFillTx/>
                <a:latin typeface="Tahoma"/>
              </a:rPr>
              <a:t>	</a:t>
            </a:r>
            <a:r>
              <a:rPr b="0" lang="en-US" sz="2800" strike="noStrike" u="none">
                <a:solidFill>
                  <a:srgbClr val="ccecff"/>
                </a:solidFill>
                <a:effectLst/>
                <a:uFillTx/>
                <a:latin typeface="Tahoma"/>
              </a:rPr>
              <a:t>SERVE LITIGANTS”</a:t>
            </a:r>
            <a:endParaRPr b="0" lang="en-US" sz="2800" strike="noStrike" u="none">
              <a:solidFill>
                <a:srgbClr val="ccecff"/>
              </a:solidFill>
              <a:effectLst/>
              <a:uFillTx/>
              <a:latin typeface="Tahoma"/>
            </a:endParaRPr>
          </a:p>
          <a:p>
            <a:pPr lvl="1" marL="743040" indent="-28584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ccecff"/>
                </a:solidFill>
                <a:effectLst/>
                <a:uFillTx/>
                <a:latin typeface="Tahoma"/>
              </a:rPr>
              <a:t>                          </a:t>
            </a:r>
            <a:r>
              <a:rPr b="0" lang="en-US" sz="2000" strike="noStrike" u="none">
                <a:solidFill>
                  <a:srgbClr val="ccecff"/>
                </a:solidFill>
                <a:effectLst/>
                <a:uFillTx/>
                <a:latin typeface="Tahoma"/>
              </a:rPr>
              <a:t>  </a:t>
            </a:r>
            <a:r>
              <a:rPr b="1" lang="en-US" sz="2000" strike="noStrike" u="none">
                <a:solidFill>
                  <a:srgbClr val="ccecff"/>
                </a:solidFill>
                <a:effectLst/>
                <a:uFillTx/>
                <a:latin typeface="Tahoma"/>
              </a:rPr>
              <a:t>ARTICLES OF INCORPORATION</a:t>
            </a:r>
            <a:endParaRPr b="0" lang="en-US" sz="2000" strike="noStrike" u="none">
              <a:solidFill>
                <a:srgbClr val="ccecff"/>
              </a:solidFill>
              <a:effectLst/>
              <a:uFillTx/>
              <a:latin typeface="Tahoma"/>
            </a:endParaRPr>
          </a:p>
          <a:p>
            <a:pPr lvl="1" marL="743040" indent="-28584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ccecff"/>
              </a:solidFill>
              <a:effectLst/>
              <a:uFillTx/>
              <a:latin typeface="Tahoma"/>
            </a:endParaRPr>
          </a:p>
          <a:p>
            <a:pPr lvl="1" marL="743040" indent="-285840">
              <a:spcBef>
                <a:spcPts val="700"/>
              </a:spcBef>
              <a:buClr>
                <a:srgbClr val="ffffff"/>
              </a:buClr>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ccecff"/>
                </a:solidFill>
                <a:effectLst/>
                <a:uFillTx/>
                <a:latin typeface="Tahoma"/>
              </a:rPr>
              <a:t>  “TO IMPROVE THE ADMINISTRATION OF     </a:t>
            </a:r>
            <a:r>
              <a:rPr b="0" lang="en-US" sz="2800" strike="noStrike" u="none">
                <a:solidFill>
                  <a:srgbClr val="ccecff"/>
                </a:solidFill>
                <a:effectLst/>
                <a:uFillTx/>
                <a:latin typeface="Tahoma"/>
              </a:rPr>
              <a:t>	</a:t>
            </a:r>
            <a:r>
              <a:rPr b="0" lang="en-US" sz="2800" strike="noStrike" u="none">
                <a:solidFill>
                  <a:srgbClr val="ccecff"/>
                </a:solidFill>
                <a:effectLst/>
                <a:uFillTx/>
                <a:latin typeface="Tahoma"/>
              </a:rPr>
              <a:t>JUSTICE THROUGH LEADERSHIP AND </a:t>
            </a:r>
            <a:r>
              <a:rPr b="0" lang="en-US" sz="2800" strike="noStrike" u="none">
                <a:solidFill>
                  <a:srgbClr val="ccecff"/>
                </a:solidFill>
                <a:effectLst/>
                <a:uFillTx/>
                <a:latin typeface="Tahoma"/>
              </a:rPr>
              <a:t>	</a:t>
            </a:r>
            <a:r>
              <a:rPr b="0" lang="en-US" sz="2800" strike="noStrike" u="none">
                <a:solidFill>
                  <a:srgbClr val="ccecff"/>
                </a:solidFill>
                <a:effectLst/>
                <a:uFillTx/>
                <a:latin typeface="Tahoma"/>
              </a:rPr>
              <a:t>SERVICE TO STATE COURTS”</a:t>
            </a:r>
            <a:endParaRPr b="0" lang="en-US" sz="2800" strike="noStrike" u="none">
              <a:solidFill>
                <a:srgbClr val="ccecff"/>
              </a:solidFill>
              <a:effectLst/>
              <a:uFillTx/>
              <a:latin typeface="Tahoma"/>
            </a:endParaRPr>
          </a:p>
          <a:p>
            <a:pPr lvl="1" marL="743040" indent="-28584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ccecff"/>
                </a:solidFill>
                <a:effectLst/>
                <a:uFillTx/>
                <a:latin typeface="Tahoma"/>
              </a:rPr>
              <a:t>	</a:t>
            </a:r>
            <a:r>
              <a:rPr b="0" lang="en-US" sz="2800" strike="noStrike" u="none">
                <a:solidFill>
                  <a:srgbClr val="ccecff"/>
                </a:solidFill>
                <a:effectLst/>
                <a:uFillTx/>
                <a:latin typeface="Tahoma"/>
              </a:rPr>
              <a:t>	</a:t>
            </a:r>
            <a:r>
              <a:rPr b="0" lang="en-US" sz="2800" strike="noStrike" u="none">
                <a:solidFill>
                  <a:srgbClr val="ccecff"/>
                </a:solidFill>
                <a:effectLst/>
                <a:uFillTx/>
                <a:latin typeface="Tahoma"/>
              </a:rPr>
              <a:t>	</a:t>
            </a:r>
            <a:r>
              <a:rPr b="0" lang="en-US" sz="2800" strike="noStrike" u="none">
                <a:solidFill>
                  <a:srgbClr val="ccecff"/>
                </a:solidFill>
                <a:effectLst/>
                <a:uFillTx/>
                <a:latin typeface="Tahoma"/>
              </a:rPr>
              <a:t>	</a:t>
            </a:r>
            <a:r>
              <a:rPr b="0" lang="en-US" sz="2800" strike="noStrike" u="none">
                <a:solidFill>
                  <a:srgbClr val="ccecff"/>
                </a:solidFill>
                <a:effectLst/>
                <a:uFillTx/>
                <a:latin typeface="Tahoma"/>
              </a:rPr>
              <a:t>	</a:t>
            </a:r>
            <a:r>
              <a:rPr b="0" lang="en-US" sz="2800" strike="noStrike" u="none">
                <a:solidFill>
                  <a:srgbClr val="ccecff"/>
                </a:solidFill>
                <a:effectLst/>
                <a:uFillTx/>
                <a:latin typeface="Tahoma"/>
              </a:rPr>
              <a:t>       </a:t>
            </a:r>
            <a:r>
              <a:rPr b="1" lang="en-US" sz="2000" strike="noStrike" u="none">
                <a:solidFill>
                  <a:srgbClr val="ccecff"/>
                </a:solidFill>
                <a:effectLst/>
                <a:uFillTx/>
                <a:latin typeface="Tahoma"/>
              </a:rPr>
              <a:t>MISSION STATEMENT</a:t>
            </a:r>
            <a:endParaRPr b="0" lang="en-US" sz="2000" strike="noStrike" u="none">
              <a:solidFill>
                <a:srgbClr val="ccecff"/>
              </a:solidFill>
              <a:effectLst/>
              <a:uFillTx/>
              <a:latin typeface="Tahoma"/>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cffff"/>
                </a:solidFill>
                <a:effectLst/>
                <a:uFillTx/>
                <a:latin typeface="Tahoma"/>
              </a:rPr>
              <a:t>NCSC Leadership Objectives</a:t>
            </a:r>
            <a:endParaRPr b="0" lang="en-US" sz="4400" strike="noStrike" u="none">
              <a:solidFill>
                <a:srgbClr val="ccffff"/>
              </a:solidFill>
              <a:effectLst/>
              <a:uFillTx/>
              <a:latin typeface="Tahoma"/>
            </a:endParaRPr>
          </a:p>
        </p:txBody>
      </p:sp>
      <p:sp>
        <p:nvSpPr>
          <p:cNvPr id="25" name="PlaceHolder 2"/>
          <p:cNvSpPr>
            <a:spLocks noGrp="1"/>
          </p:cNvSpPr>
          <p:nvPr>
            <p:ph/>
          </p:nvPr>
        </p:nvSpPr>
        <p:spPr>
          <a:xfrm>
            <a:off x="533520" y="2286000"/>
            <a:ext cx="7772400" cy="3581280"/>
          </a:xfrm>
          <a:prstGeom prst="rect">
            <a:avLst/>
          </a:prstGeom>
          <a:noFill/>
          <a:ln w="0">
            <a:noFill/>
          </a:ln>
        </p:spPr>
        <p:txBody>
          <a:bodyPr lIns="90000" rIns="90000" tIns="46800" bIns="46800" anchor="t">
            <a:normAutofit fontScale="92500" lnSpcReduction="9999"/>
          </a:bodyPr>
          <a:p>
            <a:pPr marL="343080" indent="-343080">
              <a:lnSpc>
                <a:spcPct val="90000"/>
              </a:lnSpc>
              <a:spcBef>
                <a:spcPts val="601"/>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rPr>
              <a:t>Serves </a:t>
            </a:r>
            <a:r>
              <a:rPr b="0" lang="en-US" sz="2400" strike="noStrike" u="none">
                <a:solidFill>
                  <a:srgbClr val="ccecff"/>
                </a:solidFill>
                <a:effectLst/>
                <a:uFillTx/>
                <a:latin typeface="Tahoma"/>
                <a:ea typeface="Times New Roman"/>
              </a:rPr>
              <a:t>as a NATIONAL THINK TANK to anticipate new developments, identify best practices, promote experimentation, establish performance standards, evaluate program performance, and foster adaptation to change</a:t>
            </a:r>
            <a:r>
              <a:rPr b="0" lang="en-US" sz="2400" strike="noStrike" u="none">
                <a:solidFill>
                  <a:srgbClr val="ccecff"/>
                </a:solidFill>
                <a:effectLst/>
                <a:uFillTx/>
                <a:latin typeface="Tahoma"/>
              </a:rPr>
              <a:t> </a:t>
            </a:r>
            <a:endParaRPr b="0" lang="en-US" sz="2400" strike="noStrike" u="none">
              <a:solidFill>
                <a:srgbClr val="ccecff"/>
              </a:solidFill>
              <a:effectLst/>
              <a:uFillTx/>
              <a:latin typeface="Tahoma"/>
            </a:endParaRPr>
          </a:p>
          <a:p>
            <a:pPr marL="34308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ecff"/>
              </a:solidFill>
              <a:effectLst/>
              <a:uFillTx/>
              <a:latin typeface="Tahoma"/>
            </a:endParaRPr>
          </a:p>
          <a:p>
            <a:pPr marL="343080" indent="-343080">
              <a:lnSpc>
                <a:spcPct val="90000"/>
              </a:lnSpc>
              <a:spcBef>
                <a:spcPts val="601"/>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rPr>
              <a:t>Provides a NATIONAL FORUM for discussion of issues affecting the administration of justice</a:t>
            </a:r>
            <a:endParaRPr b="0" lang="en-US" sz="2400" strike="noStrike" u="none">
              <a:solidFill>
                <a:srgbClr val="ccecff"/>
              </a:solidFill>
              <a:effectLst/>
              <a:uFillTx/>
              <a:latin typeface="Tahoma"/>
            </a:endParaRPr>
          </a:p>
          <a:p>
            <a:pPr marL="343080" indent="-3430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ecff"/>
              </a:solidFill>
              <a:effectLst/>
              <a:uFillTx/>
              <a:latin typeface="Tahoma"/>
            </a:endParaRPr>
          </a:p>
          <a:p>
            <a:pPr marL="343080" indent="-343080">
              <a:lnSpc>
                <a:spcPct val="90000"/>
              </a:lnSpc>
              <a:spcBef>
                <a:spcPts val="499"/>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ea typeface="Times New Roman"/>
              </a:rPr>
              <a:t>Helps create a NATIONAL LEADERSHIP AGENDA for improving the administration of justice</a:t>
            </a:r>
            <a:r>
              <a:rPr b="0" lang="en-US" sz="2000" strike="noStrike" u="none">
                <a:solidFill>
                  <a:srgbClr val="ccecff"/>
                </a:solidFill>
                <a:effectLst/>
                <a:uFillTx/>
                <a:latin typeface="Tahoma"/>
                <a:ea typeface="Times New Roman"/>
              </a:rPr>
              <a:t> </a:t>
            </a:r>
            <a:endParaRPr b="0" lang="en-US" sz="2000" strike="noStrike" u="none">
              <a:solidFill>
                <a:srgbClr val="ccecff"/>
              </a:solidFill>
              <a:effectLst/>
              <a:uFillTx/>
              <a:latin typeface="Tahoma"/>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ccecff"/>
              </a:solidFill>
              <a:effectLst/>
              <a:uFillTx/>
              <a:latin typeface="Tahoma"/>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ccecff"/>
              </a:solidFill>
              <a:effectLst/>
              <a:uFillTx/>
              <a:latin typeface="Tahoma"/>
            </a:endParaRPr>
          </a:p>
          <a:p>
            <a:pPr marL="34308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ecff"/>
              </a:solidFill>
              <a:effectLst/>
              <a:uFillTx/>
              <a:latin typeface="Tahoma"/>
            </a:endParaRPr>
          </a:p>
          <a:p>
            <a:pPr marL="34308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ecff"/>
              </a:solidFill>
              <a:effectLst/>
              <a:uFillTx/>
              <a:latin typeface="Tahoma"/>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cffff"/>
                </a:solidFill>
                <a:effectLst/>
                <a:uFillTx/>
                <a:latin typeface="Tahoma"/>
              </a:rPr>
              <a:t>NCSC Leadership Objectives</a:t>
            </a:r>
            <a:br>
              <a:rPr sz="4400"/>
            </a:br>
            <a:r>
              <a:rPr b="0" lang="en-US" sz="2800" strike="noStrike" u="none">
                <a:solidFill>
                  <a:srgbClr val="ccffff"/>
                </a:solidFill>
                <a:effectLst/>
                <a:uFillTx/>
                <a:latin typeface="Tahoma"/>
              </a:rPr>
              <a:t>(continued)</a:t>
            </a:r>
            <a:endParaRPr b="0" lang="en-US" sz="2800" strike="noStrike" u="none">
              <a:solidFill>
                <a:srgbClr val="ccffff"/>
              </a:solidFill>
              <a:effectLst/>
              <a:uFillTx/>
              <a:latin typeface="Tahoma"/>
            </a:endParaRPr>
          </a:p>
        </p:txBody>
      </p:sp>
      <p:sp>
        <p:nvSpPr>
          <p:cNvPr id="27" name="PlaceHolder 2"/>
          <p:cNvSpPr>
            <a:spLocks noGrp="1"/>
          </p:cNvSpPr>
          <p:nvPr>
            <p:ph/>
          </p:nvPr>
        </p:nvSpPr>
        <p:spPr>
          <a:xfrm>
            <a:off x="685800" y="2285640"/>
            <a:ext cx="7772400" cy="3809880"/>
          </a:xfrm>
          <a:prstGeom prst="rect">
            <a:avLst/>
          </a:prstGeom>
          <a:noFill/>
          <a:ln w="0">
            <a:noFill/>
          </a:ln>
        </p:spPr>
        <p:txBody>
          <a:bodyPr lIns="90000" rIns="90000" tIns="46800" bIns="46800" anchor="t">
            <a:normAutofit/>
          </a:bodyPr>
          <a:p>
            <a:pPr marL="343080" indent="-343080">
              <a:spcBef>
                <a:spcPts val="601"/>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ea typeface="Times New Roman"/>
              </a:rPr>
              <a:t>Serves as a NATIONAL VOICE for the needs and interests of the state courts</a:t>
            </a:r>
            <a:endParaRPr b="0" lang="en-US" sz="2400" strike="noStrike" u="none">
              <a:solidFill>
                <a:srgbClr val="ccecff"/>
              </a:solidFill>
              <a:effectLst/>
              <a:uFillTx/>
              <a:latin typeface="Tahoma"/>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ccecff"/>
              </a:solidFill>
              <a:effectLst/>
              <a:uFillTx/>
              <a:latin typeface="Tahoma"/>
            </a:endParaRPr>
          </a:p>
          <a:p>
            <a:pPr marL="343080" indent="-343080">
              <a:spcBef>
                <a:spcPts val="601"/>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rPr>
              <a:t>Promotes </a:t>
            </a:r>
            <a:r>
              <a:rPr b="0" lang="en-US" sz="2400" strike="noStrike" u="none">
                <a:solidFill>
                  <a:srgbClr val="ccecff"/>
                </a:solidFill>
                <a:effectLst/>
                <a:uFillTx/>
                <a:latin typeface="Tahoma"/>
                <a:ea typeface="Times New Roman"/>
              </a:rPr>
              <a:t>COLLABORATION AMONG NATIONAL COURT ASSOCIATIONS and related national organizations</a:t>
            </a:r>
            <a:endParaRPr b="0" lang="en-US" sz="2400" strike="noStrike" u="none">
              <a:solidFill>
                <a:srgbClr val="ccecff"/>
              </a:solidFill>
              <a:effectLst/>
              <a:uFillTx/>
              <a:latin typeface="Tahoma"/>
            </a:endParaRPr>
          </a:p>
          <a:p>
            <a:pPr marL="343080" indent="-343080">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rPr>
              <a:t> </a:t>
            </a:r>
            <a:endParaRPr b="0" lang="en-US" sz="2400" strike="noStrike" u="none">
              <a:solidFill>
                <a:srgbClr val="ccecff"/>
              </a:solidFill>
              <a:effectLst/>
              <a:uFillTx/>
              <a:latin typeface="Tahoma"/>
            </a:endParaRPr>
          </a:p>
          <a:p>
            <a:pPr marL="343080" indent="-343080">
              <a:spcBef>
                <a:spcPts val="601"/>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ccecff"/>
                </a:solidFill>
                <a:effectLst/>
                <a:uFillTx/>
                <a:latin typeface="Tahoma"/>
                <a:ea typeface="Times New Roman"/>
              </a:rPr>
              <a:t>Serves as a MODEL ORGANIZATION for the state courts </a:t>
            </a:r>
            <a:endParaRPr b="0" lang="en-US" sz="2400" strike="noStrike" u="none">
              <a:solidFill>
                <a:srgbClr val="ccecff"/>
              </a:solidFill>
              <a:effectLst/>
              <a:uFillTx/>
              <a:latin typeface="Tahoma"/>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cffff"/>
                </a:solidFill>
                <a:effectLst/>
                <a:uFillTx/>
                <a:latin typeface="Tahoma"/>
              </a:rPr>
              <a:t>NCSC Core Competencies</a:t>
            </a:r>
            <a:endParaRPr b="0" lang="en-US" sz="4400" strike="noStrike" u="none">
              <a:solidFill>
                <a:srgbClr val="ccffff"/>
              </a:solidFill>
              <a:effectLst/>
              <a:uFillTx/>
              <a:latin typeface="Tahoma"/>
            </a:endParaRPr>
          </a:p>
        </p:txBody>
      </p:sp>
      <p:sp>
        <p:nvSpPr>
          <p:cNvPr id="29" name="PlaceHolder 2"/>
          <p:cNvSpPr>
            <a:spLocks noGrp="1"/>
          </p:cNvSpPr>
          <p:nvPr>
            <p:ph/>
          </p:nvPr>
        </p:nvSpPr>
        <p:spPr>
          <a:xfrm>
            <a:off x="2819160" y="2361960"/>
            <a:ext cx="5257800" cy="3429000"/>
          </a:xfrm>
          <a:prstGeom prst="rect">
            <a:avLst/>
          </a:prstGeom>
          <a:noFill/>
          <a:ln w="0">
            <a:noFill/>
          </a:ln>
        </p:spPr>
        <p:txBody>
          <a:bodyPr lIns="90000" rIns="90000" tIns="46800" bIns="46800" anchor="t">
            <a:normAutofit/>
          </a:bodyPr>
          <a:p>
            <a:pPr marL="343080" indent="-343080">
              <a:spcBef>
                <a:spcPts val="799"/>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Research</a:t>
            </a:r>
            <a:endParaRPr b="0" lang="en-US" sz="3200" strike="noStrike" u="none">
              <a:solidFill>
                <a:srgbClr val="ccecff"/>
              </a:solidFill>
              <a:effectLst/>
              <a:uFillTx/>
              <a:latin typeface="Tahoma"/>
            </a:endParaRPr>
          </a:p>
          <a:p>
            <a:pPr marL="343080" indent="-343080">
              <a:spcBef>
                <a:spcPts val="799"/>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Education</a:t>
            </a:r>
            <a:endParaRPr b="0" lang="en-US" sz="3200" strike="noStrike" u="none">
              <a:solidFill>
                <a:srgbClr val="ccecff"/>
              </a:solidFill>
              <a:effectLst/>
              <a:uFillTx/>
              <a:latin typeface="Tahoma"/>
            </a:endParaRPr>
          </a:p>
          <a:p>
            <a:pPr marL="343080" indent="-343080">
              <a:spcBef>
                <a:spcPts val="799"/>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Consulting</a:t>
            </a:r>
            <a:endParaRPr b="0" lang="en-US" sz="3200" strike="noStrike" u="none">
              <a:solidFill>
                <a:srgbClr val="ccecff"/>
              </a:solidFill>
              <a:effectLst/>
              <a:uFillTx/>
              <a:latin typeface="Tahoma"/>
            </a:endParaRPr>
          </a:p>
          <a:p>
            <a:pPr marL="343080" indent="-343080">
              <a:spcBef>
                <a:spcPts val="799"/>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Information Clearinghouse</a:t>
            </a:r>
            <a:endParaRPr b="0" lang="en-US" sz="3200" strike="noStrike" u="none">
              <a:solidFill>
                <a:srgbClr val="ccecff"/>
              </a:solidFill>
              <a:effectLst/>
              <a:uFillTx/>
              <a:latin typeface="Tahoma"/>
            </a:endParaRPr>
          </a:p>
          <a:p>
            <a:pPr marL="343080" indent="-343080">
              <a:spcBef>
                <a:spcPts val="799"/>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Association Services</a:t>
            </a:r>
            <a:endParaRPr b="0" lang="en-US" sz="3200" strike="noStrike" u="none">
              <a:solidFill>
                <a:srgbClr val="ccecff"/>
              </a:solidFill>
              <a:effectLst/>
              <a:uFillTx/>
              <a:latin typeface="Tahoma"/>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ccecff"/>
              </a:solidFill>
              <a:effectLst/>
              <a:uFillTx/>
              <a:latin typeface="Tahoma"/>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cffff"/>
                </a:solidFill>
                <a:effectLst/>
                <a:uFillTx/>
                <a:latin typeface="Tahoma"/>
              </a:rPr>
              <a:t>Why the NCSC?</a:t>
            </a:r>
            <a:endParaRPr b="0" lang="en-US" sz="4400" strike="noStrike" u="none">
              <a:solidFill>
                <a:srgbClr val="ccffff"/>
              </a:solidFill>
              <a:effectLst/>
              <a:uFillTx/>
              <a:latin typeface="Tahoma"/>
            </a:endParaRPr>
          </a:p>
        </p:txBody>
      </p:sp>
      <p:sp>
        <p:nvSpPr>
          <p:cNvPr id="3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9999"/>
          </a:bodyPr>
          <a:p>
            <a:pPr marL="343080" indent="-343080">
              <a:spcBef>
                <a:spcPts val="799"/>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Historic contributions to civil justice reform</a:t>
            </a:r>
            <a:endParaRPr b="0" lang="en-US" sz="3200" strike="noStrike" u="none">
              <a:solidFill>
                <a:srgbClr val="ccecff"/>
              </a:solidFill>
              <a:effectLst/>
              <a:uFillTx/>
              <a:latin typeface="Tahoma"/>
            </a:endParaRPr>
          </a:p>
          <a:p>
            <a:pPr marL="343080" indent="-343080">
              <a:spcBef>
                <a:spcPts val="799"/>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Independent, but connected</a:t>
            </a:r>
            <a:endParaRPr b="0" lang="en-US" sz="3200" strike="noStrike" u="none">
              <a:solidFill>
                <a:srgbClr val="ccecff"/>
              </a:solidFill>
              <a:effectLst/>
              <a:uFillTx/>
              <a:latin typeface="Tahoma"/>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	</a:t>
            </a:r>
            <a:r>
              <a:rPr b="0" lang="en-US" sz="3200" strike="noStrike" u="none">
                <a:solidFill>
                  <a:srgbClr val="ccecff"/>
                </a:solidFill>
                <a:effectLst/>
                <a:uFillTx/>
                <a:latin typeface="Tahoma"/>
              </a:rPr>
              <a:t>	</a:t>
            </a:r>
            <a:r>
              <a:rPr b="0" lang="en-US" sz="3200" strike="noStrike" u="none">
                <a:solidFill>
                  <a:srgbClr val="ccecff"/>
                </a:solidFill>
                <a:effectLst/>
                <a:uFillTx/>
                <a:latin typeface="Tahoma"/>
              </a:rPr>
              <a:t>- Governed by state court leadership</a:t>
            </a:r>
            <a:endParaRPr b="0" lang="en-US" sz="3200" strike="noStrike" u="none">
              <a:solidFill>
                <a:srgbClr val="ccecff"/>
              </a:solidFill>
              <a:effectLst/>
              <a:uFillTx/>
              <a:latin typeface="Tahoma"/>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	</a:t>
            </a:r>
            <a:r>
              <a:rPr b="0" lang="en-US" sz="3200" strike="noStrike" u="none">
                <a:solidFill>
                  <a:srgbClr val="ccecff"/>
                </a:solidFill>
                <a:effectLst/>
                <a:uFillTx/>
                <a:latin typeface="Tahoma"/>
              </a:rPr>
              <a:t>	</a:t>
            </a:r>
            <a:r>
              <a:rPr b="0" lang="en-US" sz="3200" strike="noStrike" u="none">
                <a:solidFill>
                  <a:srgbClr val="ccecff"/>
                </a:solidFill>
                <a:effectLst/>
                <a:uFillTx/>
                <a:latin typeface="Tahoma"/>
              </a:rPr>
              <a:t>- Supports 11 national judicial </a:t>
            </a:r>
            <a:r>
              <a:rPr b="0" lang="en-US" sz="3200" strike="noStrike" u="none">
                <a:solidFill>
                  <a:srgbClr val="ccecff"/>
                </a:solidFill>
                <a:effectLst/>
                <a:uFillTx/>
                <a:latin typeface="Tahoma"/>
              </a:rPr>
              <a:t>	</a:t>
            </a:r>
            <a:r>
              <a:rPr b="0" lang="en-US" sz="3200" strike="noStrike" u="none">
                <a:solidFill>
                  <a:srgbClr val="ccecff"/>
                </a:solidFill>
                <a:effectLst/>
                <a:uFillTx/>
                <a:latin typeface="Tahoma"/>
              </a:rPr>
              <a:t>	</a:t>
            </a:r>
            <a:r>
              <a:rPr b="0" lang="en-US" sz="3200" strike="noStrike" u="none">
                <a:solidFill>
                  <a:srgbClr val="ccecff"/>
                </a:solidFill>
                <a:effectLst/>
                <a:uFillTx/>
                <a:latin typeface="Tahoma"/>
              </a:rPr>
              <a:t>	</a:t>
            </a:r>
            <a:r>
              <a:rPr b="0" lang="en-US" sz="3200" strike="noStrike" u="none">
                <a:solidFill>
                  <a:srgbClr val="ccecff"/>
                </a:solidFill>
                <a:effectLst/>
                <a:uFillTx/>
                <a:latin typeface="Tahoma"/>
              </a:rPr>
              <a:t>associations</a:t>
            </a:r>
            <a:endParaRPr b="0" lang="en-US" sz="3200" strike="noStrike" u="none">
              <a:solidFill>
                <a:srgbClr val="ccecff"/>
              </a:solidFill>
              <a:effectLst/>
              <a:uFillTx/>
              <a:latin typeface="Tahoma"/>
            </a:endParaRPr>
          </a:p>
          <a:p>
            <a:pPr marL="343080" indent="-343080">
              <a:spcBef>
                <a:spcPts val="799"/>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ccecff"/>
                </a:solidFill>
                <a:effectLst/>
                <a:uFillTx/>
                <a:latin typeface="Tahoma"/>
              </a:rPr>
              <a:t>Innovative</a:t>
            </a:r>
            <a:endParaRPr b="0" lang="en-US" sz="3200" strike="noStrike" u="none">
              <a:solidFill>
                <a:srgbClr val="ccecff"/>
              </a:solidFill>
              <a:effectLst/>
              <a:uFillTx/>
              <a:latin typeface="Tahoma"/>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228600" y="456840"/>
            <a:ext cx="7772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ccffff"/>
                </a:solidFill>
                <a:effectLst/>
                <a:uFillTx/>
                <a:latin typeface="Tahoma"/>
              </a:rPr>
              <a:t>Why the NCSC?</a:t>
            </a:r>
            <a:br>
              <a:rPr sz="4400"/>
            </a:br>
            <a:r>
              <a:rPr b="0" lang="en-US" sz="2800" strike="noStrike" u="none">
                <a:solidFill>
                  <a:srgbClr val="ccffff"/>
                </a:solidFill>
                <a:effectLst/>
                <a:uFillTx/>
                <a:latin typeface="Tahoma"/>
              </a:rPr>
              <a:t>(continued)</a:t>
            </a:r>
            <a:endParaRPr b="0" lang="en-US" sz="2800" strike="noStrike" u="none">
              <a:solidFill>
                <a:srgbClr val="ccffff"/>
              </a:solidFill>
              <a:effectLst/>
              <a:uFillTx/>
              <a:latin typeface="Tahoma"/>
            </a:endParaRPr>
          </a:p>
        </p:txBody>
      </p:sp>
      <p:sp>
        <p:nvSpPr>
          <p:cNvPr id="33" name="PlaceHolder 2"/>
          <p:cNvSpPr>
            <a:spLocks noGrp="1"/>
          </p:cNvSpPr>
          <p:nvPr>
            <p:ph/>
          </p:nvPr>
        </p:nvSpPr>
        <p:spPr>
          <a:xfrm>
            <a:off x="304560" y="1981080"/>
            <a:ext cx="8458200" cy="4114800"/>
          </a:xfrm>
          <a:prstGeom prst="rect">
            <a:avLst/>
          </a:prstGeom>
          <a:noFill/>
          <a:ln w="0">
            <a:noFill/>
          </a:ln>
        </p:spPr>
        <p:txBody>
          <a:bodyPr lIns="90000" rIns="90000" tIns="46800" bIns="46800" anchor="t">
            <a:normAutofit/>
          </a:bodyPr>
          <a:p>
            <a:pPr marL="343080" indent="-343080">
              <a:spcBef>
                <a:spcPts val="700"/>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ccecff"/>
                </a:solidFill>
                <a:effectLst/>
                <a:uFillTx/>
                <a:latin typeface="Tahoma"/>
              </a:rPr>
              <a:t>Research-based, but practical</a:t>
            </a:r>
            <a:endParaRPr b="0" lang="en-US" sz="2800" strike="noStrike" u="none">
              <a:solidFill>
                <a:srgbClr val="ccecff"/>
              </a:solidFill>
              <a:effectLst/>
              <a:uFillTx/>
              <a:latin typeface="Tahoma"/>
            </a:endParaRPr>
          </a:p>
          <a:p>
            <a:pPr marL="343080" indent="-343080">
              <a:spcBef>
                <a:spcPts val="700"/>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ccecff"/>
                </a:solidFill>
                <a:effectLst/>
                <a:uFillTx/>
                <a:latin typeface="Tahoma"/>
              </a:rPr>
              <a:t>Collaborative approach</a:t>
            </a:r>
            <a:endParaRPr b="0" lang="en-US" sz="2800" strike="noStrike" u="none">
              <a:solidFill>
                <a:srgbClr val="ccecff"/>
              </a:solidFill>
              <a:effectLst/>
              <a:uFillTx/>
              <a:latin typeface="Tahoma"/>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ccecff"/>
                </a:solidFill>
                <a:effectLst/>
                <a:uFillTx/>
                <a:latin typeface="Tahoma"/>
              </a:rPr>
              <a:t>	</a:t>
            </a:r>
            <a:r>
              <a:rPr b="0" lang="en-US" sz="2800" strike="noStrike" u="none">
                <a:solidFill>
                  <a:srgbClr val="ccecff"/>
                </a:solidFill>
                <a:effectLst/>
                <a:uFillTx/>
                <a:latin typeface="Tahoma"/>
              </a:rPr>
              <a:t>	</a:t>
            </a:r>
            <a:r>
              <a:rPr b="0" lang="en-US" sz="2800" strike="noStrike" u="none">
                <a:solidFill>
                  <a:srgbClr val="ccecff"/>
                </a:solidFill>
                <a:effectLst/>
                <a:uFillTx/>
                <a:latin typeface="Tahoma"/>
              </a:rPr>
              <a:t>- Conference of Chief Justices</a:t>
            </a:r>
            <a:endParaRPr b="0" lang="en-US" sz="2800" strike="noStrike" u="none">
              <a:solidFill>
                <a:srgbClr val="ccecff"/>
              </a:solidFill>
              <a:effectLst/>
              <a:uFillTx/>
              <a:latin typeface="Tahoma"/>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ccecff"/>
                </a:solidFill>
                <a:effectLst/>
                <a:uFillTx/>
                <a:latin typeface="Tahoma"/>
              </a:rPr>
              <a:t>	</a:t>
            </a:r>
            <a:r>
              <a:rPr b="0" lang="en-US" sz="2800" strike="noStrike" u="none">
                <a:solidFill>
                  <a:srgbClr val="ccecff"/>
                </a:solidFill>
                <a:effectLst/>
                <a:uFillTx/>
                <a:latin typeface="Tahoma"/>
              </a:rPr>
              <a:t>	</a:t>
            </a:r>
            <a:r>
              <a:rPr b="0" lang="en-US" sz="2800" strike="noStrike" u="none">
                <a:solidFill>
                  <a:srgbClr val="ccecff"/>
                </a:solidFill>
                <a:effectLst/>
                <a:uFillTx/>
                <a:latin typeface="Tahoma"/>
              </a:rPr>
              <a:t>- Conference of State Court Administrators</a:t>
            </a:r>
            <a:endParaRPr b="0" lang="en-US" sz="2800" strike="noStrike" u="none">
              <a:solidFill>
                <a:srgbClr val="ccecff"/>
              </a:solidFill>
              <a:effectLst/>
              <a:uFillTx/>
              <a:latin typeface="Tahoma"/>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ccecff"/>
                </a:solidFill>
                <a:effectLst/>
                <a:uFillTx/>
                <a:latin typeface="Tahoma"/>
              </a:rPr>
              <a:t>	</a:t>
            </a:r>
            <a:r>
              <a:rPr b="0" lang="en-US" sz="2800" strike="noStrike" u="none">
                <a:solidFill>
                  <a:srgbClr val="ccecff"/>
                </a:solidFill>
                <a:effectLst/>
                <a:uFillTx/>
                <a:latin typeface="Tahoma"/>
              </a:rPr>
              <a:t>	</a:t>
            </a:r>
            <a:r>
              <a:rPr b="0" lang="en-US" sz="2800" strike="noStrike" u="none">
                <a:solidFill>
                  <a:srgbClr val="ccecff"/>
                </a:solidFill>
                <a:effectLst/>
                <a:uFillTx/>
                <a:latin typeface="Tahoma"/>
              </a:rPr>
              <a:t>- Partnerships and alliances with national </a:t>
            </a:r>
            <a:r>
              <a:rPr b="0" lang="en-US" sz="2800" strike="noStrike" u="none">
                <a:solidFill>
                  <a:srgbClr val="ccecff"/>
                </a:solidFill>
                <a:effectLst/>
                <a:uFillTx/>
                <a:latin typeface="Tahoma"/>
              </a:rPr>
              <a:t>	</a:t>
            </a:r>
            <a:r>
              <a:rPr b="0" lang="en-US" sz="2800" strike="noStrike" u="none">
                <a:solidFill>
                  <a:srgbClr val="ccecff"/>
                </a:solidFill>
                <a:effectLst/>
                <a:uFillTx/>
                <a:latin typeface="Tahoma"/>
              </a:rPr>
              <a:t>	</a:t>
            </a:r>
            <a:r>
              <a:rPr b="0" lang="en-US" sz="2800" strike="noStrike" u="none">
                <a:solidFill>
                  <a:srgbClr val="ccecff"/>
                </a:solidFill>
                <a:effectLst/>
                <a:uFillTx/>
                <a:latin typeface="Tahoma"/>
              </a:rPr>
              <a:t>   organizations (e.g., ABA, FJC, NJC, AJS)</a:t>
            </a:r>
            <a:endParaRPr b="0" lang="en-US" sz="2800" strike="noStrike" u="none">
              <a:solidFill>
                <a:srgbClr val="ccecff"/>
              </a:solidFill>
              <a:effectLst/>
              <a:uFillTx/>
              <a:latin typeface="Tahoma"/>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ccecff"/>
                </a:solidFill>
                <a:effectLst/>
                <a:uFillTx/>
                <a:latin typeface="Tahoma"/>
              </a:rPr>
              <a:t>	</a:t>
            </a:r>
            <a:r>
              <a:rPr b="0" lang="en-US" sz="2800" strike="noStrike" u="none">
                <a:solidFill>
                  <a:srgbClr val="ccecff"/>
                </a:solidFill>
                <a:effectLst/>
                <a:uFillTx/>
                <a:latin typeface="Tahoma"/>
              </a:rPr>
              <a:t>	</a:t>
            </a:r>
            <a:r>
              <a:rPr b="0" lang="en-US" sz="2800" strike="noStrike" u="none">
                <a:solidFill>
                  <a:srgbClr val="ccecff"/>
                </a:solidFill>
                <a:effectLst/>
                <a:uFillTx/>
                <a:latin typeface="Tahoma"/>
              </a:rPr>
              <a:t>- Dialogue with general counsel, practicing </a:t>
            </a:r>
            <a:r>
              <a:rPr b="0" lang="en-US" sz="2800" strike="noStrike" u="none">
                <a:solidFill>
                  <a:srgbClr val="ccecff"/>
                </a:solidFill>
                <a:effectLst/>
                <a:uFillTx/>
                <a:latin typeface="Tahoma"/>
              </a:rPr>
              <a:t>	</a:t>
            </a:r>
            <a:r>
              <a:rPr b="0" lang="en-US" sz="2800" strike="noStrike" u="none">
                <a:solidFill>
                  <a:srgbClr val="ccecff"/>
                </a:solidFill>
                <a:effectLst/>
                <a:uFillTx/>
                <a:latin typeface="Tahoma"/>
              </a:rPr>
              <a:t>	</a:t>
            </a:r>
            <a:r>
              <a:rPr b="0" lang="en-US" sz="2800" strike="noStrike" u="none">
                <a:solidFill>
                  <a:srgbClr val="ccecff"/>
                </a:solidFill>
                <a:effectLst/>
                <a:uFillTx/>
                <a:latin typeface="Tahoma"/>
              </a:rPr>
              <a:t>   attorneys, and other stakeholders</a:t>
            </a:r>
            <a:endParaRPr b="0" lang="en-US" sz="2800" strike="noStrike" u="none">
              <a:solidFill>
                <a:srgbClr val="ccecff"/>
              </a:solidFill>
              <a:effectLst/>
              <a:uFillTx/>
              <a:latin typeface="Tahoma"/>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228240" y="456840"/>
            <a:ext cx="8915400" cy="1143000"/>
          </a:xfrm>
          <a:prstGeom prst="rect">
            <a:avLst/>
          </a:prstGeom>
          <a:noFill/>
          <a:ln w="0">
            <a:noFill/>
          </a:ln>
        </p:spPr>
        <p:txBody>
          <a:bodyPr lIns="90000" rIns="90000" tIns="46800" bIns="4680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ccffff"/>
                </a:solidFill>
                <a:effectLst/>
                <a:uFillTx/>
                <a:latin typeface="Tahoma"/>
              </a:rPr>
              <a:t>Dialogue and NCSC survey of general counsel </a:t>
            </a:r>
            <a:br>
              <a:rPr sz="3000"/>
            </a:br>
            <a:r>
              <a:rPr b="0" lang="en-US" sz="3000" strike="noStrike" u="none">
                <a:solidFill>
                  <a:srgbClr val="ccffff"/>
                </a:solidFill>
                <a:effectLst/>
                <a:uFillTx/>
                <a:latin typeface="Tahoma"/>
              </a:rPr>
              <a:t>revealed top civil justice problems</a:t>
            </a:r>
            <a:endParaRPr b="0" lang="en-US" sz="3000" strike="noStrike" u="none">
              <a:solidFill>
                <a:srgbClr val="ccffff"/>
              </a:solidFill>
              <a:effectLst/>
              <a:uFillTx/>
              <a:latin typeface="Tahoma"/>
            </a:endParaRPr>
          </a:p>
        </p:txBody>
      </p:sp>
      <p:sp>
        <p:nvSpPr>
          <p:cNvPr id="3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600" strike="noStrike" u="none">
              <a:solidFill>
                <a:srgbClr val="ccecff"/>
              </a:solidFill>
              <a:effectLst/>
              <a:uFillTx/>
              <a:latin typeface="Tahoma"/>
            </a:endParaRPr>
          </a:p>
          <a:p>
            <a:pPr marL="343080" indent="-343080">
              <a:spcBef>
                <a:spcPts val="649"/>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ccecff"/>
                </a:solidFill>
                <a:effectLst/>
                <a:uFillTx/>
                <a:latin typeface="Tahoma"/>
              </a:rPr>
              <a:t>Cost, delay, and complexity</a:t>
            </a:r>
            <a:endParaRPr b="0" lang="en-US" sz="2600" strike="noStrike" u="none">
              <a:solidFill>
                <a:srgbClr val="ccecff"/>
              </a:solidFill>
              <a:effectLst/>
              <a:uFillTx/>
              <a:latin typeface="Tahoma"/>
            </a:endParaRPr>
          </a:p>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600" strike="noStrike" u="none">
              <a:solidFill>
                <a:srgbClr val="ccecff"/>
              </a:solidFill>
              <a:effectLst/>
              <a:uFillTx/>
              <a:latin typeface="Tahoma"/>
            </a:endParaRPr>
          </a:p>
          <a:p>
            <a:pPr marL="343080" indent="-343080">
              <a:spcBef>
                <a:spcPts val="649"/>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ccecff"/>
                </a:solidFill>
                <a:effectLst/>
                <a:uFillTx/>
                <a:latin typeface="Tahoma"/>
              </a:rPr>
              <a:t>Lack of predictability in process and outcome</a:t>
            </a:r>
            <a:endParaRPr b="0" lang="en-US" sz="2600" strike="noStrike" u="none">
              <a:solidFill>
                <a:srgbClr val="ccecff"/>
              </a:solidFill>
              <a:effectLst/>
              <a:uFillTx/>
              <a:latin typeface="Tahoma"/>
            </a:endParaRPr>
          </a:p>
          <a:p>
            <a:pPr marL="34308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600" strike="noStrike" u="none">
              <a:solidFill>
                <a:srgbClr val="ccecff"/>
              </a:solidFill>
              <a:effectLst/>
              <a:uFillTx/>
              <a:latin typeface="Tahoma"/>
            </a:endParaRPr>
          </a:p>
          <a:p>
            <a:pPr marL="343080" indent="-343080">
              <a:spcBef>
                <a:spcPts val="649"/>
              </a:spcBef>
              <a:buClr>
                <a:srgbClr val="ffffff"/>
              </a:buClr>
              <a:buSzPct val="75000"/>
              <a:buFont typeface="Tahom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ccecff"/>
                </a:solidFill>
                <a:effectLst/>
                <a:uFillTx/>
                <a:latin typeface="Tahoma"/>
              </a:rPr>
              <a:t>Politicization of judicial elections</a:t>
            </a:r>
            <a:endParaRPr b="0" lang="en-US" sz="2600" strike="noStrike" u="none">
              <a:solidFill>
                <a:srgbClr val="ccecff"/>
              </a:solidFill>
              <a:effectLst/>
              <a:uFillTx/>
              <a:latin typeface="Tahoma"/>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580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2000-01-11T17:49:27Z</dcterms:created>
  <dc:creator>Barbara Taylor</dc:creator>
  <dc:description/>
  <dc:language>en-US</dc:language>
  <cp:lastModifiedBy>National Center</cp:lastModifiedBy>
  <cp:lastPrinted>2000-01-11T20:04:33Z</cp:lastPrinted>
  <dcterms:modified xsi:type="dcterms:W3CDTF">2001-10-26T14:15:23Z</dcterms:modified>
  <cp:revision>36</cp:revision>
  <dc:subject/>
  <dc:title>National Center for State Courts</dc:title>
</cp:coreProperties>
</file>