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docx" ContentType="application/vnd.openxmlformats-officedocument.wordprocessingml.document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2090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3CBD696-0511-447C-80D9-0BA8C09C1DA2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78D88E0-DE9A-4F31-AF6E-2DB17472BB02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DFC86D0-9D30-40B1-A667-0BF8743326DC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914040" y="685440"/>
            <a:ext cx="7721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dt" idx="10"/>
          </p:nvPr>
        </p:nvSpPr>
        <p:spPr>
          <a:xfrm>
            <a:off x="711360" y="6229080"/>
            <a:ext cx="19303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ftr" idx="11"/>
          </p:nvPr>
        </p:nvSpPr>
        <p:spPr>
          <a:xfrm>
            <a:off x="3149640" y="6229080"/>
            <a:ext cx="28447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sldNum" idx="12"/>
          </p:nvPr>
        </p:nvSpPr>
        <p:spPr>
          <a:xfrm>
            <a:off x="6603840" y="6229080"/>
            <a:ext cx="182880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87E2337-8124-4B90-BFA9-4C796EA3ABE0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2" name="paint" descr=""/>
          <p:cNvPicPr/>
          <p:nvPr/>
        </p:nvPicPr>
        <p:blipFill>
          <a:blip r:embed="rId2"/>
          <a:stretch/>
        </p:blipFill>
        <p:spPr>
          <a:xfrm>
            <a:off x="914400" y="1828800"/>
            <a:ext cx="8229600" cy="38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c00"/>
              </a:buClr>
              <a:buFont typeface="Tahom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ffcc00"/>
              </a:buClr>
              <a:buFont typeface="Tahoma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0" y="5331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Mastio Natural Gas Pipeline Survey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subTitle"/>
          </p:nvPr>
        </p:nvSpPr>
        <p:spPr>
          <a:xfrm>
            <a:off x="0" y="3047760"/>
            <a:ext cx="9144000" cy="1771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Results for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Border Pipeline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 3,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0" y="380520"/>
            <a:ext cx="91440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Mastio Index* Rankings for Enron Pipelines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27" name=""/>
          <p:cNvGraphicFramePr/>
          <p:nvPr/>
        </p:nvGraphicFramePr>
        <p:xfrm>
          <a:off x="488880" y="2496960"/>
          <a:ext cx="8655120" cy="33055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8880" y="2496960"/>
                    <a:ext cx="8655120" cy="3305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" name=""/>
          <p:cNvSpPr/>
          <p:nvPr/>
        </p:nvSpPr>
        <p:spPr>
          <a:xfrm>
            <a:off x="457200" y="6232680"/>
            <a:ext cx="807732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*The Mastio Index is a composite of the overall customer satisfaction and pipeline preference based on all attributes measured, weighted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by customer needs as defined by all 1,257 customers surveyed.  The overall scores are converted to a 100 point scale with a higher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score being preferable.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990720" y="1949400"/>
            <a:ext cx="7162560" cy="337680"/>
          </a:xfrm>
          <a:prstGeom prst="rect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1999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1998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1996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1994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3B0744-7139-4D67-B88A-57DC3CDBC45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NBPL Focus Group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2" name=""/>
          <p:cNvSpPr/>
          <p:nvPr/>
        </p:nvSpPr>
        <p:spPr>
          <a:xfrm>
            <a:off x="1050840" y="1752480"/>
            <a:ext cx="8016840" cy="436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Contract Holder or Managing Agent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% of Revenue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Pan Alberta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25.5%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Tenaska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15.6%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Cibola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11.1%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Pan Canadian Energy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7.1%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6.8%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Engage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6.1%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 Marketing &amp; Trade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3.4%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Amerada Hess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3.3%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Poco Petroleum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3.2%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Husky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3.1%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Renaissance Energy Ltd.                                                               2.7%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CXY Energy Marketing          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2.1%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Duke Energy                              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1.9%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Peoples Gas Light &amp; Coke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1.2%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 Energy Marketing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.6%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 American Energy Co.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.4%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94.1%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095880" y="541008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CAE3E1-2C65-470C-912F-77287875B66C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Findings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31280" y="1695600"/>
            <a:ext cx="8178840" cy="417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survey results vs. 1998 survey results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mean increased 2.2%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NBPL ratings increased 2.6%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Conclusion:  NBPL overall ranking increased .4%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NBPL respondents vs. NBPL focus group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Only a 1.6% difference in response ratings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attributes differed in whether or not the respondents rated them a strength or a weakness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Conclusion: The NBPL focus group is a good study sample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NBPL focus group commercial vs. NBPL focus group commercial support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Only a 2.6% difference in response ratings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 attributes differed in whether or not the respondents rated them a strength or a weakness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Conclusion:  commercial and commercial support customers think differently on some attributes, but overall, they rank our service the same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113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FC9F7ED-9491-49D8-9A62-04DC43FD29D8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Findings (cont’d)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56840" y="1752120"/>
            <a:ext cx="817884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Comparison by customer type (focus group only)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Producers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2.43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Marketers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2.02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LDCs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2.09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company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2.39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Conclusion:  our customers give us a “good” rating, with not much difference by customer type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lnSpc>
                <a:spcPct val="100000"/>
              </a:lnSpc>
              <a:spcBef>
                <a:spcPts val="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100000"/>
              </a:lnSpc>
              <a:spcBef>
                <a:spcPts val="113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100000"/>
              </a:lnSpc>
              <a:spcBef>
                <a:spcPts val="113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Performance Scores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100000"/>
              </a:lnSpc>
              <a:spcBef>
                <a:spcPts val="113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performance - 2.09 (mean = 2.23)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service - 2.04 (mean = 2.24)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weighted composite score* - 2.24 (mean = 2.24)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preference score - 2.14 (mean = 2.95)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8" name=""/>
          <p:cNvSpPr/>
          <p:nvPr/>
        </p:nvSpPr>
        <p:spPr>
          <a:xfrm>
            <a:off x="3430440" y="2693880"/>
            <a:ext cx="230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557320" y="2133720"/>
            <a:ext cx="2906280" cy="100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Rating Scale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1=Excellent        4=Below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2=Good              5=Poor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3=Average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486400" y="2133720"/>
            <a:ext cx="297180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51440" y="6537240"/>
            <a:ext cx="7099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*Need weighted composite score - an average of all 40 attributes which are weighted by their score on the importance scale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33520" y="4572000"/>
            <a:ext cx="8381880" cy="1371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367320" y="4811760"/>
            <a:ext cx="240084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average of these four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categories determines the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Mastio Index ranking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0B0A20-A463-4E5A-BB0C-FD8DFA9E0C4F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Areas of Strength* </a:t>
            </a:r>
            <a:br>
              <a:rPr sz="28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Customer Comments**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456840" y="161892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337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Understands needs and requirements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comment:    Biggest improvement - Expansion into the Chicago area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37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Accurate, concise and understandable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37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release procedures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37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Accurate and timely invoices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37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Responsive sales and service personnel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comments:  Reps return calls quickly and are helpful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Very responsive to our needs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37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Reps communicate clear tariff information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37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Quality/maturity of marketing, sales and service reps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comment:    They have the best recognition of the 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Good about making courtesy calls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37"/>
              </a:spcBef>
              <a:buClr>
                <a:srgbClr val="ffcc00"/>
              </a:buClr>
              <a:buFont typeface="Monotype Sorts" charset="2"/>
              <a:buChar char="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Positive Customer Comments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They hired more staff to become more customer focused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Help desk response is excellent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Biggest improvement:  They are willing to discuss new pricing possibilities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6" name=""/>
          <p:cNvSpPr/>
          <p:nvPr/>
        </p:nvSpPr>
        <p:spPr>
          <a:xfrm>
            <a:off x="904320" y="6248520"/>
            <a:ext cx="707184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*These strengths were gathered by looking at the attributes that NBPL ranked the highest on and weighing those attributes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against importance level to customers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**Customer comments are from individual customers and do not necessarily reflect majority opinion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C46297-E1C2-465B-82C5-CA717B3DFF1B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Areas of Weakness* </a:t>
            </a:r>
            <a:br>
              <a:rPr sz="28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Customer Comments**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456840" y="159984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pooling and aggregation service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negotiate discounts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comments:  Rates are not competitive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Biggest disappointment: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Their rates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Passing on costs that shouldn’t be passed 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service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comments:  Need parking and loan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Offer storage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Availability of 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diverse supply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comment:    Need to extend further into market territories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Reliability of primary firm gas transport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comment:    Lots of cuts with them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Reliability of primary interruptible gas transport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9" name=""/>
          <p:cNvSpPr/>
          <p:nvPr/>
        </p:nvSpPr>
        <p:spPr>
          <a:xfrm>
            <a:off x="905400" y="6248520"/>
            <a:ext cx="71982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*These weaknesses were gathered by looking at the attributes that NBPL ranked the lowest on and weighing those attributes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against importance level to customers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**Customer comments are from individual customers and do not necessarily reflect majority opinion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A3343F5-4A8C-4601-8347-6C968392CF57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Improving Customer Service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to address the rate competitive issues in the current rate case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Explore expanding the “global point” concept, where third-party storage providers offer real time load balancing services via Northern Border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attention towards improving the Internet web site to proactively communicate information to 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Monthly status report on improvements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Tutorials on using existing tools and services that are currently not fully utilized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with third-party storage providers on the development of a branded Northern Border park and loan/storage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E36FE4E-E66B-4C11-B0FD-4D9FA946A538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Improving Customer Service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Further investigate opportunities to diversify supply (i.e. increase the receipt of Williston Basin, Rocky Mountain, and Wyoming coal seam gas)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 ENA and Peoples Energy in the development of a Chicago hub service, increasing the market alternatives for Northern Border’s 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Offer new enhancements, such as “rollover” and fuel as a market, to simplify how nominations are made on Northern Border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4882D50-5FEF-41BA-9AC9-1141E7F3985C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2000-02-18T11:32:33Z</dcterms:created>
  <dc:creator>ET&amp;S</dc:creator>
  <dc:description/>
  <dc:language>en-US</dc:language>
  <cp:lastModifiedBy>Northern Plains</cp:lastModifiedBy>
  <cp:lastPrinted>2000-03-16T13:58:48Z</cp:lastPrinted>
  <dcterms:modified xsi:type="dcterms:W3CDTF">2000-03-28T17:02:51Z</dcterms:modified>
  <cp:revision>38</cp:revision>
  <dc:subject/>
  <dc:title>Mastio Index Rankings for Interstate Pipelines*  </dc:title>
</cp:coreProperties>
</file>