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209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FFF982-9A65-4B5D-9512-445CA06AF58B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5229E67-CF01-4A37-BB5C-21D14F2A329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EE2CCE-051E-4516-B51F-5C89527B4A39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0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11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12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81B46D-4861-414F-9428-B6A7FCF52BD1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5331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Mastio Natural Gas Pipeline Survey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0" y="3047760"/>
            <a:ext cx="9144000" cy="177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for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Pipeline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380520"/>
            <a:ext cx="9144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Index* Rankings for Enron Pipelines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488880" y="2496960"/>
          <a:ext cx="8655120" cy="3305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8880" y="2496960"/>
                    <a:ext cx="8655120" cy="330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457200" y="6232680"/>
            <a:ext cx="8077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 Mastio Index is a composite of the overall customer satisfaction and pipeline preference based on all attributes measured, weighted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by customer needs as defined by all 1,257 customers surveyed.  The overall scores are converted to a 100 point scale with a higher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score being preferable.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90720" y="1949400"/>
            <a:ext cx="7162560" cy="3376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1998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1996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1994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83C3EF-4D93-4D14-92B1-E59468C27DE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Focus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"/>
          <p:cNvSpPr/>
          <p:nvPr/>
        </p:nvSpPr>
        <p:spPr>
          <a:xfrm>
            <a:off x="1050840" y="1752480"/>
            <a:ext cx="801684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Contract Holder or Managing Agent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% of Revenue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Alberta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25.5%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15.6%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Cibola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11.1%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Canadian Energy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7.1%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6.8%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6.1%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 Marketing &amp; Trade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3.4%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Amerada Hess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3.3%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Poco Petroleum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3.2%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Husky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Renaissance Energy Ltd.                                                               2.7%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CXY Energy Marketing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2.1%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         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Peoples Gas Light &amp; Coke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1.2%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Energy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 American Energy Co.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.4%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94.1%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5410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FFC98C-F0DC-43A6-8E20-322A9084001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Findings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31280" y="1695600"/>
            <a:ext cx="817884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survey results vs. 1998 survey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mean increased 2.2%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ratings increased 2.6%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NBPL overall ranking increased .4%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NBPL respondents vs. NBPL focus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 1.6% difference in response ratings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attributes differed in whether or not the respondents rated them a strength or a weakness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The NBPL focus group is a good study sample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focus group commercial vs. NBPL focus group commercial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 2.6% difference in response ratings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 attributes differed in whether or not the respondents rated them a strength or a weakness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commercial and commercial support customers think differently on some attributes, but overall, they rank our service the same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113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D544B2-4FF2-488B-B14B-87186B4B6F2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Findings (cont’d)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6840" y="1752120"/>
            <a:ext cx="817884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Comparison by customer type (focus group only)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LDCs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company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our customers give us a “good” rating, with not much difference by customer type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Scores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- 2.09 (mean = 2.23)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service - 2.04 (mean = 2.24)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weighted composite score* - 2.24 (mean = 2.24)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preference score - 2.14 (mean = 2.95)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8" name=""/>
          <p:cNvSpPr/>
          <p:nvPr/>
        </p:nvSpPr>
        <p:spPr>
          <a:xfrm>
            <a:off x="3430440" y="2693880"/>
            <a:ext cx="230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557320" y="2133720"/>
            <a:ext cx="2906280" cy="100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1=Excellent        4=Below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2=Good              5=Poor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3=Average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86400" y="2133720"/>
            <a:ext cx="297180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1440" y="6537240"/>
            <a:ext cx="709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*Need weighted composite score - an average of all 40 attributes which are weighted by their score on the importance scale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4572000"/>
            <a:ext cx="8381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67320" y="4811760"/>
            <a:ext cx="2400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of these four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categories determines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Mastio Index ranking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DAE968-C8FB-4566-8813-9617F15BD5C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Areas of Strength*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Customer Comments**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6840" y="161892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Understands needs and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Biggest improvement - Expansion into the Chicago area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Accurate, concise and understandable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release procedures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 and timely invoices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 sales and service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Reps return calls quickly and are helpful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Very responsive to our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communicate clear tariff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Quality/maturity of marketing, sales and service reps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They have the best recognition of the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about making courtesy calls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Positive Customer Comments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hired more staff to become more customer focused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Help desk response is excellent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improvement:  They are willing to discuss new pricing possibilities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" name=""/>
          <p:cNvSpPr/>
          <p:nvPr/>
        </p:nvSpPr>
        <p:spPr>
          <a:xfrm>
            <a:off x="904320" y="6248520"/>
            <a:ext cx="7071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*These strengths were gathered by looking at the attributes that NBPL ranked the highest on and weighing those attributes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against importance level to customers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**Customer comments are from individual customers and do not necessarily reflect majority opinion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40A928-FF23-4241-A455-DF08BBEB3A7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Areas of Weakness*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Customer Comments**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pooling and aggregation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negotiate discounts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Rates are not competitive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disappointment: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Their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Passing on costs that shouldn’t be passed 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Need parking and loan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storage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diverse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Need to extend further into market territories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firm gas transport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Lots of cuts with them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interruptible gas transport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" name=""/>
          <p:cNvSpPr/>
          <p:nvPr/>
        </p:nvSpPr>
        <p:spPr>
          <a:xfrm>
            <a:off x="905400" y="6248520"/>
            <a:ext cx="7198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*These weaknesses were gathered by looking at the attributes that NBPL ranked the lowest on and weighing those attributes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against importance level to customers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**Customer comments are from individual customers and do not necessarily reflect majority opinion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9C29A5-0DB2-497A-9D92-EC4EDE632A8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Improving Customer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address the rate competitive issues in the current rate case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expanding the “global point” concept, where third-party storage providers offer real time load balancing services via 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attention towards improving the Internet web site to proactively communicate information to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status report on improvements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Tutorials on using existing tools and services that are currently not fully utilized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third-party storage providers on the development of a branded Northern Border park and loan/storage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4FEA95-7AEE-4FE7-8A2B-79E7C5E12AA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Improving Customer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investigate opportunities to diversify supply (i.e. increase the receipt of Williston Basin, Rocky Mountain, and Wyoming coal seam gas)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 ENA and Peoples Energy in the development of a Chicago hub service, increasing the market alternatives for Northern Border’s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new enhancements, such as “rollover” and fuel as a market, to simplify how nominations are made on 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F971E5-CECA-495A-9192-E0C34AB7306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2000-02-18T11:32:33Z</dcterms:created>
  <dc:creator>ET&amp;S</dc:creator>
  <dc:description/>
  <dc:language>en-US</dc:language>
  <cp:lastModifiedBy>Northern Plains</cp:lastModifiedBy>
  <cp:lastPrinted>2000-03-16T13:58:48Z</cp:lastPrinted>
  <dcterms:modified xsi:type="dcterms:W3CDTF">2000-03-16T16:54:20Z</dcterms:modified>
  <cp:revision>38</cp:revision>
  <dc:subject/>
  <dc:title>Mastio Index Rankings for Interstate Pipelines*  </dc:title>
</cp:coreProperties>
</file>