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p:notesSz cx="6753225" cy="98679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A16CD75-200E-45D2-9862-CF93B5E02A19}"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914A562-55E3-409A-AFB3-6569F190A68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1523880" y="2971800"/>
            <a:ext cx="6324840" cy="20574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Arial Black"/>
              </a:rPr>
              <a:t>Enron </a:t>
            </a:r>
            <a:r>
              <a:rPr b="0" lang="en-GB" sz="3200" strike="noStrike" u="none">
                <a:solidFill>
                  <a:srgbClr val="3333cc"/>
                </a:solidFill>
                <a:effectLst/>
                <a:uFillTx/>
                <a:latin typeface="Arial Black"/>
              </a:rPr>
              <a:t>Wholesale Services</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dc5900"/>
                </a:solidFill>
                <a:effectLst/>
                <a:uFillTx/>
                <a:latin typeface="Arial Black"/>
              </a:rPr>
              <a:t>Pr</a:t>
            </a:r>
            <a:r>
              <a:rPr b="0" lang="en-US" sz="3200" strike="noStrike" u="none">
                <a:solidFill>
                  <a:srgbClr val="dc5900"/>
                </a:solidFill>
                <a:effectLst/>
                <a:uFillTx/>
                <a:latin typeface="Arial Black"/>
              </a:rPr>
              <a:t>oject Doorstep</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Black"/>
              </a:rPr>
              <a:t>E</a:t>
            </a:r>
            <a:r>
              <a:rPr b="0" lang="en-GB" sz="2800" strike="noStrike" u="none">
                <a:solidFill>
                  <a:srgbClr val="3333cc"/>
                </a:solidFill>
                <a:effectLst/>
                <a:uFillTx/>
                <a:latin typeface="Arial Black"/>
              </a:rPr>
              <a:t>ast Power Trading</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3300"/>
                </a:solidFill>
                <a:effectLst/>
                <a:uFillTx/>
                <a:latin typeface="Arial Black"/>
              </a:rPr>
              <a:t>Draft  -  June 2001</a:t>
            </a:r>
            <a:endParaRPr b="0" lang="en-US" sz="1800" strike="noStrike" u="none">
              <a:solidFill>
                <a:srgbClr val="000000"/>
              </a:solidFill>
              <a:effectLst/>
              <a:uFillTx/>
              <a:latin typeface="Times New Roman"/>
            </a:endParaRPr>
          </a:p>
        </p:txBody>
      </p:sp>
      <p:sp>
        <p:nvSpPr>
          <p:cNvPr id="14"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Arial Black"/>
              </a:rPr>
              <a:t>Confidential</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7"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98"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399" name="" descr=""/>
          <p:cNvPicPr/>
          <p:nvPr/>
        </p:nvPicPr>
        <p:blipFill>
          <a:blip r:embed="rId1"/>
          <a:stretch/>
        </p:blipFill>
        <p:spPr>
          <a:xfrm>
            <a:off x="152280" y="228600"/>
            <a:ext cx="524160" cy="552600"/>
          </a:xfrm>
          <a:prstGeom prst="rect">
            <a:avLst/>
          </a:prstGeom>
          <a:noFill/>
          <a:ln w="0">
            <a:noFill/>
          </a:ln>
        </p:spPr>
      </p:pic>
      <p:sp>
        <p:nvSpPr>
          <p:cNvPr id="40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4"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40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0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41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1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1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15"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417"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0"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3"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24"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25"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26"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7"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8"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9"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30"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1"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32"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33"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5"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7</a:t>
            </a:r>
            <a:endParaRPr b="0" lang="en-US" sz="1200" strike="noStrike" u="none">
              <a:solidFill>
                <a:srgbClr val="000000"/>
              </a:solidFill>
              <a:effectLst/>
              <a:uFillTx/>
              <a:latin typeface="Times New Roman"/>
            </a:endParaRPr>
          </a:p>
        </p:txBody>
      </p:sp>
      <p:sp>
        <p:nvSpPr>
          <p:cNvPr id="439"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7620120" y="1676520"/>
            <a:ext cx="1371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 / Leslie Reeves</a:t>
            </a:r>
            <a:endParaRPr b="0" lang="en-US" sz="1200" strike="noStrike" u="none">
              <a:solidFill>
                <a:srgbClr val="000000"/>
              </a:solidFill>
              <a:effectLst/>
              <a:uFillTx/>
              <a:latin typeface="Times New Roman"/>
            </a:endParaRPr>
          </a:p>
        </p:txBody>
      </p:sp>
      <p:sp>
        <p:nvSpPr>
          <p:cNvPr id="442" name=""/>
          <p:cNvSpPr/>
          <p:nvPr/>
        </p:nvSpPr>
        <p:spPr>
          <a:xfrm>
            <a:off x="3352680" y="1676520"/>
            <a:ext cx="205740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Even though Risk, settlements &amp;  financial operations group go through a “flash to actual” and Prior Month Adjustment (“PMA”) Process, this is a manual process which is difficult to complete in the timetable allowed.</a:t>
            </a:r>
            <a:endParaRPr b="0" lang="en-US" sz="1200" strike="noStrike" u="none">
              <a:solidFill>
                <a:srgbClr val="000000"/>
              </a:solidFill>
              <a:effectLst/>
              <a:uFillTx/>
              <a:latin typeface="Times New Roman"/>
            </a:endParaRPr>
          </a:p>
        </p:txBody>
      </p:sp>
      <p:sp>
        <p:nvSpPr>
          <p:cNvPr id="443" name=""/>
          <p:cNvSpPr/>
          <p:nvPr/>
        </p:nvSpPr>
        <p:spPr>
          <a:xfrm>
            <a:off x="1219320" y="4038480"/>
            <a:ext cx="213336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335268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548640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7620120" y="4038480"/>
            <a:ext cx="11430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457200" y="4038480"/>
            <a:ext cx="3808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457200" y="40687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8</a:t>
            </a:r>
            <a:endParaRPr b="0" lang="en-US" sz="1200" strike="noStrike" u="none">
              <a:solidFill>
                <a:srgbClr val="000000"/>
              </a:solidFill>
              <a:effectLst/>
              <a:uFillTx/>
              <a:latin typeface="Times New Roman"/>
            </a:endParaRPr>
          </a:p>
        </p:txBody>
      </p:sp>
      <p:sp>
        <p:nvSpPr>
          <p:cNvPr id="449" name=""/>
          <p:cNvSpPr/>
          <p:nvPr/>
        </p:nvSpPr>
        <p:spPr>
          <a:xfrm>
            <a:off x="838080" y="4038480"/>
            <a:ext cx="38124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990720" y="411480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1" name=""/>
          <p:cNvSpPr/>
          <p:nvPr/>
        </p:nvSpPr>
        <p:spPr>
          <a:xfrm>
            <a:off x="5562720" y="1676520"/>
            <a:ext cx="19810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Back office should work with settlements and Risk Management to review the close process and determine known timing differences and accruals. A full YTD reconciliation should be prepared and all variances cleared on a timely basis.</a:t>
            </a:r>
            <a:endParaRPr b="0" lang="en-US" sz="1200" strike="noStrike" u="none">
              <a:solidFill>
                <a:srgbClr val="000000"/>
              </a:solidFill>
              <a:effectLst/>
              <a:uFillTx/>
              <a:latin typeface="Times New Roman"/>
            </a:endParaRPr>
          </a:p>
        </p:txBody>
      </p:sp>
      <p:sp>
        <p:nvSpPr>
          <p:cNvPr id="452" name=""/>
          <p:cNvSpPr/>
          <p:nvPr/>
        </p:nvSpPr>
        <p:spPr>
          <a:xfrm>
            <a:off x="1219320" y="1752480"/>
            <a:ext cx="20574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East Power general ledger accrual shows a number of known differences prior to 2001. These potentially represent differences between the Daily Position Report and the financial books and records.</a:t>
            </a:r>
            <a:endParaRPr b="0" lang="en-US" sz="1200" strike="noStrike" u="none">
              <a:solidFill>
                <a:srgbClr val="000000"/>
              </a:solidFill>
              <a:effectLst/>
              <a:uFillTx/>
              <a:latin typeface="Times New Roman"/>
            </a:endParaRPr>
          </a:p>
        </p:txBody>
      </p:sp>
      <p:sp>
        <p:nvSpPr>
          <p:cNvPr id="453"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54"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455" name=""/>
          <p:cNvSpPr/>
          <p:nvPr/>
        </p:nvSpPr>
        <p:spPr>
          <a:xfrm>
            <a:off x="1219320" y="4038480"/>
            <a:ext cx="2057400" cy="2004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Credit Rating Agencies review the funds flow as a metric to assess the operating health of a business. Enron needs to meet aggressive yearly Funds Flow targets to retain its credit rating (BBB+)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commodity level balance sheet is not currently prepared. It is therefore not possible to identify which business units are generating or using funds flow</a:t>
            </a:r>
            <a:endParaRPr b="0" lang="en-US" sz="1000" strike="noStrike" u="none">
              <a:solidFill>
                <a:srgbClr val="000000"/>
              </a:solidFill>
              <a:effectLst/>
              <a:uFillTx/>
              <a:latin typeface="Times New Roman"/>
            </a:endParaRPr>
          </a:p>
        </p:txBody>
      </p:sp>
      <p:sp>
        <p:nvSpPr>
          <p:cNvPr id="456" name=""/>
          <p:cNvSpPr/>
          <p:nvPr/>
        </p:nvSpPr>
        <p:spPr>
          <a:xfrm>
            <a:off x="3352680" y="4114800"/>
            <a:ext cx="2057400" cy="1771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 DPR is PL focused and is not configured as a commodity level balance sheet. There are SAP system limitations. However, there are no other initiatives at the business level to generate commodity level  balance sheets and funds flow information.</a:t>
            </a:r>
            <a:endParaRPr b="0" lang="en-US" sz="1100" strike="noStrike" u="none">
              <a:solidFill>
                <a:srgbClr val="000000"/>
              </a:solidFill>
              <a:effectLst/>
              <a:uFillTx/>
              <a:latin typeface="Times New Roman"/>
            </a:endParaRPr>
          </a:p>
        </p:txBody>
      </p:sp>
      <p:sp>
        <p:nvSpPr>
          <p:cNvPr id="457" name=""/>
          <p:cNvSpPr/>
          <p:nvPr/>
        </p:nvSpPr>
        <p:spPr>
          <a:xfrm>
            <a:off x="5486400" y="4114800"/>
            <a:ext cx="1752480" cy="1938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Resources should be allocated to address this issue across the wholesale operations.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58" name=""/>
          <p:cNvSpPr/>
          <p:nvPr/>
        </p:nvSpPr>
        <p:spPr>
          <a:xfrm>
            <a:off x="7772400" y="4191120"/>
            <a:ext cx="1752480" cy="13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59" name=""/>
          <p:cNvSpPr/>
          <p:nvPr/>
        </p:nvSpPr>
        <p:spPr>
          <a:xfrm>
            <a:off x="7620120" y="4114800"/>
            <a:ext cx="1371600" cy="1016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Georganne Hodges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Bob Hall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Bill Bradford</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46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462" name="" descr=""/>
          <p:cNvPicPr/>
          <p:nvPr/>
        </p:nvPicPr>
        <p:blipFill>
          <a:blip r:embed="rId1"/>
          <a:stretch/>
        </p:blipFill>
        <p:spPr>
          <a:xfrm>
            <a:off x="152280" y="228600"/>
            <a:ext cx="524160" cy="552600"/>
          </a:xfrm>
          <a:prstGeom prst="rect">
            <a:avLst/>
          </a:prstGeom>
          <a:noFill/>
          <a:ln w="0">
            <a:noFill/>
          </a:ln>
        </p:spPr>
      </p:pic>
      <p:sp>
        <p:nvSpPr>
          <p:cNvPr id="46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7"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46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70"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475"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76"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77"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7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480"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1"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2"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4"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87"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88"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89"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90"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91"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92"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9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95"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96"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7"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8"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9</a:t>
            </a:r>
            <a:endParaRPr b="0" lang="en-US" sz="1200" strike="noStrike" u="none">
              <a:solidFill>
                <a:srgbClr val="000000"/>
              </a:solidFill>
              <a:effectLst/>
              <a:uFillTx/>
              <a:latin typeface="Times New Roman"/>
            </a:endParaRPr>
          </a:p>
        </p:txBody>
      </p:sp>
      <p:sp>
        <p:nvSpPr>
          <p:cNvPr id="502"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7620120" y="167652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
        <p:nvSpPr>
          <p:cNvPr id="505" name=""/>
          <p:cNvSpPr/>
          <p:nvPr/>
        </p:nvSpPr>
        <p:spPr>
          <a:xfrm>
            <a:off x="3352680" y="1676520"/>
            <a:ext cx="20574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EnPower does not have the functionality to value these type of trades</a:t>
            </a:r>
            <a:endParaRPr b="0" lang="en-US" sz="1200" strike="noStrike" u="none">
              <a:solidFill>
                <a:srgbClr val="000000"/>
              </a:solidFill>
              <a:effectLst/>
              <a:uFillTx/>
              <a:latin typeface="Times New Roman"/>
            </a:endParaRPr>
          </a:p>
        </p:txBody>
      </p:sp>
      <p:sp>
        <p:nvSpPr>
          <p:cNvPr id="506" name=""/>
          <p:cNvSpPr/>
          <p:nvPr/>
        </p:nvSpPr>
        <p:spPr>
          <a:xfrm>
            <a:off x="1219320" y="4038480"/>
            <a:ext cx="213336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335268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548640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7620120" y="4038480"/>
            <a:ext cx="11430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457200" y="4038480"/>
            <a:ext cx="3808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457200" y="4068720"/>
            <a:ext cx="380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Black"/>
              </a:rPr>
              <a:t>10</a:t>
            </a:r>
            <a:endParaRPr b="0" lang="en-US" sz="1000" strike="noStrike" u="none">
              <a:solidFill>
                <a:srgbClr val="000000"/>
              </a:solidFill>
              <a:effectLst/>
              <a:uFillTx/>
              <a:latin typeface="Times New Roman"/>
            </a:endParaRPr>
          </a:p>
        </p:txBody>
      </p:sp>
      <p:sp>
        <p:nvSpPr>
          <p:cNvPr id="512" name=""/>
          <p:cNvSpPr/>
          <p:nvPr/>
        </p:nvSpPr>
        <p:spPr>
          <a:xfrm>
            <a:off x="838080" y="4038480"/>
            <a:ext cx="38124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a:off x="990720" y="411480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5562720" y="1676520"/>
            <a:ext cx="19810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EnPower functionality should be accelerated to incorporate these products. Action step should be to incorporate a full cross departmental model review process, to include RAC, Research , Risk and commercial approval.</a:t>
            </a:r>
            <a:endParaRPr b="0" lang="en-US" sz="1200" strike="noStrike" u="none">
              <a:solidFill>
                <a:srgbClr val="000000"/>
              </a:solidFill>
              <a:effectLst/>
              <a:uFillTx/>
              <a:latin typeface="Times New Roman"/>
            </a:endParaRPr>
          </a:p>
        </p:txBody>
      </p:sp>
      <p:sp>
        <p:nvSpPr>
          <p:cNvPr id="515" name=""/>
          <p:cNvSpPr/>
          <p:nvPr/>
        </p:nvSpPr>
        <p:spPr>
          <a:xfrm>
            <a:off x="1219320" y="1676520"/>
            <a:ext cx="2057400" cy="2105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Exotic options are not booked in EnPower. Three trades are not recognised for an asian,compound and contingent call option.It should be noted  that they are reported on the Global Standards Sch A01 and RiskTrack and VAR are reported via the spreadsheet interface.</a:t>
            </a:r>
            <a:endParaRPr b="0" lang="en-US" sz="1200" strike="noStrike" u="none">
              <a:solidFill>
                <a:srgbClr val="000000"/>
              </a:solidFill>
              <a:effectLst/>
              <a:uFillTx/>
              <a:latin typeface="Times New Roman"/>
            </a:endParaRPr>
          </a:p>
        </p:txBody>
      </p:sp>
      <p:sp>
        <p:nvSpPr>
          <p:cNvPr id="516"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517"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518" name=""/>
          <p:cNvSpPr/>
          <p:nvPr/>
        </p:nvSpPr>
        <p:spPr>
          <a:xfrm>
            <a:off x="1295280" y="4114800"/>
            <a:ext cx="2057400" cy="765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There are currently inadequate disaster recovery facilities for the wholesale business.</a:t>
            </a:r>
            <a:endParaRPr b="0" lang="en-US" sz="1100" strike="noStrike" u="none">
              <a:solidFill>
                <a:srgbClr val="000000"/>
              </a:solidFill>
              <a:effectLst/>
              <a:uFillTx/>
              <a:latin typeface="Times New Roman"/>
            </a:endParaRPr>
          </a:p>
        </p:txBody>
      </p:sp>
      <p:sp>
        <p:nvSpPr>
          <p:cNvPr id="519" name=""/>
          <p:cNvSpPr/>
          <p:nvPr/>
        </p:nvSpPr>
        <p:spPr>
          <a:xfrm>
            <a:off x="3352680" y="4038480"/>
            <a:ext cx="2057400" cy="765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Insufficient priority and resources have been assigned to this issue in the past</a:t>
            </a:r>
            <a:endParaRPr b="0" lang="en-US" sz="1100" strike="noStrike" u="none">
              <a:solidFill>
                <a:srgbClr val="000000"/>
              </a:solidFill>
              <a:effectLst/>
              <a:uFillTx/>
              <a:latin typeface="Times New Roman"/>
            </a:endParaRPr>
          </a:p>
        </p:txBody>
      </p:sp>
      <p:sp>
        <p:nvSpPr>
          <p:cNvPr id="520" name=""/>
          <p:cNvSpPr/>
          <p:nvPr/>
        </p:nvSpPr>
        <p:spPr>
          <a:xfrm>
            <a:off x="5486400" y="4114800"/>
            <a:ext cx="2057400" cy="1857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budget of $30 million has been agreed to cover:</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External consultant assistance in the development of an entire business plan.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will include a business impact analysis, systems recovery strategies and personnel deployment.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21" name=""/>
          <p:cNvSpPr/>
          <p:nvPr/>
        </p:nvSpPr>
        <p:spPr>
          <a:xfrm>
            <a:off x="7620120" y="4038480"/>
            <a:ext cx="1676160" cy="857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Jenny Rub / </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Mark Pickering</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900" strike="noStrike" u="none">
                <a:solidFill>
                  <a:srgbClr val="000000"/>
                </a:solidFill>
                <a:effectLst/>
                <a:uFillTx/>
                <a:latin typeface="Arial"/>
              </a:rPr>
              <a:t>Q2 2002</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52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524" name="" descr=""/>
          <p:cNvPicPr/>
          <p:nvPr/>
        </p:nvPicPr>
        <p:blipFill>
          <a:blip r:embed="rId1"/>
          <a:stretch/>
        </p:blipFill>
        <p:spPr>
          <a:xfrm>
            <a:off x="152280" y="228600"/>
            <a:ext cx="524160" cy="552600"/>
          </a:xfrm>
          <a:prstGeom prst="rect">
            <a:avLst/>
          </a:prstGeom>
          <a:noFill/>
          <a:ln w="0">
            <a:noFill/>
          </a:ln>
        </p:spPr>
      </p:pic>
      <p:sp>
        <p:nvSpPr>
          <p:cNvPr id="525"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6"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7"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8"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9"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r>
              <a:rPr b="0" lang="en-GB"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530"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532"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6"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537"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538"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539"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540"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542"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3"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4"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6"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7"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8"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549"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550"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551"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52"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53"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54"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555"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56"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557"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558"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9"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0"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2"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3" name=""/>
          <p:cNvSpPr/>
          <p:nvPr/>
        </p:nvSpPr>
        <p:spPr>
          <a:xfrm>
            <a:off x="457200" y="1706400"/>
            <a:ext cx="380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Black"/>
              </a:rPr>
              <a:t>11</a:t>
            </a:r>
            <a:endParaRPr b="0" lang="en-US" sz="1000" strike="noStrike" u="none">
              <a:solidFill>
                <a:srgbClr val="000000"/>
              </a:solidFill>
              <a:effectLst/>
              <a:uFillTx/>
              <a:latin typeface="Times New Roman"/>
            </a:endParaRPr>
          </a:p>
        </p:txBody>
      </p:sp>
      <p:sp>
        <p:nvSpPr>
          <p:cNvPr id="564"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1219320" y="4038480"/>
            <a:ext cx="213336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335268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8" name=""/>
          <p:cNvSpPr/>
          <p:nvPr/>
        </p:nvSpPr>
        <p:spPr>
          <a:xfrm>
            <a:off x="548640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7620120" y="4038480"/>
            <a:ext cx="11430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1295280" y="1752480"/>
            <a:ext cx="19814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Deal entry fields in EnPower are manual and enable traders to overwrite transactions subsequent to deal entry.</a:t>
            </a:r>
            <a:endParaRPr b="0" lang="en-US" sz="1200" strike="noStrike" u="none">
              <a:solidFill>
                <a:srgbClr val="000000"/>
              </a:solidFill>
              <a:effectLst/>
              <a:uFillTx/>
              <a:latin typeface="Times New Roman"/>
            </a:endParaRPr>
          </a:p>
        </p:txBody>
      </p:sp>
      <p:sp>
        <p:nvSpPr>
          <p:cNvPr id="571" name=""/>
          <p:cNvSpPr/>
          <p:nvPr/>
        </p:nvSpPr>
        <p:spPr>
          <a:xfrm>
            <a:off x="457200" y="4038480"/>
            <a:ext cx="3808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a:off x="457200" y="4038480"/>
            <a:ext cx="3808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Black"/>
              </a:rPr>
              <a:t>12</a:t>
            </a:r>
            <a:endParaRPr b="0" lang="en-US" sz="900" strike="noStrike" u="none">
              <a:solidFill>
                <a:srgbClr val="000000"/>
              </a:solidFill>
              <a:effectLst/>
              <a:uFillTx/>
              <a:latin typeface="Times New Roman"/>
            </a:endParaRPr>
          </a:p>
        </p:txBody>
      </p:sp>
      <p:sp>
        <p:nvSpPr>
          <p:cNvPr id="573" name=""/>
          <p:cNvSpPr/>
          <p:nvPr/>
        </p:nvSpPr>
        <p:spPr>
          <a:xfrm>
            <a:off x="838080" y="4038480"/>
            <a:ext cx="38124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5486400" y="1676520"/>
            <a:ext cx="2057400" cy="207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functionality within EnPower to automate validation aspects of deal capture (i.e trader names defaulted and not changeable, Enron entity defaults for appropriate deal type) and restrict overwrite capabilities to authori</a:t>
            </a:r>
            <a:r>
              <a:rPr b="0" lang="en-GB" sz="1000" strike="noStrike" u="none">
                <a:solidFill>
                  <a:srgbClr val="000000"/>
                </a:solidFill>
                <a:effectLst/>
                <a:uFillTx/>
                <a:latin typeface="Arial"/>
              </a:rPr>
              <a:t>s</a:t>
            </a:r>
            <a:r>
              <a:rPr b="0" lang="en-US" sz="1000" strike="noStrike" u="none">
                <a:solidFill>
                  <a:srgbClr val="000000"/>
                </a:solidFill>
                <a:effectLst/>
                <a:uFillTx/>
                <a:latin typeface="Arial"/>
              </a:rPr>
              <a:t>ed personnel. </a:t>
            </a:r>
            <a:r>
              <a:rPr b="0" lang="en-GB" sz="1000" strike="noStrike" u="none">
                <a:solidFill>
                  <a:srgbClr val="000000"/>
                </a:solidFill>
                <a:effectLst/>
                <a:uFillTx/>
                <a:latin typeface="Arial"/>
              </a:rPr>
              <a:t>Even though secondary controls exist around the confirm checks of deal changes validations should be made at the deal entry level.</a:t>
            </a:r>
            <a:endParaRPr b="0" lang="en-US" sz="1000" strike="noStrike" u="none">
              <a:solidFill>
                <a:srgbClr val="000000"/>
              </a:solidFill>
              <a:effectLst/>
              <a:uFillTx/>
              <a:latin typeface="Times New Roman"/>
            </a:endParaRPr>
          </a:p>
        </p:txBody>
      </p:sp>
      <p:sp>
        <p:nvSpPr>
          <p:cNvPr id="575" name=""/>
          <p:cNvSpPr/>
          <p:nvPr/>
        </p:nvSpPr>
        <p:spPr>
          <a:xfrm>
            <a:off x="990720" y="411480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6" name=""/>
          <p:cNvSpPr/>
          <p:nvPr/>
        </p:nvSpPr>
        <p:spPr>
          <a:xfrm>
            <a:off x="7620120" y="1752480"/>
            <a:ext cx="1523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
        <p:nvSpPr>
          <p:cNvPr id="577" name=""/>
          <p:cNvSpPr/>
          <p:nvPr/>
        </p:nvSpPr>
        <p:spPr>
          <a:xfrm>
            <a:off x="3352680" y="1752480"/>
            <a:ext cx="22100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Controls around EnPower have been difficult to implement, in view of the dynamic physical trading market place and rate of change.</a:t>
            </a:r>
            <a:endParaRPr b="0" lang="en-US" sz="1200" strike="noStrike" u="none">
              <a:solidFill>
                <a:srgbClr val="000000"/>
              </a:solidFill>
              <a:effectLst/>
              <a:uFillTx/>
              <a:latin typeface="Times New Roman"/>
            </a:endParaRPr>
          </a:p>
        </p:txBody>
      </p:sp>
      <p:sp>
        <p:nvSpPr>
          <p:cNvPr id="578"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579"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580" name=""/>
          <p:cNvSpPr/>
          <p:nvPr/>
        </p:nvSpPr>
        <p:spPr>
          <a:xfrm>
            <a:off x="1219320" y="4114800"/>
            <a:ext cx="2057400" cy="1744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The schedule C reserves are rigorously communicated and monitored to senior commercial and support personnel on a daily basis. There is a formal sign off by appropriate commercial and support staff for each balance. The overall formal reserves policy (that includes Schedule C) dates back to April 99 and still includes “general prudency” It is out of date and does not reflect current business practice.</a:t>
            </a:r>
            <a:endParaRPr b="0" lang="en-US" sz="900" strike="noStrike" u="none">
              <a:solidFill>
                <a:srgbClr val="000000"/>
              </a:solidFill>
              <a:effectLst/>
              <a:uFillTx/>
              <a:latin typeface="Times New Roman"/>
            </a:endParaRPr>
          </a:p>
        </p:txBody>
      </p:sp>
      <p:sp>
        <p:nvSpPr>
          <p:cNvPr id="581" name=""/>
          <p:cNvSpPr/>
          <p:nvPr/>
        </p:nvSpPr>
        <p:spPr>
          <a:xfrm>
            <a:off x="3352680" y="4114800"/>
            <a:ext cx="2057400" cy="597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 policy has not been updated with current business practice. </a:t>
            </a:r>
            <a:endParaRPr b="0" lang="en-US" sz="1100" strike="noStrike" u="none">
              <a:solidFill>
                <a:srgbClr val="000000"/>
              </a:solidFill>
              <a:effectLst/>
              <a:uFillTx/>
              <a:latin typeface="Times New Roman"/>
            </a:endParaRPr>
          </a:p>
        </p:txBody>
      </p:sp>
      <p:sp>
        <p:nvSpPr>
          <p:cNvPr id="582" name=""/>
          <p:cNvSpPr/>
          <p:nvPr/>
        </p:nvSpPr>
        <p:spPr>
          <a:xfrm>
            <a:off x="5486400" y="4114800"/>
            <a:ext cx="2057400" cy="1469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reserves/prudency policy needs to be rewritten to encompass current business practice.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Additionally, schedule C  should be included as a  global standard.</a:t>
            </a:r>
            <a:endParaRPr b="0" lang="en-US" sz="1200" strike="noStrike" u="none">
              <a:solidFill>
                <a:srgbClr val="000000"/>
              </a:solidFill>
              <a:effectLst/>
              <a:uFillTx/>
              <a:latin typeface="Times New Roman"/>
            </a:endParaRPr>
          </a:p>
        </p:txBody>
      </p:sp>
      <p:sp>
        <p:nvSpPr>
          <p:cNvPr id="583" name=""/>
          <p:cNvSpPr/>
          <p:nvPr/>
        </p:nvSpPr>
        <p:spPr>
          <a:xfrm>
            <a:off x="7620120" y="4114800"/>
            <a:ext cx="1523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4" name=""/>
          <p:cNvSpPr/>
          <p:nvPr/>
        </p:nvSpPr>
        <p:spPr>
          <a:xfrm>
            <a:off x="762120" y="1523880"/>
            <a:ext cx="7924680" cy="12193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5"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Deal Test Sample</a:t>
            </a:r>
            <a:r>
              <a:rPr b="0" lang="en-GB" sz="1600" strike="noStrike" u="none">
                <a:solidFill>
                  <a:srgbClr val="ff6600"/>
                </a:solidFill>
                <a:effectLst/>
                <a:uFillTx/>
                <a:latin typeface="Arial Black"/>
              </a:rPr>
              <a:t> </a:t>
            </a:r>
            <a:endParaRPr b="0" lang="en-US" sz="1600" strike="noStrike" u="none">
              <a:solidFill>
                <a:srgbClr val="000000"/>
              </a:solidFill>
              <a:effectLst/>
              <a:uFillTx/>
              <a:latin typeface="Times New Roman"/>
            </a:endParaRPr>
          </a:p>
        </p:txBody>
      </p:sp>
      <p:sp>
        <p:nvSpPr>
          <p:cNvPr id="586"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Summary of </a:t>
            </a:r>
            <a:endParaRPr b="0" lang="en-US" sz="2400" strike="noStrike" u="none">
              <a:solidFill>
                <a:srgbClr val="000000"/>
              </a:solidFill>
              <a:effectLst/>
              <a:uFillTx/>
              <a:latin typeface="Times New Roman"/>
            </a:endParaRPr>
          </a:p>
        </p:txBody>
      </p:sp>
      <p:sp>
        <p:nvSpPr>
          <p:cNvPr id="58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Deal Test</a:t>
            </a:r>
            <a:endParaRPr b="0" lang="en-US" sz="2400" strike="noStrike" u="none">
              <a:solidFill>
                <a:srgbClr val="000000"/>
              </a:solidFill>
              <a:effectLst/>
              <a:uFillTx/>
              <a:latin typeface="Times New Roman"/>
            </a:endParaRPr>
          </a:p>
        </p:txBody>
      </p:sp>
      <p:sp>
        <p:nvSpPr>
          <p:cNvPr id="588" name=""/>
          <p:cNvSpPr/>
          <p:nvPr/>
        </p:nvSpPr>
        <p:spPr>
          <a:xfrm>
            <a:off x="762120" y="3124080"/>
            <a:ext cx="8001000" cy="1600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For three deals the parties did not execute master agreements; however, a general terms and conditions of agreement were sent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 with and included as part of the confirmation process.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Hourly deals do not require confirmation as they are small and immaterial</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One deal did not load into the settlements system, this has been cash settled and cleared</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It was noted that Enron does not confirm transmission deals as it is a power industry standard.</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For two deals they had not been paid as of testing date.  The ageing of accounts receivable show these outstanding for the period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 31 – 60 days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Times New Roman"/>
              </a:rPr>
              <a:t>Five of the deals had traders not on the approval deal list.</a:t>
            </a:r>
            <a:endParaRPr b="0" lang="en-US" sz="1200" strike="noStrike" u="none">
              <a:solidFill>
                <a:srgbClr val="000000"/>
              </a:solidFill>
              <a:effectLst/>
              <a:uFillTx/>
              <a:latin typeface="Times New Roman"/>
            </a:endParaRPr>
          </a:p>
        </p:txBody>
      </p:sp>
      <p:sp>
        <p:nvSpPr>
          <p:cNvPr id="589" name=""/>
          <p:cNvSpPr/>
          <p:nvPr/>
        </p:nvSpPr>
        <p:spPr>
          <a:xfrm>
            <a:off x="609480" y="2819520"/>
            <a:ext cx="80773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Summary of </a:t>
            </a:r>
            <a:r>
              <a:rPr b="0" lang="en-GB" sz="1600" strike="noStrike" u="none">
                <a:solidFill>
                  <a:srgbClr val="ff6600"/>
                </a:solidFill>
                <a:effectLst/>
                <a:uFillTx/>
                <a:latin typeface="Arial Black"/>
              </a:rPr>
              <a:t>deviations from the testing testing criteria</a:t>
            </a:r>
            <a:endParaRPr b="0" lang="en-US" sz="1600" strike="noStrike" u="none">
              <a:solidFill>
                <a:srgbClr val="000000"/>
              </a:solidFill>
              <a:effectLst/>
              <a:uFillTx/>
              <a:latin typeface="Times New Roman"/>
            </a:endParaRPr>
          </a:p>
        </p:txBody>
      </p:sp>
      <p:sp>
        <p:nvSpPr>
          <p:cNvPr id="590" name=""/>
          <p:cNvSpPr/>
          <p:nvPr/>
        </p:nvSpPr>
        <p:spPr>
          <a:xfrm>
            <a:off x="762120" y="5105520"/>
            <a:ext cx="8001000" cy="12189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1"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 </a:t>
            </a:r>
            <a:r>
              <a:rPr b="0" lang="en-US"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pic>
        <p:nvPicPr>
          <p:cNvPr id="592" name="" descr=""/>
          <p:cNvPicPr/>
          <p:nvPr/>
        </p:nvPicPr>
        <p:blipFill>
          <a:blip r:embed="rId1"/>
          <a:stretch/>
        </p:blipFill>
        <p:spPr>
          <a:xfrm>
            <a:off x="152280" y="228600"/>
            <a:ext cx="524160" cy="552600"/>
          </a:xfrm>
          <a:prstGeom prst="rect">
            <a:avLst/>
          </a:prstGeom>
          <a:noFill/>
          <a:ln w="0">
            <a:noFill/>
          </a:ln>
        </p:spPr>
      </p:pic>
      <p:sp>
        <p:nvSpPr>
          <p:cNvPr id="59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7" name=""/>
          <p:cNvSpPr/>
          <p:nvPr/>
        </p:nvSpPr>
        <p:spPr>
          <a:xfrm>
            <a:off x="8077320" y="6400800"/>
            <a:ext cx="609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r>
              <a:rPr b="0" lang="en-GB"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59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600" name=""/>
          <p:cNvSpPr/>
          <p:nvPr/>
        </p:nvSpPr>
        <p:spPr>
          <a:xfrm>
            <a:off x="762120" y="16002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13 Forward</a:t>
            </a:r>
            <a:endParaRPr b="0" lang="en-US" sz="1400" strike="noStrike" u="none">
              <a:solidFill>
                <a:srgbClr val="000000"/>
              </a:solidFill>
              <a:effectLst/>
              <a:uFillTx/>
              <a:latin typeface="Times New Roman"/>
            </a:endParaRPr>
          </a:p>
        </p:txBody>
      </p:sp>
      <p:sp>
        <p:nvSpPr>
          <p:cNvPr id="601" name=""/>
          <p:cNvSpPr/>
          <p:nvPr/>
        </p:nvSpPr>
        <p:spPr>
          <a:xfrm>
            <a:off x="762120" y="1828800"/>
            <a:ext cx="4190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4  Indexed Forwards</a:t>
            </a:r>
            <a:endParaRPr b="0" lang="en-US" sz="1400" strike="noStrike" u="none">
              <a:solidFill>
                <a:srgbClr val="000000"/>
              </a:solidFill>
              <a:effectLst/>
              <a:uFillTx/>
              <a:latin typeface="Times New Roman"/>
            </a:endParaRPr>
          </a:p>
        </p:txBody>
      </p:sp>
      <p:sp>
        <p:nvSpPr>
          <p:cNvPr id="602" name=""/>
          <p:cNvSpPr/>
          <p:nvPr/>
        </p:nvSpPr>
        <p:spPr>
          <a:xfrm>
            <a:off x="762120" y="20574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2  Transmission </a:t>
            </a:r>
            <a:r>
              <a:rPr b="0" lang="en-US" sz="1400" strike="noStrike" u="none">
                <a:solidFill>
                  <a:srgbClr val="000000"/>
                </a:solidFill>
                <a:effectLst/>
                <a:uFillTx/>
                <a:latin typeface="Arial"/>
              </a:rPr>
              <a:t> Trades</a:t>
            </a:r>
            <a:endParaRPr b="0" lang="en-US" sz="1400" strike="noStrike" u="none">
              <a:solidFill>
                <a:srgbClr val="000000"/>
              </a:solidFill>
              <a:effectLst/>
              <a:uFillTx/>
              <a:latin typeface="Times New Roman"/>
            </a:endParaRPr>
          </a:p>
        </p:txBody>
      </p:sp>
      <p:sp>
        <p:nvSpPr>
          <p:cNvPr id="603" name=""/>
          <p:cNvSpPr/>
          <p:nvPr/>
        </p:nvSpPr>
        <p:spPr>
          <a:xfrm>
            <a:off x="3581280" y="1828800"/>
            <a:ext cx="7010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 Heat Rate Swap</a:t>
            </a:r>
            <a:endParaRPr b="0" lang="en-US" sz="1400" strike="noStrike" u="none">
              <a:solidFill>
                <a:srgbClr val="000000"/>
              </a:solidFill>
              <a:effectLst/>
              <a:uFillTx/>
              <a:latin typeface="Times New Roman"/>
            </a:endParaRPr>
          </a:p>
        </p:txBody>
      </p:sp>
      <p:sp>
        <p:nvSpPr>
          <p:cNvPr id="604" name=""/>
          <p:cNvSpPr/>
          <p:nvPr/>
        </p:nvSpPr>
        <p:spPr>
          <a:xfrm>
            <a:off x="762120" y="5181480"/>
            <a:ext cx="8076960" cy="589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middle </a:t>
            </a:r>
            <a:r>
              <a:rPr b="0" lang="en-US" sz="1400" strike="noStrike" u="none">
                <a:solidFill>
                  <a:srgbClr val="000000"/>
                </a:solidFill>
                <a:effectLst/>
                <a:uFillTx/>
                <a:latin typeface="Arial"/>
              </a:rPr>
              <a:t> office was able to easily retrieve requested documentation and has effectively </a:t>
            </a:r>
            <a:endParaRPr b="0" lang="en-US" sz="14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segregated all duties around deal entry </a:t>
            </a:r>
            <a:endParaRPr b="0" lang="en-US" sz="1400" strike="noStrike" u="none">
              <a:solidFill>
                <a:srgbClr val="000000"/>
              </a:solidFill>
              <a:effectLst/>
              <a:uFillTx/>
              <a:latin typeface="Times New Roman"/>
            </a:endParaRPr>
          </a:p>
        </p:txBody>
      </p:sp>
      <p:sp>
        <p:nvSpPr>
          <p:cNvPr id="605"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606"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607" name=""/>
          <p:cNvSpPr/>
          <p:nvPr/>
        </p:nvSpPr>
        <p:spPr>
          <a:xfrm>
            <a:off x="3581280" y="1600200"/>
            <a:ext cx="4191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3  Physical options</a:t>
            </a:r>
            <a:endParaRPr b="0" lang="en-US" sz="1400" strike="noStrike" u="none">
              <a:solidFill>
                <a:srgbClr val="000000"/>
              </a:solidFill>
              <a:effectLst/>
              <a:uFillTx/>
              <a:latin typeface="Times New Roman"/>
            </a:endParaRPr>
          </a:p>
        </p:txBody>
      </p:sp>
      <p:sp>
        <p:nvSpPr>
          <p:cNvPr id="608" name=""/>
          <p:cNvSpPr/>
          <p:nvPr/>
        </p:nvSpPr>
        <p:spPr>
          <a:xfrm>
            <a:off x="762120" y="2362320"/>
            <a:ext cx="8153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Note that the sample excluded non EOL deals, due to the strong system controls around these.</a:t>
            </a:r>
            <a:endParaRPr b="0" lang="en-US" sz="1400" strike="noStrike" u="none">
              <a:solidFill>
                <a:srgbClr val="000000"/>
              </a:solidFill>
              <a:effectLst/>
              <a:uFillTx/>
              <a:latin typeface="Times New Roman"/>
            </a:endParaRPr>
          </a:p>
        </p:txBody>
      </p:sp>
      <p:sp>
        <p:nvSpPr>
          <p:cNvPr id="609" name=""/>
          <p:cNvSpPr/>
          <p:nvPr/>
        </p:nvSpPr>
        <p:spPr>
          <a:xfrm>
            <a:off x="762120" y="5715000"/>
            <a:ext cx="8001000" cy="5896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Outstanding audit points are the review of voice tapes and the verification of counter parties </a:t>
            </a:r>
            <a:endParaRPr b="0" lang="en-US" sz="14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against the authorised credit watch list.</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
          <p:cNvSpPr/>
          <p:nvPr/>
        </p:nvSpPr>
        <p:spPr>
          <a:xfrm>
            <a:off x="304920" y="5638680"/>
            <a:ext cx="8305560" cy="685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304920" y="2743200"/>
            <a:ext cx="8305560" cy="457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400" strike="noStrike" u="none">
                <a:solidFill>
                  <a:srgbClr val="000000"/>
                </a:solidFill>
                <a:effectLst/>
                <a:uFillTx/>
                <a:latin typeface="Arial"/>
              </a:rPr>
              <a:t>	</a:t>
            </a:r>
            <a:r>
              <a:rPr b="0" lang="en-GB" sz="1200" strike="noStrike" u="none">
                <a:solidFill>
                  <a:srgbClr val="000000"/>
                </a:solidFill>
                <a:effectLst/>
                <a:uFillTx/>
                <a:latin typeface="Arial"/>
              </a:rPr>
              <a:t>Mike Wellings, Manager – UK Power Risk Management</a:t>
            </a:r>
            <a:endParaRPr b="0" lang="en-US" sz="1200" strike="noStrike" u="none">
              <a:solidFill>
                <a:srgbClr val="000000"/>
              </a:solidFill>
              <a:effectLst/>
              <a:uFillTx/>
              <a:latin typeface="Times New Roman"/>
            </a:endParaRPr>
          </a:p>
        </p:txBody>
      </p:sp>
      <p:sp>
        <p:nvSpPr>
          <p:cNvPr id="17" name=""/>
          <p:cNvSpPr/>
          <p:nvPr/>
        </p:nvSpPr>
        <p:spPr>
          <a:xfrm>
            <a:off x="304920" y="1447920"/>
            <a:ext cx="822960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19"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76320" y="228600"/>
            <a:ext cx="523800" cy="552600"/>
          </a:xfrm>
          <a:prstGeom prst="rect">
            <a:avLst/>
          </a:prstGeom>
          <a:noFill/>
          <a:ln w="0">
            <a:noFill/>
          </a:ln>
        </p:spPr>
      </p:pic>
      <p:sp>
        <p:nvSpPr>
          <p:cNvPr id="22"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3" name=""/>
          <p:cNvSpPr/>
          <p:nvPr/>
        </p:nvSpPr>
        <p:spPr>
          <a:xfrm>
            <a:off x="380880" y="1447920"/>
            <a:ext cx="8077320" cy="1008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performed an on-site review of processes, procedures and controls that support the trading and operations activities of </a:t>
            </a:r>
            <a:r>
              <a:rPr b="0" lang="en-GB" sz="1200" strike="noStrike" u="none">
                <a:solidFill>
                  <a:srgbClr val="000000"/>
                </a:solidFill>
                <a:effectLst/>
                <a:uFillTx/>
                <a:latin typeface="Arial"/>
              </a:rPr>
              <a:t>the East Power Trading Desk. </a:t>
            </a:r>
            <a:r>
              <a:rPr b="0" lang="en-US" sz="1200" strike="noStrike" u="none">
                <a:solidFill>
                  <a:srgbClr val="000000"/>
                </a:solidFill>
                <a:effectLst/>
                <a:uFillTx/>
                <a:latin typeface="Arial"/>
              </a:rPr>
              <a:t>Our review procedures included interviews with key office personnel </a:t>
            </a:r>
            <a:r>
              <a:rPr b="0" lang="en-GB" sz="1200" strike="noStrike" u="none">
                <a:solidFill>
                  <a:srgbClr val="000000"/>
                </a:solidFill>
                <a:effectLst/>
                <a:uFillTx/>
                <a:latin typeface="Arial"/>
              </a:rPr>
              <a:t>in</a:t>
            </a:r>
            <a:r>
              <a:rPr b="0" lang="en-US" sz="1200" strike="noStrike" u="none">
                <a:solidFill>
                  <a:srgbClr val="000000"/>
                </a:solidFill>
                <a:effectLst/>
                <a:uFillTx/>
                <a:latin typeface="Arial"/>
              </a:rPr>
              <a:t> </a:t>
            </a:r>
            <a:r>
              <a:rPr b="0" lang="en-GB" sz="1200" strike="noStrike" u="none">
                <a:solidFill>
                  <a:srgbClr val="000000"/>
                </a:solidFill>
                <a:effectLst/>
                <a:uFillTx/>
                <a:latin typeface="Arial"/>
              </a:rPr>
              <a:t>June</a:t>
            </a:r>
            <a:r>
              <a:rPr b="0" lang="en-US" sz="1200" strike="noStrike" u="none">
                <a:solidFill>
                  <a:srgbClr val="000000"/>
                </a:solidFill>
                <a:effectLst/>
                <a:uFillTx/>
                <a:latin typeface="Arial"/>
              </a:rPr>
              <a:t> 2001.  We also performed a test of commodity transactions from deal execution through </a:t>
            </a:r>
            <a:r>
              <a:rPr b="0" lang="en-GB" sz="1200" strike="noStrike" u="none">
                <a:solidFill>
                  <a:srgbClr val="000000"/>
                </a:solidFill>
                <a:effectLst/>
                <a:uFillTx/>
                <a:latin typeface="Arial"/>
              </a:rPr>
              <a:t>to the general ledger</a:t>
            </a:r>
            <a:r>
              <a:rPr b="0" lang="en-US" sz="1200" strike="noStrike" u="none">
                <a:solidFill>
                  <a:srgbClr val="000000"/>
                </a:solidFill>
                <a:effectLst/>
                <a:uFillTx/>
                <a:latin typeface="Arial"/>
              </a:rPr>
              <a:t>.</a:t>
            </a:r>
            <a:r>
              <a:rPr b="0" lang="en-GB" sz="1200" strike="noStrike" u="none">
                <a:solidFill>
                  <a:srgbClr val="000000"/>
                </a:solidFill>
                <a:effectLst/>
                <a:uFillTx/>
                <a:latin typeface="Arial"/>
              </a:rPr>
              <a:t> In the time scheduled to perform the review we were unable to look at Regulatory, Credit, Legal and IT risk. A high level review has been performed of the other business areas.</a:t>
            </a:r>
            <a:endParaRPr b="0" lang="en-US" sz="1200" strike="noStrike" u="none">
              <a:solidFill>
                <a:srgbClr val="000000"/>
              </a:solidFill>
              <a:effectLst/>
              <a:uFillTx/>
              <a:latin typeface="Times New Roman"/>
            </a:endParaRPr>
          </a:p>
        </p:txBody>
      </p:sp>
      <p:sp>
        <p:nvSpPr>
          <p:cNvPr id="24" name=""/>
          <p:cNvSpPr/>
          <p:nvPr/>
        </p:nvSpPr>
        <p:spPr>
          <a:xfrm>
            <a:off x="380880" y="5638680"/>
            <a:ext cx="769644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For further understanding of objectives or observations, please contact </a:t>
            </a:r>
            <a:r>
              <a:rPr b="0" lang="en-GB" sz="1400" strike="noStrike" u="none">
                <a:solidFill>
                  <a:srgbClr val="000000"/>
                </a:solidFill>
                <a:effectLst/>
                <a:uFillTx/>
                <a:latin typeface="Arial"/>
              </a:rPr>
              <a:t>Mike Wellings  at</a:t>
            </a:r>
            <a:endParaRPr b="0" lang="en-US" sz="1400" strike="noStrike" u="none">
              <a:solidFill>
                <a:srgbClr val="000000"/>
              </a:solidFill>
              <a:effectLst/>
              <a:uFillTx/>
              <a:latin typeface="Times New Roman"/>
            </a:endParaRPr>
          </a:p>
        </p:txBody>
      </p:sp>
      <p:sp>
        <p:nvSpPr>
          <p:cNvPr id="25" name=""/>
          <p:cNvSpPr/>
          <p:nvPr/>
        </p:nvSpPr>
        <p:spPr>
          <a:xfrm>
            <a:off x="304920" y="3505320"/>
            <a:ext cx="8305560" cy="1828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880" y="2819520"/>
            <a:ext cx="4343400" cy="261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James New, Sr Director – European Risk Management</a:t>
            </a:r>
            <a:endParaRPr b="0" lang="en-US" sz="1100" strike="noStrike" u="none">
              <a:solidFill>
                <a:srgbClr val="000000"/>
              </a:solidFill>
              <a:effectLst/>
              <a:uFillTx/>
              <a:latin typeface="Times New Roman"/>
            </a:endParaRPr>
          </a:p>
        </p:txBody>
      </p:sp>
      <p:sp>
        <p:nvSpPr>
          <p:cNvPr id="27" name=""/>
          <p:cNvSpPr/>
          <p:nvPr/>
        </p:nvSpPr>
        <p:spPr>
          <a:xfrm>
            <a:off x="380880" y="3524400"/>
            <a:ext cx="41911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Kevin Presto, VP – Head of East Power Trading</a:t>
            </a:r>
            <a:endParaRPr b="0" lang="en-US" sz="1400" strike="noStrike" u="none">
              <a:solidFill>
                <a:srgbClr val="000000"/>
              </a:solidFill>
              <a:effectLst/>
              <a:uFillTx/>
              <a:latin typeface="Times New Roman"/>
            </a:endParaRPr>
          </a:p>
        </p:txBody>
      </p:sp>
      <p:sp>
        <p:nvSpPr>
          <p:cNvPr id="28"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&amp; Objectives</a:t>
            </a:r>
            <a:endParaRPr b="0" lang="en-US" sz="2400" strike="noStrike" u="none">
              <a:solidFill>
                <a:srgbClr val="000000"/>
              </a:solidFill>
              <a:effectLst/>
              <a:uFillTx/>
              <a:latin typeface="Times New Roman"/>
            </a:endParaRPr>
          </a:p>
        </p:txBody>
      </p:sp>
      <p:sp>
        <p:nvSpPr>
          <p:cNvPr id="29" name=""/>
          <p:cNvSpPr/>
          <p:nvPr/>
        </p:nvSpPr>
        <p:spPr>
          <a:xfrm>
            <a:off x="457200" y="5943600"/>
            <a:ext cx="533412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011 44 20 7783 6625 or  mike.Wellings@Enron.com</a:t>
            </a:r>
            <a:endParaRPr b="0" lang="en-US" sz="1400" strike="noStrike" u="none">
              <a:solidFill>
                <a:srgbClr val="000000"/>
              </a:solidFill>
              <a:effectLst/>
              <a:uFillTx/>
              <a:latin typeface="Times New Roman"/>
            </a:endParaRPr>
          </a:p>
        </p:txBody>
      </p:sp>
      <p:sp>
        <p:nvSpPr>
          <p:cNvPr id="30" name=""/>
          <p:cNvSpPr/>
          <p:nvPr/>
        </p:nvSpPr>
        <p:spPr>
          <a:xfrm>
            <a:off x="380880" y="3809880"/>
            <a:ext cx="4343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Doug Gilbert-Smith</a:t>
            </a:r>
            <a:r>
              <a:rPr b="0" lang="en-US" sz="1400" strike="noStrike" u="none">
                <a:solidFill>
                  <a:srgbClr val="000000"/>
                </a:solidFill>
                <a:effectLst/>
                <a:uFillTx/>
                <a:latin typeface="Arial"/>
              </a:rPr>
              <a:t>, Director - </a:t>
            </a:r>
            <a:r>
              <a:rPr b="0" lang="en-GB" sz="1400" strike="noStrike" u="none">
                <a:solidFill>
                  <a:srgbClr val="000000"/>
                </a:solidFill>
                <a:effectLst/>
                <a:uFillTx/>
                <a:latin typeface="Arial"/>
              </a:rPr>
              <a:t>T</a:t>
            </a:r>
            <a:r>
              <a:rPr b="0" lang="en-US" sz="1400" strike="noStrike" u="none">
                <a:solidFill>
                  <a:srgbClr val="000000"/>
                </a:solidFill>
                <a:effectLst/>
                <a:uFillTx/>
                <a:latin typeface="Arial"/>
              </a:rPr>
              <a:t>rading</a:t>
            </a:r>
            <a:endParaRPr b="0" lang="en-US" sz="1400" strike="noStrike" u="none">
              <a:solidFill>
                <a:srgbClr val="000000"/>
              </a:solidFill>
              <a:effectLst/>
              <a:uFillTx/>
              <a:latin typeface="Times New Roman"/>
            </a:endParaRPr>
          </a:p>
        </p:txBody>
      </p:sp>
      <p:sp>
        <p:nvSpPr>
          <p:cNvPr id="31" name=""/>
          <p:cNvSpPr/>
          <p:nvPr/>
        </p:nvSpPr>
        <p:spPr>
          <a:xfrm>
            <a:off x="380880" y="4038480"/>
            <a:ext cx="29718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Harry Arrora</a:t>
            </a:r>
            <a:r>
              <a:rPr b="0" lang="en-US" sz="1400" strike="noStrike" u="none">
                <a:solidFill>
                  <a:srgbClr val="000000"/>
                </a:solidFill>
                <a:effectLst/>
                <a:uFillTx/>
                <a:latin typeface="Arial"/>
              </a:rPr>
              <a:t>, </a:t>
            </a:r>
            <a:r>
              <a:rPr b="0" lang="en-GB" sz="1400" strike="noStrike" u="none">
                <a:solidFill>
                  <a:srgbClr val="000000"/>
                </a:solidFill>
                <a:effectLst/>
                <a:uFillTx/>
                <a:latin typeface="Arial"/>
              </a:rPr>
              <a:t>VP - Trading</a:t>
            </a:r>
            <a:endParaRPr b="0" lang="en-US" sz="1400" strike="noStrike" u="none">
              <a:solidFill>
                <a:srgbClr val="000000"/>
              </a:solidFill>
              <a:effectLst/>
              <a:uFillTx/>
              <a:latin typeface="Times New Roman"/>
            </a:endParaRPr>
          </a:p>
        </p:txBody>
      </p:sp>
      <p:sp>
        <p:nvSpPr>
          <p:cNvPr id="32" name=""/>
          <p:cNvSpPr/>
          <p:nvPr/>
        </p:nvSpPr>
        <p:spPr>
          <a:xfrm>
            <a:off x="380880" y="4343400"/>
            <a:ext cx="3886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Lloyd Will, Director  Fundamentals -Trading</a:t>
            </a:r>
            <a:endParaRPr b="0" lang="en-US" sz="1400" strike="noStrike" u="none">
              <a:solidFill>
                <a:srgbClr val="000000"/>
              </a:solidFill>
              <a:effectLst/>
              <a:uFillTx/>
              <a:latin typeface="Times New Roman"/>
            </a:endParaRPr>
          </a:p>
        </p:txBody>
      </p:sp>
      <p:sp>
        <p:nvSpPr>
          <p:cNvPr id="33" name=""/>
          <p:cNvSpPr/>
          <p:nvPr/>
        </p:nvSpPr>
        <p:spPr>
          <a:xfrm>
            <a:off x="380880" y="4419720"/>
            <a:ext cx="3581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34" name=""/>
          <p:cNvSpPr/>
          <p:nvPr/>
        </p:nvSpPr>
        <p:spPr>
          <a:xfrm>
            <a:off x="304920" y="4648320"/>
            <a:ext cx="510516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Jim Meyn, </a:t>
            </a:r>
            <a:r>
              <a:rPr b="0" lang="en-US" sz="1400" strike="noStrike" u="none">
                <a:solidFill>
                  <a:srgbClr val="000000"/>
                </a:solidFill>
                <a:effectLst/>
                <a:uFillTx/>
                <a:latin typeface="Arial"/>
              </a:rPr>
              <a:t>Manager – Co</a:t>
            </a:r>
            <a:r>
              <a:rPr b="0" lang="en-GB" sz="1400" strike="noStrike" u="none">
                <a:solidFill>
                  <a:srgbClr val="000000"/>
                </a:solidFill>
                <a:effectLst/>
                <a:uFillTx/>
                <a:latin typeface="Arial"/>
              </a:rPr>
              <a:t>mmodity Structuring</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Corry Bentley, Manager -  Logistics</a:t>
            </a:r>
            <a:endParaRPr b="0" lang="en-US" sz="1400" strike="noStrike" u="none">
              <a:solidFill>
                <a:srgbClr val="000000"/>
              </a:solidFill>
              <a:effectLst/>
              <a:uFillTx/>
              <a:latin typeface="Times New Roman"/>
            </a:endParaRPr>
          </a:p>
        </p:txBody>
      </p:sp>
      <p:sp>
        <p:nvSpPr>
          <p:cNvPr id="35" name=""/>
          <p:cNvSpPr/>
          <p:nvPr/>
        </p:nvSpPr>
        <p:spPr>
          <a:xfrm>
            <a:off x="4648320" y="3505320"/>
            <a:ext cx="4267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Stacey White, Director - Risk Management</a:t>
            </a:r>
            <a:endParaRPr b="0" lang="en-US" sz="1400" strike="noStrike" u="none">
              <a:solidFill>
                <a:srgbClr val="000000"/>
              </a:solidFill>
              <a:effectLst/>
              <a:uFillTx/>
              <a:latin typeface="Times New Roman"/>
            </a:endParaRPr>
          </a:p>
        </p:txBody>
      </p:sp>
      <p:sp>
        <p:nvSpPr>
          <p:cNvPr id="36" name=""/>
          <p:cNvSpPr/>
          <p:nvPr/>
        </p:nvSpPr>
        <p:spPr>
          <a:xfrm>
            <a:off x="4800600" y="3962520"/>
            <a:ext cx="3886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Leslie Reeves,  Sr Director - Trading Support</a:t>
            </a:r>
            <a:endParaRPr b="0" lang="en-US" sz="1400" strike="noStrike" u="none">
              <a:solidFill>
                <a:srgbClr val="000000"/>
              </a:solidFill>
              <a:effectLst/>
              <a:uFillTx/>
              <a:latin typeface="Times New Roman"/>
            </a:endParaRPr>
          </a:p>
        </p:txBody>
      </p:sp>
      <p:sp>
        <p:nvSpPr>
          <p:cNvPr id="37" name=""/>
          <p:cNvSpPr/>
          <p:nvPr/>
        </p:nvSpPr>
        <p:spPr>
          <a:xfrm>
            <a:off x="4800600" y="4191120"/>
            <a:ext cx="35053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Frank Hayden, RAC – Market Risk</a:t>
            </a:r>
            <a:endParaRPr b="0" lang="en-US" sz="1400" strike="noStrike" u="none">
              <a:solidFill>
                <a:srgbClr val="000000"/>
              </a:solidFill>
              <a:effectLst/>
              <a:uFillTx/>
              <a:latin typeface="Times New Roman"/>
            </a:endParaRPr>
          </a:p>
        </p:txBody>
      </p:sp>
      <p:sp>
        <p:nvSpPr>
          <p:cNvPr id="38"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43"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2362320" y="6445080"/>
            <a:ext cx="44193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45"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6"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47" name=""/>
          <p:cNvSpPr/>
          <p:nvPr/>
        </p:nvSpPr>
        <p:spPr>
          <a:xfrm>
            <a:off x="228600" y="24382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48" name=""/>
          <p:cNvSpPr/>
          <p:nvPr/>
        </p:nvSpPr>
        <p:spPr>
          <a:xfrm>
            <a:off x="228600" y="320040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49" name=""/>
          <p:cNvSpPr/>
          <p:nvPr/>
        </p:nvSpPr>
        <p:spPr>
          <a:xfrm>
            <a:off x="228600" y="533412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50" name=""/>
          <p:cNvSpPr/>
          <p:nvPr/>
        </p:nvSpPr>
        <p:spPr>
          <a:xfrm>
            <a:off x="4800600" y="441972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Chris Abel,Trading Support</a:t>
            </a:r>
            <a:endParaRPr b="0" lang="en-US" sz="1400" strike="noStrike" u="none">
              <a:solidFill>
                <a:srgbClr val="000000"/>
              </a:solidFill>
              <a:effectLst/>
              <a:uFillTx/>
              <a:latin typeface="Times New Roman"/>
            </a:endParaRPr>
          </a:p>
        </p:txBody>
      </p:sp>
      <p:sp>
        <p:nvSpPr>
          <p:cNvPr id="51" name=""/>
          <p:cNvSpPr/>
          <p:nvPr/>
        </p:nvSpPr>
        <p:spPr>
          <a:xfrm>
            <a:off x="4800600" y="3733920"/>
            <a:ext cx="3733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Bill Bradford, VP - Credit </a:t>
            </a:r>
            <a:endParaRPr b="0" lang="en-US" sz="1400" strike="noStrike" u="none">
              <a:solidFill>
                <a:srgbClr val="000000"/>
              </a:solidFill>
              <a:effectLst/>
              <a:uFillTx/>
              <a:latin typeface="Times New Roman"/>
            </a:endParaRPr>
          </a:p>
        </p:txBody>
      </p:sp>
      <p:sp>
        <p:nvSpPr>
          <p:cNvPr id="52" name=""/>
          <p:cNvSpPr/>
          <p:nvPr/>
        </p:nvSpPr>
        <p:spPr>
          <a:xfrm>
            <a:off x="4800600" y="472428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Melissa A Murphy, Deal Compliance</a:t>
            </a:r>
            <a:endParaRPr b="0" lang="en-US" sz="1400" strike="noStrike" u="none">
              <a:solidFill>
                <a:srgbClr val="000000"/>
              </a:solidFill>
              <a:effectLst/>
              <a:uFillTx/>
              <a:latin typeface="Times New Roman"/>
            </a:endParaRPr>
          </a:p>
        </p:txBody>
      </p:sp>
      <p:sp>
        <p:nvSpPr>
          <p:cNvPr id="53" name=""/>
          <p:cNvSpPr/>
          <p:nvPr/>
        </p:nvSpPr>
        <p:spPr>
          <a:xfrm>
            <a:off x="4800600" y="5029200"/>
            <a:ext cx="36576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Tracy Green, Financial Operations</a:t>
            </a:r>
            <a:endParaRPr b="0" lang="en-US" sz="1400" strike="noStrike" u="none">
              <a:solidFill>
                <a:srgbClr val="000000"/>
              </a:solidFill>
              <a:effectLst/>
              <a:uFillTx/>
              <a:latin typeface="Times New Roman"/>
            </a:endParaRPr>
          </a:p>
        </p:txBody>
      </p:sp>
      <p:sp>
        <p:nvSpPr>
          <p:cNvPr id="54"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Arial Black"/>
              </a:rPr>
              <a:t>Enron </a:t>
            </a:r>
            <a:r>
              <a:rPr b="0" lang="en-GB" sz="2800" strike="noStrike" u="none">
                <a:solidFill>
                  <a:srgbClr val="3333cc"/>
                </a:solidFill>
                <a:effectLst/>
                <a:uFillTx/>
                <a:latin typeface="Arial Black"/>
              </a:rPr>
              <a:t>Wholesale Services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51814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Summary of</a:t>
            </a:r>
            <a:endParaRPr b="0" lang="en-US" sz="2400" strike="noStrike" u="none">
              <a:solidFill>
                <a:srgbClr val="000000"/>
              </a:solidFill>
              <a:effectLst/>
              <a:uFillTx/>
              <a:latin typeface="Times New Roman"/>
            </a:endParaRPr>
          </a:p>
        </p:txBody>
      </p:sp>
      <p:sp>
        <p:nvSpPr>
          <p:cNvPr id="56" name=""/>
          <p:cNvSpPr/>
          <p:nvPr/>
        </p:nvSpPr>
        <p:spPr>
          <a:xfrm>
            <a:off x="5181480" y="533520"/>
            <a:ext cx="350532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cc"/>
                </a:solidFill>
                <a:effectLst/>
                <a:uFillTx/>
                <a:latin typeface="Arial Black"/>
              </a:rPr>
              <a:t>Business </a:t>
            </a:r>
            <a:r>
              <a:rPr b="0" lang="en-US" sz="2400" strike="noStrike" u="none">
                <a:solidFill>
                  <a:srgbClr val="3333cc"/>
                </a:solidFill>
                <a:effectLst/>
                <a:uFillTx/>
                <a:latin typeface="Arial Black"/>
              </a:rPr>
              <a:t>Highlights</a:t>
            </a:r>
            <a:endParaRPr b="0" lang="en-US" sz="2400" strike="noStrike" u="none">
              <a:solidFill>
                <a:srgbClr val="000000"/>
              </a:solidFill>
              <a:effectLst/>
              <a:uFillTx/>
              <a:latin typeface="Times New Roman"/>
            </a:endParaRPr>
          </a:p>
        </p:txBody>
      </p:sp>
      <p:sp>
        <p:nvSpPr>
          <p:cNvPr id="57" name=""/>
          <p:cNvSpPr/>
          <p:nvPr/>
        </p:nvSpPr>
        <p:spPr>
          <a:xfrm>
            <a:off x="380880" y="1447920"/>
            <a:ext cx="838224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04920" y="106668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Trading Profile</a:t>
            </a:r>
            <a:endParaRPr b="0" lang="en-US" sz="1600" strike="noStrike" u="none">
              <a:solidFill>
                <a:srgbClr val="000000"/>
              </a:solidFill>
              <a:effectLst/>
              <a:uFillTx/>
              <a:latin typeface="Times New Roman"/>
            </a:endParaRPr>
          </a:p>
        </p:txBody>
      </p:sp>
      <p:sp>
        <p:nvSpPr>
          <p:cNvPr id="59" name=""/>
          <p:cNvSpPr/>
          <p:nvPr/>
        </p:nvSpPr>
        <p:spPr>
          <a:xfrm>
            <a:off x="304920" y="1447920"/>
            <a:ext cx="8305560" cy="1660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a:t>
            </a:r>
            <a:r>
              <a:rPr b="0" lang="en-GB" sz="1200" strike="noStrike" u="none">
                <a:solidFill>
                  <a:srgbClr val="000000"/>
                </a:solidFill>
                <a:effectLst/>
                <a:uFillTx/>
                <a:latin typeface="Arial"/>
              </a:rPr>
              <a:t>East Power trading desk primary focus is marketing risk management products in the East Power trading region. This trading product has a total dedicated staff of 205 – 75% commercial and 25% commercial support. </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Products traded include Physical Forwards, Spread Options, Indexed Forwards, Heat Rate Swaps,Daily and Monthly Options, Swaptions, Service Contracts and Full Requirements Contracts.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Physical trading makes up approximately ninety percent of the traded market, with market liquidity  experienced  until 2005, and position exposures to 2022. Regions are regulated by the Northern </a:t>
            </a:r>
            <a:r>
              <a:rPr b="0" lang="en-US" sz="1200" strike="noStrike" u="none">
                <a:solidFill>
                  <a:srgbClr val="000000"/>
                </a:solidFill>
                <a:effectLst/>
                <a:uFillTx/>
                <a:latin typeface="Arial"/>
              </a:rPr>
              <a:t>American Electric Reliability Council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0" name=""/>
          <p:cNvSpPr/>
          <p:nvPr/>
        </p:nvSpPr>
        <p:spPr>
          <a:xfrm>
            <a:off x="380880" y="4419720"/>
            <a:ext cx="8382240" cy="457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304920" y="403848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Transaction Data (</a:t>
            </a:r>
            <a:r>
              <a:rPr b="0" lang="en-GB" sz="1600" strike="noStrike" u="none">
                <a:solidFill>
                  <a:srgbClr val="ff6600"/>
                </a:solidFill>
                <a:effectLst/>
                <a:uFillTx/>
                <a:latin typeface="Arial Black"/>
              </a:rPr>
              <a:t>YTD</a:t>
            </a:r>
            <a:r>
              <a:rPr b="0" lang="en-US" sz="1600" strike="noStrike" u="none">
                <a:solidFill>
                  <a:srgbClr val="ff6600"/>
                </a:solidFill>
                <a:effectLst/>
                <a:uFillTx/>
                <a:latin typeface="Arial Black"/>
              </a:rPr>
              <a:t>)</a:t>
            </a:r>
            <a:endParaRPr b="0" lang="en-US" sz="1600" strike="noStrike" u="none">
              <a:solidFill>
                <a:srgbClr val="000000"/>
              </a:solidFill>
              <a:effectLst/>
              <a:uFillTx/>
              <a:latin typeface="Times New Roman"/>
            </a:endParaRPr>
          </a:p>
        </p:txBody>
      </p:sp>
      <p:pic>
        <p:nvPicPr>
          <p:cNvPr id="62" name="" descr=""/>
          <p:cNvPicPr/>
          <p:nvPr/>
        </p:nvPicPr>
        <p:blipFill>
          <a:blip r:embed="rId1"/>
          <a:stretch/>
        </p:blipFill>
        <p:spPr>
          <a:xfrm>
            <a:off x="152280" y="228600"/>
            <a:ext cx="524160" cy="552600"/>
          </a:xfrm>
          <a:prstGeom prst="rect">
            <a:avLst/>
          </a:prstGeom>
          <a:noFill/>
          <a:ln w="0">
            <a:noFill/>
          </a:ln>
        </p:spPr>
      </p:pic>
      <p:sp>
        <p:nvSpPr>
          <p:cNvPr id="63"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6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6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7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72" name=""/>
          <p:cNvSpPr/>
          <p:nvPr/>
        </p:nvSpPr>
        <p:spPr>
          <a:xfrm>
            <a:off x="380880" y="3352680"/>
            <a:ext cx="8382240" cy="685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304920" y="301608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74" name=""/>
          <p:cNvSpPr/>
          <p:nvPr/>
        </p:nvSpPr>
        <p:spPr>
          <a:xfrm>
            <a:off x="380880" y="3352680"/>
            <a:ext cx="7848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Counterparties are primarily Power </a:t>
            </a:r>
            <a:r>
              <a:rPr b="0" lang="en-GB" sz="1200" strike="noStrike" u="none">
                <a:solidFill>
                  <a:srgbClr val="000000"/>
                </a:solidFill>
                <a:effectLst/>
                <a:uFillTx/>
                <a:latin typeface="Arial"/>
              </a:rPr>
              <a:t>marketers</a:t>
            </a:r>
            <a:r>
              <a:rPr b="0" lang="en-US" sz="1200" strike="noStrike" u="none">
                <a:solidFill>
                  <a:srgbClr val="000000"/>
                </a:solidFill>
                <a:effectLst/>
                <a:uFillTx/>
                <a:latin typeface="Arial"/>
              </a:rPr>
              <a:t> and generators</a:t>
            </a:r>
            <a:endParaRPr b="0" lang="en-US" sz="1200" strike="noStrike" u="none">
              <a:solidFill>
                <a:srgbClr val="000000"/>
              </a:solidFill>
              <a:effectLst/>
              <a:uFillTx/>
              <a:latin typeface="Times New Roman"/>
            </a:endParaRPr>
          </a:p>
        </p:txBody>
      </p:sp>
      <p:sp>
        <p:nvSpPr>
          <p:cNvPr id="75" name=""/>
          <p:cNvSpPr/>
          <p:nvPr/>
        </p:nvSpPr>
        <p:spPr>
          <a:xfrm>
            <a:off x="380880" y="4419720"/>
            <a:ext cx="8458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107,135</a:t>
            </a:r>
            <a:r>
              <a:rPr b="0" lang="en-US" sz="1200" strike="noStrike" u="none">
                <a:solidFill>
                  <a:srgbClr val="000000"/>
                </a:solidFill>
                <a:effectLst/>
                <a:uFillTx/>
                <a:latin typeface="Arial"/>
              </a:rPr>
              <a:t> Power trades  were executed </a:t>
            </a:r>
            <a:r>
              <a:rPr b="0" lang="en-GB" sz="1200" strike="noStrike" u="none">
                <a:solidFill>
                  <a:srgbClr val="000000"/>
                </a:solidFill>
                <a:effectLst/>
                <a:uFillTx/>
                <a:latin typeface="Arial"/>
              </a:rPr>
              <a:t>in the period to 31</a:t>
            </a:r>
            <a:r>
              <a:rPr b="0" lang="en-GB" sz="1200" strike="noStrike" u="none" baseline="30000">
                <a:solidFill>
                  <a:srgbClr val="000000"/>
                </a:solidFill>
                <a:effectLst/>
                <a:uFillTx/>
                <a:latin typeface="Arial"/>
              </a:rPr>
              <a:t>st</a:t>
            </a:r>
            <a:r>
              <a:rPr b="0" lang="en-GB" sz="1200" strike="noStrike" u="none">
                <a:solidFill>
                  <a:srgbClr val="000000"/>
                </a:solidFill>
                <a:effectLst/>
                <a:uFillTx/>
                <a:latin typeface="Arial"/>
              </a:rPr>
              <a:t> May 2001, with 12,345 executed in May 2001. Of these trades approximately seventy percent were completed through Enron On Line.</a:t>
            </a:r>
            <a:endParaRPr b="0" lang="en-US" sz="1200" strike="noStrike" u="none">
              <a:solidFill>
                <a:srgbClr val="000000"/>
              </a:solidFill>
              <a:effectLst/>
              <a:uFillTx/>
              <a:latin typeface="Times New Roman"/>
            </a:endParaRPr>
          </a:p>
        </p:txBody>
      </p:sp>
      <p:sp>
        <p:nvSpPr>
          <p:cNvPr id="76" name=""/>
          <p:cNvSpPr/>
          <p:nvPr/>
        </p:nvSpPr>
        <p:spPr>
          <a:xfrm>
            <a:off x="380880" y="3581280"/>
            <a:ext cx="7848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a:t>
            </a:r>
            <a:r>
              <a:rPr b="0" lang="en-US" sz="1200" strike="noStrike" u="none">
                <a:solidFill>
                  <a:srgbClr val="000000"/>
                </a:solidFill>
                <a:effectLst/>
                <a:uFillTx/>
                <a:latin typeface="Arial"/>
              </a:rPr>
              <a:t>approximately </a:t>
            </a:r>
            <a:r>
              <a:rPr b="0" lang="en-GB" sz="1200" strike="noStrike" u="none">
                <a:solidFill>
                  <a:srgbClr val="000000"/>
                </a:solidFill>
                <a:effectLst/>
                <a:uFillTx/>
                <a:latin typeface="Arial"/>
              </a:rPr>
              <a:t>two hundred counterparties have open positions at the beginning of June, of which up to thirty make up forty </a:t>
            </a:r>
            <a:r>
              <a:rPr b="0" lang="en-US" sz="1200" strike="noStrike" u="none">
                <a:solidFill>
                  <a:srgbClr val="000000"/>
                </a:solidFill>
                <a:effectLst/>
                <a:uFillTx/>
                <a:latin typeface="Arial"/>
              </a:rPr>
              <a:t>percent of volumes </a:t>
            </a:r>
            <a:r>
              <a:rPr b="0" lang="en-GB" sz="1200" strike="noStrike" u="none">
                <a:solidFill>
                  <a:srgbClr val="000000"/>
                </a:solidFill>
                <a:effectLst/>
                <a:uFillTx/>
                <a:latin typeface="Arial"/>
              </a:rPr>
              <a:t>traded.</a:t>
            </a:r>
            <a:endParaRPr b="0" lang="en-US" sz="1200" strike="noStrike" u="none">
              <a:solidFill>
                <a:srgbClr val="000000"/>
              </a:solidFill>
              <a:effectLst/>
              <a:uFillTx/>
              <a:latin typeface="Times New Roman"/>
            </a:endParaRPr>
          </a:p>
        </p:txBody>
      </p:sp>
      <p:sp>
        <p:nvSpPr>
          <p:cNvPr id="77" name=""/>
          <p:cNvSpPr/>
          <p:nvPr/>
        </p:nvSpPr>
        <p:spPr>
          <a:xfrm>
            <a:off x="380880" y="5257800"/>
            <a:ext cx="8382240" cy="10666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380880" y="495288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79" name=""/>
          <p:cNvSpPr/>
          <p:nvPr/>
        </p:nvSpPr>
        <p:spPr>
          <a:xfrm>
            <a:off x="380880" y="5257800"/>
            <a:ext cx="83822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Year-to-date profit from trading operations was </a:t>
            </a:r>
            <a:r>
              <a:rPr b="0" lang="en-GB" sz="1200" strike="noStrike" u="none">
                <a:solidFill>
                  <a:srgbClr val="000000"/>
                </a:solidFill>
                <a:effectLst/>
                <a:uFillTx/>
                <a:latin typeface="Arial"/>
              </a:rPr>
              <a:t>$248</a:t>
            </a:r>
            <a:r>
              <a:rPr b="0" lang="en-US" sz="1200" strike="noStrike" u="none">
                <a:solidFill>
                  <a:srgbClr val="000000"/>
                </a:solidFill>
                <a:effectLst/>
                <a:uFillTx/>
                <a:latin typeface="Arial"/>
              </a:rPr>
              <a:t> million</a:t>
            </a:r>
            <a:r>
              <a:rPr b="0" lang="en-GB" sz="1200" strike="noStrike" u="none">
                <a:solidFill>
                  <a:srgbClr val="000000"/>
                </a:solidFill>
                <a:effectLst/>
                <a:uFillTx/>
                <a:latin typeface="Arial"/>
              </a:rPr>
              <a:t>, with a Net Open Position of short 14TWhrs, against a NOP limit of 90 TWhrs for East, West and Calgary Power consolidated.</a:t>
            </a:r>
            <a:endParaRPr b="0" lang="en-US" sz="1200" strike="noStrike" u="none">
              <a:solidFill>
                <a:srgbClr val="000000"/>
              </a:solidFill>
              <a:effectLst/>
              <a:uFillTx/>
              <a:latin typeface="Times New Roman"/>
            </a:endParaRPr>
          </a:p>
        </p:txBody>
      </p:sp>
      <p:sp>
        <p:nvSpPr>
          <p:cNvPr id="80" name=""/>
          <p:cNvSpPr/>
          <p:nvPr/>
        </p:nvSpPr>
        <p:spPr>
          <a:xfrm>
            <a:off x="380880" y="5715000"/>
            <a:ext cx="8458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P&amp;L is primarily impacted by curve shifts and new deals</a:t>
            </a:r>
            <a:endParaRPr b="0" lang="en-US" sz="1200" strike="noStrike" u="none">
              <a:solidFill>
                <a:srgbClr val="000000"/>
              </a:solidFill>
              <a:effectLst/>
              <a:uFillTx/>
              <a:latin typeface="Times New Roman"/>
            </a:endParaRPr>
          </a:p>
        </p:txBody>
      </p:sp>
      <p:sp>
        <p:nvSpPr>
          <p:cNvPr id="81" name=""/>
          <p:cNvSpPr/>
          <p:nvPr/>
        </p:nvSpPr>
        <p:spPr>
          <a:xfrm>
            <a:off x="380880" y="6019920"/>
            <a:ext cx="8458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one day VaR at </a:t>
            </a:r>
            <a:r>
              <a:rPr b="0" lang="en-GB" sz="1200" strike="noStrike" u="none">
                <a:solidFill>
                  <a:srgbClr val="000000"/>
                </a:solidFill>
                <a:effectLst/>
                <a:uFillTx/>
                <a:latin typeface="Arial"/>
              </a:rPr>
              <a:t>5</a:t>
            </a:r>
            <a:r>
              <a:rPr b="0" lang="en-US" sz="1200" strike="noStrike" u="none">
                <a:solidFill>
                  <a:srgbClr val="000000"/>
                </a:solidFill>
                <a:effectLst/>
                <a:uFillTx/>
                <a:latin typeface="Arial"/>
              </a:rPr>
              <a:t>/30/01 was $</a:t>
            </a:r>
            <a:r>
              <a:rPr b="0" lang="en-GB" sz="1200" strike="noStrike" u="none">
                <a:solidFill>
                  <a:srgbClr val="000000"/>
                </a:solidFill>
                <a:effectLst/>
                <a:uFillTx/>
                <a:latin typeface="Arial"/>
              </a:rPr>
              <a:t>12 million against a power </a:t>
            </a:r>
            <a:r>
              <a:rPr b="0" lang="en-US" sz="1200" strike="noStrike" u="none">
                <a:solidFill>
                  <a:srgbClr val="000000"/>
                </a:solidFill>
                <a:effectLst/>
                <a:uFillTx/>
                <a:latin typeface="Arial"/>
              </a:rPr>
              <a:t> VaR limit </a:t>
            </a:r>
            <a:r>
              <a:rPr b="0" lang="en-GB" sz="1200" strike="noStrike" u="none">
                <a:solidFill>
                  <a:srgbClr val="000000"/>
                </a:solidFill>
                <a:effectLst/>
                <a:uFillTx/>
                <a:latin typeface="Arial"/>
              </a:rPr>
              <a:t>of </a:t>
            </a:r>
            <a:r>
              <a:rPr b="0" lang="en-US" sz="1200" strike="noStrike" u="none">
                <a:solidFill>
                  <a:srgbClr val="000000"/>
                </a:solidFill>
                <a:effectLst/>
                <a:uFillTx/>
                <a:latin typeface="Arial"/>
              </a:rPr>
              <a:t>$</a:t>
            </a:r>
            <a:r>
              <a:rPr b="0" lang="en-GB" sz="1200" strike="noStrike" u="none">
                <a:solidFill>
                  <a:srgbClr val="000000"/>
                </a:solidFill>
                <a:effectLst/>
                <a:uFillTx/>
                <a:latin typeface="Arial"/>
              </a:rPr>
              <a:t>25</a:t>
            </a:r>
            <a:r>
              <a:rPr b="0" lang="en-US" sz="1200" strike="noStrike" u="none">
                <a:solidFill>
                  <a:srgbClr val="000000"/>
                </a:solidFill>
                <a:effectLst/>
                <a:uFillTx/>
                <a:latin typeface="Arial"/>
              </a:rPr>
              <a:t> million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
          <p:cNvSpPr/>
          <p:nvPr/>
        </p:nvSpPr>
        <p:spPr>
          <a:xfrm>
            <a:off x="4724280" y="304920"/>
            <a:ext cx="44960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83" name=""/>
          <p:cNvSpPr/>
          <p:nvPr/>
        </p:nvSpPr>
        <p:spPr>
          <a:xfrm>
            <a:off x="4800600" y="685800"/>
            <a:ext cx="3429000" cy="82548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Commercial Staff</a:t>
            </a:r>
            <a:r>
              <a:rPr b="0" lang="en-GB" sz="2400" strike="noStrike" u="none">
                <a:solidFill>
                  <a:srgbClr val="3333cc"/>
                </a:solidFill>
                <a:effectLst/>
                <a:uFillTx/>
                <a:latin typeface="Arial Black"/>
              </a:rPr>
              <a:t> – Total 155</a:t>
            </a:r>
            <a:endParaRPr b="0" lang="en-US" sz="2400" strike="noStrike" u="none">
              <a:solidFill>
                <a:srgbClr val="000000"/>
              </a:solidFill>
              <a:effectLst/>
              <a:uFillTx/>
              <a:latin typeface="Times New Roman"/>
            </a:endParaRPr>
          </a:p>
        </p:txBody>
      </p:sp>
      <p:pic>
        <p:nvPicPr>
          <p:cNvPr id="84" name="" descr=""/>
          <p:cNvPicPr/>
          <p:nvPr/>
        </p:nvPicPr>
        <p:blipFill>
          <a:blip r:embed="rId1"/>
          <a:stretch/>
        </p:blipFill>
        <p:spPr>
          <a:xfrm>
            <a:off x="0" y="228600"/>
            <a:ext cx="523800" cy="552600"/>
          </a:xfrm>
          <a:prstGeom prst="rect">
            <a:avLst/>
          </a:prstGeom>
          <a:noFill/>
          <a:ln w="0">
            <a:noFill/>
          </a:ln>
        </p:spPr>
      </p:pic>
      <p:sp>
        <p:nvSpPr>
          <p:cNvPr id="85"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9"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90"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92" name=""/>
          <p:cNvSpPr/>
          <p:nvPr/>
        </p:nvSpPr>
        <p:spPr>
          <a:xfrm>
            <a:off x="5335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Midwest</a:t>
            </a:r>
            <a:endParaRPr b="0" lang="en-US" sz="900" strike="noStrike" u="none">
              <a:solidFill>
                <a:srgbClr val="000000"/>
              </a:solidFill>
              <a:effectLst/>
              <a:uFillTx/>
              <a:latin typeface="Times New Roman"/>
            </a:endParaRPr>
          </a:p>
        </p:txBody>
      </p:sp>
      <p:sp>
        <p:nvSpPr>
          <p:cNvPr id="93" name=""/>
          <p:cNvSpPr/>
          <p:nvPr/>
        </p:nvSpPr>
        <p:spPr>
          <a:xfrm>
            <a:off x="990720" y="2590920"/>
            <a:ext cx="3276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99072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3657600" y="2590920"/>
            <a:ext cx="0" cy="167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205740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68580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98" name=""/>
          <p:cNvSpPr/>
          <p:nvPr/>
        </p:nvSpPr>
        <p:spPr>
          <a:xfrm flipV="1">
            <a:off x="2438280" y="2057400"/>
            <a:ext cx="0" cy="533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10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101" name=""/>
          <p:cNvSpPr/>
          <p:nvPr/>
        </p:nvSpPr>
        <p:spPr>
          <a:xfrm flipV="1">
            <a:off x="6858000" y="2057400"/>
            <a:ext cx="0" cy="22860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1523880" y="1676520"/>
            <a:ext cx="19051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Origination</a:t>
            </a:r>
            <a:r>
              <a:rPr b="1" lang="en-GB" sz="1200" strike="noStrike" u="none">
                <a:solidFill>
                  <a:srgbClr val="000000"/>
                </a:solidFill>
                <a:effectLst/>
                <a:uFillTx/>
                <a:latin typeface="Arial"/>
              </a:rPr>
              <a:t> – Dave Duran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70 Staff</a:t>
            </a:r>
            <a:endParaRPr b="0" lang="en-US" sz="1200" strike="noStrike" u="none">
              <a:solidFill>
                <a:srgbClr val="000000"/>
              </a:solidFill>
              <a:effectLst/>
              <a:uFillTx/>
              <a:latin typeface="Times New Roman"/>
            </a:endParaRPr>
          </a:p>
        </p:txBody>
      </p:sp>
      <p:sp>
        <p:nvSpPr>
          <p:cNvPr id="103" name=""/>
          <p:cNvSpPr/>
          <p:nvPr/>
        </p:nvSpPr>
        <p:spPr>
          <a:xfrm>
            <a:off x="6019920" y="1676520"/>
            <a:ext cx="190476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Trading – Kevin Presto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85 Staff</a:t>
            </a:r>
            <a:endParaRPr b="0" lang="en-US" sz="1200" strike="noStrike" u="none">
              <a:solidFill>
                <a:srgbClr val="000000"/>
              </a:solidFill>
              <a:effectLst/>
              <a:uFillTx/>
              <a:latin typeface="Times New Roman"/>
            </a:endParaRPr>
          </a:p>
        </p:txBody>
      </p:sp>
      <p:sp>
        <p:nvSpPr>
          <p:cNvPr id="104" name=""/>
          <p:cNvSpPr/>
          <p:nvPr/>
        </p:nvSpPr>
        <p:spPr>
          <a:xfrm>
            <a:off x="160020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p:txBody>
      </p:sp>
      <p:sp>
        <p:nvSpPr>
          <p:cNvPr id="105" name=""/>
          <p:cNvSpPr/>
          <p:nvPr/>
        </p:nvSpPr>
        <p:spPr>
          <a:xfrm>
            <a:off x="99072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1752480" y="34290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107" name=""/>
          <p:cNvSpPr/>
          <p:nvPr/>
        </p:nvSpPr>
        <p:spPr>
          <a:xfrm>
            <a:off x="205740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25909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Southeast</a:t>
            </a:r>
            <a:endParaRPr b="0" lang="en-US" sz="900" strike="noStrike" u="none">
              <a:solidFill>
                <a:srgbClr val="000000"/>
              </a:solidFill>
              <a:effectLst/>
              <a:uFillTx/>
              <a:latin typeface="Times New Roman"/>
            </a:endParaRPr>
          </a:p>
        </p:txBody>
      </p:sp>
      <p:sp>
        <p:nvSpPr>
          <p:cNvPr id="109" name=""/>
          <p:cNvSpPr/>
          <p:nvPr/>
        </p:nvSpPr>
        <p:spPr>
          <a:xfrm>
            <a:off x="304812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274320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11" name=""/>
          <p:cNvSpPr/>
          <p:nvPr/>
        </p:nvSpPr>
        <p:spPr>
          <a:xfrm>
            <a:off x="37339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ERCOT</a:t>
            </a:r>
            <a:endParaRPr b="0" lang="en-US" sz="900" strike="noStrike" u="none">
              <a:solidFill>
                <a:srgbClr val="000000"/>
              </a:solidFill>
              <a:effectLst/>
              <a:uFillTx/>
              <a:latin typeface="Times New Roman"/>
            </a:endParaRPr>
          </a:p>
        </p:txBody>
      </p:sp>
      <p:sp>
        <p:nvSpPr>
          <p:cNvPr id="112" name=""/>
          <p:cNvSpPr/>
          <p:nvPr/>
        </p:nvSpPr>
        <p:spPr>
          <a:xfrm>
            <a:off x="4267080" y="29718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267080" y="25909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962520" y="34290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15" name=""/>
          <p:cNvSpPr/>
          <p:nvPr/>
        </p:nvSpPr>
        <p:spPr>
          <a:xfrm>
            <a:off x="1600200" y="4495680"/>
            <a:ext cx="955800" cy="1526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Structuring</a:t>
            </a:r>
            <a:endParaRPr b="0" lang="en-US" sz="900" strike="noStrike" u="none">
              <a:solidFill>
                <a:srgbClr val="000000"/>
              </a:solidFill>
              <a:effectLst/>
              <a:uFillTx/>
              <a:latin typeface="Times New Roman"/>
            </a:endParaRPr>
          </a:p>
        </p:txBody>
      </p:sp>
      <p:sp>
        <p:nvSpPr>
          <p:cNvPr id="116" name=""/>
          <p:cNvSpPr/>
          <p:nvPr/>
        </p:nvSpPr>
        <p:spPr>
          <a:xfrm>
            <a:off x="380880" y="4495680"/>
            <a:ext cx="1108080" cy="1526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Gen Development</a:t>
            </a:r>
            <a:endParaRPr b="0" lang="en-US" sz="900" strike="noStrike" u="none">
              <a:solidFill>
                <a:srgbClr val="000000"/>
              </a:solidFill>
              <a:effectLst/>
              <a:uFillTx/>
              <a:latin typeface="Times New Roman"/>
            </a:endParaRPr>
          </a:p>
        </p:txBody>
      </p:sp>
      <p:sp>
        <p:nvSpPr>
          <p:cNvPr id="117" name=""/>
          <p:cNvSpPr/>
          <p:nvPr/>
        </p:nvSpPr>
        <p:spPr>
          <a:xfrm>
            <a:off x="1066680" y="42670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1066680" y="42670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2057400" y="42670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1066680" y="46483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2057400" y="46483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762120" y="510552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18</a:t>
            </a:r>
            <a:endParaRPr b="0" lang="en-US" sz="1000" strike="noStrike" u="none">
              <a:solidFill>
                <a:srgbClr val="000000"/>
              </a:solidFill>
              <a:effectLst/>
              <a:uFillTx/>
              <a:latin typeface="Times New Roman"/>
            </a:endParaRPr>
          </a:p>
        </p:txBody>
      </p:sp>
      <p:sp>
        <p:nvSpPr>
          <p:cNvPr id="123" name=""/>
          <p:cNvSpPr/>
          <p:nvPr/>
        </p:nvSpPr>
        <p:spPr>
          <a:xfrm>
            <a:off x="1752480" y="51055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16</a:t>
            </a:r>
            <a:endParaRPr b="0" lang="en-US" sz="1000" strike="noStrike" u="none">
              <a:solidFill>
                <a:srgbClr val="000000"/>
              </a:solidFill>
              <a:effectLst/>
              <a:uFillTx/>
              <a:latin typeface="Times New Roman"/>
            </a:endParaRPr>
          </a:p>
        </p:txBody>
      </p:sp>
      <p:sp>
        <p:nvSpPr>
          <p:cNvPr id="124" name=""/>
          <p:cNvSpPr/>
          <p:nvPr/>
        </p:nvSpPr>
        <p:spPr>
          <a:xfrm>
            <a:off x="472428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Midwest</a:t>
            </a:r>
            <a:endParaRPr b="0" lang="en-US" sz="900" strike="noStrike" u="none">
              <a:solidFill>
                <a:srgbClr val="000000"/>
              </a:solidFill>
              <a:effectLst/>
              <a:uFillTx/>
              <a:latin typeface="Times New Roman"/>
            </a:endParaRPr>
          </a:p>
        </p:txBody>
      </p:sp>
      <p:sp>
        <p:nvSpPr>
          <p:cNvPr id="125" name=""/>
          <p:cNvSpPr/>
          <p:nvPr/>
        </p:nvSpPr>
        <p:spPr>
          <a:xfrm>
            <a:off x="57913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Northeast</a:t>
            </a:r>
            <a:endParaRPr b="0" lang="en-US" sz="900" strike="noStrike" u="none">
              <a:solidFill>
                <a:srgbClr val="000000"/>
              </a:solidFill>
              <a:effectLst/>
              <a:uFillTx/>
              <a:latin typeface="Times New Roman"/>
            </a:endParaRPr>
          </a:p>
        </p:txBody>
      </p:sp>
      <p:sp>
        <p:nvSpPr>
          <p:cNvPr id="126" name=""/>
          <p:cNvSpPr/>
          <p:nvPr/>
        </p:nvSpPr>
        <p:spPr>
          <a:xfrm>
            <a:off x="6934320" y="2819520"/>
            <a:ext cx="95544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Southeast</a:t>
            </a:r>
            <a:endParaRPr b="0" lang="en-US" sz="900" strike="noStrike" u="none">
              <a:solidFill>
                <a:srgbClr val="000000"/>
              </a:solidFill>
              <a:effectLst/>
              <a:uFillTx/>
              <a:latin typeface="Times New Roman"/>
            </a:endParaRPr>
          </a:p>
        </p:txBody>
      </p:sp>
      <p:sp>
        <p:nvSpPr>
          <p:cNvPr id="127" name=""/>
          <p:cNvSpPr/>
          <p:nvPr/>
        </p:nvSpPr>
        <p:spPr>
          <a:xfrm>
            <a:off x="5257800" y="365760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Management</a:t>
            </a:r>
            <a:endParaRPr b="0" lang="en-US" sz="900" strike="noStrike" u="none">
              <a:solidFill>
                <a:srgbClr val="000000"/>
              </a:solidFill>
              <a:effectLst/>
              <a:uFillTx/>
              <a:latin typeface="Times New Roman"/>
            </a:endParaRPr>
          </a:p>
        </p:txBody>
      </p:sp>
      <p:sp>
        <p:nvSpPr>
          <p:cNvPr id="128" name=""/>
          <p:cNvSpPr/>
          <p:nvPr/>
        </p:nvSpPr>
        <p:spPr>
          <a:xfrm>
            <a:off x="8001000" y="281952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ERCOT</a:t>
            </a:r>
            <a:endParaRPr b="0" lang="en-US" sz="900" strike="noStrike" u="none">
              <a:solidFill>
                <a:srgbClr val="000000"/>
              </a:solidFill>
              <a:effectLst/>
              <a:uFillTx/>
              <a:latin typeface="Times New Roman"/>
            </a:endParaRPr>
          </a:p>
        </p:txBody>
      </p:sp>
      <p:sp>
        <p:nvSpPr>
          <p:cNvPr id="129" name=""/>
          <p:cNvSpPr/>
          <p:nvPr/>
        </p:nvSpPr>
        <p:spPr>
          <a:xfrm>
            <a:off x="7467480" y="3657600"/>
            <a:ext cx="955800" cy="1522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Options</a:t>
            </a:r>
            <a:endParaRPr b="0" lang="en-US" sz="900" strike="noStrike" u="none">
              <a:solidFill>
                <a:srgbClr val="000000"/>
              </a:solidFill>
              <a:effectLst/>
              <a:uFillTx/>
              <a:latin typeface="Times New Roman"/>
            </a:endParaRPr>
          </a:p>
        </p:txBody>
      </p:sp>
      <p:sp>
        <p:nvSpPr>
          <p:cNvPr id="130" name=""/>
          <p:cNvSpPr/>
          <p:nvPr/>
        </p:nvSpPr>
        <p:spPr>
          <a:xfrm>
            <a:off x="4114800" y="525780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Fundamentals</a:t>
            </a:r>
            <a:endParaRPr b="0" lang="en-US" sz="900" strike="noStrike" u="none">
              <a:solidFill>
                <a:srgbClr val="000000"/>
              </a:solidFill>
              <a:effectLst/>
              <a:uFillTx/>
              <a:latin typeface="Times New Roman"/>
            </a:endParaRPr>
          </a:p>
        </p:txBody>
      </p:sp>
      <p:sp>
        <p:nvSpPr>
          <p:cNvPr id="131" name=""/>
          <p:cNvSpPr/>
          <p:nvPr/>
        </p:nvSpPr>
        <p:spPr>
          <a:xfrm>
            <a:off x="5181480" y="5257800"/>
            <a:ext cx="106704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Fundamentals IT</a:t>
            </a:r>
            <a:endParaRPr b="0" lang="en-US" sz="900" strike="noStrike" u="none">
              <a:solidFill>
                <a:srgbClr val="000000"/>
              </a:solidFill>
              <a:effectLst/>
              <a:uFillTx/>
              <a:latin typeface="Times New Roman"/>
            </a:endParaRPr>
          </a:p>
        </p:txBody>
      </p:sp>
      <p:sp>
        <p:nvSpPr>
          <p:cNvPr id="132" name=""/>
          <p:cNvSpPr/>
          <p:nvPr/>
        </p:nvSpPr>
        <p:spPr>
          <a:xfrm>
            <a:off x="7543800" y="5257800"/>
            <a:ext cx="99072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Services</a:t>
            </a:r>
            <a:endParaRPr b="0" lang="en-US" sz="900" strike="noStrike" u="none">
              <a:solidFill>
                <a:srgbClr val="000000"/>
              </a:solidFill>
              <a:effectLst/>
              <a:uFillTx/>
              <a:latin typeface="Times New Roman"/>
            </a:endParaRPr>
          </a:p>
        </p:txBody>
      </p:sp>
      <p:sp>
        <p:nvSpPr>
          <p:cNvPr id="133" name=""/>
          <p:cNvSpPr/>
          <p:nvPr/>
        </p:nvSpPr>
        <p:spPr>
          <a:xfrm>
            <a:off x="6477120" y="525780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Control Area</a:t>
            </a:r>
            <a:endParaRPr b="0" lang="en-US" sz="900" strike="noStrike" u="none">
              <a:solidFill>
                <a:srgbClr val="000000"/>
              </a:solidFill>
              <a:effectLst/>
              <a:uFillTx/>
              <a:latin typeface="Times New Roman"/>
            </a:endParaRPr>
          </a:p>
        </p:txBody>
      </p:sp>
      <p:sp>
        <p:nvSpPr>
          <p:cNvPr id="134" name=""/>
          <p:cNvSpPr/>
          <p:nvPr/>
        </p:nvSpPr>
        <p:spPr>
          <a:xfrm>
            <a:off x="5867280" y="4343400"/>
            <a:ext cx="1905120" cy="3808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Lloyd Will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31 Staff</a:t>
            </a:r>
            <a:endParaRPr b="0" lang="en-US" sz="1200" strike="noStrike" u="none">
              <a:solidFill>
                <a:srgbClr val="000000"/>
              </a:solidFill>
              <a:effectLst/>
              <a:uFillTx/>
              <a:latin typeface="Times New Roman"/>
            </a:endParaRPr>
          </a:p>
        </p:txBody>
      </p:sp>
      <p:sp>
        <p:nvSpPr>
          <p:cNvPr id="135" name=""/>
          <p:cNvSpPr/>
          <p:nvPr/>
        </p:nvSpPr>
        <p:spPr>
          <a:xfrm>
            <a:off x="5105520" y="2438280"/>
            <a:ext cx="3276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6248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410080" y="403848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38" name=""/>
          <p:cNvSpPr/>
          <p:nvPr/>
        </p:nvSpPr>
        <p:spPr>
          <a:xfrm>
            <a:off x="81532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39" name=""/>
          <p:cNvSpPr/>
          <p:nvPr/>
        </p:nvSpPr>
        <p:spPr>
          <a:xfrm>
            <a:off x="7086600" y="32004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40" name=""/>
          <p:cNvSpPr/>
          <p:nvPr/>
        </p:nvSpPr>
        <p:spPr>
          <a:xfrm>
            <a:off x="58672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14</a:t>
            </a:r>
            <a:endParaRPr b="0" lang="en-US" sz="1000" strike="noStrike" u="none">
              <a:solidFill>
                <a:srgbClr val="000000"/>
              </a:solidFill>
              <a:effectLst/>
              <a:uFillTx/>
              <a:latin typeface="Times New Roman"/>
            </a:endParaRPr>
          </a:p>
        </p:txBody>
      </p:sp>
      <p:sp>
        <p:nvSpPr>
          <p:cNvPr id="141" name=""/>
          <p:cNvSpPr/>
          <p:nvPr/>
        </p:nvSpPr>
        <p:spPr>
          <a:xfrm>
            <a:off x="4800600" y="32004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12</a:t>
            </a:r>
            <a:endParaRPr b="0" lang="en-US" sz="1000" strike="noStrike" u="none">
              <a:solidFill>
                <a:srgbClr val="000000"/>
              </a:solidFill>
              <a:effectLst/>
              <a:uFillTx/>
              <a:latin typeface="Times New Roman"/>
            </a:endParaRPr>
          </a:p>
        </p:txBody>
      </p:sp>
      <p:sp>
        <p:nvSpPr>
          <p:cNvPr id="142" name=""/>
          <p:cNvSpPr/>
          <p:nvPr/>
        </p:nvSpPr>
        <p:spPr>
          <a:xfrm>
            <a:off x="7620120" y="403848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43" name=""/>
          <p:cNvSpPr/>
          <p:nvPr/>
        </p:nvSpPr>
        <p:spPr>
          <a:xfrm>
            <a:off x="7696080" y="59436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44" name=""/>
          <p:cNvSpPr/>
          <p:nvPr/>
        </p:nvSpPr>
        <p:spPr>
          <a:xfrm>
            <a:off x="6705720" y="59436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45" name=""/>
          <p:cNvSpPr/>
          <p:nvPr/>
        </p:nvSpPr>
        <p:spPr>
          <a:xfrm>
            <a:off x="5334120" y="594360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10</a:t>
            </a:r>
            <a:endParaRPr b="0" lang="en-US" sz="1000" strike="noStrike" u="none">
              <a:solidFill>
                <a:srgbClr val="000000"/>
              </a:solidFill>
              <a:effectLst/>
              <a:uFillTx/>
              <a:latin typeface="Times New Roman"/>
            </a:endParaRPr>
          </a:p>
        </p:txBody>
      </p:sp>
      <p:sp>
        <p:nvSpPr>
          <p:cNvPr id="146" name=""/>
          <p:cNvSpPr/>
          <p:nvPr/>
        </p:nvSpPr>
        <p:spPr>
          <a:xfrm>
            <a:off x="4267080" y="59436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11</a:t>
            </a:r>
            <a:endParaRPr b="0" lang="en-US" sz="1000" strike="noStrike" u="none">
              <a:solidFill>
                <a:srgbClr val="000000"/>
              </a:solidFill>
              <a:effectLst/>
              <a:uFillTx/>
              <a:latin typeface="Times New Roman"/>
            </a:endParaRPr>
          </a:p>
        </p:txBody>
      </p:sp>
      <p:sp>
        <p:nvSpPr>
          <p:cNvPr id="147" name=""/>
          <p:cNvSpPr/>
          <p:nvPr/>
        </p:nvSpPr>
        <p:spPr>
          <a:xfrm>
            <a:off x="510552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617220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739152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8458200" y="29718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5715000" y="38098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924680" y="38098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457200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5105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838188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7391520" y="2438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4572000" y="5029200"/>
            <a:ext cx="3505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457200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563868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800100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7010280" y="5486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563868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701028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8077320" y="50292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68580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4724280" y="304920"/>
            <a:ext cx="44960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Organization Chart - </a:t>
            </a:r>
            <a:endParaRPr b="0" lang="en-US" sz="2400" strike="noStrike" u="none">
              <a:solidFill>
                <a:srgbClr val="000000"/>
              </a:solidFill>
              <a:effectLst/>
              <a:uFillTx/>
              <a:latin typeface="Times New Roman"/>
            </a:endParaRPr>
          </a:p>
        </p:txBody>
      </p:sp>
      <p:sp>
        <p:nvSpPr>
          <p:cNvPr id="167" name=""/>
          <p:cNvSpPr/>
          <p:nvPr/>
        </p:nvSpPr>
        <p:spPr>
          <a:xfrm>
            <a:off x="4800600" y="685800"/>
            <a:ext cx="3429000" cy="64260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Arial Black"/>
              </a:rPr>
              <a:t>Commercial </a:t>
            </a:r>
            <a:r>
              <a:rPr b="0" lang="en-GB" sz="1800" strike="noStrike" u="none">
                <a:solidFill>
                  <a:srgbClr val="3333cc"/>
                </a:solidFill>
                <a:effectLst/>
                <a:uFillTx/>
                <a:latin typeface="Arial Black"/>
              </a:rPr>
              <a:t>Support </a:t>
            </a:r>
            <a:r>
              <a:rPr b="0" lang="en-US" sz="1800" strike="noStrike" u="none">
                <a:solidFill>
                  <a:srgbClr val="3333cc"/>
                </a:solidFill>
                <a:effectLst/>
                <a:uFillTx/>
                <a:latin typeface="Arial Black"/>
              </a:rPr>
              <a:t>Staff</a:t>
            </a:r>
            <a:r>
              <a:rPr b="0" lang="en-GB" sz="1800" strike="noStrike" u="none">
                <a:solidFill>
                  <a:srgbClr val="3333cc"/>
                </a:solidFill>
                <a:effectLst/>
                <a:uFillTx/>
                <a:latin typeface="Arial Black"/>
              </a:rPr>
              <a:t> – Total 50</a:t>
            </a:r>
            <a:endParaRPr b="0" lang="en-US" sz="1800" strike="noStrike" u="none">
              <a:solidFill>
                <a:srgbClr val="000000"/>
              </a:solidFill>
              <a:effectLst/>
              <a:uFillTx/>
              <a:latin typeface="Times New Roman"/>
            </a:endParaRPr>
          </a:p>
        </p:txBody>
      </p:sp>
      <p:pic>
        <p:nvPicPr>
          <p:cNvPr id="168" name="" descr=""/>
          <p:cNvPicPr/>
          <p:nvPr/>
        </p:nvPicPr>
        <p:blipFill>
          <a:blip r:embed="rId1"/>
          <a:stretch/>
        </p:blipFill>
        <p:spPr>
          <a:xfrm>
            <a:off x="0" y="228600"/>
            <a:ext cx="523800" cy="552600"/>
          </a:xfrm>
          <a:prstGeom prst="rect">
            <a:avLst/>
          </a:prstGeom>
          <a:noFill/>
          <a:ln w="0">
            <a:noFill/>
          </a:ln>
        </p:spPr>
      </p:pic>
      <p:sp>
        <p:nvSpPr>
          <p:cNvPr id="169"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73"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174"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76" name=""/>
          <p:cNvSpPr/>
          <p:nvPr/>
        </p:nvSpPr>
        <p:spPr>
          <a:xfrm flipV="1">
            <a:off x="2590920" y="2057400"/>
            <a:ext cx="0" cy="838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676440" y="228600"/>
            <a:ext cx="366696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178"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 June 2001</a:t>
            </a:r>
            <a:endParaRPr b="0" lang="en-US" sz="1600" strike="noStrike" u="none">
              <a:solidFill>
                <a:srgbClr val="000000"/>
              </a:solidFill>
              <a:effectLst/>
              <a:uFillTx/>
              <a:latin typeface="Times New Roman"/>
            </a:endParaRPr>
          </a:p>
        </p:txBody>
      </p:sp>
      <p:sp>
        <p:nvSpPr>
          <p:cNvPr id="179" name=""/>
          <p:cNvSpPr/>
          <p:nvPr/>
        </p:nvSpPr>
        <p:spPr>
          <a:xfrm>
            <a:off x="1523880" y="16765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Risk Management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0" name=""/>
          <p:cNvSpPr/>
          <p:nvPr/>
        </p:nvSpPr>
        <p:spPr>
          <a:xfrm>
            <a:off x="4724280" y="2286000"/>
            <a:ext cx="0" cy="2514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7467480" y="320040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182" name=""/>
          <p:cNvSpPr/>
          <p:nvPr/>
        </p:nvSpPr>
        <p:spPr>
          <a:xfrm>
            <a:off x="7467480" y="46483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83" name=""/>
          <p:cNvSpPr/>
          <p:nvPr/>
        </p:nvSpPr>
        <p:spPr>
          <a:xfrm>
            <a:off x="2286000" y="2895480"/>
            <a:ext cx="60948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13</a:t>
            </a:r>
            <a:endParaRPr b="0" lang="en-US" sz="1000" strike="noStrike" u="none">
              <a:solidFill>
                <a:srgbClr val="000000"/>
              </a:solidFill>
              <a:effectLst/>
              <a:uFillTx/>
              <a:latin typeface="Times New Roman"/>
            </a:endParaRPr>
          </a:p>
        </p:txBody>
      </p:sp>
      <p:sp>
        <p:nvSpPr>
          <p:cNvPr id="184" name=""/>
          <p:cNvSpPr/>
          <p:nvPr/>
        </p:nvSpPr>
        <p:spPr>
          <a:xfrm>
            <a:off x="7010280" y="327672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3733920" y="16765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Transaction Support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Leslie Reeves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6" name=""/>
          <p:cNvSpPr/>
          <p:nvPr/>
        </p:nvSpPr>
        <p:spPr>
          <a:xfrm>
            <a:off x="4952880" y="304812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Logistics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Theresa A Allen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7" name=""/>
          <p:cNvSpPr/>
          <p:nvPr/>
        </p:nvSpPr>
        <p:spPr>
          <a:xfrm>
            <a:off x="4952880" y="3809880"/>
            <a:ext cx="2057400" cy="60984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Settlements</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Melissa K Ratnala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8" name=""/>
          <p:cNvSpPr/>
          <p:nvPr/>
        </p:nvSpPr>
        <p:spPr>
          <a:xfrm>
            <a:off x="4952880" y="4572000"/>
            <a:ext cx="2057400" cy="60948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Deal Compliance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Kim S Theriot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189" name=""/>
          <p:cNvSpPr/>
          <p:nvPr/>
        </p:nvSpPr>
        <p:spPr>
          <a:xfrm>
            <a:off x="7467480" y="3962520"/>
            <a:ext cx="609840" cy="228600"/>
          </a:xfrm>
          <a:prstGeom prst="rect">
            <a:avLst/>
          </a:prstGeom>
          <a:solidFill>
            <a:srgbClr val="cccc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190" name=""/>
          <p:cNvSpPr/>
          <p:nvPr/>
        </p:nvSpPr>
        <p:spPr>
          <a:xfrm>
            <a:off x="7010280" y="480060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7010280" y="403848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4724280" y="480060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4724280" y="40384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4724280" y="3276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5" name=""/>
          <p:cNvSpPr/>
          <p:nvPr/>
        </p:nvSpPr>
        <p:spPr>
          <a:xfrm>
            <a:off x="228600" y="1828800"/>
            <a:ext cx="8610480" cy="36576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Ninety –five percent of Power Counterparties have signed ISDA Maser Agreements.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Regions governed by NERC (Northern American Electric Reliability Council) – cross region objective to develop, implement,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and enforce standards for a reliable North American bulk electric system – compliance with NERC standards are mandatory.</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Settlement process is working effectively, whereby there are strong controls around the interface of data between EnPower,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Unify and SAP.</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Good working relationships between Commercial and Commercial Support groups, strong informal controls exist.</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Robust confirmation process, whereby counterparty confirms are typically executed within two days and only approximately two</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percent are not signed.  High percentage of EOL deals.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Middle and Back Office puts high priority on reporting daily against the Global standards established by the Risk Controls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Group in Houston.</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All structured trades go through Deal Approval process and are managed by Commodity Structuring Department through to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Booking in underlying valuation systems.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All credit exposures are captured by the Credit Aggregation System and trades are monitored against credit watch list.</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Segregation of duties between risk, settlements, financial ops and cash settlements.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Commercial head reviews the regional power curves on a daily basis</a:t>
            </a:r>
            <a:endParaRPr b="0" lang="en-US" sz="12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Strong analytical support provided to commercial traders by fundamentals group.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p:txBody>
      </p:sp>
      <p:sp>
        <p:nvSpPr>
          <p:cNvPr id="196" name=""/>
          <p:cNvSpPr/>
          <p:nvPr/>
        </p:nvSpPr>
        <p:spPr>
          <a:xfrm>
            <a:off x="609480" y="8380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197"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98"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199" name="" descr=""/>
          <p:cNvPicPr/>
          <p:nvPr/>
        </p:nvPicPr>
        <p:blipFill>
          <a:blip r:embed="rId1"/>
          <a:stretch/>
        </p:blipFill>
        <p:spPr>
          <a:xfrm>
            <a:off x="152280" y="228600"/>
            <a:ext cx="524160" cy="552600"/>
          </a:xfrm>
          <a:prstGeom prst="rect">
            <a:avLst/>
          </a:prstGeom>
          <a:noFill/>
          <a:ln w="0">
            <a:noFill/>
          </a:ln>
        </p:spPr>
      </p:pic>
      <p:sp>
        <p:nvSpPr>
          <p:cNvPr id="20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4"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20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07"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8"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209"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1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212" name="" descr=""/>
          <p:cNvPicPr/>
          <p:nvPr/>
        </p:nvPicPr>
        <p:blipFill>
          <a:blip r:embed="rId1"/>
          <a:stretch/>
        </p:blipFill>
        <p:spPr>
          <a:xfrm>
            <a:off x="152280" y="228600"/>
            <a:ext cx="524160" cy="552600"/>
          </a:xfrm>
          <a:prstGeom prst="rect">
            <a:avLst/>
          </a:prstGeom>
          <a:noFill/>
          <a:ln w="0">
            <a:noFill/>
          </a:ln>
        </p:spPr>
      </p:pic>
      <p:sp>
        <p:nvSpPr>
          <p:cNvPr id="213"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7" name=""/>
          <p:cNvSpPr/>
          <p:nvPr/>
        </p:nvSpPr>
        <p:spPr>
          <a:xfrm>
            <a:off x="8077320" y="6400800"/>
            <a:ext cx="5331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218"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20"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25"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26"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27"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2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30" name=""/>
          <p:cNvSpPr/>
          <p:nvPr/>
        </p:nvSpPr>
        <p:spPr>
          <a:xfrm>
            <a:off x="3581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3809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2438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2666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1295280" y="61117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1523880" y="61117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4038480" y="60958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37" name=""/>
          <p:cNvSpPr/>
          <p:nvPr/>
        </p:nvSpPr>
        <p:spPr>
          <a:xfrm>
            <a:off x="2819520" y="61117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38" name=""/>
          <p:cNvSpPr/>
          <p:nvPr/>
        </p:nvSpPr>
        <p:spPr>
          <a:xfrm>
            <a:off x="1676520" y="61117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39" name=""/>
          <p:cNvSpPr/>
          <p:nvPr/>
        </p:nvSpPr>
        <p:spPr>
          <a:xfrm>
            <a:off x="3657600" y="61880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0" name=""/>
          <p:cNvSpPr/>
          <p:nvPr/>
        </p:nvSpPr>
        <p:spPr>
          <a:xfrm>
            <a:off x="2514600" y="61880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1" name=""/>
          <p:cNvSpPr/>
          <p:nvPr/>
        </p:nvSpPr>
        <p:spPr>
          <a:xfrm>
            <a:off x="1371600" y="61880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2" name=""/>
          <p:cNvSpPr/>
          <p:nvPr/>
        </p:nvSpPr>
        <p:spPr>
          <a:xfrm>
            <a:off x="380880" y="60958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4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45"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46" name=""/>
          <p:cNvSpPr/>
          <p:nvPr/>
        </p:nvSpPr>
        <p:spPr>
          <a:xfrm>
            <a:off x="1219320" y="1676520"/>
            <a:ext cx="213336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335268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5486400" y="1676520"/>
            <a:ext cx="213372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7620120" y="1676520"/>
            <a:ext cx="114300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57200" y="1676520"/>
            <a:ext cx="38088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457200" y="1706400"/>
            <a:ext cx="380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Black"/>
              </a:rPr>
              <a:t>1</a:t>
            </a:r>
            <a:endParaRPr b="0" lang="en-US" sz="1000" strike="noStrike" u="none">
              <a:solidFill>
                <a:srgbClr val="000000"/>
              </a:solidFill>
              <a:effectLst/>
              <a:uFillTx/>
              <a:latin typeface="Times New Roman"/>
            </a:endParaRPr>
          </a:p>
        </p:txBody>
      </p:sp>
      <p:sp>
        <p:nvSpPr>
          <p:cNvPr id="252" name=""/>
          <p:cNvSpPr/>
          <p:nvPr/>
        </p:nvSpPr>
        <p:spPr>
          <a:xfrm>
            <a:off x="838080" y="1676520"/>
            <a:ext cx="381240" cy="2361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990720" y="1752480"/>
            <a:ext cx="152280" cy="15264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7620120" y="1676520"/>
            <a:ext cx="10666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Beth Apollo</a:t>
            </a:r>
            <a:endParaRPr b="0" lang="en-US" sz="1200" strike="noStrike" u="none">
              <a:solidFill>
                <a:srgbClr val="000000"/>
              </a:solidFill>
              <a:effectLst/>
              <a:uFillTx/>
              <a:latin typeface="Times New Roman"/>
            </a:endParaRPr>
          </a:p>
        </p:txBody>
      </p:sp>
      <p:sp>
        <p:nvSpPr>
          <p:cNvPr id="255" name=""/>
          <p:cNvSpPr/>
          <p:nvPr/>
        </p:nvSpPr>
        <p:spPr>
          <a:xfrm>
            <a:off x="1219320" y="4038480"/>
            <a:ext cx="213336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335268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5486400" y="4038480"/>
            <a:ext cx="213372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7620120" y="4038480"/>
            <a:ext cx="114300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1219320" y="403848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Stress Testing and Scenario Analysis are not performed as detailed in the Risk Management Policy.</a:t>
            </a:r>
            <a:endParaRPr b="0" lang="en-US" sz="1200" strike="noStrike" u="none">
              <a:solidFill>
                <a:srgbClr val="000000"/>
              </a:solidFill>
              <a:effectLst/>
              <a:uFillTx/>
              <a:latin typeface="Times New Roman"/>
            </a:endParaRPr>
          </a:p>
        </p:txBody>
      </p:sp>
      <p:sp>
        <p:nvSpPr>
          <p:cNvPr id="260" name=""/>
          <p:cNvSpPr/>
          <p:nvPr/>
        </p:nvSpPr>
        <p:spPr>
          <a:xfrm>
            <a:off x="457200" y="4038480"/>
            <a:ext cx="3808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457200" y="4038480"/>
            <a:ext cx="3808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Black"/>
              </a:rPr>
              <a:t>2</a:t>
            </a:r>
            <a:endParaRPr b="0" lang="en-US" sz="900" strike="noStrike" u="none">
              <a:solidFill>
                <a:srgbClr val="000000"/>
              </a:solidFill>
              <a:effectLst/>
              <a:uFillTx/>
              <a:latin typeface="Times New Roman"/>
            </a:endParaRPr>
          </a:p>
        </p:txBody>
      </p:sp>
      <p:sp>
        <p:nvSpPr>
          <p:cNvPr id="262" name=""/>
          <p:cNvSpPr/>
          <p:nvPr/>
        </p:nvSpPr>
        <p:spPr>
          <a:xfrm>
            <a:off x="838080" y="4038480"/>
            <a:ext cx="38124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5486400" y="4038480"/>
            <a:ext cx="2133720" cy="1771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In accordance with the Risk Management Policy, an evaluation needs to be made of what stress and scenarios need to be performed, both at a business and consolidated basis, and this process defined and resource assigned. A “GAP” analysis needs to be performed.</a:t>
            </a:r>
            <a:endParaRPr b="0" lang="en-US" sz="1100" strike="noStrike" u="none">
              <a:solidFill>
                <a:srgbClr val="000000"/>
              </a:solidFill>
              <a:effectLst/>
              <a:uFillTx/>
              <a:latin typeface="Times New Roman"/>
            </a:endParaRPr>
          </a:p>
        </p:txBody>
      </p:sp>
      <p:sp>
        <p:nvSpPr>
          <p:cNvPr id="264" name=""/>
          <p:cNvSpPr/>
          <p:nvPr/>
        </p:nvSpPr>
        <p:spPr>
          <a:xfrm>
            <a:off x="990720" y="4114800"/>
            <a:ext cx="152280" cy="152280"/>
          </a:xfrm>
          <a:prstGeom prst="ellipse">
            <a:avLst/>
          </a:prstGeom>
          <a:solidFill>
            <a:srgbClr val="ff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7620120" y="4038480"/>
            <a:ext cx="10666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Beth Apollo</a:t>
            </a:r>
            <a:endParaRPr b="0" lang="en-US" sz="1200" strike="noStrike" u="none">
              <a:solidFill>
                <a:srgbClr val="000000"/>
              </a:solidFill>
              <a:effectLst/>
              <a:uFillTx/>
              <a:latin typeface="Times New Roman"/>
            </a:endParaRPr>
          </a:p>
        </p:txBody>
      </p:sp>
      <p:sp>
        <p:nvSpPr>
          <p:cNvPr id="266" name=""/>
          <p:cNvSpPr/>
          <p:nvPr/>
        </p:nvSpPr>
        <p:spPr>
          <a:xfrm>
            <a:off x="3352680" y="4038480"/>
            <a:ext cx="22100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This function has historically been owned and performed by RAC. This is not business aligned and is not being performed at the desk level </a:t>
            </a:r>
            <a:endParaRPr b="0" lang="en-US" sz="1200" strike="noStrike" u="none">
              <a:solidFill>
                <a:srgbClr val="000000"/>
              </a:solidFill>
              <a:effectLst/>
              <a:uFillTx/>
              <a:latin typeface="Times New Roman"/>
            </a:endParaRPr>
          </a:p>
        </p:txBody>
      </p:sp>
      <p:sp>
        <p:nvSpPr>
          <p:cNvPr id="267" name=""/>
          <p:cNvSpPr/>
          <p:nvPr/>
        </p:nvSpPr>
        <p:spPr>
          <a:xfrm>
            <a:off x="5562720" y="1676520"/>
            <a:ext cx="1981080" cy="223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ownership of the curve validation process should be reviewed so  that the process resides with the business, but also has a common consolidated themes for areas that should be covered – this could be in the form as a global standard. The curves should be documented and the materiality of these assessed – a curve “universe” should be defined and the key primary curves determined.</a:t>
            </a:r>
            <a:endParaRPr b="0" lang="en-US" sz="1000" strike="noStrike" u="none">
              <a:solidFill>
                <a:srgbClr val="000000"/>
              </a:solidFill>
              <a:effectLst/>
              <a:uFillTx/>
              <a:latin typeface="Times New Roman"/>
            </a:endParaRPr>
          </a:p>
        </p:txBody>
      </p:sp>
      <p:sp>
        <p:nvSpPr>
          <p:cNvPr id="268" name=""/>
          <p:cNvSpPr/>
          <p:nvPr/>
        </p:nvSpPr>
        <p:spPr>
          <a:xfrm>
            <a:off x="1219320" y="1676520"/>
            <a:ext cx="205740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Curve Validation is simplistic and there is little validation documentation.  Commercial heads interviewed in the doorstep review process support and recommend that a robust validation process is carried out.</a:t>
            </a:r>
            <a:endParaRPr b="0" lang="en-US" sz="1200" strike="noStrike" u="none">
              <a:solidFill>
                <a:srgbClr val="000000"/>
              </a:solidFill>
              <a:effectLst/>
              <a:uFillTx/>
              <a:latin typeface="Times New Roman"/>
            </a:endParaRPr>
          </a:p>
        </p:txBody>
      </p:sp>
      <p:sp>
        <p:nvSpPr>
          <p:cNvPr id="269" name=""/>
          <p:cNvSpPr/>
          <p:nvPr/>
        </p:nvSpPr>
        <p:spPr>
          <a:xfrm>
            <a:off x="3352680" y="1676520"/>
            <a:ext cx="198144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preparation and management of the Curve Validation process has not been business aligned. This means that there is a lack of understanding of the market fundamentals and drivers to the curve construction process. Insufficient resource and priority has been given to this project.</a:t>
            </a:r>
            <a:endParaRPr b="0" lang="en-US" sz="1200" strike="noStrike" u="none">
              <a:solidFill>
                <a:srgbClr val="000000"/>
              </a:solidFill>
              <a:effectLst/>
              <a:uFillTx/>
              <a:latin typeface="Times New Roman"/>
            </a:endParaRPr>
          </a:p>
        </p:txBody>
      </p:sp>
      <p:sp>
        <p:nvSpPr>
          <p:cNvPr id="270"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271"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7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sp>
        <p:nvSpPr>
          <p:cNvPr id="27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7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8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8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82"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5486400" y="1676520"/>
            <a:ext cx="2133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91"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295"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296"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pic>
        <p:nvPicPr>
          <p:cNvPr id="297" name="" descr=""/>
          <p:cNvPicPr/>
          <p:nvPr/>
        </p:nvPicPr>
        <p:blipFill>
          <a:blip r:embed="rId1"/>
          <a:stretch/>
        </p:blipFill>
        <p:spPr>
          <a:xfrm>
            <a:off x="152280" y="228600"/>
            <a:ext cx="524160" cy="552600"/>
          </a:xfrm>
          <a:prstGeom prst="rect">
            <a:avLst/>
          </a:prstGeom>
          <a:noFill/>
          <a:ln w="0">
            <a:noFill/>
          </a:ln>
        </p:spPr>
      </p:pic>
      <p:sp>
        <p:nvSpPr>
          <p:cNvPr id="29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2"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30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05" name=""/>
          <p:cNvSpPr/>
          <p:nvPr/>
        </p:nvSpPr>
        <p:spPr>
          <a:xfrm>
            <a:off x="3581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3809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2438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2666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1295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1523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4038480" y="594360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12" name=""/>
          <p:cNvSpPr/>
          <p:nvPr/>
        </p:nvSpPr>
        <p:spPr>
          <a:xfrm>
            <a:off x="2819520" y="595944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13" name=""/>
          <p:cNvSpPr/>
          <p:nvPr/>
        </p:nvSpPr>
        <p:spPr>
          <a:xfrm>
            <a:off x="1676520" y="59594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14" name=""/>
          <p:cNvSpPr/>
          <p:nvPr/>
        </p:nvSpPr>
        <p:spPr>
          <a:xfrm>
            <a:off x="3657600" y="6035760"/>
            <a:ext cx="76320" cy="75960"/>
          </a:xfrm>
          <a:prstGeom prst="ellipse">
            <a:avLst/>
          </a:prstGeom>
          <a:solidFill>
            <a:srgbClr val="00cc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5" name=""/>
          <p:cNvSpPr/>
          <p:nvPr/>
        </p:nvSpPr>
        <p:spPr>
          <a:xfrm>
            <a:off x="2514600" y="603576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6" name=""/>
          <p:cNvSpPr/>
          <p:nvPr/>
        </p:nvSpPr>
        <p:spPr>
          <a:xfrm>
            <a:off x="1371600" y="6035760"/>
            <a:ext cx="76320" cy="75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317" name=""/>
          <p:cNvSpPr/>
          <p:nvPr/>
        </p:nvSpPr>
        <p:spPr>
          <a:xfrm>
            <a:off x="380880" y="59436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18"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19"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20"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21"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990720" y="373392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326"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327" name=""/>
          <p:cNvSpPr/>
          <p:nvPr/>
        </p:nvSpPr>
        <p:spPr>
          <a:xfrm>
            <a:off x="1219320" y="1752480"/>
            <a:ext cx="198108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Accrual trades are not treated consistently, a peaking plant exposure is MTM with reserves taken when material by financial reporting, while the Texas Wind Deal is not MTM</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328" name=""/>
          <p:cNvSpPr/>
          <p:nvPr/>
        </p:nvSpPr>
        <p:spPr>
          <a:xfrm>
            <a:off x="3429000" y="182880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objective has been to use the EnPower valuation process to capture the economic values of the trades</a:t>
            </a:r>
            <a:endParaRPr b="0" lang="en-US" sz="1200" strike="noStrike" u="none">
              <a:solidFill>
                <a:srgbClr val="000000"/>
              </a:solidFill>
              <a:effectLst/>
              <a:uFillTx/>
              <a:latin typeface="Times New Roman"/>
            </a:endParaRPr>
          </a:p>
        </p:txBody>
      </p:sp>
      <p:sp>
        <p:nvSpPr>
          <p:cNvPr id="329" name=""/>
          <p:cNvSpPr/>
          <p:nvPr/>
        </p:nvSpPr>
        <p:spPr>
          <a:xfrm>
            <a:off x="5486400" y="1828800"/>
            <a:ext cx="1981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Treat the accrual trades consistently – continue to use the valuation system to capture economic exposures but do not report any MTM earnings</a:t>
            </a:r>
            <a:endParaRPr b="0" lang="en-US" sz="1200" strike="noStrike" u="none">
              <a:solidFill>
                <a:srgbClr val="000000"/>
              </a:solidFill>
              <a:effectLst/>
              <a:uFillTx/>
              <a:latin typeface="Times New Roman"/>
            </a:endParaRPr>
          </a:p>
        </p:txBody>
      </p:sp>
      <p:sp>
        <p:nvSpPr>
          <p:cNvPr id="330" name=""/>
          <p:cNvSpPr/>
          <p:nvPr/>
        </p:nvSpPr>
        <p:spPr>
          <a:xfrm>
            <a:off x="7620120" y="1828800"/>
            <a:ext cx="15238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31" name=""/>
          <p:cNvSpPr/>
          <p:nvPr/>
        </p:nvSpPr>
        <p:spPr>
          <a:xfrm>
            <a:off x="1219320" y="3733920"/>
            <a:ext cx="2057400" cy="1773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Accounts Receivable (“AR”) Account as at 31</a:t>
            </a:r>
            <a:r>
              <a:rPr b="0" lang="en-GB" sz="1000" strike="noStrike" u="none" baseline="30000">
                <a:solidFill>
                  <a:srgbClr val="000000"/>
                </a:solidFill>
                <a:effectLst/>
                <a:uFillTx/>
                <a:latin typeface="Arial"/>
              </a:rPr>
              <a:t>st</a:t>
            </a:r>
            <a:r>
              <a:rPr b="0" lang="en-GB" sz="1000" strike="noStrike" u="none">
                <a:solidFill>
                  <a:srgbClr val="000000"/>
                </a:solidFill>
                <a:effectLst/>
                <a:uFillTx/>
                <a:latin typeface="Arial"/>
              </a:rPr>
              <a:t> May 2001 has $290 million of unallocated cash not assigned to counterparties, with $20 million over 90 days outstanding, while the Accounts Payable has $10 million unallocated and $8 million over 90 days outstanding. Note that these balances are for East and West Power consolidated.</a:t>
            </a:r>
            <a:endParaRPr b="0" lang="en-US" sz="1000" strike="noStrike" u="none">
              <a:solidFill>
                <a:srgbClr val="000000"/>
              </a:solidFill>
              <a:effectLst/>
              <a:uFillTx/>
              <a:latin typeface="Times New Roman"/>
            </a:endParaRPr>
          </a:p>
        </p:txBody>
      </p:sp>
      <p:sp>
        <p:nvSpPr>
          <p:cNvPr id="332" name=""/>
          <p:cNvSpPr/>
          <p:nvPr/>
        </p:nvSpPr>
        <p:spPr>
          <a:xfrm>
            <a:off x="3352680" y="3657600"/>
            <a:ext cx="1981440" cy="19393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100" strike="noStrike" u="none">
                <a:solidFill>
                  <a:srgbClr val="000000"/>
                </a:solidFill>
                <a:effectLst/>
                <a:uFillTx/>
                <a:latin typeface="Arial"/>
              </a:rPr>
              <a:t>The AR and AP are consolidated between East and West Power –  the allocation of cash to counter parties is the responsibility of settlements, who are reliant on strong information flows from cash management, in addition large timing differences occur at the month end.</a:t>
            </a:r>
            <a:endParaRPr b="0" lang="en-US" sz="1100" strike="noStrike" u="none">
              <a:solidFill>
                <a:srgbClr val="000000"/>
              </a:solidFill>
              <a:effectLst/>
              <a:uFillTx/>
              <a:latin typeface="Times New Roman"/>
            </a:endParaRPr>
          </a:p>
        </p:txBody>
      </p:sp>
      <p:sp>
        <p:nvSpPr>
          <p:cNvPr id="333" name=""/>
          <p:cNvSpPr/>
          <p:nvPr/>
        </p:nvSpPr>
        <p:spPr>
          <a:xfrm>
            <a:off x="5486400" y="3733920"/>
            <a:ext cx="1981080" cy="1467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Settlements should produce a reconciliation of outstanding balances and review these with risk management. In light of this reconciliation, and results attained, these should then be reviewed with the relevant commercial desk heads and actions taken accordingly.</a:t>
            </a:r>
            <a:endParaRPr b="0" lang="en-US" sz="1000" strike="noStrike" u="none">
              <a:solidFill>
                <a:srgbClr val="000000"/>
              </a:solidFill>
              <a:effectLst/>
              <a:uFillTx/>
              <a:latin typeface="Times New Roman"/>
            </a:endParaRPr>
          </a:p>
        </p:txBody>
      </p:sp>
      <p:sp>
        <p:nvSpPr>
          <p:cNvPr id="334" name=""/>
          <p:cNvSpPr/>
          <p:nvPr/>
        </p:nvSpPr>
        <p:spPr>
          <a:xfrm>
            <a:off x="7620120" y="3657600"/>
            <a:ext cx="1676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Leslie Reeves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5"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3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Arial Black"/>
              </a:rPr>
              <a:t>Action Steps</a:t>
            </a:r>
            <a:endParaRPr b="0" lang="en-US" sz="2400" strike="noStrike" u="none">
              <a:solidFill>
                <a:srgbClr val="000000"/>
              </a:solidFill>
              <a:effectLst/>
              <a:uFillTx/>
              <a:latin typeface="Times New Roman"/>
            </a:endParaRPr>
          </a:p>
        </p:txBody>
      </p:sp>
      <p:pic>
        <p:nvPicPr>
          <p:cNvPr id="338" name="" descr=""/>
          <p:cNvPicPr/>
          <p:nvPr/>
        </p:nvPicPr>
        <p:blipFill>
          <a:blip r:embed="rId1"/>
          <a:stretch/>
        </p:blipFill>
        <p:spPr>
          <a:xfrm>
            <a:off x="152280" y="228600"/>
            <a:ext cx="524160" cy="552600"/>
          </a:xfrm>
          <a:prstGeom prst="rect">
            <a:avLst/>
          </a:prstGeom>
          <a:noFill/>
          <a:ln w="0">
            <a:noFill/>
          </a:ln>
        </p:spPr>
      </p:pic>
      <p:sp>
        <p:nvSpPr>
          <p:cNvPr id="339"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3"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344"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46"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51"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52"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53"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54"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60"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67"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68"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69"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0"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1"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72"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7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75"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77"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p:txBody>
      </p:sp>
      <p:sp>
        <p:nvSpPr>
          <p:cNvPr id="378" name=""/>
          <p:cNvSpPr/>
          <p:nvPr/>
        </p:nvSpPr>
        <p:spPr>
          <a:xfrm>
            <a:off x="3352680" y="3049560"/>
            <a:ext cx="1981440" cy="2201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department has grown on the back of informal controls and processes, and is reliant on the strong communication line which exist  between the commercial and commercial support functions.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79" name=""/>
          <p:cNvSpPr/>
          <p:nvPr/>
        </p:nvSpPr>
        <p:spPr>
          <a:xfrm>
            <a:off x="1219320" y="3081240"/>
            <a:ext cx="198108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Structured trade reviews do not occur for non fixed structured trades once they are booked into the underlying systems. Structuring are generally very involved at the deal DASH and approval stage, but no formal control process is evident for trades once they have been booked in the book.</a:t>
            </a:r>
            <a:endParaRPr b="0" lang="en-US" sz="1200" strike="noStrike" u="none">
              <a:solidFill>
                <a:srgbClr val="000000"/>
              </a:solidFill>
              <a:effectLst/>
              <a:uFillTx/>
              <a:latin typeface="Times New Roman"/>
            </a:endParaRPr>
          </a:p>
        </p:txBody>
      </p:sp>
      <p:sp>
        <p:nvSpPr>
          <p:cNvPr id="380"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p:txBody>
      </p:sp>
      <p:sp>
        <p:nvSpPr>
          <p:cNvPr id="386"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990720" y="320040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5562720" y="3048120"/>
            <a:ext cx="2057400" cy="2953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100" strike="noStrike" u="none">
                <a:solidFill>
                  <a:srgbClr val="000000"/>
                </a:solidFill>
                <a:effectLst/>
                <a:uFillTx/>
                <a:latin typeface="Arial"/>
              </a:rPr>
              <a:t>Risk Management should implement a control infrastructure that first defines all the “structured deals” in the book. A priority and timeline will need to be established with commercial for the program of structured trade review.</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100" strike="noStrike" u="none">
                <a:solidFill>
                  <a:srgbClr val="000000"/>
                </a:solidFill>
                <a:effectLst/>
                <a:uFillTx/>
                <a:latin typeface="Arial"/>
              </a:rPr>
              <a:t>The initial review should take place at the time the deal is executed to document and communicate the booking approximations and contractual terms of the deal.</a:t>
            </a:r>
            <a:endParaRPr b="0" lang="en-US" sz="1100" strike="noStrike" u="none">
              <a:solidFill>
                <a:srgbClr val="000000"/>
              </a:solidFill>
              <a:effectLst/>
              <a:uFillTx/>
              <a:latin typeface="Times New Roman"/>
            </a:endParaRPr>
          </a:p>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90"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East Power </a:t>
            </a:r>
            <a:r>
              <a:rPr b="0" lang="en-US" sz="1600" strike="noStrike" u="none">
                <a:solidFill>
                  <a:srgbClr val="002cba"/>
                </a:solidFill>
                <a:effectLst/>
                <a:uFillTx/>
                <a:latin typeface="Arial Black"/>
              </a:rPr>
              <a:t>– </a:t>
            </a:r>
            <a:r>
              <a:rPr b="0" lang="en-GB" sz="1600" strike="noStrike" u="none">
                <a:solidFill>
                  <a:srgbClr val="002cba"/>
                </a:solidFill>
                <a:effectLst/>
                <a:uFillTx/>
                <a:latin typeface="Arial Black"/>
              </a:rPr>
              <a:t>June 2001</a:t>
            </a:r>
            <a:endParaRPr b="0" lang="en-US" sz="1600" strike="noStrike" u="none">
              <a:solidFill>
                <a:srgbClr val="000000"/>
              </a:solidFill>
              <a:effectLst/>
              <a:uFillTx/>
              <a:latin typeface="Times New Roman"/>
            </a:endParaRPr>
          </a:p>
        </p:txBody>
      </p:sp>
      <p:sp>
        <p:nvSpPr>
          <p:cNvPr id="391" name=""/>
          <p:cNvSpPr/>
          <p:nvPr/>
        </p:nvSpPr>
        <p:spPr>
          <a:xfrm>
            <a:off x="676440" y="228600"/>
            <a:ext cx="4047840" cy="5335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939cd"/>
                </a:solidFill>
                <a:effectLst/>
                <a:uFillTx/>
                <a:latin typeface="Arial Black"/>
              </a:rPr>
              <a:t>Enron </a:t>
            </a:r>
            <a:r>
              <a:rPr b="0" lang="en-GB" sz="2800" strike="noStrike" u="none">
                <a:solidFill>
                  <a:srgbClr val="3939cd"/>
                </a:solidFill>
                <a:effectLst/>
                <a:uFillTx/>
                <a:latin typeface="Arial Black"/>
              </a:rPr>
              <a:t>Wholesale Services</a:t>
            </a:r>
            <a:endParaRPr b="0" lang="en-US" sz="2800" strike="noStrike" u="none">
              <a:solidFill>
                <a:srgbClr val="000000"/>
              </a:solidFill>
              <a:effectLst/>
              <a:uFillTx/>
              <a:latin typeface="Times New Roman"/>
            </a:endParaRPr>
          </a:p>
        </p:txBody>
      </p:sp>
      <p:sp>
        <p:nvSpPr>
          <p:cNvPr id="392" name=""/>
          <p:cNvSpPr/>
          <p:nvPr/>
        </p:nvSpPr>
        <p:spPr>
          <a:xfrm>
            <a:off x="7620120" y="3048120"/>
            <a:ext cx="15238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93" name=""/>
          <p:cNvSpPr/>
          <p:nvPr/>
        </p:nvSpPr>
        <p:spPr>
          <a:xfrm>
            <a:off x="1295280" y="167652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Volatility is currently under review by the options desk – skew is currently seasonal rather than monthly, which is incorrect.</a:t>
            </a:r>
            <a:endParaRPr b="0" lang="en-US" sz="1200" strike="noStrike" u="none">
              <a:solidFill>
                <a:srgbClr val="000000"/>
              </a:solidFill>
              <a:effectLst/>
              <a:uFillTx/>
              <a:latin typeface="Times New Roman"/>
            </a:endParaRPr>
          </a:p>
        </p:txBody>
      </p:sp>
      <p:sp>
        <p:nvSpPr>
          <p:cNvPr id="394" name=""/>
          <p:cNvSpPr/>
          <p:nvPr/>
        </p:nvSpPr>
        <p:spPr>
          <a:xfrm>
            <a:off x="3352680" y="1676520"/>
            <a:ext cx="221004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An active options book has only been in existence since 1</a:t>
            </a:r>
            <a:r>
              <a:rPr b="0" lang="en-GB" sz="1200" strike="noStrike" u="none" baseline="30000">
                <a:solidFill>
                  <a:srgbClr val="000000"/>
                </a:solidFill>
                <a:effectLst/>
                <a:uFillTx/>
                <a:latin typeface="Arial"/>
              </a:rPr>
              <a:t>st</a:t>
            </a:r>
            <a:r>
              <a:rPr b="0" lang="en-GB" sz="1200" strike="noStrike" u="none">
                <a:solidFill>
                  <a:srgbClr val="000000"/>
                </a:solidFill>
                <a:effectLst/>
                <a:uFillTx/>
                <a:latin typeface="Arial"/>
              </a:rPr>
              <a:t> April 2001, since the arrival of a new options trader. The desk is now reviewing all assumptions around the volatility curve.</a:t>
            </a:r>
            <a:endParaRPr b="0" lang="en-US" sz="1200" strike="noStrike" u="none">
              <a:solidFill>
                <a:srgbClr val="000000"/>
              </a:solidFill>
              <a:effectLst/>
              <a:uFillTx/>
              <a:latin typeface="Times New Roman"/>
            </a:endParaRPr>
          </a:p>
        </p:txBody>
      </p:sp>
      <p:sp>
        <p:nvSpPr>
          <p:cNvPr id="395" name=""/>
          <p:cNvSpPr/>
          <p:nvPr/>
        </p:nvSpPr>
        <p:spPr>
          <a:xfrm>
            <a:off x="5486400" y="1600200"/>
            <a:ext cx="2057400" cy="1467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PL effect of the movement from a seasonal skew to a monthly skew should be evaluated across the whole portfolio of options and the DPR adjusted where material. New volatility curves are being implemented and incorporated into PortCalc.</a:t>
            </a:r>
            <a:endParaRPr b="0" lang="en-US" sz="1000" strike="noStrike" u="none">
              <a:solidFill>
                <a:srgbClr val="000000"/>
              </a:solidFill>
              <a:effectLst/>
              <a:uFillTx/>
              <a:latin typeface="Times New Roman"/>
            </a:endParaRPr>
          </a:p>
        </p:txBody>
      </p:sp>
      <p:sp>
        <p:nvSpPr>
          <p:cNvPr id="396" name=""/>
          <p:cNvSpPr/>
          <p:nvPr/>
        </p:nvSpPr>
        <p:spPr>
          <a:xfrm>
            <a:off x="7620120" y="1752480"/>
            <a:ext cx="1371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000000"/>
                </a:solidFill>
                <a:effectLst/>
                <a:uFillTx/>
                <a:latin typeface="Arial"/>
              </a:rPr>
              <a:t>Stacey White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3049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mwelling</cp:lastModifiedBy>
  <cp:lastPrinted>2001-06-01T12:46:23Z</cp:lastPrinted>
  <dcterms:modified xsi:type="dcterms:W3CDTF">2001-07-05T14:20:30Z</dcterms:modified>
  <cp:revision>156</cp:revision>
  <dc:subject/>
  <dc:title>PowerPoint Presentation</dc:title>
</cp:coreProperties>
</file>