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jpeg" ContentType="image/jpeg"/>
  <Override PartName="/ppt/media/image3.jpeg" ContentType="image/jpeg"/>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664325" cy="98313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no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edit the title text format</a:t>
            </a:r>
            <a:endParaRPr b="1" lang="en-US" sz="2800" strike="noStrike" u="none">
              <a:solidFill>
                <a:srgbClr val="ffffff"/>
              </a:solidFill>
              <a:effectLst/>
              <a:uFillTx/>
              <a:latin typeface="Arial"/>
            </a:endParaRPr>
          </a:p>
        </p:txBody>
      </p:sp>
      <p:sp>
        <p:nvSpPr>
          <p:cNvPr id="1" name="PlaceHolder 2"/>
          <p:cNvSpPr>
            <a:spLocks noGrp="1"/>
          </p:cNvSpPr>
          <p:nvPr>
            <p:ph type="body"/>
          </p:nvPr>
        </p:nvSpPr>
        <p:spPr>
          <a:xfrm>
            <a:off x="685800" y="1676520"/>
            <a:ext cx="7848720" cy="4572000"/>
          </a:xfrm>
          <a:prstGeom prst="rect">
            <a:avLst/>
          </a:prstGeom>
          <a:noFill/>
          <a:ln w="0">
            <a:noFill/>
          </a:ln>
        </p:spPr>
        <p:txBody>
          <a:bodyPr lIns="92160" rIns="92160" tIns="46080" bIns="46080" anchor="t">
            <a:normAutofit/>
          </a:bodyPr>
          <a:p>
            <a:pPr marL="289080" indent="-289080">
              <a:spcBef>
                <a:spcPts val="499"/>
              </a:spcBef>
              <a:spcAft>
                <a:spcPts val="499"/>
              </a:spcAft>
              <a:buClr>
                <a:srgbClr val="142c73"/>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681120" indent="-22392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041480" indent="-16992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406520" indent="-17460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1770120" indent="-17316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1770120" indent="-17316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1770120" indent="-17316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pic>
        <p:nvPicPr>
          <p:cNvPr id="2" name="enrlogw2" descr=""/>
          <p:cNvPicPr/>
          <p:nvPr/>
        </p:nvPicPr>
        <p:blipFill>
          <a:blip r:embed="rId2"/>
          <a:stretch/>
        </p:blipFill>
        <p:spPr>
          <a:xfrm>
            <a:off x="8623440" y="6324480"/>
            <a:ext cx="520560" cy="533520"/>
          </a:xfrm>
          <a:prstGeom prst="rect">
            <a:avLst/>
          </a:prstGeom>
          <a:noFill/>
          <a:ln w="0">
            <a:noFill/>
          </a:ln>
        </p:spPr>
      </p:pic>
      <p:sp>
        <p:nvSpPr>
          <p:cNvPr id="3" name="PlaceHolder 3"/>
          <p:cNvSpPr>
            <a:spLocks noGrp="1"/>
          </p:cNvSpPr>
          <p:nvPr>
            <p:ph type="sldNum" idx="1"/>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8C22093-E99D-4065-9275-24499820E15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no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edit the title text format</a:t>
            </a:r>
            <a:endParaRPr b="1" lang="en-US" sz="2800" strike="noStrike" u="none">
              <a:solidFill>
                <a:srgbClr val="ffffff"/>
              </a:solidFill>
              <a:effectLst/>
              <a:uFillTx/>
              <a:latin typeface="Arial"/>
            </a:endParaRPr>
          </a:p>
        </p:txBody>
      </p:sp>
      <p:sp>
        <p:nvSpPr>
          <p:cNvPr id="5" name="PlaceHolder 2"/>
          <p:cNvSpPr>
            <a:spLocks noGrp="1"/>
          </p:cNvSpPr>
          <p:nvPr>
            <p:ph type="body"/>
          </p:nvPr>
        </p:nvSpPr>
        <p:spPr>
          <a:xfrm>
            <a:off x="685800" y="1676520"/>
            <a:ext cx="7848720" cy="4572000"/>
          </a:xfrm>
          <a:prstGeom prst="rect">
            <a:avLst/>
          </a:prstGeom>
          <a:noFill/>
          <a:ln w="0">
            <a:noFill/>
          </a:ln>
        </p:spPr>
        <p:txBody>
          <a:bodyPr lIns="92160" rIns="92160" tIns="46080" bIns="46080" anchor="t">
            <a:normAutofit/>
          </a:bodyPr>
          <a:p>
            <a:pPr marL="289080" indent="-289080">
              <a:spcBef>
                <a:spcPts val="499"/>
              </a:spcBef>
              <a:spcAft>
                <a:spcPts val="499"/>
              </a:spcAft>
              <a:buClr>
                <a:srgbClr val="142c73"/>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681120" indent="-22392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041480" indent="-16992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406520" indent="-17460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1770120" indent="-173160">
              <a:spcBef>
                <a:spcPts val="499"/>
              </a:spcBef>
              <a:spcAft>
                <a:spcPts val="499"/>
              </a:spcAft>
              <a:buClr>
                <a:srgbClr val="142c7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1770120" indent="-17316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1770120" indent="-17316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pic>
        <p:nvPicPr>
          <p:cNvPr id="6" name="enrlogw2" descr=""/>
          <p:cNvPicPr/>
          <p:nvPr/>
        </p:nvPicPr>
        <p:blipFill>
          <a:blip r:embed="rId2"/>
          <a:stretch/>
        </p:blipFill>
        <p:spPr>
          <a:xfrm>
            <a:off x="8623440" y="6324480"/>
            <a:ext cx="520560" cy="533520"/>
          </a:xfrm>
          <a:prstGeom prst="rect">
            <a:avLst/>
          </a:prstGeom>
          <a:noFill/>
          <a:ln w="0">
            <a:noFill/>
          </a:ln>
        </p:spPr>
      </p:pic>
      <p:sp>
        <p:nvSpPr>
          <p:cNvPr id="7" name="PlaceHolder 3"/>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1011000-1221-4806-8462-419C05B7AED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8" name="Front%20page%20design%20-%20idea%20copy" descr=""/>
          <p:cNvPicPr/>
          <p:nvPr/>
        </p:nvPicPr>
        <p:blipFill>
          <a:blip r:embed="rId2"/>
          <a:stretch/>
        </p:blipFill>
        <p:spPr>
          <a:xfrm>
            <a:off x="0" y="-1676520"/>
            <a:ext cx="9144000" cy="8534520"/>
          </a:xfrm>
          <a:prstGeom prst="rect">
            <a:avLst/>
          </a:prstGeom>
          <a:noFill/>
          <a:ln w="0">
            <a:noFill/>
          </a:ln>
        </p:spPr>
      </p:pic>
      <p:sp>
        <p:nvSpPr>
          <p:cNvPr id="9" name="PlaceHolder 1"/>
          <p:cNvSpPr>
            <a:spLocks noGrp="1"/>
          </p:cNvSpPr>
          <p:nvPr>
            <p:ph type="title"/>
          </p:nvPr>
        </p:nvSpPr>
        <p:spPr>
          <a:xfrm>
            <a:off x="1142640" y="609120"/>
            <a:ext cx="6767640" cy="1143000"/>
          </a:xfrm>
          <a:prstGeom prst="rect">
            <a:avLst/>
          </a:prstGeom>
          <a:noFill/>
          <a:ln w="0">
            <a:noFill/>
          </a:ln>
        </p:spPr>
        <p:txBody>
          <a:bodyPr lIns="92160" rIns="92160" tIns="46080" bIns="46080" anchor="ctr">
            <a:no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Click to edit the title text format</a:t>
            </a:r>
            <a:endParaRPr b="1" lang="en-US" sz="3600" strike="noStrike" u="none">
              <a:solidFill>
                <a:srgbClr val="ffffff"/>
              </a:solidFill>
              <a:effectLst/>
              <a:uFillTx/>
              <a:latin typeface="Arial"/>
            </a:endParaRPr>
          </a:p>
        </p:txBody>
      </p:sp>
      <p:sp>
        <p:nvSpPr>
          <p:cNvPr id="10"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33"/>
                </a:solidFill>
                <a:effectLst/>
                <a:uFillTx/>
                <a:latin typeface="Arial"/>
              </a:rPr>
              <a:t>Click to edit the outline text format</a:t>
            </a:r>
            <a:endParaRPr b="1" lang="en-US" sz="2000" strike="noStrike" u="none">
              <a:solidFill>
                <a:srgbClr val="ff9933"/>
              </a:solidFill>
              <a:effectLst/>
              <a:uFillTx/>
              <a:latin typeface="Arial"/>
            </a:endParaRPr>
          </a:p>
          <a:p>
            <a:pPr lvl="1" marL="457200"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871560" algn="ctr">
              <a:spcBef>
                <a:spcPts val="451"/>
              </a:spcBef>
              <a:buClr>
                <a:srgbClr val="142c73"/>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231920" algn="ctr">
              <a:spcBef>
                <a:spcPts val="451"/>
              </a:spcBef>
              <a:buClr>
                <a:srgbClr val="142c73"/>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596960" algn="ctr">
              <a:spcBef>
                <a:spcPts val="451"/>
              </a:spcBef>
              <a:buClr>
                <a:srgbClr val="142c73"/>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59696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59696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1904760"/>
            <a:ext cx="6477120" cy="251460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Arial"/>
              </a:rPr>
              <a:t>Enron Metals</a:t>
            </a:r>
            <a:br>
              <a:rPr sz="3600"/>
            </a:br>
            <a:br>
              <a:rPr sz="1200"/>
            </a:br>
            <a:br>
              <a:rPr sz="1200"/>
            </a:br>
            <a:br>
              <a:rPr sz="1200"/>
            </a:br>
            <a:endParaRPr b="1" lang="en-US" sz="3600" strike="noStrike" u="none">
              <a:solidFill>
                <a:srgbClr val="ffffff"/>
              </a:solidFill>
              <a:effectLst/>
              <a:uFillTx/>
              <a:latin typeface="Arial"/>
            </a:endParaRPr>
          </a:p>
        </p:txBody>
      </p:sp>
      <p:sp>
        <p:nvSpPr>
          <p:cNvPr id="12" name=""/>
          <p:cNvSpPr/>
          <p:nvPr/>
        </p:nvSpPr>
        <p:spPr>
          <a:xfrm>
            <a:off x="838080" y="4572000"/>
            <a:ext cx="2743200" cy="114300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r>
              <a:rPr b="1" lang="en-GB" sz="2500" strike="noStrike" u="none">
                <a:solidFill>
                  <a:srgbClr val="ffffff"/>
                </a:solidFill>
                <a:effectLst/>
                <a:uFillTx/>
                <a:latin typeface="Arial"/>
              </a:rPr>
              <a:t>PHILIP BACON</a:t>
            </a:r>
            <a:endParaRPr b="0" lang="en-US" sz="2500" strike="noStrike" u="none">
              <a:solidFill>
                <a:srgbClr val="000000"/>
              </a:solidFill>
              <a:effectLst/>
              <a:uFillTx/>
              <a:latin typeface="Arial"/>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Arial"/>
            </a:endParaRPr>
          </a:p>
        </p:txBody>
      </p:sp>
      <p:sp>
        <p:nvSpPr>
          <p:cNvPr id="13" name="PlaceHolder 2"/>
          <p:cNvSpPr>
            <a:spLocks noGrp="1"/>
          </p:cNvSpPr>
          <p:nvPr>
            <p:ph type="subTitle"/>
          </p:nvPr>
        </p:nvSpPr>
        <p:spPr>
          <a:xfrm>
            <a:off x="1218960" y="6172200"/>
            <a:ext cx="6825960" cy="401760"/>
          </a:xfrm>
          <a:prstGeom prst="rect">
            <a:avLst/>
          </a:prstGeom>
          <a:noFill/>
          <a:ln w="0">
            <a:noFill/>
          </a:ln>
        </p:spPr>
        <p:txBody>
          <a:bodyPr lIns="92160" rIns="92160" tIns="46080" bIns="46080" anchor="t">
            <a:noAutofit/>
          </a:bodyPr>
          <a:p>
            <a:pPr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9933"/>
                </a:solidFill>
                <a:effectLst/>
                <a:uFillTx/>
                <a:latin typeface="Arial"/>
              </a:rPr>
              <a:t>Thursday 18th October 2001</a:t>
            </a:r>
            <a:endParaRPr b="1" lang="en-US" sz="2000" strike="noStrike" u="none">
              <a:solidFill>
                <a:srgbClr val="ff9933"/>
              </a:solidFill>
              <a:effectLst/>
              <a:uFillTx/>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sp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45" name="inside%20design%20copy" descr=""/>
          <p:cNvPicPr/>
          <p:nvPr/>
        </p:nvPicPr>
        <p:blipFill>
          <a:blip r:embed="rId1"/>
          <a:stretch/>
        </p:blipFill>
        <p:spPr>
          <a:xfrm>
            <a:off x="0" y="0"/>
            <a:ext cx="9144000" cy="1371600"/>
          </a:xfrm>
          <a:prstGeom prst="rect">
            <a:avLst/>
          </a:prstGeom>
          <a:noFill/>
          <a:ln w="0">
            <a:noFill/>
          </a:ln>
        </p:spPr>
      </p:pic>
      <p:sp>
        <p:nvSpPr>
          <p:cNvPr id="46"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0" lang="en-US" sz="2800" strike="noStrike" u="none">
              <a:solidFill>
                <a:srgbClr val="000000"/>
              </a:solidFill>
              <a:effectLst/>
              <a:uFillTx/>
              <a:latin typeface="Arial"/>
            </a:endParaRPr>
          </a:p>
        </p:txBody>
      </p:sp>
      <p:sp>
        <p:nvSpPr>
          <p:cNvPr id="47" name=""/>
          <p:cNvSpPr/>
          <p:nvPr/>
        </p:nvSpPr>
        <p:spPr>
          <a:xfrm>
            <a:off x="1371600" y="1828800"/>
            <a:ext cx="5867280" cy="2286000"/>
          </a:xfrm>
          <a:prstGeom prst="rect">
            <a:avLst/>
          </a:prstGeom>
          <a:noFill/>
          <a:ln w="0">
            <a:noFill/>
          </a:ln>
        </p:spPr>
        <p:style>
          <a:lnRef idx="0"/>
          <a:fillRef idx="0"/>
          <a:effectRef idx="0"/>
          <a:fontRef idx="minor"/>
        </p:style>
        <p:txBody>
          <a:bodyPr lIns="92160" rIns="92160" tIns="46080" bIns="46080" anchor="t">
            <a:noAutofit/>
          </a:bodyPr>
          <a:p>
            <a:pPr marL="289080" indent="-289080" algn="ctr">
              <a:spcBef>
                <a:spcPts val="799"/>
              </a:spcBef>
              <a:spcAft>
                <a:spcPts val="7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400" strike="noStrike" u="none">
              <a:solidFill>
                <a:srgbClr val="000000"/>
              </a:solidFill>
              <a:effectLst/>
              <a:uFillTx/>
              <a:latin typeface="Arial"/>
            </a:endParaRPr>
          </a:p>
        </p:txBody>
      </p:sp>
      <p:sp>
        <p:nvSpPr>
          <p:cNvPr id="48" name=""/>
          <p:cNvSpPr/>
          <p:nvPr/>
        </p:nvSpPr>
        <p:spPr>
          <a:xfrm>
            <a:off x="762120" y="2041560"/>
            <a:ext cx="7391160" cy="261936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Application Process</a:t>
            </a:r>
            <a:endParaRPr b="0" lang="en-US" sz="2400" strike="noStrike" u="none">
              <a:solidFill>
                <a:srgbClr val="000000"/>
              </a:solidFill>
              <a:effectLst/>
              <a:uFillTx/>
              <a:latin typeface="Arial"/>
            </a:endParaRPr>
          </a:p>
          <a:p>
            <a:pPr marL="457200" indent="-457200">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Does not commit you to leaving</a:t>
            </a:r>
            <a:endParaRPr b="0" lang="en-US" sz="2000" strike="noStrike" u="none">
              <a:solidFill>
                <a:srgbClr val="000000"/>
              </a:solidFill>
              <a:effectLst/>
              <a:uFillTx/>
              <a:latin typeface="Arial"/>
            </a:endParaRPr>
          </a:p>
          <a:p>
            <a:pPr marL="457200" indent="-457200">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Does not guarantee Voluntary Separation payment</a:t>
            </a:r>
            <a:endParaRPr b="0" lang="en-US" sz="2000" strike="noStrike" u="none">
              <a:solidFill>
                <a:srgbClr val="000000"/>
              </a:solidFill>
              <a:effectLst/>
              <a:uFillTx/>
              <a:latin typeface="Arial"/>
            </a:endParaRPr>
          </a:p>
          <a:p>
            <a:pPr marL="457200" indent="-457200">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Acceptance of applications will be at the discretion of the Company</a:t>
            </a:r>
            <a:endParaRPr b="0" lang="en-US" sz="2000" strike="noStrike" u="none">
              <a:solidFill>
                <a:srgbClr val="000000"/>
              </a:solidFill>
              <a:effectLst/>
              <a:uFillTx/>
              <a:latin typeface="Arial"/>
            </a:endParaRPr>
          </a:p>
          <a:p>
            <a:pPr marL="457200" indent="-457200">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sp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50" name="inside%20design%20copy" descr=""/>
          <p:cNvPicPr/>
          <p:nvPr/>
        </p:nvPicPr>
        <p:blipFill>
          <a:blip r:embed="rId1"/>
          <a:stretch/>
        </p:blipFill>
        <p:spPr>
          <a:xfrm>
            <a:off x="0" y="0"/>
            <a:ext cx="9144000" cy="1371600"/>
          </a:xfrm>
          <a:prstGeom prst="rect">
            <a:avLst/>
          </a:prstGeom>
          <a:noFill/>
          <a:ln w="0">
            <a:noFill/>
          </a:ln>
        </p:spPr>
      </p:pic>
      <p:sp>
        <p:nvSpPr>
          <p:cNvPr id="51"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0" lang="en-US" sz="2800" strike="noStrike" u="none">
              <a:solidFill>
                <a:srgbClr val="000000"/>
              </a:solidFill>
              <a:effectLst/>
              <a:uFillTx/>
              <a:latin typeface="Arial"/>
            </a:endParaRPr>
          </a:p>
        </p:txBody>
      </p:sp>
      <p:sp>
        <p:nvSpPr>
          <p:cNvPr id="52" name=""/>
          <p:cNvSpPr/>
          <p:nvPr/>
        </p:nvSpPr>
        <p:spPr>
          <a:xfrm>
            <a:off x="1371600" y="1828800"/>
            <a:ext cx="5867280" cy="2286000"/>
          </a:xfrm>
          <a:prstGeom prst="rect">
            <a:avLst/>
          </a:prstGeom>
          <a:noFill/>
          <a:ln w="0">
            <a:noFill/>
          </a:ln>
        </p:spPr>
        <p:style>
          <a:lnRef idx="0"/>
          <a:fillRef idx="0"/>
          <a:effectRef idx="0"/>
          <a:fontRef idx="minor"/>
        </p:style>
        <p:txBody>
          <a:bodyPr lIns="92160" rIns="92160" tIns="46080" bIns="46080" anchor="t">
            <a:noAutofit/>
          </a:bodyPr>
          <a:p>
            <a:pPr marL="289080" indent="-289080" algn="ctr">
              <a:spcBef>
                <a:spcPts val="799"/>
              </a:spcBef>
              <a:spcAft>
                <a:spcPts val="7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400" strike="noStrike" u="none">
              <a:solidFill>
                <a:srgbClr val="000000"/>
              </a:solidFill>
              <a:effectLst/>
              <a:uFillTx/>
              <a:latin typeface="Arial"/>
            </a:endParaRPr>
          </a:p>
        </p:txBody>
      </p:sp>
      <p:sp>
        <p:nvSpPr>
          <p:cNvPr id="53" name=""/>
          <p:cNvSpPr/>
          <p:nvPr/>
        </p:nvSpPr>
        <p:spPr>
          <a:xfrm>
            <a:off x="685800" y="1752480"/>
            <a:ext cx="7391520" cy="277812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How is the payment calculated?</a:t>
            </a:r>
            <a:endParaRPr b="0" lang="en-US" sz="2400" strike="noStrike" u="none">
              <a:solidFill>
                <a:srgbClr val="000000"/>
              </a:solidFill>
              <a:effectLst/>
              <a:uFillTx/>
              <a:latin typeface="Arial"/>
            </a:endParaRPr>
          </a:p>
          <a:p>
            <a:pPr marL="457200" indent="-457200">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Sum of:</a:t>
            </a:r>
            <a:endParaRPr b="0" lang="en-US" sz="2000" strike="noStrike" u="none">
              <a:solidFill>
                <a:srgbClr val="000000"/>
              </a:solidFill>
              <a:effectLst/>
              <a:uFillTx/>
              <a:latin typeface="Arial"/>
            </a:endParaRPr>
          </a:p>
          <a:p>
            <a:pPr marL="457200" indent="-457200">
              <a:spcBef>
                <a:spcPts val="1250"/>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Two weeks pay per year of service</a:t>
            </a:r>
            <a:endParaRPr b="0" lang="en-US" sz="2000" strike="noStrike" u="none">
              <a:solidFill>
                <a:srgbClr val="000000"/>
              </a:solidFill>
              <a:effectLst/>
              <a:uFillTx/>
              <a:latin typeface="Arial"/>
            </a:endParaRPr>
          </a:p>
          <a:p>
            <a:pPr marL="457200" indent="-457200">
              <a:spcBef>
                <a:spcPts val="1250"/>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Two weeks pay per $10,000 of annual base salary</a:t>
            </a:r>
            <a:endParaRPr b="0" lang="en-US" sz="2000" strike="noStrike" u="none">
              <a:solidFill>
                <a:srgbClr val="000000"/>
              </a:solidFill>
              <a:effectLst/>
              <a:uFillTx/>
              <a:latin typeface="Arial"/>
            </a:endParaRPr>
          </a:p>
          <a:p>
            <a:pPr marL="457200" indent="-457200">
              <a:spcBef>
                <a:spcPts val="1250"/>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Plus four weeks pay</a:t>
            </a:r>
            <a:endParaRPr b="0" lang="en-US" sz="2000" strike="noStrike" u="none">
              <a:solidFill>
                <a:srgbClr val="000000"/>
              </a:solidFill>
              <a:effectLst/>
              <a:uFillTx/>
              <a:latin typeface="Arial"/>
            </a:endParaRPr>
          </a:p>
          <a:p>
            <a:pPr marL="457200" indent="-457200">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*Maximum payment of 56 weeks</a:t>
            </a:r>
            <a:endParaRPr b="0" lang="en-US" sz="2000" strike="noStrike" u="none">
              <a:solidFill>
                <a:srgbClr val="000000"/>
              </a:solidFill>
              <a:effectLst/>
              <a:uFillTx/>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sp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55" name="inside%20design%20copy" descr=""/>
          <p:cNvPicPr/>
          <p:nvPr/>
        </p:nvPicPr>
        <p:blipFill>
          <a:blip r:embed="rId1"/>
          <a:stretch/>
        </p:blipFill>
        <p:spPr>
          <a:xfrm>
            <a:off x="0" y="0"/>
            <a:ext cx="9144000" cy="1371600"/>
          </a:xfrm>
          <a:prstGeom prst="rect">
            <a:avLst/>
          </a:prstGeom>
          <a:noFill/>
          <a:ln w="0">
            <a:noFill/>
          </a:ln>
        </p:spPr>
      </p:pic>
      <p:sp>
        <p:nvSpPr>
          <p:cNvPr id="56"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0" lang="en-US" sz="2800" strike="noStrike" u="none">
              <a:solidFill>
                <a:srgbClr val="000000"/>
              </a:solidFill>
              <a:effectLst/>
              <a:uFillTx/>
              <a:latin typeface="Arial"/>
            </a:endParaRPr>
          </a:p>
        </p:txBody>
      </p:sp>
      <p:sp>
        <p:nvSpPr>
          <p:cNvPr id="57" name=""/>
          <p:cNvSpPr/>
          <p:nvPr/>
        </p:nvSpPr>
        <p:spPr>
          <a:xfrm>
            <a:off x="762120" y="1981080"/>
            <a:ext cx="7619760" cy="259092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601"/>
              </a:spcBef>
              <a:spcAft>
                <a:spcPts val="601"/>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400" strike="noStrike" u="sng">
                <a:solidFill>
                  <a:srgbClr val="000000"/>
                </a:solidFill>
                <a:effectLst/>
                <a:uFillTx/>
                <a:latin typeface="Arial"/>
                <a:ea typeface="Times New Roman"/>
              </a:rPr>
              <a:t>Outplacement Services</a:t>
            </a:r>
            <a:endParaRPr b="0" lang="en-US" sz="2400" strike="noStrike" u="none">
              <a:solidFill>
                <a:srgbClr val="000000"/>
              </a:solidFill>
              <a:effectLst/>
              <a:uFillTx/>
              <a:latin typeface="Arial"/>
            </a:endParaRPr>
          </a:p>
          <a:p>
            <a:pPr marL="289080" indent="-289080">
              <a:spcBef>
                <a:spcPts val="601"/>
              </a:spcBef>
              <a:spcAft>
                <a:spcPts val="601"/>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400" strike="noStrike" u="none">
                <a:solidFill>
                  <a:srgbClr val="000000"/>
                </a:solidFill>
                <a:effectLst/>
                <a:uFillTx/>
                <a:latin typeface="Arial"/>
                <a:ea typeface="Times New Roman"/>
              </a:rPr>
              <a:t>Interviewing Skills</a:t>
            </a:r>
            <a:endParaRPr b="0" lang="en-US" sz="2400" strike="noStrike" u="none">
              <a:solidFill>
                <a:srgbClr val="000000"/>
              </a:solidFill>
              <a:effectLst/>
              <a:uFillTx/>
              <a:latin typeface="Arial"/>
            </a:endParaRPr>
          </a:p>
          <a:p>
            <a:pPr marL="289080" indent="-289080">
              <a:spcBef>
                <a:spcPts val="601"/>
              </a:spcBef>
              <a:spcAft>
                <a:spcPts val="601"/>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400" strike="noStrike" u="none">
                <a:solidFill>
                  <a:srgbClr val="000000"/>
                </a:solidFill>
                <a:effectLst/>
                <a:uFillTx/>
                <a:latin typeface="Arial"/>
                <a:ea typeface="Times New Roman"/>
              </a:rPr>
              <a:t>Resume Writing</a:t>
            </a:r>
            <a:endParaRPr b="0" lang="en-US" sz="2400" strike="noStrike" u="none">
              <a:solidFill>
                <a:srgbClr val="000000"/>
              </a:solidFill>
              <a:effectLst/>
              <a:uFillTx/>
              <a:latin typeface="Arial"/>
            </a:endParaRPr>
          </a:p>
          <a:p>
            <a:pPr marL="289080" indent="-289080">
              <a:spcBef>
                <a:spcPts val="601"/>
              </a:spcBef>
              <a:spcAft>
                <a:spcPts val="601"/>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400" strike="noStrike" u="none">
                <a:solidFill>
                  <a:srgbClr val="000000"/>
                </a:solidFill>
                <a:effectLst/>
                <a:uFillTx/>
                <a:latin typeface="Arial"/>
                <a:ea typeface="Times New Roman"/>
              </a:rPr>
              <a:t>Skills Assessment</a:t>
            </a:r>
            <a:endParaRPr b="0" lang="en-US" sz="2400" strike="noStrike" u="none">
              <a:solidFill>
                <a:srgbClr val="000000"/>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 name="inside%20design%20copy" descr=""/>
          <p:cNvPicPr/>
          <p:nvPr/>
        </p:nvPicPr>
        <p:blipFill>
          <a:blip r:embed="rId1"/>
          <a:stretch/>
        </p:blipFill>
        <p:spPr>
          <a:xfrm>
            <a:off x="0" y="0"/>
            <a:ext cx="9144000" cy="1371600"/>
          </a:xfrm>
          <a:prstGeom prst="rect">
            <a:avLst/>
          </a:prstGeom>
          <a:noFill/>
          <a:ln w="0">
            <a:noFill/>
          </a:ln>
        </p:spPr>
      </p:pic>
      <p:sp>
        <p:nvSpPr>
          <p:cNvPr id="15"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6" name=""/>
          <p:cNvSpPr/>
          <p:nvPr/>
        </p:nvSpPr>
        <p:spPr>
          <a:xfrm>
            <a:off x="380880" y="1600200"/>
            <a:ext cx="8382240" cy="5257800"/>
          </a:xfrm>
          <a:prstGeom prst="rect">
            <a:avLst/>
          </a:prstGeom>
          <a:noFill/>
          <a:ln w="0">
            <a:noFill/>
          </a:ln>
        </p:spPr>
        <p:style>
          <a:lnRef idx="0"/>
          <a:fillRef idx="0"/>
          <a:effectRef idx="0"/>
          <a:fontRef idx="minor"/>
        </p:style>
        <p:txBody>
          <a:bodyPr lIns="92160" rIns="92160" tIns="46080" bIns="46080" anchor="t">
            <a:noAutofit/>
          </a:bodyPr>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Enron has had a very good year to date and we at Enron Europe have played our part in this.   However, if we are to maintain growth levels, we need to focus very closely on our cost base and create more efficiencies in the current round of Enron Corp. budget reviews.</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We are analysing much more closely exactly which businesses we derive our earnings from and concentrating our resources on those areas.  We will be taking decisions to put some projects on the “back burner”and reduce the scope of others.</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will inevitably mean that we need to reduce our headcount both in commercial and commercial support groups as we seek to identify the best mix of skills to keep us on our earnings growth track.  To this end we will be seeking to cut our headcount in Europe by between five and ten percent, but we will aim as far as possible to achieve this through a program of voluntary severance. </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Please feel free to contact either of us, but also talk to your supervisor about any specific concerns you may have. </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We firmly believe that if we work hard together now to achieve these short term goals, we will create a stronger, more flexible team at Enron which will be better placed than ever to grow our business in Europe.</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John Sherriff and Michael Brown</a:t>
            </a:r>
            <a:r>
              <a:rPr b="0" lang="en-GB" sz="1400" strike="noStrike" u="none">
                <a:solidFill>
                  <a:srgbClr val="000000"/>
                </a:solidFill>
                <a:effectLst/>
                <a:uFillTx/>
                <a:latin typeface="Times New Roman"/>
              </a:rPr>
              <a:t>”</a:t>
            </a:r>
            <a:endParaRPr b="0" lang="en-US" sz="1400" strike="noStrike" u="none">
              <a:solidFill>
                <a:srgbClr val="000000"/>
              </a:solidFill>
              <a:effectLst/>
              <a:uFillTx/>
              <a:latin typeface="Arial"/>
            </a:endParaRPr>
          </a:p>
          <a:p>
            <a:pPr marL="289080" indent="-289080">
              <a:lnSpc>
                <a:spcPct val="100000"/>
              </a:lnSpc>
              <a:spcBef>
                <a:spcPts val="349"/>
              </a:spcBef>
              <a:spcAft>
                <a:spcPts val="3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7" name="inside%20design%20copy" descr=""/>
          <p:cNvPicPr/>
          <p:nvPr/>
        </p:nvPicPr>
        <p:blipFill>
          <a:blip r:embed="rId1"/>
          <a:stretch/>
        </p:blipFill>
        <p:spPr>
          <a:xfrm>
            <a:off x="0" y="0"/>
            <a:ext cx="9144000" cy="1371600"/>
          </a:xfrm>
          <a:prstGeom prst="rect">
            <a:avLst/>
          </a:prstGeom>
          <a:noFill/>
          <a:ln w="0">
            <a:noFill/>
          </a:ln>
        </p:spPr>
      </p:pic>
      <p:sp>
        <p:nvSpPr>
          <p:cNvPr id="18" name="PlaceHolder 1"/>
          <p:cNvSpPr>
            <a:spLocks noGrp="1"/>
          </p:cNvSpPr>
          <p:nvPr>
            <p:ph type="title"/>
          </p:nvPr>
        </p:nvSpPr>
        <p:spPr>
          <a:xfrm>
            <a:off x="76320" y="151920"/>
            <a:ext cx="5486400" cy="83844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Where Did This Start?</a:t>
            </a:r>
            <a:endParaRPr b="1" lang="en-US" sz="2800" strike="noStrike" u="none">
              <a:solidFill>
                <a:srgbClr val="ffffff"/>
              </a:solidFill>
              <a:effectLst/>
              <a:uFillTx/>
              <a:latin typeface="Arial"/>
            </a:endParaRPr>
          </a:p>
        </p:txBody>
      </p:sp>
      <p:sp>
        <p:nvSpPr>
          <p:cNvPr id="19" name=""/>
          <p:cNvSpPr/>
          <p:nvPr/>
        </p:nvSpPr>
        <p:spPr>
          <a:xfrm>
            <a:off x="762120" y="2286000"/>
            <a:ext cx="7543800" cy="403848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499"/>
              </a:spcBef>
              <a:spcAft>
                <a:spcPts val="499"/>
              </a:spcAft>
              <a:buClr>
                <a:srgbClr val="142c73"/>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2002 budget process</a:t>
            </a:r>
            <a:br>
              <a:rPr sz="2000"/>
            </a:br>
            <a:r>
              <a:rPr b="1" lang="en-GB"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289080" indent="-289080">
              <a:spcBef>
                <a:spcPts val="499"/>
              </a:spcBef>
              <a:spcAft>
                <a:spcPts val="499"/>
              </a:spcAft>
              <a:buClr>
                <a:srgbClr val="142c73"/>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Analysis of current business profitability</a:t>
            </a:r>
            <a:br>
              <a:rPr sz="2000"/>
            </a:br>
            <a:r>
              <a:rPr b="1" lang="en-GB"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289080" indent="-289080">
              <a:spcBef>
                <a:spcPts val="499"/>
              </a:spcBef>
              <a:spcAft>
                <a:spcPts val="499"/>
              </a:spcAft>
              <a:buClr>
                <a:srgbClr val="142c73"/>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Q3 success</a:t>
            </a:r>
            <a:endParaRPr b="0" lang="en-US" sz="2000" strike="noStrike" u="none">
              <a:solidFill>
                <a:srgbClr val="000000"/>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 name="inside%20design%20copy" descr=""/>
          <p:cNvPicPr/>
          <p:nvPr/>
        </p:nvPicPr>
        <p:blipFill>
          <a:blip r:embed="rId1"/>
          <a:stretch/>
        </p:blipFill>
        <p:spPr>
          <a:xfrm>
            <a:off x="0" y="0"/>
            <a:ext cx="9144000" cy="1371600"/>
          </a:xfrm>
          <a:prstGeom prst="rect">
            <a:avLst/>
          </a:prstGeom>
          <a:noFill/>
          <a:ln w="0">
            <a:noFill/>
          </a:ln>
        </p:spPr>
      </p:pic>
      <p:sp>
        <p:nvSpPr>
          <p:cNvPr id="21" name="PlaceHolder 1"/>
          <p:cNvSpPr>
            <a:spLocks noGrp="1"/>
          </p:cNvSpPr>
          <p:nvPr>
            <p:ph type="title"/>
          </p:nvPr>
        </p:nvSpPr>
        <p:spPr>
          <a:xfrm>
            <a:off x="152280" y="151920"/>
            <a:ext cx="5486400" cy="83844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2002 Economic Outlook</a:t>
            </a:r>
            <a:endParaRPr b="1" lang="en-US" sz="2800" strike="noStrike" u="none">
              <a:solidFill>
                <a:srgbClr val="ffffff"/>
              </a:solidFill>
              <a:effectLst/>
              <a:uFillTx/>
              <a:latin typeface="Arial"/>
            </a:endParaRPr>
          </a:p>
        </p:txBody>
      </p:sp>
      <p:sp>
        <p:nvSpPr>
          <p:cNvPr id="22" name=""/>
          <p:cNvSpPr/>
          <p:nvPr/>
        </p:nvSpPr>
        <p:spPr>
          <a:xfrm>
            <a:off x="609480" y="1600200"/>
            <a:ext cx="8382240" cy="5029200"/>
          </a:xfrm>
          <a:prstGeom prst="rect">
            <a:avLst/>
          </a:prstGeom>
          <a:noFill/>
          <a:ln w="0">
            <a:noFill/>
          </a:ln>
        </p:spPr>
        <p:style>
          <a:lnRef idx="0"/>
          <a:fillRef idx="0"/>
          <a:effectRef idx="0"/>
          <a:fontRef idx="minor"/>
        </p:style>
        <p:txBody>
          <a:bodyPr lIns="92160" rIns="92160" tIns="46080" bIns="46080" anchor="t">
            <a:noAutofit/>
          </a:bodyPr>
          <a:p>
            <a:pPr marL="289080" indent="-289080">
              <a:lnSpc>
                <a:spcPct val="90000"/>
              </a:lnSpc>
              <a:spcBef>
                <a:spcPts val="425"/>
              </a:spcBef>
              <a:spcAft>
                <a:spcPts val="425"/>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400" strike="noStrike" u="none">
              <a:solidFill>
                <a:srgbClr val="000000"/>
              </a:solidFill>
              <a:effectLst/>
              <a:uFillTx/>
              <a:latin typeface="Arial"/>
            </a:endParaRPr>
          </a:p>
        </p:txBody>
      </p:sp>
      <p:sp>
        <p:nvSpPr>
          <p:cNvPr id="23" name=""/>
          <p:cNvSpPr/>
          <p:nvPr/>
        </p:nvSpPr>
        <p:spPr>
          <a:xfrm>
            <a:off x="838080" y="1523880"/>
            <a:ext cx="7543800" cy="403884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Economy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Recession for at least 3 quarters</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Activity Level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Remains low</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Concentration </a:t>
            </a:r>
            <a:r>
              <a:rPr b="1" lang="en-GB" sz="1800" strike="noStrike" u="none">
                <a:solidFill>
                  <a:srgbClr val="000000"/>
                </a:solidFill>
                <a:effectLst/>
                <a:uFillTx/>
                <a:latin typeface="Arial"/>
              </a:rPr>
              <a:t>	</a:t>
            </a:r>
            <a:r>
              <a:rPr b="1" lang="en-GB" sz="1800" strike="noStrike" u="none">
                <a:solidFill>
                  <a:srgbClr val="000000"/>
                </a:solidFill>
                <a:effectLst/>
                <a:uFillTx/>
                <a:latin typeface="Arial"/>
              </a:rPr>
              <a:t>      =</a:t>
            </a:r>
            <a:r>
              <a:rPr b="1" lang="en-GB" sz="1800" strike="noStrike" u="none">
                <a:solidFill>
                  <a:srgbClr val="000000"/>
                </a:solidFill>
                <a:effectLst/>
                <a:uFillTx/>
                <a:latin typeface="Arial"/>
              </a:rPr>
              <a:t>	</a:t>
            </a:r>
            <a:r>
              <a:rPr b="1" lang="en-GB" sz="2000" strike="noStrike" u="none">
                <a:solidFill>
                  <a:srgbClr val="000000"/>
                </a:solidFill>
                <a:effectLst/>
                <a:uFillTx/>
                <a:latin typeface="Arial"/>
              </a:rPr>
              <a:t>Continues</a:t>
            </a:r>
            <a:endParaRPr b="0" lang="en-US" sz="2000" strike="noStrike" u="none">
              <a:solidFill>
                <a:srgbClr val="000000"/>
              </a:solidFill>
              <a:effectLst/>
              <a:uFillTx/>
              <a:latin typeface="Arial"/>
            </a:endParaRPr>
          </a:p>
          <a:p>
            <a:pPr marL="289080" indent="-289080">
              <a:spcBef>
                <a:spcPts val="451"/>
              </a:spcBef>
              <a:spcAft>
                <a:spcPts val="4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of counter-parties</a:t>
            </a:r>
            <a:endParaRPr b="0" lang="en-US" sz="1800" strike="noStrike" u="none">
              <a:solidFill>
                <a:srgbClr val="000000"/>
              </a:solidFill>
              <a:effectLst/>
              <a:uFillTx/>
              <a:latin typeface="Arial"/>
            </a:endParaRPr>
          </a:p>
          <a:p>
            <a:pPr marL="289080" indent="-289080">
              <a:spcBef>
                <a:spcPts val="451"/>
              </a:spcBef>
              <a:spcAft>
                <a:spcPts val="4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Volatility</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Questionable</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Complexity</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Decreases</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2003</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Probably better</a:t>
            </a:r>
            <a:endParaRPr b="0" lang="en-US" sz="2000" strike="noStrike" u="none">
              <a:solidFill>
                <a:srgbClr val="0000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4" name="inside%20design%20copy" descr=""/>
          <p:cNvPicPr/>
          <p:nvPr/>
        </p:nvPicPr>
        <p:blipFill>
          <a:blip r:embed="rId1"/>
          <a:stretch/>
        </p:blipFill>
        <p:spPr>
          <a:xfrm>
            <a:off x="0" y="0"/>
            <a:ext cx="9144000" cy="1371600"/>
          </a:xfrm>
          <a:prstGeom prst="rect">
            <a:avLst/>
          </a:prstGeom>
          <a:noFill/>
          <a:ln w="0">
            <a:noFill/>
          </a:ln>
        </p:spPr>
      </p:pic>
      <p:sp>
        <p:nvSpPr>
          <p:cNvPr id="25" name="PlaceHolder 1"/>
          <p:cNvSpPr>
            <a:spLocks noGrp="1"/>
          </p:cNvSpPr>
          <p:nvPr>
            <p:ph type="title"/>
          </p:nvPr>
        </p:nvSpPr>
        <p:spPr>
          <a:xfrm>
            <a:off x="152280" y="151920"/>
            <a:ext cx="5486400" cy="83844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Trying to “Do More With Less”</a:t>
            </a:r>
            <a:endParaRPr b="1" lang="en-US" sz="2800" strike="noStrike" u="none">
              <a:solidFill>
                <a:srgbClr val="ffffff"/>
              </a:solidFill>
              <a:effectLst/>
              <a:uFillTx/>
              <a:latin typeface="Arial"/>
            </a:endParaRPr>
          </a:p>
        </p:txBody>
      </p:sp>
      <p:sp>
        <p:nvSpPr>
          <p:cNvPr id="26" name=""/>
          <p:cNvSpPr/>
          <p:nvPr/>
        </p:nvSpPr>
        <p:spPr>
          <a:xfrm>
            <a:off x="685800" y="2209680"/>
            <a:ext cx="7848720" cy="480060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499"/>
              </a:spcBef>
              <a:spcAft>
                <a:spcPts val="499"/>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Reviewing our client base &amp; activities</a:t>
            </a:r>
            <a:endParaRPr b="0" lang="en-US" sz="2000" strike="noStrike" u="none">
              <a:solidFill>
                <a:srgbClr val="000000"/>
              </a:solidFill>
              <a:effectLst/>
              <a:uFillTx/>
              <a:latin typeface="Arial"/>
            </a:endParaRPr>
          </a:p>
          <a:p>
            <a:pPr lvl="1" marL="681120" indent="-223920">
              <a:lnSpc>
                <a:spcPct val="100000"/>
              </a:lnSpc>
              <a:spcBef>
                <a:spcPts val="499"/>
              </a:spcBef>
              <a:spcAft>
                <a:spcPts val="499"/>
              </a:spcAft>
              <a:buClr>
                <a:srgbClr val="142c73"/>
              </a:buClr>
              <a:buSzPct val="50000"/>
              <a:buFont typeface="Monotype Sorts" charset="2"/>
              <a:buChar char=""/>
              <a:tabLst>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 algn="l" pos="5867280"/>
              </a:tabLst>
            </a:pPr>
            <a:r>
              <a:rPr b="1" lang="en-GB" sz="2000" strike="noStrike" u="none">
                <a:solidFill>
                  <a:srgbClr val="000000"/>
                </a:solidFill>
                <a:effectLst/>
                <a:uFillTx/>
                <a:latin typeface="Arial"/>
                <a:ea typeface="Times New Roman"/>
              </a:rPr>
              <a:t>Deal Size</a:t>
            </a:r>
            <a:endParaRPr b="0" lang="en-US" sz="2000" strike="noStrike" u="none">
              <a:solidFill>
                <a:srgbClr val="000000"/>
              </a:solidFill>
              <a:effectLst/>
              <a:uFillTx/>
              <a:latin typeface="Arial"/>
            </a:endParaRPr>
          </a:p>
          <a:p>
            <a:pPr lvl="1" marL="681120" indent="-223920">
              <a:lnSpc>
                <a:spcPct val="100000"/>
              </a:lnSpc>
              <a:spcBef>
                <a:spcPts val="499"/>
              </a:spcBef>
              <a:spcAft>
                <a:spcPts val="499"/>
              </a:spcAft>
              <a:buClr>
                <a:srgbClr val="142c73"/>
              </a:buClr>
              <a:buSzPct val="50000"/>
              <a:buFont typeface="Monotype Sorts" charset="2"/>
              <a:buChar char=""/>
              <a:tabLst>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 algn="l" pos="5867280"/>
              </a:tabLst>
            </a:pPr>
            <a:r>
              <a:rPr b="1" lang="en-GB" sz="2000" strike="noStrike" u="none">
                <a:solidFill>
                  <a:srgbClr val="000000"/>
                </a:solidFill>
                <a:effectLst/>
                <a:uFillTx/>
                <a:latin typeface="Arial"/>
                <a:ea typeface="Times New Roman"/>
              </a:rPr>
              <a:t>Price for transacting Business</a:t>
            </a:r>
            <a:endParaRPr b="0" lang="en-US" sz="2000" strike="noStrike" u="none">
              <a:solidFill>
                <a:srgbClr val="000000"/>
              </a:solidFill>
              <a:effectLst/>
              <a:uFillTx/>
              <a:latin typeface="Arial"/>
            </a:endParaRPr>
          </a:p>
          <a:p>
            <a:pPr lvl="1" marL="681120" indent="-223920">
              <a:lnSpc>
                <a:spcPct val="100000"/>
              </a:lnSpc>
              <a:spcBef>
                <a:spcPts val="499"/>
              </a:spcBef>
              <a:spcAft>
                <a:spcPts val="499"/>
              </a:spcAft>
              <a:buClr>
                <a:srgbClr val="142c73"/>
              </a:buClr>
              <a:buSzPct val="50000"/>
              <a:buFont typeface="Monotype Sorts" charset="2"/>
              <a:buChar char=""/>
              <a:tabLst>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 algn="l" pos="5867280"/>
              </a:tabLst>
            </a:pPr>
            <a:r>
              <a:rPr b="1" lang="en-GB" sz="2000" strike="noStrike" u="none">
                <a:solidFill>
                  <a:srgbClr val="000000"/>
                </a:solidFill>
                <a:effectLst/>
                <a:uFillTx/>
                <a:latin typeface="Arial"/>
                <a:ea typeface="Times New Roman"/>
              </a:rPr>
              <a:t>Standardization</a:t>
            </a:r>
            <a:endParaRPr b="0" lang="en-US" sz="2000" strike="noStrike" u="none">
              <a:solidFill>
                <a:srgbClr val="000000"/>
              </a:solidFill>
              <a:effectLst/>
              <a:uFillTx/>
              <a:latin typeface="Arial"/>
            </a:endParaRPr>
          </a:p>
          <a:p>
            <a:pPr lvl="1" marL="681120" indent="-223920">
              <a:lnSpc>
                <a:spcPct val="100000"/>
              </a:lnSpc>
              <a:spcBef>
                <a:spcPts val="499"/>
              </a:spcBef>
              <a:spcAft>
                <a:spcPts val="499"/>
              </a:spcAft>
              <a:buClr>
                <a:srgbClr val="142c73"/>
              </a:buClr>
              <a:buSzPct val="50000"/>
              <a:buFont typeface="Monotype Sorts" charset="2"/>
              <a:buChar char=""/>
              <a:tabLst>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 algn="l" pos="5867280"/>
              </a:tabLst>
            </a:pPr>
            <a:r>
              <a:rPr b="1" lang="en-GB" sz="2000" strike="noStrike" u="none">
                <a:solidFill>
                  <a:srgbClr val="000000"/>
                </a:solidFill>
                <a:effectLst/>
                <a:uFillTx/>
                <a:latin typeface="Arial"/>
                <a:ea typeface="Times New Roman"/>
              </a:rPr>
              <a:t>Automation</a:t>
            </a:r>
            <a:endParaRPr b="0" lang="en-US" sz="2000" strike="noStrike" u="none">
              <a:solidFill>
                <a:srgbClr val="000000"/>
              </a:solidFill>
              <a:effectLst/>
              <a:uFillTx/>
              <a:latin typeface="Arial"/>
            </a:endParaRPr>
          </a:p>
          <a:p>
            <a:pPr marL="289080" indent="-289080">
              <a:spcBef>
                <a:spcPts val="499"/>
              </a:spcBef>
              <a:spcAft>
                <a:spcPts val="499"/>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Analysing the P&amp;L of each activity</a:t>
            </a:r>
            <a:endParaRPr b="0" lang="en-US" sz="2000" strike="noStrike" u="none">
              <a:solidFill>
                <a:srgbClr val="000000"/>
              </a:solidFill>
              <a:effectLst/>
              <a:uFillTx/>
              <a:latin typeface="Arial"/>
            </a:endParaRPr>
          </a:p>
          <a:p>
            <a:pPr marL="289080" indent="-289080">
              <a:spcBef>
                <a:spcPts val="499"/>
              </a:spcBef>
              <a:spcAft>
                <a:spcPts val="499"/>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Evaluating value added versus time spent on each remote office</a:t>
            </a:r>
            <a:endParaRPr b="0" lang="en-US" sz="2000" strike="noStrike" u="none">
              <a:solidFill>
                <a:srgbClr val="000000"/>
              </a:solidFill>
              <a:effectLst/>
              <a:uFillTx/>
              <a:latin typeface="Arial"/>
            </a:endParaRPr>
          </a:p>
          <a:p>
            <a:pPr marL="289080" indent="-289080">
              <a:spcBef>
                <a:spcPts val="499"/>
              </a:spcBef>
              <a:spcAft>
                <a:spcPts val="499"/>
              </a:spcAft>
              <a:buClr>
                <a:srgbClr val="142c73"/>
              </a:buClr>
              <a:buSzPct val="50000"/>
              <a:buFont typeface="Monotype Sorts" charset="2"/>
              <a:buChar char=""/>
              <a:tabLst>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Re-assessing our organizational structure again</a:t>
            </a:r>
            <a:endParaRPr b="0" lang="en-US" sz="2000" strike="noStrike" u="none">
              <a:solidFill>
                <a:srgbClr val="000000"/>
              </a:solidFill>
              <a:effectLst/>
              <a:uFillTx/>
              <a:latin typeface="Arial"/>
            </a:endParaRPr>
          </a:p>
        </p:txBody>
      </p:sp>
      <p:sp>
        <p:nvSpPr>
          <p:cNvPr id="27" name=""/>
          <p:cNvSpPr/>
          <p:nvPr/>
        </p:nvSpPr>
        <p:spPr>
          <a:xfrm>
            <a:off x="304920" y="1523880"/>
            <a:ext cx="5410080" cy="5209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a:t>
            </a:r>
            <a:r>
              <a:rPr b="1" lang="en-US" sz="2800" strike="noStrike" u="sng">
                <a:solidFill>
                  <a:srgbClr val="000000"/>
                </a:solidFill>
                <a:effectLst/>
                <a:uFillTx/>
                <a:latin typeface="Arial"/>
              </a:rPr>
              <a:t>Cutting Costs</a:t>
            </a:r>
            <a:endParaRPr b="0" lang="en-US" sz="2800" strike="noStrike" u="none">
              <a:solidFill>
                <a:srgbClr val="000000"/>
              </a:solidFill>
              <a:effectLst/>
              <a:uFillTx/>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8" name="inside%20design%20copy" descr=""/>
          <p:cNvPicPr/>
          <p:nvPr/>
        </p:nvPicPr>
        <p:blipFill>
          <a:blip r:embed="rId1"/>
          <a:stretch/>
        </p:blipFill>
        <p:spPr>
          <a:xfrm>
            <a:off x="0" y="0"/>
            <a:ext cx="9144000" cy="1371600"/>
          </a:xfrm>
          <a:prstGeom prst="rect">
            <a:avLst/>
          </a:prstGeom>
          <a:noFill/>
          <a:ln w="0">
            <a:noFill/>
          </a:ln>
        </p:spPr>
      </p:pic>
      <p:sp>
        <p:nvSpPr>
          <p:cNvPr id="29" name="PlaceHolder 1"/>
          <p:cNvSpPr>
            <a:spLocks noGrp="1"/>
          </p:cNvSpPr>
          <p:nvPr>
            <p:ph type="title"/>
          </p:nvPr>
        </p:nvSpPr>
        <p:spPr>
          <a:xfrm>
            <a:off x="152280" y="151920"/>
            <a:ext cx="5486400" cy="83844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What Does This Mean?</a:t>
            </a:r>
            <a:endParaRPr b="1" lang="en-US" sz="2800" strike="noStrike" u="none">
              <a:solidFill>
                <a:srgbClr val="ffffff"/>
              </a:solidFill>
              <a:effectLst/>
              <a:uFillTx/>
              <a:latin typeface="Arial"/>
            </a:endParaRPr>
          </a:p>
        </p:txBody>
      </p:sp>
      <p:sp>
        <p:nvSpPr>
          <p:cNvPr id="30" name=""/>
          <p:cNvSpPr/>
          <p:nvPr/>
        </p:nvSpPr>
        <p:spPr>
          <a:xfrm>
            <a:off x="685800" y="1600200"/>
            <a:ext cx="7848720" cy="502920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700"/>
              </a:spcBef>
              <a:spcAft>
                <a:spcPts val="700"/>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800" strike="noStrike" u="sng">
                <a:solidFill>
                  <a:srgbClr val="000000"/>
                </a:solidFill>
                <a:effectLst/>
                <a:uFillTx/>
                <a:latin typeface="Arial"/>
              </a:rPr>
              <a:t>Cost base reduction </a:t>
            </a:r>
            <a:r>
              <a:rPr b="1" lang="en-GB" sz="2800" strike="noStrike" u="sng">
                <a:solidFill>
                  <a:srgbClr val="000000"/>
                </a:solidFill>
                <a:effectLst/>
                <a:uFillTx/>
                <a:latin typeface="Arial"/>
              </a:rPr>
              <a:t>	</a:t>
            </a:r>
            <a:r>
              <a:rPr b="1" lang="en-GB" sz="2800" strike="noStrike" u="sng">
                <a:solidFill>
                  <a:srgbClr val="000000"/>
                </a:solidFill>
                <a:effectLst/>
                <a:uFillTx/>
                <a:latin typeface="Arial"/>
              </a:rPr>
              <a:t>	</a:t>
            </a:r>
            <a:r>
              <a:rPr b="1" lang="en-GB" sz="2800" strike="noStrike" u="sng">
                <a:solidFill>
                  <a:srgbClr val="000000"/>
                </a:solidFill>
                <a:effectLst/>
                <a:uFillTx/>
                <a:latin typeface="Arial"/>
              </a:rPr>
              <a:t>       + 20% over 2002</a:t>
            </a:r>
            <a:endParaRPr b="0" lang="en-US" sz="28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Stage 1:</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Make structural changes</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Offer voluntary  separation program</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Solicit employee feedback</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Stage 2:</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Evaluate adjusted cost base</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Make additional cuts if necessary</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Stage 3:</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Reorganize business to attempt to </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“do more with less”</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Optimise Business Location</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Focus on Business Drivers</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	</a:t>
            </a:r>
            <a:r>
              <a:rPr b="1" lang="en-GB" sz="2000" strike="noStrike" u="none">
                <a:solidFill>
                  <a:srgbClr val="000000"/>
                </a:solidFill>
                <a:effectLst/>
                <a:uFillTx/>
                <a:latin typeface="Arial"/>
              </a:rPr>
              <a:t>Attack the market in 2002</a:t>
            </a:r>
            <a:endParaRPr b="0" lang="en-US" sz="2000" strike="noStrike" u="none">
              <a:solidFill>
                <a:srgbClr val="000000"/>
              </a:solidFill>
              <a:effectLst/>
              <a:uFillTx/>
              <a:latin typeface="Arial"/>
            </a:endParaRPr>
          </a:p>
        </p:txBody>
      </p:sp>
      <p:sp>
        <p:nvSpPr>
          <p:cNvPr id="31" name=""/>
          <p:cNvSpPr/>
          <p:nvPr/>
        </p:nvSpPr>
        <p:spPr>
          <a:xfrm>
            <a:off x="4495680" y="1828800"/>
            <a:ext cx="762120" cy="109440"/>
          </a:xfrm>
          <a:prstGeom prst="rightArrow">
            <a:avLst>
              <a:gd name="adj1" fmla="val 50000"/>
              <a:gd name="adj2" fmla="val 174095"/>
            </a:avLst>
          </a:prstGeom>
          <a:noFill/>
          <a:ln w="12600">
            <a:solidFill>
              <a:srgbClr val="0000ff"/>
            </a:solidFill>
            <a:miter/>
          </a:ln>
        </p:spPr>
        <p:style>
          <a:lnRef idx="0"/>
          <a:fillRef idx="0"/>
          <a:effectRef idx="0"/>
          <a:fontRef idx="minor"/>
        </p:style>
        <p:txBody>
          <a:bodyPr wrap="none" lIns="90000" rIns="90000" tIns="7920" bIns="7920" anchor="ctr">
            <a:noAutofit/>
          </a:bodyPr>
          <a:p>
            <a:endParaRPr b="0" lang="en-US" sz="2400" strike="noStrike" u="none">
              <a:solidFill>
                <a:srgbClr val="000000"/>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2" name="inside%20design%20copy" descr=""/>
          <p:cNvPicPr/>
          <p:nvPr/>
        </p:nvPicPr>
        <p:blipFill>
          <a:blip r:embed="rId1"/>
          <a:stretch/>
        </p:blipFill>
        <p:spPr>
          <a:xfrm>
            <a:off x="0" y="0"/>
            <a:ext cx="9144000" cy="1371600"/>
          </a:xfrm>
          <a:prstGeom prst="rect">
            <a:avLst/>
          </a:prstGeom>
          <a:noFill/>
          <a:ln w="0">
            <a:noFill/>
          </a:ln>
        </p:spPr>
      </p:pic>
      <p:sp>
        <p:nvSpPr>
          <p:cNvPr id="33" name="PlaceHolder 1"/>
          <p:cNvSpPr>
            <a:spLocks noGrp="1"/>
          </p:cNvSpPr>
          <p:nvPr>
            <p:ph type="title"/>
          </p:nvPr>
        </p:nvSpPr>
        <p:spPr>
          <a:xfrm>
            <a:off x="152280" y="151920"/>
            <a:ext cx="5486400" cy="83844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1" lang="en-US" sz="2800" strike="noStrike" u="none">
              <a:solidFill>
                <a:srgbClr val="ffffff"/>
              </a:solidFill>
              <a:effectLst/>
              <a:uFillTx/>
              <a:latin typeface="Arial"/>
            </a:endParaRPr>
          </a:p>
        </p:txBody>
      </p:sp>
      <p:sp>
        <p:nvSpPr>
          <p:cNvPr id="34" name=""/>
          <p:cNvSpPr/>
          <p:nvPr/>
        </p:nvSpPr>
        <p:spPr>
          <a:xfrm>
            <a:off x="1371600" y="3276720"/>
            <a:ext cx="5867280" cy="838080"/>
          </a:xfrm>
          <a:prstGeom prst="rect">
            <a:avLst/>
          </a:prstGeom>
          <a:noFill/>
          <a:ln w="0">
            <a:noFill/>
          </a:ln>
        </p:spPr>
        <p:style>
          <a:lnRef idx="0"/>
          <a:fillRef idx="0"/>
          <a:effectRef idx="0"/>
          <a:fontRef idx="minor"/>
        </p:style>
        <p:txBody>
          <a:bodyPr lIns="92160" rIns="92160" tIns="46080" bIns="46080" anchor="t">
            <a:noAutofit/>
          </a:bodyPr>
          <a:p>
            <a:pPr marL="289080" indent="-289080" algn="ctr">
              <a:spcBef>
                <a:spcPts val="799"/>
              </a:spcBef>
              <a:spcAft>
                <a:spcPts val="7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3200" strike="noStrike" u="none">
                <a:solidFill>
                  <a:srgbClr val="ff6600"/>
                </a:solidFill>
                <a:effectLst/>
                <a:uFillTx/>
                <a:latin typeface="Arial"/>
                <a:ea typeface="Times New Roman"/>
              </a:rPr>
              <a:t>Cathy Huynh</a:t>
            </a:r>
            <a:endParaRPr b="0" lang="en-US" sz="3200" strike="noStrike" u="none">
              <a:solidFill>
                <a:srgbClr val="000000"/>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sp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36" name="inside%20design%20copy" descr=""/>
          <p:cNvPicPr/>
          <p:nvPr/>
        </p:nvPicPr>
        <p:blipFill>
          <a:blip r:embed="rId1"/>
          <a:stretch/>
        </p:blipFill>
        <p:spPr>
          <a:xfrm>
            <a:off x="0" y="0"/>
            <a:ext cx="9144000" cy="1371600"/>
          </a:xfrm>
          <a:prstGeom prst="rect">
            <a:avLst/>
          </a:prstGeom>
          <a:noFill/>
          <a:ln w="0">
            <a:noFill/>
          </a:ln>
        </p:spPr>
      </p:pic>
      <p:sp>
        <p:nvSpPr>
          <p:cNvPr id="37"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0" lang="en-US" sz="2800" strike="noStrike" u="none">
              <a:solidFill>
                <a:srgbClr val="000000"/>
              </a:solidFill>
              <a:effectLst/>
              <a:uFillTx/>
              <a:latin typeface="Arial"/>
            </a:endParaRPr>
          </a:p>
        </p:txBody>
      </p:sp>
      <p:sp>
        <p:nvSpPr>
          <p:cNvPr id="38" name=""/>
          <p:cNvSpPr/>
          <p:nvPr/>
        </p:nvSpPr>
        <p:spPr>
          <a:xfrm>
            <a:off x="1371600" y="1905120"/>
            <a:ext cx="5867280" cy="3733560"/>
          </a:xfrm>
          <a:prstGeom prst="rect">
            <a:avLst/>
          </a:prstGeom>
          <a:noFill/>
          <a:ln w="0">
            <a:noFill/>
          </a:ln>
        </p:spPr>
        <p:style>
          <a:lnRef idx="0"/>
          <a:fillRef idx="0"/>
          <a:effectRef idx="0"/>
          <a:fontRef idx="minor"/>
        </p:style>
        <p:txBody>
          <a:bodyPr lIns="92160" rIns="92160" tIns="46080" bIns="46080" anchor="t">
            <a:noAutofit/>
          </a:bodyPr>
          <a:p>
            <a:pPr marL="289080" indent="-289080" algn="ctr">
              <a:spcBef>
                <a:spcPts val="799"/>
              </a:spcBef>
              <a:spcAft>
                <a:spcPts val="7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400" strike="noStrike" u="none">
              <a:solidFill>
                <a:srgbClr val="000000"/>
              </a:solidFill>
              <a:effectLst/>
              <a:uFillTx/>
              <a:latin typeface="Arial"/>
            </a:endParaRPr>
          </a:p>
        </p:txBody>
      </p:sp>
      <p:sp>
        <p:nvSpPr>
          <p:cNvPr id="39" name=""/>
          <p:cNvSpPr/>
          <p:nvPr/>
        </p:nvSpPr>
        <p:spPr>
          <a:xfrm>
            <a:off x="685800" y="1981080"/>
            <a:ext cx="7086600" cy="27781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Time-line</a:t>
            </a:r>
            <a:endParaRPr b="0" lang="en-US" sz="2400" strike="noStrike" u="none">
              <a:solidFill>
                <a:srgbClr val="000000"/>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Program opens Monday 22</a:t>
            </a:r>
            <a:r>
              <a:rPr b="1" lang="en-US" sz="2000" strike="noStrike" u="none" baseline="30000">
                <a:solidFill>
                  <a:srgbClr val="000000"/>
                </a:solidFill>
                <a:effectLst/>
                <a:uFillTx/>
                <a:latin typeface="Arial"/>
              </a:rPr>
              <a:t>nd</a:t>
            </a:r>
            <a:r>
              <a:rPr b="1" lang="en-US" sz="2000" strike="noStrike" u="none">
                <a:solidFill>
                  <a:srgbClr val="000000"/>
                </a:solidFill>
                <a:effectLst/>
                <a:uFillTx/>
                <a:latin typeface="Arial"/>
              </a:rPr>
              <a:t> October 2001</a:t>
            </a:r>
            <a:endParaRPr b="0" lang="en-US" sz="2000" strike="noStrike" u="none">
              <a:solidFill>
                <a:srgbClr val="000000"/>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Program closes 6pm  Friday 2</a:t>
            </a:r>
            <a:r>
              <a:rPr b="1" lang="en-US" sz="2000" strike="noStrike" u="none" baseline="30000">
                <a:solidFill>
                  <a:srgbClr val="000000"/>
                </a:solidFill>
                <a:effectLst/>
                <a:uFillTx/>
                <a:latin typeface="Arial"/>
              </a:rPr>
              <a:t>nd</a:t>
            </a:r>
            <a:r>
              <a:rPr b="1" lang="en-US" sz="2000" strike="noStrike" u="none">
                <a:solidFill>
                  <a:srgbClr val="000000"/>
                </a:solidFill>
                <a:effectLst/>
                <a:uFillTx/>
                <a:latin typeface="Arial"/>
              </a:rPr>
              <a:t> November 2001</a:t>
            </a:r>
            <a:endParaRPr b="0" lang="en-US" sz="2000" strike="noStrike" u="none">
              <a:solidFill>
                <a:srgbClr val="000000"/>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0" y="151920"/>
            <a:ext cx="5486400" cy="838440"/>
          </a:xfrm>
          <a:prstGeom prst="rect">
            <a:avLst/>
          </a:prstGeom>
          <a:noFill/>
          <a:ln w="0">
            <a:noFill/>
          </a:ln>
        </p:spPr>
        <p:txBody>
          <a:bodyPr lIns="92160" rIns="92160" tIns="46080" bIns="46080" anchor="ctr">
            <a:sp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41" name="inside%20design%20copy" descr=""/>
          <p:cNvPicPr/>
          <p:nvPr/>
        </p:nvPicPr>
        <p:blipFill>
          <a:blip r:embed="rId1"/>
          <a:stretch/>
        </p:blipFill>
        <p:spPr>
          <a:xfrm>
            <a:off x="0" y="0"/>
            <a:ext cx="9144000" cy="1371600"/>
          </a:xfrm>
          <a:prstGeom prst="rect">
            <a:avLst/>
          </a:prstGeom>
          <a:noFill/>
          <a:ln w="0">
            <a:noFill/>
          </a:ln>
        </p:spPr>
      </p:pic>
      <p:sp>
        <p:nvSpPr>
          <p:cNvPr id="42" name=""/>
          <p:cNvSpPr/>
          <p:nvPr/>
        </p:nvSpPr>
        <p:spPr>
          <a:xfrm>
            <a:off x="152280" y="152280"/>
            <a:ext cx="5486400" cy="838440"/>
          </a:xfrm>
          <a:prstGeom prst="rect">
            <a:avLst/>
          </a:prstGeom>
          <a:noFill/>
          <a:ln w="0">
            <a:noFill/>
          </a:ln>
        </p:spPr>
        <p:style>
          <a:lnRef idx="0"/>
          <a:fillRef idx="0"/>
          <a:effectRef idx="0"/>
          <a:fontRef idx="minor"/>
        </p:style>
        <p:txBody>
          <a:bodyPr lIns="92160" rIns="92160" tIns="46080" bIns="460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How Does The Program Work?</a:t>
            </a:r>
            <a:endParaRPr b="0" lang="en-US" sz="2800" strike="noStrike" u="none">
              <a:solidFill>
                <a:srgbClr val="000000"/>
              </a:solidFill>
              <a:effectLst/>
              <a:uFillTx/>
              <a:latin typeface="Arial"/>
            </a:endParaRPr>
          </a:p>
        </p:txBody>
      </p:sp>
      <p:sp>
        <p:nvSpPr>
          <p:cNvPr id="43" name=""/>
          <p:cNvSpPr/>
          <p:nvPr/>
        </p:nvSpPr>
        <p:spPr>
          <a:xfrm>
            <a:off x="685800" y="2209680"/>
            <a:ext cx="7924680" cy="335304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601"/>
              </a:spcBef>
              <a:spcAft>
                <a:spcPts val="601"/>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400" strike="noStrike" u="sng">
                <a:solidFill>
                  <a:srgbClr val="000000"/>
                </a:solidFill>
                <a:effectLst/>
                <a:uFillTx/>
                <a:latin typeface="Arial"/>
                <a:ea typeface="Times New Roman"/>
              </a:rPr>
              <a:t>3 Criteria for Eligibility</a:t>
            </a:r>
            <a:endParaRPr b="0" lang="en-US" sz="24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 -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Full time or part time employee of EMCC or ETSI and</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 -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Located in New York, St.Louis, or Chicago and</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r>
              <a:rPr b="1" lang="en-GB" sz="2000" strike="noStrike" u="none">
                <a:solidFill>
                  <a:srgbClr val="000000"/>
                </a:solidFill>
                <a:effectLst/>
                <a:uFillTx/>
                <a:latin typeface="Arial"/>
                <a:ea typeface="Times New Roman"/>
              </a:rPr>
              <a:t> -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	</a:t>
            </a:r>
            <a:r>
              <a:rPr b="1" lang="en-GB" sz="2000" strike="noStrike" u="none">
                <a:solidFill>
                  <a:srgbClr val="000000"/>
                </a:solidFill>
                <a:effectLst/>
                <a:uFillTx/>
                <a:latin typeface="Arial"/>
                <a:ea typeface="Times New Roman"/>
              </a:rPr>
              <a:t>Be a permanent employee vs.  temporary employee</a:t>
            </a: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000" strike="noStrike" u="none">
              <a:solidFill>
                <a:srgbClr val="000000"/>
              </a:solidFill>
              <a:effectLst/>
              <a:uFillTx/>
              <a:latin typeface="Arial"/>
            </a:endParaRPr>
          </a:p>
          <a:p>
            <a:pPr marL="289080" indent="-289080">
              <a:spcBef>
                <a:spcPts val="499"/>
              </a:spcBef>
              <a:spcAft>
                <a:spcPts val="499"/>
              </a:spcAft>
              <a:tabLst>
                <a:tab algn="l" pos="0"/>
                <a:tab algn="l" pos="533520"/>
                <a:tab algn="l" pos="800280"/>
                <a:tab algn="l" pos="1066680"/>
                <a:tab algn="l" pos="1333440"/>
                <a:tab algn="l" pos="1600200"/>
                <a:tab algn="l" pos="1866960"/>
                <a:tab algn="l" pos="2133720"/>
                <a:tab algn="l" pos="2400480"/>
                <a:tab algn="l" pos="2666880"/>
                <a:tab algn="l" pos="2933640"/>
                <a:tab algn="l" pos="3200400"/>
                <a:tab algn="l" pos="3467160"/>
                <a:tab algn="l" pos="3733920"/>
                <a:tab algn="l" pos="4000680"/>
                <a:tab algn="l" pos="4267080"/>
                <a:tab algn="l" pos="4533840"/>
                <a:tab algn="l" pos="4800600"/>
                <a:tab algn="l" pos="5067360"/>
                <a:tab algn="l" pos="5334120"/>
                <a:tab algn="l" pos="5600880"/>
              </a:tabLst>
            </a:pPr>
            <a:endParaRPr b="0" lang="en-US" sz="2000" strike="noStrike" u="none">
              <a:solidFill>
                <a:srgbClr val="000000"/>
              </a:solidFill>
              <a:effectLst/>
              <a:uFillTx/>
              <a:latin typeface="Aria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3667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2000-08-07T06:21:23Z</dcterms:created>
  <dc:creator>DPaletho</dc:creator>
  <dc:description/>
  <dc:language>en-US</dc:language>
  <cp:lastModifiedBy>Catherine Huynh</cp:lastModifiedBy>
  <cp:lastPrinted>2001-03-30T15:21:30Z</cp:lastPrinted>
  <dcterms:modified xsi:type="dcterms:W3CDTF">2001-10-18T14:28:49Z</dcterms:modified>
  <cp:revision>117</cp:revision>
  <dc:subject/>
  <dc:title>No Slide Title</dc:title>
</cp:coreProperties>
</file>