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49C50A9-8072-42CD-B738-E95DEFA794F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58D9542-570F-4EDF-B94E-5AF1D26A690E}"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C2F72C4-55A1-400E-8D2A-AF8C8EB1940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990360"/>
            <a:ext cx="7772400" cy="1904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ff0000"/>
                </a:solidFill>
                <a:effectLst/>
                <a:uFillTx/>
                <a:latin typeface="Times New Roman"/>
              </a:rPr>
              <a:t>Myths v. Facts</a:t>
            </a:r>
            <a:endParaRPr b="0" lang="en-US" sz="66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California Electricity Debacle</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And The Lessons To Be Learned</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July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ea typeface="Times New Roman"/>
              </a:rPr>
              <a:t>MYTH: California I</a:t>
            </a:r>
            <a:r>
              <a:rPr b="1" lang="en-US" sz="2800" strike="noStrike" u="none">
                <a:solidFill>
                  <a:srgbClr val="ff0000"/>
                </a:solidFill>
                <a:effectLst/>
                <a:uFillTx/>
                <a:latin typeface="Times New Roman"/>
              </a:rPr>
              <a:t>s Entitled To </a:t>
            </a:r>
            <a:r>
              <a:rPr b="1" lang="en-US" sz="2800" strike="noStrike" u="none">
                <a:solidFill>
                  <a:srgbClr val="ff0000"/>
                </a:solidFill>
                <a:effectLst/>
                <a:uFillTx/>
                <a:latin typeface="Times New Roman"/>
                <a:ea typeface="Times New Roman"/>
              </a:rPr>
              <a:t>$9 Billion In</a:t>
            </a:r>
            <a:r>
              <a:rPr b="1" lang="en-US" sz="2800" strike="noStrike" u="none">
                <a:solidFill>
                  <a:srgbClr val="ff0000"/>
                </a:solidFill>
                <a:effectLst/>
                <a:uFillTx/>
                <a:latin typeface="Times New Roman"/>
              </a:rPr>
              <a:t> Refunds.</a:t>
            </a:r>
            <a:endParaRPr b="0" lang="en-US" sz="2800" strike="noStrike" u="none">
              <a:solidFill>
                <a:srgbClr val="000000"/>
              </a:solidFill>
              <a:effectLst/>
              <a:uFillTx/>
              <a:latin typeface="Times New Roman"/>
            </a:endParaRPr>
          </a:p>
        </p:txBody>
      </p:sp>
      <p:sp>
        <p:nvSpPr>
          <p:cNvPr id="28" name="PlaceHolder 2"/>
          <p:cNvSpPr>
            <a:spLocks noGrp="1"/>
          </p:cNvSpPr>
          <p:nvPr>
            <p:ph/>
          </p:nvPr>
        </p:nvSpPr>
        <p:spPr>
          <a:xfrm>
            <a:off x="762120" y="236232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state officials created the system that led to higher prices (e.g., total reliance on the spot market) and now want others to pay for their mistakes.</a:t>
            </a:r>
            <a:endParaRPr b="0" lang="en-US" sz="20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After overseeing a two-week mediation process and hearing from all interested parties (including the State of California), FERC’s chief administrative law judge </a:t>
            </a:r>
            <a:r>
              <a:rPr b="0" lang="en-US" sz="2000" strike="noStrike" u="sng">
                <a:solidFill>
                  <a:srgbClr val="000000"/>
                </a:solidFill>
                <a:effectLst/>
                <a:uFillTx/>
                <a:latin typeface="Times New Roman"/>
              </a:rPr>
              <a:t>rejected</a:t>
            </a:r>
            <a:r>
              <a:rPr b="0" lang="en-US" sz="2000" strike="noStrike" u="none">
                <a:solidFill>
                  <a:srgbClr val="000000"/>
                </a:solidFill>
                <a:effectLst/>
                <a:uFillTx/>
                <a:latin typeface="Times New Roman"/>
              </a:rPr>
              <a:t> the state’s claim for $9 billion in refunds.  </a:t>
            </a:r>
            <a:r>
              <a:rPr b="0" lang="en-US" sz="2000" strike="noStrike" u="none">
                <a:solidFill>
                  <a:srgbClr val="000000"/>
                </a:solidFill>
                <a:effectLst/>
                <a:uFillTx/>
                <a:latin typeface="Times New Roman"/>
                <a:ea typeface="Times New Roman"/>
              </a:rPr>
              <a:t>“Can a cash refund be required where a much larger amount is due the seller?  The chief judge thinks not,” he said.  </a:t>
            </a:r>
            <a:r>
              <a:rPr b="0" lang="en-US" sz="1800" strike="noStrike" u="none">
                <a:solidFill>
                  <a:srgbClr val="000000"/>
                </a:solidFill>
                <a:effectLst/>
                <a:uFillTx/>
                <a:latin typeface="Times New Roman"/>
                <a:ea typeface="Times New Roman"/>
              </a:rPr>
              <a:t>(</a:t>
            </a:r>
            <a:r>
              <a:rPr b="0" i="1" lang="en-US" sz="1800" strike="noStrike" u="none">
                <a:solidFill>
                  <a:srgbClr val="000000"/>
                </a:solidFill>
                <a:effectLst/>
                <a:uFillTx/>
                <a:latin typeface="Times New Roman"/>
                <a:ea typeface="Times New Roman"/>
              </a:rPr>
              <a:t>Washington Post</a:t>
            </a:r>
            <a:r>
              <a:rPr b="0" lang="en-US" sz="1800" strike="noStrike" u="none">
                <a:solidFill>
                  <a:srgbClr val="000000"/>
                </a:solidFill>
                <a:effectLst/>
                <a:uFillTx/>
                <a:latin typeface="Times New Roman"/>
                <a:ea typeface="Times New Roman"/>
              </a:rPr>
              <a:t>, July 13, 2001, “Judge Rejects Power Refunds for California”</a:t>
            </a:r>
            <a:r>
              <a:rPr b="0" i="1" lang="en-US" sz="1800" strike="noStrike" u="none">
                <a:solidFill>
                  <a:srgbClr val="000000"/>
                </a:solidFill>
                <a:effectLst/>
                <a:uFillTx/>
                <a:latin typeface="Times New Roman"/>
                <a:ea typeface="Times New Roman"/>
              </a:rPr>
              <a:t>)</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Much of the $9 billion claimed by the state involved purchases from </a:t>
            </a:r>
            <a:r>
              <a:rPr b="0" lang="en-US" sz="2000" strike="noStrike" u="sng">
                <a:solidFill>
                  <a:srgbClr val="000000"/>
                </a:solidFill>
                <a:effectLst/>
                <a:uFillTx/>
                <a:latin typeface="Times New Roman"/>
                <a:ea typeface="Times New Roman"/>
              </a:rPr>
              <a:t>California</a:t>
            </a:r>
            <a:r>
              <a:rPr b="0" lang="en-US" sz="2000" strike="noStrike" u="none">
                <a:solidFill>
                  <a:srgbClr val="000000"/>
                </a:solidFill>
                <a:effectLst/>
                <a:uFillTx/>
                <a:latin typeface="Times New Roman"/>
                <a:ea typeface="Times New Roman"/>
              </a:rPr>
              <a:t> entities such as the Los Angeles and Sacramento municipal utilities that sold power far in excess of that charged by out-of-state suppliers. </a:t>
            </a:r>
            <a:r>
              <a:rPr b="0" lang="en-US" sz="1800" strike="noStrike" u="none">
                <a:solidFill>
                  <a:srgbClr val="000000"/>
                </a:solidFill>
                <a:effectLst/>
                <a:uFillTx/>
                <a:latin typeface="Times New Roman"/>
                <a:ea typeface="Times New Roman"/>
              </a:rPr>
              <a:t>(</a:t>
            </a:r>
            <a:r>
              <a:rPr b="0" i="1" lang="en-US" sz="1800" strike="noStrike" u="none">
                <a:solidFill>
                  <a:srgbClr val="000000"/>
                </a:solidFill>
                <a:effectLst/>
                <a:uFillTx/>
                <a:latin typeface="Times New Roman"/>
                <a:ea typeface="Times New Roman"/>
              </a:rPr>
              <a:t>L.A. Times</a:t>
            </a:r>
            <a:r>
              <a:rPr b="0" lang="en-US" sz="1800" strike="noStrike" u="none">
                <a:solidFill>
                  <a:srgbClr val="000000"/>
                </a:solidFill>
                <a:effectLst/>
                <a:uFillTx/>
                <a:latin typeface="Times New Roman"/>
                <a:ea typeface="Times New Roman"/>
              </a:rPr>
              <a:t>, July 7, 2001)</a:t>
            </a: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rPr>
              <a:t>MYTH: Enron Played a Leading Role in the California Debacle and Should Pay Refunds</a:t>
            </a:r>
            <a:endParaRPr b="0" lang="en-US" sz="2800" strike="noStrike" u="none">
              <a:solidFill>
                <a:srgbClr val="000000"/>
              </a:solidFill>
              <a:effectLst/>
              <a:uFillTx/>
              <a:latin typeface="Times New Roman"/>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CEO Jeff Skilling warned against the flawed CA regulatory system as far back as 1994: “if that poolco (the CA legislation) turns out as I expect…I think we are going to have capricious or high pricing.”  (California Public Utility Commission, Jeff Skilling testimony, Aug. 4, 1994)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does </a:t>
            </a:r>
            <a:r>
              <a:rPr b="0" lang="en-US" sz="1800" strike="noStrike" u="sng">
                <a:solidFill>
                  <a:srgbClr val="000000"/>
                </a:solidFill>
                <a:effectLst/>
                <a:uFillTx/>
                <a:latin typeface="Times New Roman"/>
              </a:rPr>
              <a:t>not</a:t>
            </a:r>
            <a:r>
              <a:rPr b="0" lang="en-US" sz="1800" strike="noStrike" u="none">
                <a:solidFill>
                  <a:srgbClr val="000000"/>
                </a:solidFill>
                <a:effectLst/>
                <a:uFillTx/>
                <a:latin typeface="Times New Roman"/>
              </a:rPr>
              <a:t> own generating facilities in California (except wind).</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California rejected Enron’s offer of long term power at reasonable rates in 2000, paying much more in the spot market instead.</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According to state records, from Jan-March of 2001, Enron charged prices for power that were </a:t>
            </a:r>
            <a:r>
              <a:rPr b="0" lang="en-US" sz="1800" strike="noStrike" u="sng">
                <a:solidFill>
                  <a:srgbClr val="000000"/>
                </a:solidFill>
                <a:effectLst/>
                <a:uFillTx/>
                <a:latin typeface="Times New Roman"/>
              </a:rPr>
              <a:t>well below</a:t>
            </a:r>
            <a:r>
              <a:rPr b="0" lang="en-US" sz="1800" strike="noStrike" u="none">
                <a:solidFill>
                  <a:srgbClr val="000000"/>
                </a:solidFill>
                <a:effectLst/>
                <a:uFillTx/>
                <a:latin typeface="Times New Roman"/>
              </a:rPr>
              <a:t> the average of what CA was paying:</a:t>
            </a:r>
            <a:endParaRPr b="0" lang="en-US" sz="1800" strike="noStrike" u="none">
              <a:solidFill>
                <a:srgbClr val="000000"/>
              </a:solidFill>
              <a:effectLst/>
              <a:uFillTx/>
              <a:latin typeface="Times New Roman"/>
            </a:endParaRPr>
          </a:p>
          <a:p>
            <a:pPr lvl="2" marL="114300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Sacramento Municipal Utility Dist. -- $330</a:t>
            </a:r>
            <a:endParaRPr b="0" lang="en-US" sz="1800" strike="noStrike" u="none">
              <a:solidFill>
                <a:srgbClr val="000000"/>
              </a:solidFill>
              <a:effectLst/>
              <a:uFillTx/>
              <a:latin typeface="Times New Roman"/>
            </a:endParaRPr>
          </a:p>
          <a:p>
            <a:pPr lvl="2" marL="114300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LA Department of Water and Power -- $292 </a:t>
            </a:r>
            <a:endParaRPr b="0" lang="en-US" sz="1800" strike="noStrike" u="none">
              <a:solidFill>
                <a:srgbClr val="000000"/>
              </a:solidFill>
              <a:effectLst/>
              <a:uFillTx/>
              <a:latin typeface="Times New Roman"/>
            </a:endParaRPr>
          </a:p>
          <a:p>
            <a:pPr lvl="2" marL="114300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Average price paid by CA -- $243</a:t>
            </a:r>
            <a:endParaRPr b="0" lang="en-US" sz="1800" strike="noStrike" u="none">
              <a:solidFill>
                <a:srgbClr val="000000"/>
              </a:solidFill>
              <a:effectLst/>
              <a:uFillTx/>
              <a:latin typeface="Times New Roman"/>
            </a:endParaRPr>
          </a:p>
          <a:p>
            <a:pPr lvl="2" marL="114300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Enron -- $181</a:t>
            </a:r>
            <a:endParaRPr b="0" lang="en-US" sz="1800" strike="noStrike" u="none">
              <a:solidFill>
                <a:srgbClr val="000000"/>
              </a:solidFill>
              <a:effectLst/>
              <a:uFillTx/>
              <a:latin typeface="Times New Roman"/>
            </a:endParaRPr>
          </a:p>
          <a:p>
            <a:pPr marL="343080" indent="-343080" algn="ctr">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(*all prices per megawatt-hour)</a:t>
            </a:r>
            <a:endParaRPr b="0" lang="en-US" sz="1400" strike="noStrike" u="none">
              <a:solidFill>
                <a:srgbClr val="000000"/>
              </a:solidFill>
              <a:effectLst/>
              <a:uFillTx/>
              <a:latin typeface="Times New Roman"/>
            </a:endParaRPr>
          </a:p>
          <a:p>
            <a:pPr marL="343080" indent="-343080" algn="ctr">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Source:</a:t>
            </a:r>
            <a:r>
              <a:rPr b="0" i="1" lang="en-US" sz="1400" strike="noStrike" u="none">
                <a:solidFill>
                  <a:srgbClr val="000000"/>
                </a:solidFill>
                <a:effectLst/>
                <a:uFillTx/>
                <a:latin typeface="Times New Roman"/>
              </a:rPr>
              <a:t> LA Times </a:t>
            </a:r>
            <a:r>
              <a:rPr b="0" lang="en-US" sz="1400" strike="noStrike" u="none">
                <a:solidFill>
                  <a:srgbClr val="000000"/>
                </a:solidFill>
                <a:effectLst/>
                <a:uFillTx/>
                <a:latin typeface="Times New Roman"/>
              </a:rPr>
              <a:t>July 10, 2001</a:t>
            </a:r>
            <a:r>
              <a:rPr b="0" i="1"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rPr>
              <a:t>MYTH: Enron Played a Leading Role in the California Debacle and Should Pay Refunds – Part 2</a:t>
            </a:r>
            <a:r>
              <a:rPr b="1" lang="en-US" sz="3200" strike="noStrike" u="none">
                <a:solidFill>
                  <a:srgbClr val="ff0000"/>
                </a:solidFill>
                <a:effectLst/>
                <a:uFillTx/>
                <a:latin typeface="Times New Roman"/>
              </a:rPr>
              <a:t>	</a:t>
            </a:r>
            <a:endParaRPr b="0" lang="en-US" sz="32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mostly was a </a:t>
            </a:r>
            <a:r>
              <a:rPr b="0" lang="en-US" sz="2000" strike="noStrike" u="sng">
                <a:solidFill>
                  <a:srgbClr val="000000"/>
                </a:solidFill>
                <a:effectLst/>
                <a:uFillTx/>
                <a:latin typeface="Times New Roman"/>
              </a:rPr>
              <a:t>net buyer</a:t>
            </a:r>
            <a:r>
              <a:rPr b="0" lang="en-US" sz="2000" strike="noStrike" u="none">
                <a:solidFill>
                  <a:srgbClr val="000000"/>
                </a:solidFill>
                <a:effectLst/>
                <a:uFillTx/>
                <a:latin typeface="Times New Roman"/>
              </a:rPr>
              <a:t> of power in the state to meet its obligations to California customers.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is owed substantial sums by California utilities that </a:t>
            </a:r>
            <a:r>
              <a:rPr b="0" lang="en-US" sz="2000" strike="noStrike" u="sng">
                <a:solidFill>
                  <a:srgbClr val="000000"/>
                </a:solidFill>
                <a:effectLst/>
                <a:uFillTx/>
                <a:latin typeface="Times New Roman"/>
              </a:rPr>
              <a:t>far exceed</a:t>
            </a:r>
            <a:r>
              <a:rPr b="0" lang="en-US" sz="2000" strike="noStrike" u="none">
                <a:solidFill>
                  <a:srgbClr val="000000"/>
                </a:solidFill>
                <a:effectLst/>
                <a:uFillTx/>
                <a:latin typeface="Times New Roman"/>
              </a:rPr>
              <a:t> the state’s de minimis refund claims against Enron.</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Even if Gov. Davis’ exaggerated refund claim was valid, under California’s own numbers,  Enron’s portion would amount to </a:t>
            </a:r>
            <a:r>
              <a:rPr b="0" lang="en-US" sz="2000" strike="noStrike" u="sng">
                <a:solidFill>
                  <a:srgbClr val="000000"/>
                </a:solidFill>
                <a:effectLst/>
                <a:uFillTx/>
                <a:latin typeface="Times New Roman"/>
              </a:rPr>
              <a:t>less than one percent</a:t>
            </a:r>
            <a:r>
              <a:rPr b="0" lang="en-US" sz="2000" strike="noStrike" u="none">
                <a:solidFill>
                  <a:srgbClr val="000000"/>
                </a:solidFill>
                <a:effectLst/>
                <a:uFillTx/>
                <a:latin typeface="Times New Roman"/>
              </a:rPr>
              <a:t> of the total, a negligible amount that pales in comparison to the heated political rhetoric of state officials directed at Enron.</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Based on myths, Gov. Davis says “Where do we go to get our money back?”  Enron says based on these facts “Where do we go to get our good name back?”</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rPr>
              <a:t>MYTH:  California Is Not Responsible For Its Own Energy Destiny</a:t>
            </a:r>
            <a:endParaRPr b="0" lang="en-US" sz="28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FACTS:</a:t>
            </a:r>
            <a:endParaRPr b="0" lang="en-US" sz="24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completed no new electric generation facilities in over ten years; despite recent blackouts, and some new facilities, opposition to needed power plants continues.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adopted a fundamentally flawed electric power system in 1996 that, unlike any other state, forced all purchases into the highly volatile spot market, leaving the state completely vulnerable to short term price spikes.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Retail rates were frozen even though a utility’s power purchase costs were dependent on the volatile spot market, a prescription for the utility bankruptcies and blackouts that followed.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ea typeface="Times New Roman"/>
              </a:rPr>
              <a:t>MYTH: California Is A Victim Of Out Of State Generators</a:t>
            </a:r>
            <a:endParaRPr b="0" lang="en-US" sz="2800" strike="noStrike" u="none">
              <a:solidFill>
                <a:srgbClr val="000000"/>
              </a:solidFill>
              <a:effectLst/>
              <a:uFillTx/>
              <a:latin typeface="Times New Roman"/>
            </a:endParaRPr>
          </a:p>
        </p:txBody>
      </p:sp>
      <p:sp>
        <p:nvSpPr>
          <p:cNvPr id="14" name="PlaceHolder 2"/>
          <p:cNvSpPr>
            <a:spLocks noGrp="1"/>
          </p:cNvSpPr>
          <p:nvPr>
            <p:ph/>
          </p:nvPr>
        </p:nvSpPr>
        <p:spPr>
          <a:xfrm>
            <a:off x="685800" y="2209680"/>
            <a:ext cx="7772400" cy="36576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is the victim of bad decisions by state officials despite warnings that its unique regulatory structure was flawed.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Rather than concentrate on solutions, California state officials have made political demagoguery their focus, thus discouraging investment in the state’s power system and driving prices up.</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has repeatedly ignored or disavowed FERC Orders to restructure its electric market; California’s blatant disregard of these Orders has cost California and West-wide consumers </a:t>
            </a:r>
            <a:r>
              <a:rPr b="0" lang="en-US" sz="2000" strike="noStrike" u="sng">
                <a:solidFill>
                  <a:srgbClr val="000000"/>
                </a:solidFill>
                <a:effectLst/>
                <a:uFillTx/>
                <a:latin typeface="Times New Roman"/>
              </a:rPr>
              <a:t>billions</a:t>
            </a:r>
            <a:r>
              <a:rPr b="0" lang="en-US" sz="2000" strike="noStrike" u="none">
                <a:solidFill>
                  <a:srgbClr val="000000"/>
                </a:solidFill>
                <a:effectLst/>
                <a:uFillTx/>
                <a:latin typeface="Times New Roman"/>
              </a:rPr>
              <a:t> of dollars in higher electricity costs</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Arial"/>
                <a:ea typeface="Times New Roman"/>
              </a:rPr>
              <a:t>MYTH: California Is A Victim Of Out Of State Generators- Part 2</a:t>
            </a:r>
            <a:endParaRPr b="0" lang="en-US" sz="2800" strike="noStrike" u="none">
              <a:solidFill>
                <a:srgbClr val="000000"/>
              </a:solidFill>
              <a:effectLst/>
              <a:uFillTx/>
              <a:latin typeface="Times New Roman"/>
            </a:endParaRPr>
          </a:p>
        </p:txBody>
      </p:sp>
      <p:sp>
        <p:nvSpPr>
          <p:cNvPr id="16" name="PlaceHolder 2"/>
          <p:cNvSpPr>
            <a:spLocks noGrp="1"/>
          </p:cNvSpPr>
          <p:nvPr>
            <p:ph/>
          </p:nvPr>
        </p:nvSpPr>
        <p:spPr>
          <a:xfrm>
            <a:off x="685800" y="190512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When spot market prices spiked in the Midwest in 1998, there were no recurring blackouts or major retail rate increases because those states had long term contracts, as Enron recommended to California in the mid-1990’s.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The shortcomings of the wholesale electric market- requiring the California utilities to buy all of their power through the California Power Exchange and preventing them from entering into forward long-term contracts for energy- contributed to the increase in wholesale prices.  When spot market wholesale prices increased because of power shortages and increasing generation costs, the utilities had no option but to purchase the high-priced power. (Source: Energy Information Administration document on EIA website)</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California rejected Enron’s offer to sell long term power at reasonable rates.  “Last year, Houston-based Enron and several other firms offered to sell power to California’s utilities for just five years at about $50/Mwh.”</a:t>
            </a:r>
            <a:r>
              <a:rPr b="0" lang="en-US" sz="2000" strike="noStrike" u="none">
                <a:solidFill>
                  <a:srgbClr val="000000"/>
                </a:solidFill>
                <a:effectLst/>
                <a:uFillTx/>
                <a:latin typeface="Times New Roman"/>
              </a:rPr>
              <a:t>  </a:t>
            </a:r>
            <a:r>
              <a:rPr b="0" lang="en-US" sz="1800" strike="noStrike" u="none">
                <a:solidFill>
                  <a:srgbClr val="000000"/>
                </a:solidFill>
                <a:effectLst/>
                <a:uFillTx/>
                <a:latin typeface="Times New Roman"/>
              </a:rPr>
              <a:t>(</a:t>
            </a:r>
            <a:r>
              <a:rPr b="0" i="1" lang="en-US" sz="1800" strike="noStrike" u="none">
                <a:solidFill>
                  <a:srgbClr val="000000"/>
                </a:solidFill>
                <a:effectLst/>
                <a:uFillTx/>
                <a:latin typeface="Times New Roman"/>
              </a:rPr>
              <a:t>LA Times</a:t>
            </a:r>
            <a:r>
              <a:rPr b="0" lang="en-US" sz="1800" strike="noStrike" u="none">
                <a:solidFill>
                  <a:srgbClr val="000000"/>
                </a:solidFill>
                <a:effectLst/>
                <a:uFillTx/>
                <a:latin typeface="Times New Roman"/>
              </a:rPr>
              <a:t>, June 13, 2001, “Power Deals Exceed Prices on Spot Market”)  Instead, the state paid $300/ Mwh on the spot market, costing consumers $2.5 billion. </a:t>
            </a: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ea typeface="Times New Roman"/>
              </a:rPr>
              <a:t>MYTH: California Has Enough Generation and Transmission Capacity</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762120" y="1828440"/>
            <a:ext cx="7772400" cy="3505320"/>
          </a:xfrm>
          <a:prstGeom prst="rect">
            <a:avLst/>
          </a:prstGeom>
          <a:noFill/>
          <a:ln w="0">
            <a:noFill/>
          </a:ln>
        </p:spPr>
        <p:txBody>
          <a:bodyPr lIns="90000" rIns="90000" tIns="46800" bIns="46800" anchor="t">
            <a:normAutofit lnSpcReduction="9999"/>
          </a:bodyPr>
          <a:p>
            <a:pPr marL="609480" indent="-6094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 </a:t>
            </a:r>
            <a:endParaRPr b="0" lang="en-US" sz="2800" strike="noStrike" u="none">
              <a:solidFill>
                <a:srgbClr val="000000"/>
              </a:solidFill>
              <a:effectLst/>
              <a:uFillTx/>
              <a:latin typeface="Times New Roman"/>
            </a:endParaRPr>
          </a:p>
          <a:p>
            <a:pPr marL="609480" indent="-6094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Until recently, not a single new power generating facility had been constructed in California since 1988 despite the state’s growing power demands. </a:t>
            </a:r>
            <a:endParaRPr b="0" lang="en-US" sz="1800" strike="noStrike" u="none">
              <a:solidFill>
                <a:srgbClr val="000000"/>
              </a:solidFill>
              <a:effectLst/>
              <a:uFillTx/>
              <a:latin typeface="Times New Roman"/>
            </a:endParaRPr>
          </a:p>
          <a:p>
            <a:pPr marL="609480" indent="-6094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There are major transmission bottlenecks that block the free flow of power from where it is generated to where it is needed, such as the “Path 15” link between northern and southern California.</a:t>
            </a:r>
            <a:endParaRPr b="0" lang="en-US" sz="1800" strike="noStrike" u="none">
              <a:solidFill>
                <a:srgbClr val="000000"/>
              </a:solidFill>
              <a:effectLst/>
              <a:uFillTx/>
              <a:latin typeface="Times New Roman"/>
            </a:endParaRPr>
          </a:p>
          <a:p>
            <a:pPr marL="609480" indent="-6094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Transmission congestion on Path 15 through the Central Valley is increasing.  This bottleneck was a culprit, grid operators say, in the mid-January blackouts in Northern California. (</a:t>
            </a:r>
            <a:r>
              <a:rPr b="0" i="1" lang="en-US" sz="1800" strike="noStrike" u="none">
                <a:solidFill>
                  <a:srgbClr val="000000"/>
                </a:solidFill>
                <a:effectLst/>
                <a:uFillTx/>
                <a:latin typeface="Times New Roman"/>
              </a:rPr>
              <a:t>L.A. Times</a:t>
            </a:r>
            <a:r>
              <a:rPr b="0" lang="en-US" sz="1800" strike="noStrike" u="none">
                <a:solidFill>
                  <a:srgbClr val="000000"/>
                </a:solidFill>
                <a:effectLst/>
                <a:uFillTx/>
                <a:latin typeface="Times New Roman"/>
              </a:rPr>
              <a:t>, June 14, 2001, “U.S. Invites Private Funding for Grid Expansion”</a:t>
            </a:r>
            <a:r>
              <a:rPr b="0" i="1"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At present, this point in the state’s grid is like a</a:t>
            </a:r>
            <a:r>
              <a:rPr b="0" lang="en-US" sz="1800" strike="noStrike" u="none">
                <a:solidFill>
                  <a:srgbClr val="000000"/>
                </a:solidFill>
                <a:effectLst/>
                <a:uFillTx/>
                <a:latin typeface="Verdana"/>
              </a:rPr>
              <a:t> </a:t>
            </a:r>
            <a:r>
              <a:rPr b="0" lang="en-US" sz="1800" strike="noStrike" u="none">
                <a:solidFill>
                  <a:srgbClr val="000000"/>
                </a:solidFill>
                <a:effectLst/>
                <a:uFillTx/>
                <a:latin typeface="Times New Roman"/>
              </a:rPr>
              <a:t>two-lane freeway tunnel between three lanes of bumper-to-bumper traffic at rush hour.</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ea typeface="Times New Roman"/>
              </a:rPr>
              <a:t>MYTH: The Cause Of California’s Problem Is Higher Prices</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FACTS:</a:t>
            </a:r>
            <a:r>
              <a:rPr b="0" lang="en-US" sz="2800" strike="noStrike" u="none">
                <a:solidFill>
                  <a:srgbClr val="000000"/>
                </a:solidFill>
                <a:effectLst/>
                <a:uFillTx/>
                <a:latin typeface="Times New Roman"/>
                <a:ea typeface="Times New Roman"/>
              </a:rPr>
              <a:t>  </a:t>
            </a:r>
            <a:endParaRPr b="0" lang="en-US" sz="28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has been dependent on the Bonneville Power Administration’s hydroelectric power facilities and other imports for years. Unfortunately, the worst drought in the Northwest in 60 years has greatly diminished water levels, making much less power available to export to California. </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Overall, imports into California from other states have declined. Arizona and Nevada now retain power once available for export to California to supply their own growing states.</a:t>
            </a:r>
            <a:endParaRPr b="0" lang="en-US" sz="20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Imports in the past accounted for up to 25% of California’s power supply during peak usage.  Recent events demonstrate the need to address supply issues if retail prices are to remain stable.</a:t>
            </a:r>
            <a:r>
              <a:rPr b="0" lang="en-US" sz="2400" strike="noStrike" u="none">
                <a:solidFill>
                  <a:srgbClr val="000000"/>
                </a:solidFill>
                <a:effectLst/>
                <a:uFillTx/>
                <a:latin typeface="Times New Roman"/>
                <a:ea typeface="Times New Roman"/>
              </a:rPr>
              <a:t> </a:t>
            </a:r>
            <a:endParaRPr b="0" lang="en-US" sz="24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ea typeface="Times New Roman"/>
              </a:rPr>
              <a:t> </a:t>
            </a:r>
            <a:endParaRPr b="0" lang="en-US" sz="2800" strike="noStrike" u="none">
              <a:solidFill>
                <a:srgbClr val="000000"/>
              </a:solidFill>
              <a:effectLst/>
              <a:uFillTx/>
              <a:latin typeface="Times New Roman"/>
            </a:endParaRPr>
          </a:p>
          <a:p>
            <a:pPr marL="34308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ea typeface="Times New Roman"/>
              </a:rPr>
              <a:t>MYTH:  Electricity Rates Went Up Because Natural Gas Rates are Artificially High at the California Border.</a:t>
            </a:r>
            <a:r>
              <a:rPr b="1" lang="en-US" sz="2400" strike="noStrike" u="none">
                <a:solidFill>
                  <a:srgbClr val="ff0000"/>
                </a:solidFill>
                <a:effectLst/>
                <a:uFillTx/>
                <a:latin typeface="Times New Roman"/>
                <a:ea typeface="Times New Roman"/>
              </a:rPr>
              <a:t> </a:t>
            </a:r>
            <a:endParaRPr b="0" lang="en-US" sz="2400" strike="noStrike" u="none">
              <a:solidFill>
                <a:srgbClr val="000000"/>
              </a:solidFill>
              <a:effectLst/>
              <a:uFillTx/>
              <a:latin typeface="Times New Roman"/>
            </a:endParaRPr>
          </a:p>
        </p:txBody>
      </p:sp>
      <p:sp>
        <p:nvSpPr>
          <p:cNvPr id="22" name="PlaceHolder 2"/>
          <p:cNvSpPr>
            <a:spLocks noGrp="1"/>
          </p:cNvSpPr>
          <p:nvPr>
            <p:ph/>
          </p:nvPr>
        </p:nvSpPr>
        <p:spPr>
          <a:xfrm>
            <a:off x="685800" y="2361960"/>
            <a:ext cx="7772400" cy="3733560"/>
          </a:xfrm>
          <a:prstGeom prst="rect">
            <a:avLst/>
          </a:prstGeom>
          <a:noFill/>
          <a:ln w="0">
            <a:noFill/>
          </a:ln>
        </p:spPr>
        <p:txBody>
          <a:bodyPr lIns="90000" rIns="90000" tIns="46800" bIns="46800" anchor="t">
            <a:normAutofit fontScale="92500" lnSpcReduction="9999"/>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FACTS:</a:t>
            </a:r>
            <a:r>
              <a:rPr b="1"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While natural gas is now used to fuel almost half the electricity generated in California, it is important to address the fundamentals affecting natural gas supply and demand in the state.  Prices reflect these fundamentals.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Many California  power plants and commercial customers held off buying gas for storage last fall as prices were climbing;  when high prices persisted, panic buying among users ensued, driving prices through the roof in the short term.</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An exceptionally cold winter in California compelled consumers to use more natural gas and electricity to heat their homes and businesses than normal.</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Intrastate</a:t>
            </a:r>
            <a:r>
              <a:rPr b="0" lang="en-US" sz="1800" strike="noStrike" u="none">
                <a:solidFill>
                  <a:srgbClr val="000000"/>
                </a:solidFill>
                <a:effectLst/>
                <a:uFillTx/>
                <a:latin typeface="Times New Roman"/>
              </a:rPr>
              <a:t> pipelines are filled to capacity, so transmission costs are increasing.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California has 6,150 mcf of natural gas pipeline capacity entering into the state, but only 5,530 mcf of capacity on the in-state pipeline system.  On July 12, 2001, FERC announced steps to push the state’s regulators to expand the in-state pipeline system.  (</a:t>
            </a:r>
            <a:r>
              <a:rPr b="0" i="1" lang="en-US" sz="1800" strike="noStrike" u="none">
                <a:solidFill>
                  <a:srgbClr val="000000"/>
                </a:solidFill>
                <a:effectLst/>
                <a:uFillTx/>
                <a:latin typeface="Times New Roman"/>
              </a:rPr>
              <a:t>The Energy Daily</a:t>
            </a:r>
            <a:r>
              <a:rPr b="0" lang="en-US" sz="1800" strike="noStrike" u="none">
                <a:solidFill>
                  <a:srgbClr val="000000"/>
                </a:solidFill>
                <a:effectLst/>
                <a:uFillTx/>
                <a:latin typeface="Times New Roman"/>
              </a:rPr>
              <a:t>, July 13, 2001, “FERC: California Must Fix its Own Gas Woes”)</a:t>
            </a: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Times New Roman"/>
              </a:rPr>
              <a:t>MYTH: Price Controls Are The Answer</a:t>
            </a:r>
            <a:endParaRPr b="0" lang="en-US" sz="2800" strike="noStrike" u="none">
              <a:solidFill>
                <a:srgbClr val="000000"/>
              </a:solidFill>
              <a:effectLst/>
              <a:uFillTx/>
              <a:latin typeface="Times New Roman"/>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controls only address the symptoms of the state’s woes; they actually make matters worse by discouraging new investment in supply and by increasing demand.</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FERC “price mitigation” order of June 19 has increased uncertainty and led to blackouts beyond California.  </a:t>
            </a:r>
            <a:endParaRPr b="0" lang="en-US" sz="20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price cap idea sounds so simple at first, but then the unintended consequences start showing up,” said Puget Sound Energy spokesman Grant Ringel.  “It presents a whole list of problems for states outside California, as evidence by the blackouts in Nevada.”</a:t>
            </a: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a:t>
            </a:r>
            <a:r>
              <a:rPr b="0" i="1" lang="en-US" sz="1800" strike="noStrike" u="none">
                <a:solidFill>
                  <a:srgbClr val="000000"/>
                </a:solidFill>
                <a:effectLst/>
                <a:uFillTx/>
                <a:latin typeface="Times New Roman"/>
              </a:rPr>
              <a:t>Dow Jones Newswire</a:t>
            </a:r>
            <a:r>
              <a:rPr b="0" lang="en-US" sz="1800" strike="noStrike" u="none">
                <a:solidFill>
                  <a:srgbClr val="000000"/>
                </a:solidFill>
                <a:effectLst/>
                <a:uFillTx/>
                <a:latin typeface="Times New Roman"/>
              </a:rPr>
              <a:t>, July 7, 2001, “Caps Raise Blackout Risk”)</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762120" y="380880"/>
            <a:ext cx="7619760" cy="15242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Arial"/>
                <a:ea typeface="Times New Roman"/>
              </a:rPr>
              <a:t>MYTH: California’s Recent Switch to Long-Term Contracts Has Solved its Problems.</a:t>
            </a:r>
            <a:endParaRPr b="0" lang="en-US" sz="2800" strike="noStrike" u="none">
              <a:solidFill>
                <a:srgbClr val="000000"/>
              </a:solidFill>
              <a:effectLst/>
              <a:uFillTx/>
              <a:latin typeface="Times New Roman"/>
            </a:endParaRPr>
          </a:p>
        </p:txBody>
      </p:sp>
      <p:sp>
        <p:nvSpPr>
          <p:cNvPr id="26" name="PlaceHolder 2"/>
          <p:cNvSpPr>
            <a:spLocks noGrp="1"/>
          </p:cNvSpPr>
          <p:nvPr>
            <p:ph/>
          </p:nvPr>
        </p:nvSpPr>
        <p:spPr>
          <a:xfrm>
            <a:off x="685800" y="1980720"/>
            <a:ext cx="7772400" cy="4038840"/>
          </a:xfrm>
          <a:prstGeom prst="rect">
            <a:avLst/>
          </a:prstGeom>
          <a:noFill/>
          <a:ln w="0">
            <a:noFill/>
          </a:ln>
        </p:spPr>
        <p:txBody>
          <a:bodyPr lIns="90000" rIns="90000" tIns="46800" bIns="46800" anchor="t">
            <a:normAutofit fontScale="92500" lnSpcReduction="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FACTS:</a:t>
            </a:r>
            <a:endParaRPr b="0" lang="en-US" sz="2800" strike="noStrike" u="none">
              <a:solidFill>
                <a:srgbClr val="000000"/>
              </a:solidFill>
              <a:effectLst/>
              <a:uFillTx/>
              <a:latin typeface="Times New Roman"/>
            </a:endParaRPr>
          </a:p>
          <a:p>
            <a:pPr marL="343080" indent="-343080">
              <a:lnSpc>
                <a:spcPct val="90000"/>
              </a:lnSpc>
              <a:spcBef>
                <a:spcPts val="499"/>
              </a:spcBef>
              <a:buClr>
                <a:srgbClr val="095ba6"/>
              </a:buClr>
              <a:buSzPct val="12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 early 2001, when prices were at their peak because of California’s own mistakes, Gov. Davis signed long-term contracts with a nominal value of about $43 billion.   These contracts are now $15-20 billion over market prices, because prices declined as supply and demand improved, particularly once consumers knew retail rates would not be frozen and conservation increased as a result. </a:t>
            </a:r>
            <a:endParaRPr b="0" lang="en-US" sz="2000" strike="noStrike" u="none">
              <a:solidFill>
                <a:srgbClr val="000000"/>
              </a:solidFill>
              <a:effectLst/>
              <a:uFillTx/>
              <a:latin typeface="Times New Roman"/>
            </a:endParaRPr>
          </a:p>
          <a:p>
            <a:pPr marL="343080" indent="-343080">
              <a:lnSpc>
                <a:spcPct val="90000"/>
              </a:lnSpc>
              <a:spcBef>
                <a:spcPts val="499"/>
              </a:spcBef>
              <a:buClr>
                <a:srgbClr val="095ba6"/>
              </a:buClr>
              <a:buSzPct val="12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contracts were signed] in a moment of panic… the decision will haunt current and future taxpayers in the generations to come,” said State Controller Kathleen Connell (D-CA). (Dow Jones News Wire, June 29, 2001)</a:t>
            </a:r>
            <a:endParaRPr b="0" lang="en-US" sz="2000" strike="noStrike" u="none">
              <a:solidFill>
                <a:srgbClr val="000000"/>
              </a:solidFill>
              <a:effectLst/>
              <a:uFillTx/>
              <a:latin typeface="Times New Roman"/>
            </a:endParaRPr>
          </a:p>
          <a:p>
            <a:pPr marL="343080" indent="-343080">
              <a:lnSpc>
                <a:spcPct val="90000"/>
              </a:lnSpc>
              <a:spcBef>
                <a:spcPts val="499"/>
              </a:spcBef>
              <a:buClr>
                <a:srgbClr val="095ba6"/>
              </a:buClr>
              <a:buSzPct val="12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Gov. Davis claims the average price to be paid under the new contracts is $69/ Mwh, while an L.A. Times analysis of price  payments made through June shows the average was $173/ Mwh. (</a:t>
            </a:r>
            <a:r>
              <a:rPr b="0" i="1" lang="en-US" sz="2000" strike="noStrike" u="none">
                <a:solidFill>
                  <a:srgbClr val="000000"/>
                </a:solidFill>
                <a:effectLst/>
                <a:uFillTx/>
                <a:latin typeface="Times New Roman"/>
              </a:rPr>
              <a:t>L.A.Times</a:t>
            </a:r>
            <a:r>
              <a:rPr b="0" lang="en-US" sz="2000" strike="noStrike" u="none">
                <a:solidFill>
                  <a:srgbClr val="000000"/>
                </a:solidFill>
                <a:effectLst/>
                <a:uFillTx/>
                <a:latin typeface="Times New Roman"/>
              </a:rPr>
              <a:t>, July 7, 2001)</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2001-07-06T15:11:46Z</dcterms:created>
  <dc:creator>rhogan</dc:creator>
  <dc:description/>
  <dc:language>en-US</dc:language>
  <cp:lastModifiedBy>cnersesi</cp:lastModifiedBy>
  <dcterms:modified xsi:type="dcterms:W3CDTF">2001-07-17T10:49:05Z</dcterms:modified>
  <cp:revision>92</cp:revision>
  <dc:subject/>
  <dc:title>Facts v. Myths</dc:title>
</cp:coreProperties>
</file>