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media/image2.png" ContentType="image/png"/>
  <Override PartName="/ppt/media/image3.wmf" ContentType="image/x-wmf"/>
  <Override PartName="/ppt/media/image4.wmf" ContentType="image/x-wmf"/>
  <Override PartName="/ppt/embeddings/oleObject1.bin" ContentType="application/vnd.openxmlformats-officedocument.oleObject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14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5.xml.rels" ContentType="application/vnd.openxmlformats-package.relationships+xml"/>
  <Override PartName="/ppt/slides/_rels/slide22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27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1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slides/slide25.xml" ContentType="application/vnd.openxmlformats-officedocument.presentationml.slide+xml"/>
  <Override PartName="/ppt/slides/slide30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2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9144000" cy="6858000"/>
  <p:notesSz cx="6886575" cy="96234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227160" y="6445080"/>
            <a:ext cx="8502480" cy="204840"/>
          </a:xfrm>
          <a:prstGeom prst="rect">
            <a:avLst/>
          </a:prstGeom>
          <a:solidFill>
            <a:srgbClr val="6600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© 2000, MphasiS corporation. All rights reserved</a:t>
            </a: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1089000" y="130320"/>
            <a:ext cx="7810560" cy="558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a50021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2800" strike="noStrike" u="none">
              <a:solidFill>
                <a:srgbClr val="a50021"/>
              </a:solidFill>
              <a:effectLst/>
              <a:uFillTx/>
              <a:latin typeface="Tahoma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326880" y="1037880"/>
            <a:ext cx="8229600" cy="5143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Second Outline Level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601"/>
              </a:spcBef>
              <a:buClr>
                <a:srgbClr val="000066"/>
              </a:buClr>
              <a:buSzPct val="62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601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Fourth Outline Level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601"/>
              </a:spcBef>
              <a:buClr>
                <a:srgbClr val="000066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Fifth Outline Level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Sixth Outline Level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Seventh Outline Level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</p:txBody>
      </p:sp>
      <p:sp>
        <p:nvSpPr>
          <p:cNvPr id="3" name=""/>
          <p:cNvSpPr/>
          <p:nvPr/>
        </p:nvSpPr>
        <p:spPr>
          <a:xfrm>
            <a:off x="8218800" y="6440400"/>
            <a:ext cx="76176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E73AB90-9838-4591-B8AF-6F789499F14D}" type="slidenum"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MSourceSmwithtext1" descr=""/>
          <p:cNvPicPr/>
          <p:nvPr/>
        </p:nvPicPr>
        <p:blipFill>
          <a:blip r:embed="rId2"/>
          <a:stretch/>
        </p:blipFill>
        <p:spPr>
          <a:xfrm>
            <a:off x="316080" y="198360"/>
            <a:ext cx="542880" cy="63828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227160" y="6445080"/>
            <a:ext cx="8502480" cy="204840"/>
          </a:xfrm>
          <a:prstGeom prst="rect">
            <a:avLst/>
          </a:prstGeom>
          <a:solidFill>
            <a:srgbClr val="6600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© 2000, MphasiS corporation. All rights reserved</a:t>
            </a: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089000" y="130320"/>
            <a:ext cx="7810560" cy="558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a50021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2800" strike="noStrike" u="none">
              <a:solidFill>
                <a:srgbClr val="a50021"/>
              </a:solidFill>
              <a:effectLst/>
              <a:uFillTx/>
              <a:latin typeface="Tahoma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26880" y="1037880"/>
            <a:ext cx="8229600" cy="5143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Second Outline Level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601"/>
              </a:spcBef>
              <a:buClr>
                <a:srgbClr val="000066"/>
              </a:buClr>
              <a:buSzPct val="62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601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Fourth Outline Level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601"/>
              </a:spcBef>
              <a:buClr>
                <a:srgbClr val="000066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Fifth Outline Level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Sixth Outline Level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Seventh Outline Level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</p:txBody>
      </p:sp>
      <p:sp>
        <p:nvSpPr>
          <p:cNvPr id="3" name=""/>
          <p:cNvSpPr/>
          <p:nvPr/>
        </p:nvSpPr>
        <p:spPr>
          <a:xfrm>
            <a:off x="8218800" y="6440400"/>
            <a:ext cx="76176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1EAA0B6-D6D1-4372-97B1-5E9109C2B2C0}" type="slidenum"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" name="MSourceSmwithtext1" descr=""/>
          <p:cNvPicPr/>
          <p:nvPr/>
        </p:nvPicPr>
        <p:blipFill>
          <a:blip r:embed="rId2"/>
          <a:stretch/>
        </p:blipFill>
        <p:spPr>
          <a:xfrm>
            <a:off x="316080" y="198360"/>
            <a:ext cx="542880" cy="63828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227160" y="6445080"/>
            <a:ext cx="8502480" cy="204840"/>
          </a:xfrm>
          <a:prstGeom prst="rect">
            <a:avLst/>
          </a:prstGeom>
          <a:solidFill>
            <a:srgbClr val="6600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© 2000, MphasiS corporation. All rights reserved</a:t>
            </a: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089000" y="130320"/>
            <a:ext cx="7810560" cy="558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a50021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2800" strike="noStrike" u="none">
              <a:solidFill>
                <a:srgbClr val="a50021"/>
              </a:solidFill>
              <a:effectLst/>
              <a:uFillTx/>
              <a:latin typeface="Tahoma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326880" y="1037880"/>
            <a:ext cx="8229600" cy="5143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Second Outline Level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601"/>
              </a:spcBef>
              <a:buClr>
                <a:srgbClr val="000066"/>
              </a:buClr>
              <a:buSzPct val="62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601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Fourth Outline Level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601"/>
              </a:spcBef>
              <a:buClr>
                <a:srgbClr val="000066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Fifth Outline Level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Sixth Outline Level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Seventh Outline Level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</p:txBody>
      </p:sp>
      <p:sp>
        <p:nvSpPr>
          <p:cNvPr id="3" name=""/>
          <p:cNvSpPr/>
          <p:nvPr/>
        </p:nvSpPr>
        <p:spPr>
          <a:xfrm>
            <a:off x="8218800" y="6440400"/>
            <a:ext cx="76176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AE20B6C-AB1F-4CF9-90D5-9966F0E0E432}" type="slidenum"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" name="MSourceSmwithtext1" descr=""/>
          <p:cNvPicPr/>
          <p:nvPr/>
        </p:nvPicPr>
        <p:blipFill>
          <a:blip r:embed="rId2"/>
          <a:stretch/>
        </p:blipFill>
        <p:spPr>
          <a:xfrm>
            <a:off x="316080" y="198360"/>
            <a:ext cx="542880" cy="63828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227160" y="6445080"/>
            <a:ext cx="8502480" cy="204840"/>
          </a:xfrm>
          <a:prstGeom prst="rect">
            <a:avLst/>
          </a:prstGeom>
          <a:solidFill>
            <a:srgbClr val="6600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© 2000, MphasiS corporation. All rights reserved</a:t>
            </a: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089000" y="130320"/>
            <a:ext cx="7810560" cy="558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a50021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2800" strike="noStrike" u="none">
              <a:solidFill>
                <a:srgbClr val="a50021"/>
              </a:solidFill>
              <a:effectLst/>
              <a:uFillTx/>
              <a:latin typeface="Tahoma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26880" y="1037880"/>
            <a:ext cx="8229600" cy="5143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Second Outline Level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601"/>
              </a:spcBef>
              <a:buClr>
                <a:srgbClr val="000066"/>
              </a:buClr>
              <a:buSzPct val="62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601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Fourth Outline Level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601"/>
              </a:spcBef>
              <a:buClr>
                <a:srgbClr val="000066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Fifth Outline Level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Sixth Outline Level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Seventh Outline Level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</p:txBody>
      </p:sp>
      <p:sp>
        <p:nvSpPr>
          <p:cNvPr id="3" name=""/>
          <p:cNvSpPr/>
          <p:nvPr/>
        </p:nvSpPr>
        <p:spPr>
          <a:xfrm>
            <a:off x="8218800" y="6440400"/>
            <a:ext cx="76176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02128E0-9AC0-4E1A-9641-A0AF6E8A61B0}" type="slidenum"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3" name="MSourceSmwithtext1" descr=""/>
          <p:cNvPicPr/>
          <p:nvPr/>
        </p:nvPicPr>
        <p:blipFill>
          <a:blip r:embed="rId2"/>
          <a:stretch/>
        </p:blipFill>
        <p:spPr>
          <a:xfrm>
            <a:off x="316080" y="198360"/>
            <a:ext cx="542880" cy="63828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a50021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2800" strike="noStrike" u="none">
              <a:solidFill>
                <a:srgbClr val="a50021"/>
              </a:solidFill>
              <a:effectLst/>
              <a:uFillTx/>
              <a:latin typeface="Tahoma"/>
            </a:endParaRPr>
          </a:p>
        </p:txBody>
      </p:sp>
      <p:sp>
        <p:nvSpPr>
          <p:cNvPr id="15" name=""/>
          <p:cNvSpPr/>
          <p:nvPr/>
        </p:nvSpPr>
        <p:spPr>
          <a:xfrm>
            <a:off x="175680" y="6418440"/>
            <a:ext cx="148572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Strictly Confidential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939120" y="6448320"/>
            <a:ext cx="85644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Version 1.4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8218800" y="6440400"/>
            <a:ext cx="76176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D78B30C-E628-423C-AB1D-3C0599B6BAF1}" type="slidenum"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1" marL="457200"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Second Outline Level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451"/>
              </a:spcBef>
              <a:buClr>
                <a:srgbClr val="000066"/>
              </a:buClr>
              <a:buSzPct val="62000"/>
              <a:buFont typeface="Symbol" charset="2"/>
              <a:buChar char="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Third Outline Level</a:t>
            </a:r>
            <a:endParaRPr b="0" lang="en-US" sz="18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400"/>
              </a:spcBef>
              <a:buClr>
                <a:srgbClr val="000066"/>
              </a:buClr>
              <a:buFont typeface="Tahoma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Fourth Outline Level</a:t>
            </a:r>
            <a:endParaRPr b="0" lang="en-US" sz="16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349"/>
              </a:spcBef>
              <a:buClr>
                <a:srgbClr val="000066"/>
              </a:buClr>
              <a:buFont typeface="Tahoma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Fifth Outline Level</a:t>
            </a:r>
            <a:endParaRPr b="0" lang="en-US" sz="14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Sixth Outline Level</a:t>
            </a:r>
            <a:endParaRPr b="0" lang="en-US" sz="14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Seventh Outline Level</a:t>
            </a:r>
            <a:endParaRPr b="0" lang="en-US" sz="14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image" Target="../media/image1.jpeg"/><Relationship Id="rId4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image" Target="../media/image3.wmf"/><Relationship Id="rId3" Type="http://schemas.openxmlformats.org/officeDocument/2006/relationships/image" Target="../media/image3.wmf"/><Relationship Id="rId4" Type="http://schemas.openxmlformats.org/officeDocument/2006/relationships/image" Target="../media/image4.wmf"/><Relationship Id="rId5" Type="http://schemas.openxmlformats.org/officeDocument/2006/relationships/image" Target="../media/image4.wmf"/><Relationship Id="rId6" Type="http://schemas.openxmlformats.org/officeDocument/2006/relationships/image" Target="../media/image4.wmf"/><Relationship Id="rId7" Type="http://schemas.openxmlformats.org/officeDocument/2006/relationships/image" Target="../media/image3.wmf"/><Relationship Id="rId8" Type="http://schemas.openxmlformats.org/officeDocument/2006/relationships/image" Target="../media/image3.wmf"/><Relationship Id="rId9" Type="http://schemas.openxmlformats.org/officeDocument/2006/relationships/image" Target="../media/image3.wmf"/><Relationship Id="rId10" Type="http://schemas.openxmlformats.org/officeDocument/2006/relationships/image" Target="../media/image4.wmf"/><Relationship Id="rId11" Type="http://schemas.openxmlformats.org/officeDocument/2006/relationships/image" Target="../media/image4.wmf"/><Relationship Id="rId12" Type="http://schemas.openxmlformats.org/officeDocument/2006/relationships/image" Target="../media/image4.wmf"/><Relationship Id="rId13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457200" y="685800"/>
            <a:ext cx="8305920" cy="151920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MsourcE Credentials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749160" y="6434280"/>
            <a:ext cx="1843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314880" y="6037200"/>
            <a:ext cx="18396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160800" y="6138720"/>
            <a:ext cx="2811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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MsourcE August 2000  All rights reserved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3" name=""/>
          <p:cNvGraphicFramePr/>
          <p:nvPr/>
        </p:nvGraphicFramePr>
        <p:xfrm>
          <a:off x="3649680" y="2728800"/>
          <a:ext cx="2133720" cy="1219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649680" y="2728800"/>
                    <a:ext cx="2133720" cy="1219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25" name="MSourceSmwithtext1" descr=""/>
          <p:cNvPicPr/>
          <p:nvPr/>
        </p:nvPicPr>
        <p:blipFill>
          <a:blip r:embed="rId3"/>
          <a:stretch/>
        </p:blipFill>
        <p:spPr>
          <a:xfrm>
            <a:off x="4152960" y="4591080"/>
            <a:ext cx="961920" cy="1130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1089000" y="130320"/>
            <a:ext cx="7810560" cy="558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a50021"/>
                </a:solidFill>
                <a:effectLst/>
                <a:uFillTx/>
                <a:latin typeface="Tahoma"/>
              </a:rPr>
              <a:t>Advantage India</a:t>
            </a:r>
            <a:endParaRPr b="0" lang="en-US" sz="2800" strike="noStrike" u="none">
              <a:solidFill>
                <a:srgbClr val="a50021"/>
              </a:solidFill>
              <a:effectLst/>
              <a:uFillTx/>
              <a:latin typeface="Tahoma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270000" y="844200"/>
            <a:ext cx="8229600" cy="5143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0">
              <a:lnSpc>
                <a:spcPct val="11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10000"/>
              </a:lnSpc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High quality skilled resources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10000"/>
              </a:lnSpc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College graduates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10000"/>
              </a:lnSpc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English speaking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10000"/>
              </a:lnSpc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Exposed to US, European culture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10000"/>
              </a:lnSpc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Good work ethic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10000"/>
              </a:lnSpc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Good education &amp; Technical skills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10000"/>
              </a:lnSpc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24 hour operation at relatively low cost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10000"/>
              </a:lnSpc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High availability of educated people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10000"/>
              </a:lnSpc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High unemployment rate ensures availability of quality human resource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10000"/>
              </a:lnSpc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Government impetus to IT service industry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1089000" y="130320"/>
            <a:ext cx="7810560" cy="558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a50021"/>
                </a:solidFill>
                <a:effectLst/>
                <a:uFillTx/>
                <a:latin typeface="Tahoma"/>
              </a:rPr>
              <a:t>Educational profile</a:t>
            </a:r>
            <a:endParaRPr b="0" lang="en-US" sz="2800" strike="noStrike" u="none">
              <a:solidFill>
                <a:srgbClr val="a50021"/>
              </a:solidFill>
              <a:effectLst/>
              <a:uFillTx/>
              <a:latin typeface="Tahoma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326880" y="1037880"/>
            <a:ext cx="8229600" cy="5143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The educational background of our team is diverse and comprises of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Bachelors Degree (Science / Business / Liberal Arts)</a:t>
            </a: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47%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Masters Degree (Science / Business / Liberal Arts) </a:t>
            </a: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21%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M.B.As</a:t>
            </a: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30%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Engineers</a:t>
            </a: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2%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1089000" y="130320"/>
            <a:ext cx="7810560" cy="558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a50021"/>
                </a:solidFill>
                <a:effectLst/>
                <a:uFillTx/>
                <a:latin typeface="Tahoma"/>
              </a:rPr>
              <a:t>Experience Profile</a:t>
            </a:r>
            <a:endParaRPr b="0" lang="en-US" sz="2800" strike="noStrike" u="none">
              <a:solidFill>
                <a:srgbClr val="a50021"/>
              </a:solidFill>
              <a:effectLst/>
              <a:uFillTx/>
              <a:latin typeface="Tahoma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326880" y="1037880"/>
            <a:ext cx="8229600" cy="5143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Our call center team members are either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1" marL="743040" indent="0" algn="ctr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743040" indent="-285840" algn="ctr"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fresh from campus  </a:t>
            </a: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15%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	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or have 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1" marL="743040" indent="-285840" algn="ctr"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Sales experience in the Service industry</a:t>
            </a: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10%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743040" indent="-285840" algn="ctr"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Customer Service experience in the Service industry</a:t>
            </a: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40%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743040" indent="-285840" algn="ctr"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Call Center experience</a:t>
            </a: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35%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1089000" y="130320"/>
            <a:ext cx="7810560" cy="558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a50021"/>
                </a:solidFill>
                <a:effectLst/>
                <a:uFillTx/>
                <a:latin typeface="Tahoma"/>
              </a:rPr>
              <a:t>Recruitment &amp; training</a:t>
            </a:r>
            <a:endParaRPr b="0" lang="en-US" sz="2800" strike="noStrike" u="none">
              <a:solidFill>
                <a:srgbClr val="a50021"/>
              </a:solidFill>
              <a:effectLst/>
              <a:uFillTx/>
              <a:latin typeface="Tahoma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/>
          </p:nvPr>
        </p:nvSpPr>
        <p:spPr>
          <a:xfrm>
            <a:off x="326880" y="866520"/>
            <a:ext cx="8229600" cy="5143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The recruitment process includes: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Written Test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Group Discussions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Personal Interviews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Telephonic Interviews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Typing Test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We recruit only 5% of applicants.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All team members go through a 6-8 week training program for: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Product(s) knowledge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Process Knowledge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Client Application / Systems and MIS application knowledge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American accent training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1089000" y="130320"/>
            <a:ext cx="7810560" cy="558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a50021"/>
                </a:solidFill>
                <a:effectLst/>
                <a:uFillTx/>
                <a:latin typeface="Tahoma"/>
              </a:rPr>
              <a:t>Trainer</a:t>
            </a:r>
            <a:endParaRPr b="0" lang="en-US" sz="2800" strike="noStrike" u="none">
              <a:solidFill>
                <a:srgbClr val="a50021"/>
              </a:solidFill>
              <a:effectLst/>
              <a:uFillTx/>
              <a:latin typeface="Tahoma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326880" y="1037880"/>
            <a:ext cx="8229600" cy="5143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Ms. Heena Mehta is a US citizen staying in India and holds degrees from California State University and UCLA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She has worked with Citibank (India) and Bank of America (California) in service delivery functions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Experience of recruitment and training of CSEs of calls centers of Citibank and other global companies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Retained by Mphasis for recruitment and training of call center staff and managers. She has developed specific training programs for our requirements.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a50021"/>
                </a:solidFill>
                <a:effectLst/>
                <a:uFillTx/>
                <a:latin typeface="Tahoma"/>
              </a:rPr>
              <a:t>Call Center Offering</a:t>
            </a:r>
            <a:endParaRPr b="0" lang="en-US" sz="4400" strike="noStrike" u="none">
              <a:solidFill>
                <a:srgbClr val="a50021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1089000" y="130320"/>
            <a:ext cx="7810560" cy="558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a50021"/>
                </a:solidFill>
                <a:effectLst/>
                <a:uFillTx/>
                <a:latin typeface="Tahoma"/>
              </a:rPr>
              <a:t>Engagement process </a:t>
            </a:r>
            <a:endParaRPr b="0" lang="en-US" sz="2800" strike="noStrike" u="none">
              <a:solidFill>
                <a:srgbClr val="a50021"/>
              </a:solidFill>
              <a:effectLst/>
              <a:uFillTx/>
              <a:latin typeface="Tahoma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326880" y="1037880"/>
            <a:ext cx="8229600" cy="5143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Requirement Study</a:t>
            </a: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: MsourcE team will conduct a preliminary requirement study, to understand the current call center and host environment.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Commercial proposal: </a:t>
            </a: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A specific proposal will be presented for pilot and final implementation. Upon reaching agreement on commercial terms, the project will move to the pilot phase.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Pilot Phase</a:t>
            </a: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: MsourcE will carry out a pilot implementation (around 5-15 workstations) to demonstrate the remote call handling and data access capability. 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Final implementation</a:t>
            </a: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: MsourcE will increase the call center capacity to handle a larger volume of calls. 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1089000" y="130320"/>
            <a:ext cx="7810560" cy="558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a50021"/>
                </a:solidFill>
                <a:effectLst/>
                <a:uFillTx/>
                <a:latin typeface="Tahoma"/>
              </a:rPr>
              <a:t>MsourcE infrastructure</a:t>
            </a:r>
            <a:endParaRPr b="0" lang="en-US" sz="2800" strike="noStrike" u="none">
              <a:solidFill>
                <a:srgbClr val="a50021"/>
              </a:solidFill>
              <a:effectLst/>
              <a:uFillTx/>
              <a:latin typeface="Tahoma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326880" y="1037880"/>
            <a:ext cx="8439120" cy="51814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MsourcE is setting up two telecom centers in the US, connected to the facilities in Pune and Bangalore in India. The centers in US are located at facilities managed by </a:t>
            </a:r>
            <a:r>
              <a:rPr b="1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Exodus</a:t>
            </a: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.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The circuit from US to Pune is through a terrestrial fiber link and the circuit to Bangalore is through a satellite link. </a:t>
            </a:r>
            <a:r>
              <a:rPr b="1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This provides full redundancy</a:t>
            </a: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.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The telecom centers in the US are inter-connected for providing local redundancy.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6000 sq. ft. facility in Pune (India) , ability to expand rapidly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8000 sq. ft facility being converted to call center at Bangalore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</p:txBody>
      </p:sp>
    </p:spTree>
  </p:cSld>
  <p:transition>
    <p:zoom dir="in"/>
  </p:transition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1089000" y="130320"/>
            <a:ext cx="7810560" cy="558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a50021"/>
                </a:solidFill>
                <a:effectLst/>
                <a:uFillTx/>
                <a:latin typeface="Tahoma"/>
              </a:rPr>
              <a:t>MSourcE Telecom Set-up</a:t>
            </a:r>
            <a:endParaRPr b="0" lang="en-US" sz="2800" strike="noStrike" u="none">
              <a:solidFill>
                <a:srgbClr val="a50021"/>
              </a:solidFill>
              <a:effectLst/>
              <a:uFillTx/>
              <a:latin typeface="Tahoma"/>
            </a:endParaRPr>
          </a:p>
        </p:txBody>
      </p:sp>
      <p:sp>
        <p:nvSpPr>
          <p:cNvPr id="111" name=""/>
          <p:cNvSpPr/>
          <p:nvPr/>
        </p:nvSpPr>
        <p:spPr>
          <a:xfrm>
            <a:off x="720" y="2210400"/>
            <a:ext cx="1501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Link from client IVR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1486080" y="1266840"/>
            <a:ext cx="3105000" cy="2019240"/>
          </a:xfrm>
          <a:prstGeom prst="rect">
            <a:avLst/>
          </a:prstGeom>
          <a:solidFill>
            <a:srgbClr val="ffffcc"/>
          </a:solidFill>
          <a:ln w="9360">
            <a:solidFill>
              <a:srgbClr val="000000"/>
            </a:solidFill>
            <a:miter/>
          </a:ln>
          <a:effectLst>
            <a:outerShdw dist="153753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1623960" y="1574640"/>
            <a:ext cx="928800" cy="520920"/>
          </a:xfrm>
          <a:prstGeom prst="rect">
            <a:avLst/>
          </a:prstGeom>
          <a:solidFill>
            <a:srgbClr val="33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Definity G3r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1592280" y="2574720"/>
            <a:ext cx="1123920" cy="520920"/>
          </a:xfrm>
          <a:prstGeom prst="rect">
            <a:avLst/>
          </a:prstGeom>
          <a:solidFill>
            <a:srgbClr val="33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Predictive Dialer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2913120" y="1803240"/>
            <a:ext cx="1531800" cy="52092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Network Connectivity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520200" y="1308600"/>
            <a:ext cx="926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1-800 lines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7" name=""/>
          <p:cNvGrpSpPr/>
          <p:nvPr/>
        </p:nvGrpSpPr>
        <p:grpSpPr>
          <a:xfrm>
            <a:off x="177840" y="1486080"/>
            <a:ext cx="1308240" cy="330120"/>
            <a:chOff x="177840" y="1486080"/>
            <a:chExt cx="1308240" cy="330120"/>
          </a:xfrm>
        </p:grpSpPr>
        <p:sp>
          <p:nvSpPr>
            <p:cNvPr id="118" name=""/>
            <p:cNvSpPr/>
            <p:nvPr/>
          </p:nvSpPr>
          <p:spPr>
            <a:xfrm>
              <a:off x="723960" y="1587600"/>
              <a:ext cx="762120" cy="2286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19" name=""/>
            <p:cNvGrpSpPr/>
            <p:nvPr/>
          </p:nvGrpSpPr>
          <p:grpSpPr>
            <a:xfrm>
              <a:off x="177840" y="1486080"/>
              <a:ext cx="558720" cy="190440"/>
              <a:chOff x="177840" y="1486080"/>
              <a:chExt cx="558720" cy="190440"/>
            </a:xfrm>
          </p:grpSpPr>
          <p:sp>
            <p:nvSpPr>
              <p:cNvPr id="120" name=""/>
              <p:cNvSpPr/>
              <p:nvPr/>
            </p:nvSpPr>
            <p:spPr>
              <a:xfrm>
                <a:off x="177840" y="1486080"/>
                <a:ext cx="546120" cy="190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" name=""/>
              <p:cNvSpPr/>
              <p:nvPr/>
            </p:nvSpPr>
            <p:spPr>
              <a:xfrm>
                <a:off x="736560" y="1587600"/>
                <a:ext cx="0" cy="63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6560" bIns="1656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122" name=""/>
          <p:cNvGrpSpPr/>
          <p:nvPr/>
        </p:nvGrpSpPr>
        <p:grpSpPr>
          <a:xfrm>
            <a:off x="190440" y="1994040"/>
            <a:ext cx="1308240" cy="330120"/>
            <a:chOff x="190440" y="1994040"/>
            <a:chExt cx="1308240" cy="330120"/>
          </a:xfrm>
        </p:grpSpPr>
        <p:sp>
          <p:nvSpPr>
            <p:cNvPr id="123" name=""/>
            <p:cNvSpPr/>
            <p:nvPr/>
          </p:nvSpPr>
          <p:spPr>
            <a:xfrm>
              <a:off x="736560" y="2095560"/>
              <a:ext cx="762120" cy="2286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24" name=""/>
            <p:cNvGrpSpPr/>
            <p:nvPr/>
          </p:nvGrpSpPr>
          <p:grpSpPr>
            <a:xfrm>
              <a:off x="190440" y="1994040"/>
              <a:ext cx="558720" cy="190440"/>
              <a:chOff x="190440" y="1994040"/>
              <a:chExt cx="558720" cy="190440"/>
            </a:xfrm>
          </p:grpSpPr>
          <p:sp>
            <p:nvSpPr>
              <p:cNvPr id="125" name=""/>
              <p:cNvSpPr/>
              <p:nvPr/>
            </p:nvSpPr>
            <p:spPr>
              <a:xfrm>
                <a:off x="190440" y="1994040"/>
                <a:ext cx="546120" cy="190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" name=""/>
              <p:cNvSpPr/>
              <p:nvPr/>
            </p:nvSpPr>
            <p:spPr>
              <a:xfrm>
                <a:off x="749160" y="2095560"/>
                <a:ext cx="0" cy="63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6560" bIns="1656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127" name=""/>
          <p:cNvGrpSpPr/>
          <p:nvPr/>
        </p:nvGrpSpPr>
        <p:grpSpPr>
          <a:xfrm>
            <a:off x="222480" y="2921760"/>
            <a:ext cx="1269720" cy="456120"/>
            <a:chOff x="222480" y="2921760"/>
            <a:chExt cx="1269720" cy="456120"/>
          </a:xfrm>
        </p:grpSpPr>
        <p:sp>
          <p:nvSpPr>
            <p:cNvPr id="128" name=""/>
            <p:cNvSpPr/>
            <p:nvPr/>
          </p:nvSpPr>
          <p:spPr>
            <a:xfrm flipH="1">
              <a:off x="222480" y="3142440"/>
              <a:ext cx="759960" cy="235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29" name=""/>
            <p:cNvGrpSpPr/>
            <p:nvPr/>
          </p:nvGrpSpPr>
          <p:grpSpPr>
            <a:xfrm>
              <a:off x="932760" y="2921760"/>
              <a:ext cx="559440" cy="227520"/>
              <a:chOff x="932760" y="2921760"/>
              <a:chExt cx="559440" cy="227520"/>
            </a:xfrm>
          </p:grpSpPr>
          <p:sp>
            <p:nvSpPr>
              <p:cNvPr id="130" name=""/>
              <p:cNvSpPr/>
              <p:nvPr/>
            </p:nvSpPr>
            <p:spPr>
              <a:xfrm flipH="1">
                <a:off x="932760" y="2921760"/>
                <a:ext cx="559440" cy="146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" name=""/>
              <p:cNvSpPr/>
              <p:nvPr/>
            </p:nvSpPr>
            <p:spPr>
              <a:xfrm flipH="1" flipV="1">
                <a:off x="936360" y="3096720"/>
                <a:ext cx="35640" cy="525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760" bIns="576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32" name=""/>
          <p:cNvSpPr/>
          <p:nvPr/>
        </p:nvSpPr>
        <p:spPr>
          <a:xfrm>
            <a:off x="232920" y="2680200"/>
            <a:ext cx="1231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Outbound Calls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 flipH="1" flipV="1">
            <a:off x="1409400" y="927000"/>
            <a:ext cx="584280" cy="330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1027080" y="595800"/>
            <a:ext cx="1509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Link to client call center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 flipH="1" flipV="1">
            <a:off x="3784680" y="825480"/>
            <a:ext cx="234720" cy="45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2306520" y="608400"/>
            <a:ext cx="1760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Data connectivity for host access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7" name=""/>
          <p:cNvGrpSpPr/>
          <p:nvPr/>
        </p:nvGrpSpPr>
        <p:grpSpPr>
          <a:xfrm>
            <a:off x="5899320" y="1282680"/>
            <a:ext cx="2952720" cy="1999800"/>
            <a:chOff x="5899320" y="1282680"/>
            <a:chExt cx="2952720" cy="1999800"/>
          </a:xfrm>
        </p:grpSpPr>
        <p:sp>
          <p:nvSpPr>
            <p:cNvPr id="138" name=""/>
            <p:cNvSpPr/>
            <p:nvPr/>
          </p:nvSpPr>
          <p:spPr>
            <a:xfrm>
              <a:off x="5899320" y="1282680"/>
              <a:ext cx="2952720" cy="1999800"/>
            </a:xfrm>
            <a:prstGeom prst="rect">
              <a:avLst/>
            </a:prstGeom>
            <a:solidFill>
              <a:srgbClr val="ffffc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39" name=""/>
            <p:cNvGrpSpPr/>
            <p:nvPr/>
          </p:nvGrpSpPr>
          <p:grpSpPr>
            <a:xfrm>
              <a:off x="6451920" y="1794600"/>
              <a:ext cx="1981080" cy="1014480"/>
              <a:chOff x="6451920" y="1794600"/>
              <a:chExt cx="1981080" cy="1014480"/>
            </a:xfrm>
          </p:grpSpPr>
          <p:grpSp>
            <p:nvGrpSpPr>
              <p:cNvPr id="140" name=""/>
              <p:cNvGrpSpPr/>
              <p:nvPr/>
            </p:nvGrpSpPr>
            <p:grpSpPr>
              <a:xfrm>
                <a:off x="6451920" y="1794600"/>
                <a:ext cx="914400" cy="920160"/>
                <a:chOff x="6451920" y="1794600"/>
                <a:chExt cx="914400" cy="920160"/>
              </a:xfrm>
            </p:grpSpPr>
            <p:pic>
              <p:nvPicPr>
                <p:cNvPr id="141" name="" descr=""/>
                <p:cNvPicPr/>
                <p:nvPr/>
              </p:nvPicPr>
              <p:blipFill>
                <a:blip r:embed="rId1"/>
                <a:stretch/>
              </p:blipFill>
              <p:spPr>
                <a:xfrm>
                  <a:off x="6451920" y="1794600"/>
                  <a:ext cx="615960" cy="66960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pic>
              <p:nvPicPr>
                <p:cNvPr id="142" name="" descr=""/>
                <p:cNvPicPr/>
                <p:nvPr/>
              </p:nvPicPr>
              <p:blipFill>
                <a:blip r:embed="rId2"/>
                <a:stretch/>
              </p:blipFill>
              <p:spPr>
                <a:xfrm>
                  <a:off x="6571080" y="1944000"/>
                  <a:ext cx="615960" cy="67140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pic>
              <p:nvPicPr>
                <p:cNvPr id="143" name="" descr=""/>
                <p:cNvPicPr/>
                <p:nvPr/>
              </p:nvPicPr>
              <p:blipFill>
                <a:blip r:embed="rId3"/>
                <a:stretch/>
              </p:blipFill>
              <p:spPr>
                <a:xfrm>
                  <a:off x="6750360" y="2045160"/>
                  <a:ext cx="615960" cy="66960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</p:grpSp>
          <p:pic>
            <p:nvPicPr>
              <p:cNvPr id="144" name="" descr=""/>
              <p:cNvPicPr/>
              <p:nvPr/>
            </p:nvPicPr>
            <p:blipFill>
              <a:blip r:embed="rId4"/>
              <a:stretch/>
            </p:blipFill>
            <p:spPr>
              <a:xfrm>
                <a:off x="7594920" y="2036880"/>
                <a:ext cx="533520" cy="4489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45" name="" descr=""/>
              <p:cNvPicPr/>
              <p:nvPr/>
            </p:nvPicPr>
            <p:blipFill>
              <a:blip r:embed="rId5"/>
              <a:stretch/>
            </p:blipFill>
            <p:spPr>
              <a:xfrm>
                <a:off x="7747200" y="2198160"/>
                <a:ext cx="533520" cy="4492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46" name="" descr=""/>
              <p:cNvPicPr/>
              <p:nvPr/>
            </p:nvPicPr>
            <p:blipFill>
              <a:blip r:embed="rId6"/>
              <a:stretch/>
            </p:blipFill>
            <p:spPr>
              <a:xfrm>
                <a:off x="7899840" y="2360160"/>
                <a:ext cx="533160" cy="4489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grpSp>
        <p:nvGrpSpPr>
          <p:cNvPr id="147" name=""/>
          <p:cNvGrpSpPr/>
          <p:nvPr/>
        </p:nvGrpSpPr>
        <p:grpSpPr>
          <a:xfrm>
            <a:off x="5911920" y="4127400"/>
            <a:ext cx="2952720" cy="2000160"/>
            <a:chOff x="5911920" y="4127400"/>
            <a:chExt cx="2952720" cy="2000160"/>
          </a:xfrm>
        </p:grpSpPr>
        <p:sp>
          <p:nvSpPr>
            <p:cNvPr id="148" name=""/>
            <p:cNvSpPr/>
            <p:nvPr/>
          </p:nvSpPr>
          <p:spPr>
            <a:xfrm>
              <a:off x="5911920" y="4127400"/>
              <a:ext cx="2952720" cy="2000160"/>
            </a:xfrm>
            <a:prstGeom prst="rect">
              <a:avLst/>
            </a:prstGeom>
            <a:solidFill>
              <a:srgbClr val="ffffc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49" name=""/>
            <p:cNvGrpSpPr/>
            <p:nvPr/>
          </p:nvGrpSpPr>
          <p:grpSpPr>
            <a:xfrm>
              <a:off x="6464520" y="4639320"/>
              <a:ext cx="1981080" cy="1014840"/>
              <a:chOff x="6464520" y="4639320"/>
              <a:chExt cx="1981080" cy="1014840"/>
            </a:xfrm>
          </p:grpSpPr>
          <p:grpSp>
            <p:nvGrpSpPr>
              <p:cNvPr id="150" name=""/>
              <p:cNvGrpSpPr/>
              <p:nvPr/>
            </p:nvGrpSpPr>
            <p:grpSpPr>
              <a:xfrm>
                <a:off x="6464520" y="4639320"/>
                <a:ext cx="914400" cy="920160"/>
                <a:chOff x="6464520" y="4639320"/>
                <a:chExt cx="914400" cy="920160"/>
              </a:xfrm>
            </p:grpSpPr>
            <p:pic>
              <p:nvPicPr>
                <p:cNvPr id="151" name="" descr=""/>
                <p:cNvPicPr/>
                <p:nvPr/>
              </p:nvPicPr>
              <p:blipFill>
                <a:blip r:embed="rId7"/>
                <a:stretch/>
              </p:blipFill>
              <p:spPr>
                <a:xfrm>
                  <a:off x="6464520" y="4639320"/>
                  <a:ext cx="615960" cy="66960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pic>
              <p:nvPicPr>
                <p:cNvPr id="152" name="" descr=""/>
                <p:cNvPicPr/>
                <p:nvPr/>
              </p:nvPicPr>
              <p:blipFill>
                <a:blip r:embed="rId8"/>
                <a:stretch/>
              </p:blipFill>
              <p:spPr>
                <a:xfrm>
                  <a:off x="6583680" y="4788720"/>
                  <a:ext cx="615960" cy="67140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pic>
              <p:nvPicPr>
                <p:cNvPr id="153" name="" descr=""/>
                <p:cNvPicPr/>
                <p:nvPr/>
              </p:nvPicPr>
              <p:blipFill>
                <a:blip r:embed="rId9"/>
                <a:stretch/>
              </p:blipFill>
              <p:spPr>
                <a:xfrm>
                  <a:off x="6762960" y="4889880"/>
                  <a:ext cx="615960" cy="66960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</p:grpSp>
          <p:pic>
            <p:nvPicPr>
              <p:cNvPr id="154" name="" descr=""/>
              <p:cNvPicPr/>
              <p:nvPr/>
            </p:nvPicPr>
            <p:blipFill>
              <a:blip r:embed="rId10"/>
              <a:stretch/>
            </p:blipFill>
            <p:spPr>
              <a:xfrm>
                <a:off x="7607520" y="4881600"/>
                <a:ext cx="533520" cy="4492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55" name="" descr=""/>
              <p:cNvPicPr/>
              <p:nvPr/>
            </p:nvPicPr>
            <p:blipFill>
              <a:blip r:embed="rId11"/>
              <a:stretch/>
            </p:blipFill>
            <p:spPr>
              <a:xfrm>
                <a:off x="7759800" y="5043240"/>
                <a:ext cx="533520" cy="4496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56" name="" descr=""/>
              <p:cNvPicPr/>
              <p:nvPr/>
            </p:nvPicPr>
            <p:blipFill>
              <a:blip r:embed="rId12"/>
              <a:stretch/>
            </p:blipFill>
            <p:spPr>
              <a:xfrm>
                <a:off x="7912440" y="5204880"/>
                <a:ext cx="533160" cy="4492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grpSp>
        <p:nvGrpSpPr>
          <p:cNvPr id="157" name=""/>
          <p:cNvGrpSpPr/>
          <p:nvPr/>
        </p:nvGrpSpPr>
        <p:grpSpPr>
          <a:xfrm>
            <a:off x="247680" y="3910320"/>
            <a:ext cx="4413240" cy="2590920"/>
            <a:chOff x="247680" y="3910320"/>
            <a:chExt cx="4413240" cy="2590920"/>
          </a:xfrm>
        </p:grpSpPr>
        <p:sp>
          <p:nvSpPr>
            <p:cNvPr id="158" name=""/>
            <p:cNvSpPr/>
            <p:nvPr/>
          </p:nvSpPr>
          <p:spPr>
            <a:xfrm>
              <a:off x="1555920" y="4390920"/>
              <a:ext cx="3105000" cy="2018880"/>
            </a:xfrm>
            <a:prstGeom prst="rect">
              <a:avLst/>
            </a:prstGeom>
            <a:solidFill>
              <a:srgbClr val="ffffcc"/>
            </a:solidFill>
            <a:ln w="9360">
              <a:solidFill>
                <a:srgbClr val="000000"/>
              </a:solidFill>
              <a:miter/>
            </a:ln>
            <a:effectLst>
              <a:outerShdw dist="153753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1693800" y="4698720"/>
              <a:ext cx="928800" cy="520920"/>
            </a:xfrm>
            <a:prstGeom prst="rect">
              <a:avLst/>
            </a:prstGeom>
            <a:solidFill>
              <a:srgbClr val="3366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Definity G3r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1662120" y="5698800"/>
              <a:ext cx="1123920" cy="520920"/>
            </a:xfrm>
            <a:prstGeom prst="rect">
              <a:avLst/>
            </a:prstGeom>
            <a:solidFill>
              <a:srgbClr val="3366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Predictive Dialer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2982960" y="4927320"/>
              <a:ext cx="1531800" cy="520920"/>
            </a:xfrm>
            <a:prstGeom prst="rect">
              <a:avLst/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Network Connectivity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590040" y="4432680"/>
              <a:ext cx="9262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ff"/>
                  </a:solidFill>
                  <a:effectLst/>
                  <a:uFillTx/>
                  <a:latin typeface="Arial"/>
                </a:rPr>
                <a:t>1-800 lines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63" name=""/>
            <p:cNvGrpSpPr/>
            <p:nvPr/>
          </p:nvGrpSpPr>
          <p:grpSpPr>
            <a:xfrm>
              <a:off x="247680" y="4610160"/>
              <a:ext cx="1308240" cy="329400"/>
              <a:chOff x="247680" y="4610160"/>
              <a:chExt cx="1308240" cy="329400"/>
            </a:xfrm>
          </p:grpSpPr>
          <p:sp>
            <p:nvSpPr>
              <p:cNvPr id="164" name=""/>
              <p:cNvSpPr/>
              <p:nvPr/>
            </p:nvSpPr>
            <p:spPr>
              <a:xfrm>
                <a:off x="793800" y="4711320"/>
                <a:ext cx="762120" cy="228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165" name=""/>
              <p:cNvGrpSpPr/>
              <p:nvPr/>
            </p:nvGrpSpPr>
            <p:grpSpPr>
              <a:xfrm>
                <a:off x="247680" y="4610160"/>
                <a:ext cx="558720" cy="190080"/>
                <a:chOff x="247680" y="4610160"/>
                <a:chExt cx="558720" cy="190080"/>
              </a:xfrm>
            </p:grpSpPr>
            <p:sp>
              <p:nvSpPr>
                <p:cNvPr id="166" name=""/>
                <p:cNvSpPr/>
                <p:nvPr/>
              </p:nvSpPr>
              <p:spPr>
                <a:xfrm>
                  <a:off x="247680" y="4610160"/>
                  <a:ext cx="546120" cy="190080"/>
                </a:xfrm>
                <a:prstGeom prst="line">
                  <a:avLst/>
                </a:prstGeom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7" name=""/>
                <p:cNvSpPr/>
                <p:nvPr/>
              </p:nvSpPr>
              <p:spPr>
                <a:xfrm>
                  <a:off x="806400" y="4711320"/>
                  <a:ext cx="0" cy="63000"/>
                </a:xfrm>
                <a:prstGeom prst="line">
                  <a:avLst/>
                </a:prstGeom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6200" bIns="162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grpSp>
          <p:nvGrpSpPr>
            <p:cNvPr id="168" name=""/>
            <p:cNvGrpSpPr/>
            <p:nvPr/>
          </p:nvGrpSpPr>
          <p:grpSpPr>
            <a:xfrm>
              <a:off x="260280" y="5118120"/>
              <a:ext cx="1308240" cy="329400"/>
              <a:chOff x="260280" y="5118120"/>
              <a:chExt cx="1308240" cy="329400"/>
            </a:xfrm>
          </p:grpSpPr>
          <p:sp>
            <p:nvSpPr>
              <p:cNvPr id="169" name=""/>
              <p:cNvSpPr/>
              <p:nvPr/>
            </p:nvSpPr>
            <p:spPr>
              <a:xfrm>
                <a:off x="806400" y="5219280"/>
                <a:ext cx="762120" cy="228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170" name=""/>
              <p:cNvGrpSpPr/>
              <p:nvPr/>
            </p:nvGrpSpPr>
            <p:grpSpPr>
              <a:xfrm>
                <a:off x="260280" y="5118120"/>
                <a:ext cx="558720" cy="190080"/>
                <a:chOff x="260280" y="5118120"/>
                <a:chExt cx="558720" cy="190080"/>
              </a:xfrm>
            </p:grpSpPr>
            <p:sp>
              <p:nvSpPr>
                <p:cNvPr id="171" name=""/>
                <p:cNvSpPr/>
                <p:nvPr/>
              </p:nvSpPr>
              <p:spPr>
                <a:xfrm>
                  <a:off x="260280" y="5118120"/>
                  <a:ext cx="546120" cy="190080"/>
                </a:xfrm>
                <a:prstGeom prst="line">
                  <a:avLst/>
                </a:prstGeom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2" name=""/>
                <p:cNvSpPr/>
                <p:nvPr/>
              </p:nvSpPr>
              <p:spPr>
                <a:xfrm>
                  <a:off x="819000" y="5219280"/>
                  <a:ext cx="0" cy="63000"/>
                </a:xfrm>
                <a:prstGeom prst="line">
                  <a:avLst/>
                </a:prstGeom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6200" bIns="162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grpSp>
          <p:nvGrpSpPr>
            <p:cNvPr id="173" name=""/>
            <p:cNvGrpSpPr/>
            <p:nvPr/>
          </p:nvGrpSpPr>
          <p:grpSpPr>
            <a:xfrm>
              <a:off x="291960" y="6045120"/>
              <a:ext cx="1269720" cy="456120"/>
              <a:chOff x="291960" y="6045120"/>
              <a:chExt cx="1269720" cy="456120"/>
            </a:xfrm>
          </p:grpSpPr>
          <p:sp>
            <p:nvSpPr>
              <p:cNvPr id="174" name=""/>
              <p:cNvSpPr/>
              <p:nvPr/>
            </p:nvSpPr>
            <p:spPr>
              <a:xfrm flipH="1">
                <a:off x="291960" y="6265800"/>
                <a:ext cx="759960" cy="235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175" name=""/>
              <p:cNvGrpSpPr/>
              <p:nvPr/>
            </p:nvGrpSpPr>
            <p:grpSpPr>
              <a:xfrm>
                <a:off x="1002240" y="6045120"/>
                <a:ext cx="559440" cy="227520"/>
                <a:chOff x="1002240" y="6045120"/>
                <a:chExt cx="559440" cy="227520"/>
              </a:xfrm>
            </p:grpSpPr>
            <p:sp>
              <p:nvSpPr>
                <p:cNvPr id="176" name=""/>
                <p:cNvSpPr/>
                <p:nvPr/>
              </p:nvSpPr>
              <p:spPr>
                <a:xfrm flipH="1">
                  <a:off x="1002240" y="6045120"/>
                  <a:ext cx="559440" cy="146880"/>
                </a:xfrm>
                <a:prstGeom prst="line">
                  <a:avLst/>
                </a:prstGeom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7" name=""/>
                <p:cNvSpPr/>
                <p:nvPr/>
              </p:nvSpPr>
              <p:spPr>
                <a:xfrm flipH="1" flipV="1">
                  <a:off x="1006200" y="6220080"/>
                  <a:ext cx="35280" cy="52560"/>
                </a:xfrm>
                <a:prstGeom prst="line">
                  <a:avLst/>
                </a:prstGeom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5760" bIns="57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sp>
          <p:nvSpPr>
            <p:cNvPr id="178" name=""/>
            <p:cNvSpPr/>
            <p:nvPr/>
          </p:nvSpPr>
          <p:spPr>
            <a:xfrm>
              <a:off x="302760" y="5804280"/>
              <a:ext cx="12312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ff"/>
                  </a:solidFill>
                  <a:effectLst/>
                  <a:uFillTx/>
                  <a:latin typeface="Arial"/>
                </a:rPr>
                <a:t>Outbound Calls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 flipH="1" flipV="1">
              <a:off x="1479240" y="4050720"/>
              <a:ext cx="584280" cy="3301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1554120" y="3910320"/>
              <a:ext cx="15098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ff"/>
                  </a:solidFill>
                  <a:effectLst/>
                  <a:uFillTx/>
                  <a:latin typeface="Arial"/>
                </a:rPr>
                <a:t>Link to client call center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 flipV="1">
              <a:off x="3308400" y="3949200"/>
              <a:ext cx="546120" cy="4316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82" name=""/>
          <p:cNvSpPr/>
          <p:nvPr/>
        </p:nvSpPr>
        <p:spPr>
          <a:xfrm>
            <a:off x="3544920" y="3732840"/>
            <a:ext cx="1760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Data connectivity for host access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153000" y="5093280"/>
            <a:ext cx="1501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Link from client IVR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6509160" y="842040"/>
            <a:ext cx="18057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Pune call center</a:t>
            </a:r>
            <a:r>
              <a:rPr b="0" lang="en-US" sz="2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6393960" y="3717360"/>
            <a:ext cx="2230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Bangalore call center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4597560" y="5067360"/>
            <a:ext cx="1333440" cy="0"/>
          </a:xfrm>
          <a:prstGeom prst="line">
            <a:avLst/>
          </a:prstGeom>
          <a:ln w="1908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4597560" y="2298600"/>
            <a:ext cx="1333440" cy="0"/>
          </a:xfrm>
          <a:prstGeom prst="line">
            <a:avLst/>
          </a:prstGeom>
          <a:ln w="1908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 flipH="1">
            <a:off x="2977560" y="3222720"/>
            <a:ext cx="4320" cy="1208160"/>
          </a:xfrm>
          <a:prstGeom prst="line">
            <a:avLst/>
          </a:prstGeom>
          <a:ln w="1908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3094560" y="2464560"/>
            <a:ext cx="1171800" cy="70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Telecom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 Center- 1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5257800" y="704880"/>
            <a:ext cx="0" cy="550548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4547520" y="764640"/>
            <a:ext cx="608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USA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5302080" y="764640"/>
            <a:ext cx="925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INDIA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4608360" y="5184360"/>
            <a:ext cx="1333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Satellite Link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4633920" y="2403000"/>
            <a:ext cx="12304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Fiber  Link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3209040" y="5550480"/>
            <a:ext cx="1171800" cy="70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Telecom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 Center- 2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1147680" y="3327120"/>
            <a:ext cx="3649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Inter-connected for redundancy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/>
          </p:cNvSpPr>
          <p:nvPr>
            <p:ph type="title"/>
          </p:nvPr>
        </p:nvSpPr>
        <p:spPr>
          <a:xfrm>
            <a:off x="1089000" y="130320"/>
            <a:ext cx="7810560" cy="558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a50021"/>
                </a:solidFill>
                <a:effectLst/>
                <a:uFillTx/>
                <a:latin typeface="Tahoma"/>
              </a:rPr>
              <a:t>Telecom</a:t>
            </a:r>
            <a:endParaRPr b="0" lang="en-US" sz="2800" strike="noStrike" u="none">
              <a:solidFill>
                <a:srgbClr val="a50021"/>
              </a:solidFill>
              <a:effectLst/>
              <a:uFillTx/>
              <a:latin typeface="Tahoma"/>
            </a:endParaRPr>
          </a:p>
        </p:txBody>
      </p:sp>
      <p:sp>
        <p:nvSpPr>
          <p:cNvPr id="198" name="PlaceHolder 2"/>
          <p:cNvSpPr>
            <a:spLocks noGrp="1"/>
          </p:cNvSpPr>
          <p:nvPr>
            <p:ph/>
          </p:nvPr>
        </p:nvSpPr>
        <p:spPr>
          <a:xfrm>
            <a:off x="307800" y="847440"/>
            <a:ext cx="8229600" cy="5143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MCI, AT&amp;T or Sprint provide connectivity from the US end. 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Circuits will be required from MsourcE telecom Centers to the client location for data connectivity and call monitoring etc. Circuit to any new location can be established in 2-3 months 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Incoming calls can come through 1-800 numbers or through the client’s IVR to the Switch located at MsourcE telecom center.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089000" y="130320"/>
            <a:ext cx="7810560" cy="558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a50021"/>
                </a:solidFill>
                <a:effectLst/>
                <a:uFillTx/>
                <a:latin typeface="Tahoma"/>
              </a:rPr>
              <a:t>Mission statement</a:t>
            </a:r>
            <a:endParaRPr b="0" lang="en-US" sz="2800" strike="noStrike" u="none">
              <a:solidFill>
                <a:srgbClr val="a50021"/>
              </a:solidFill>
              <a:effectLst/>
              <a:uFillTx/>
              <a:latin typeface="Tahoma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26880" y="1037880"/>
            <a:ext cx="8229600" cy="5143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</p:txBody>
      </p:sp>
      <p:sp>
        <p:nvSpPr>
          <p:cNvPr id="28" name=""/>
          <p:cNvSpPr/>
          <p:nvPr/>
        </p:nvSpPr>
        <p:spPr>
          <a:xfrm>
            <a:off x="4241880" y="3086280"/>
            <a:ext cx="183960" cy="39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722160" y="1647720"/>
            <a:ext cx="7648560" cy="2660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MsourcE  is an e-Services company.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Our mission is to provide the complete range of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e-Services</a:t>
            </a: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 that are critical to your business growth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at the best service level possible.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1089000" y="130320"/>
            <a:ext cx="7810560" cy="558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a50021"/>
                </a:solidFill>
                <a:effectLst/>
                <a:uFillTx/>
                <a:latin typeface="Tahoma"/>
              </a:rPr>
              <a:t>Telecom..contd</a:t>
            </a:r>
            <a:endParaRPr b="0" lang="en-US" sz="2800" strike="noStrike" u="none">
              <a:solidFill>
                <a:srgbClr val="a50021"/>
              </a:solidFill>
              <a:effectLst/>
              <a:uFillTx/>
              <a:latin typeface="Tahoma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/>
          </p:nvPr>
        </p:nvSpPr>
        <p:spPr>
          <a:xfrm>
            <a:off x="365040" y="618840"/>
            <a:ext cx="8229600" cy="5143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The switch (Definity) is located in the MsourcE telecom center in the US and the Indian agents are connected to this over an International private leased circuit.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Facility to make 3-way calls and transfer the call to client’s call center or any other related facility (for escalation).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The call management system can be accessed from the client’s command center in order to  monitor calls and to get MIS.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a50021"/>
                </a:solidFill>
                <a:effectLst/>
                <a:uFillTx/>
                <a:latin typeface="Tahoma"/>
              </a:rPr>
              <a:t>Email Response Services</a:t>
            </a:r>
            <a:endParaRPr b="0" lang="en-US" sz="4400" strike="noStrike" u="none">
              <a:solidFill>
                <a:srgbClr val="a50021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PlaceHolder 1"/>
          <p:cNvSpPr>
            <a:spLocks noGrp="1"/>
          </p:cNvSpPr>
          <p:nvPr>
            <p:ph type="title"/>
          </p:nvPr>
        </p:nvSpPr>
        <p:spPr>
          <a:xfrm>
            <a:off x="1089000" y="130320"/>
            <a:ext cx="7810560" cy="558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a50021"/>
                </a:solidFill>
                <a:effectLst/>
                <a:uFillTx/>
                <a:latin typeface="Tahoma"/>
              </a:rPr>
              <a:t>Email handling challenges</a:t>
            </a:r>
            <a:endParaRPr b="0" lang="en-US" sz="2800" strike="noStrike" u="none">
              <a:solidFill>
                <a:srgbClr val="a50021"/>
              </a:solidFill>
              <a:effectLst/>
              <a:uFillTx/>
              <a:latin typeface="Tahoma"/>
            </a:endParaRPr>
          </a:p>
        </p:txBody>
      </p:sp>
      <p:sp>
        <p:nvSpPr>
          <p:cNvPr id="203" name="PlaceHolder 2"/>
          <p:cNvSpPr>
            <a:spLocks noGrp="1"/>
          </p:cNvSpPr>
          <p:nvPr>
            <p:ph/>
          </p:nvPr>
        </p:nvSpPr>
        <p:spPr>
          <a:xfrm>
            <a:off x="326880" y="1037880"/>
            <a:ext cx="8229600" cy="5143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Your company is likely to face some serious challenges while handling the large and growing volume of incoming / outgoing emails: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Volatility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51"/>
              </a:spcBef>
              <a:buClr>
                <a:srgbClr val="000066"/>
              </a:buClr>
              <a:buSzPct val="62000"/>
              <a:buFont typeface="Symbol" charset="2"/>
              <a:buChar char="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“Flood or Famine” of incoming emails corresponding with marketing campaigns and events</a:t>
            </a:r>
            <a:endParaRPr b="0" lang="en-US" sz="18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Falling between tables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51"/>
              </a:spcBef>
              <a:buClr>
                <a:srgbClr val="000066"/>
              </a:buClr>
              <a:buSzPct val="62000"/>
              <a:buFont typeface="Symbol" charset="2"/>
              <a:buChar char="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Responsibility not  clearly defined within your organization</a:t>
            </a:r>
            <a:endParaRPr b="0" lang="en-US" sz="18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51"/>
              </a:spcBef>
              <a:buClr>
                <a:srgbClr val="000066"/>
              </a:buClr>
              <a:buSzPct val="62000"/>
              <a:buFont typeface="Symbol" charset="2"/>
              <a:buChar char="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Emails go to the wrong person and he/she ignores them</a:t>
            </a:r>
            <a:endParaRPr b="0" lang="en-US" sz="18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Nobody tracks the response time &amp; quality of response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High volume routine queries consume resources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High volume outgoing mails are not managed efficiently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Feedback from customer emails does not translate into understanding of customer behavior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No systems for email archival / retrieval 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PlaceHolder 1"/>
          <p:cNvSpPr>
            <a:spLocks noGrp="1"/>
          </p:cNvSpPr>
          <p:nvPr>
            <p:ph type="title"/>
          </p:nvPr>
        </p:nvSpPr>
        <p:spPr>
          <a:xfrm>
            <a:off x="1089000" y="130320"/>
            <a:ext cx="7810560" cy="558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a50021"/>
                </a:solidFill>
                <a:effectLst/>
                <a:uFillTx/>
                <a:latin typeface="Tahoma"/>
              </a:rPr>
              <a:t>Our Business Proposition</a:t>
            </a:r>
            <a:endParaRPr b="0" lang="en-US" sz="2800" strike="noStrike" u="none">
              <a:solidFill>
                <a:srgbClr val="a50021"/>
              </a:solidFill>
              <a:effectLst/>
              <a:uFillTx/>
              <a:latin typeface="Tahoma"/>
            </a:endParaRPr>
          </a:p>
        </p:txBody>
      </p:sp>
      <p:sp>
        <p:nvSpPr>
          <p:cNvPr id="205" name="PlaceHolder 2"/>
          <p:cNvSpPr>
            <a:spLocks noGrp="1"/>
          </p:cNvSpPr>
          <p:nvPr>
            <p:ph/>
          </p:nvPr>
        </p:nvSpPr>
        <p:spPr>
          <a:xfrm>
            <a:off x="326880" y="746280"/>
            <a:ext cx="8229600" cy="54352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We streamline the email management processes and take care of the entire operation.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Quality of resources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All our e-Service Representatives are college graduates 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Round the clock operations</a:t>
            </a: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	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We offer 24X365 operations to facilitate better turnaround times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Lower cost of operations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Operations in India ensure that operating costs are 25% lower than comparable U.S operations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Flexibility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We will adjust our resource allocation to suit your needs for peak as well as average volumes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Reporting &amp; monitoring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Archiving of messages and well equipped monitoring tools help our clients attain better service levels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1089000" y="130320"/>
            <a:ext cx="7810560" cy="558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a50021"/>
                </a:solidFill>
                <a:effectLst/>
                <a:uFillTx/>
                <a:latin typeface="Tahoma"/>
              </a:rPr>
              <a:t>Services offered</a:t>
            </a:r>
            <a:endParaRPr b="0" lang="en-US" sz="2800" strike="noStrike" u="none">
              <a:solidFill>
                <a:srgbClr val="a50021"/>
              </a:solidFill>
              <a:effectLst/>
              <a:uFillTx/>
              <a:latin typeface="Tahoma"/>
            </a:endParaRPr>
          </a:p>
        </p:txBody>
      </p:sp>
      <p:sp>
        <p:nvSpPr>
          <p:cNvPr id="207" name="PlaceHolder 2"/>
          <p:cNvSpPr>
            <a:spLocks noGrp="1"/>
          </p:cNvSpPr>
          <p:nvPr>
            <p:ph/>
          </p:nvPr>
        </p:nvSpPr>
        <p:spPr>
          <a:xfrm>
            <a:off x="326880" y="1037880"/>
            <a:ext cx="8229600" cy="5143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 algn="just">
              <a:lnSpc>
                <a:spcPct val="130000"/>
              </a:lnSpc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We provide email handling services for the following: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lnSpc>
                <a:spcPct val="130000"/>
              </a:lnSpc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Information disbursement 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lnSpc>
                <a:spcPct val="130000"/>
              </a:lnSpc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Complaint / query resolutions 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lnSpc>
                <a:spcPct val="130000"/>
              </a:lnSpc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Information gathering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lnSpc>
                <a:spcPct val="130000"/>
              </a:lnSpc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Identification and follow-up of business leads 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lnSpc>
                <a:spcPct val="130000"/>
              </a:lnSpc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Outbound marketing campaigns 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3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30000"/>
              </a:lnSpc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Chat sessions can be used for real-time interaction on e-commerce and customer support Web sites.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30000"/>
              </a:lnSpc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The two services compliment each other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PlaceHolder 1"/>
          <p:cNvSpPr>
            <a:spLocks noGrp="1"/>
          </p:cNvSpPr>
          <p:nvPr>
            <p:ph type="title"/>
          </p:nvPr>
        </p:nvSpPr>
        <p:spPr>
          <a:xfrm>
            <a:off x="1089000" y="130320"/>
            <a:ext cx="7810560" cy="558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a50021"/>
                </a:solidFill>
                <a:effectLst/>
                <a:uFillTx/>
                <a:latin typeface="Tahoma"/>
              </a:rPr>
              <a:t>Customer interaction solutions</a:t>
            </a:r>
            <a:endParaRPr b="0" lang="en-US" sz="2800" strike="noStrike" u="none">
              <a:solidFill>
                <a:srgbClr val="a50021"/>
              </a:solidFill>
              <a:effectLst/>
              <a:uFillTx/>
              <a:latin typeface="Tahoma"/>
            </a:endParaRPr>
          </a:p>
        </p:txBody>
      </p:sp>
      <p:sp>
        <p:nvSpPr>
          <p:cNvPr id="209" name="PlaceHolder 2"/>
          <p:cNvSpPr>
            <a:spLocks noGrp="1"/>
          </p:cNvSpPr>
          <p:nvPr>
            <p:ph/>
          </p:nvPr>
        </p:nvSpPr>
        <p:spPr>
          <a:xfrm>
            <a:off x="326880" y="1037880"/>
            <a:ext cx="8229600" cy="5143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Mphasis-BFL has extensive experience of evaluating the various email management / customer interaction solutions and can implement any of these for our needs.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The following email management solutions have been evaluated in the past: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KANA / Silknet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eGain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Lucent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Mustang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Mphasis-BFL has also worked with leading CRM solutions like Siebel, Vantive, Clarify etc.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title"/>
          </p:nvPr>
        </p:nvSpPr>
        <p:spPr>
          <a:xfrm>
            <a:off x="1089000" y="130320"/>
            <a:ext cx="7810560" cy="558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a50021"/>
                </a:solidFill>
                <a:effectLst/>
                <a:uFillTx/>
                <a:latin typeface="Tahoma"/>
              </a:rPr>
              <a:t>Kana Partnership</a:t>
            </a:r>
            <a:endParaRPr b="0" lang="en-US" sz="2800" strike="noStrike" u="none">
              <a:solidFill>
                <a:srgbClr val="a50021"/>
              </a:solidFill>
              <a:effectLst/>
              <a:uFillTx/>
              <a:latin typeface="Tahoma"/>
            </a:endParaRPr>
          </a:p>
        </p:txBody>
      </p:sp>
      <p:sp>
        <p:nvSpPr>
          <p:cNvPr id="211" name="PlaceHolder 2"/>
          <p:cNvSpPr>
            <a:spLocks noGrp="1"/>
          </p:cNvSpPr>
          <p:nvPr>
            <p:ph/>
          </p:nvPr>
        </p:nvSpPr>
        <p:spPr>
          <a:xfrm>
            <a:off x="326880" y="1037880"/>
            <a:ext cx="8229600" cy="5143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Mphasis-BFL partnership with Kana.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Mphasis-BFL is the prime reseller and implementation partner for Kana Suite of products in India.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Kana certified Support engineers for implementation and internal support.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MsourcE has implemented a pilot operation with Kana 5.0 version at the Pune operations center.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MsourcE technical support staff to be Kana certified for implementation and technical support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PlaceHolder 1"/>
          <p:cNvSpPr>
            <a:spLocks noGrp="1"/>
          </p:cNvSpPr>
          <p:nvPr>
            <p:ph type="title"/>
          </p:nvPr>
        </p:nvSpPr>
        <p:spPr>
          <a:xfrm>
            <a:off x="1089000" y="130320"/>
            <a:ext cx="7810560" cy="558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a50021"/>
                </a:solidFill>
                <a:effectLst/>
                <a:uFillTx/>
                <a:latin typeface="Tahoma"/>
              </a:rPr>
              <a:t>Kana Suite of product</a:t>
            </a:r>
            <a:endParaRPr b="0" lang="en-US" sz="2800" strike="noStrike" u="none">
              <a:solidFill>
                <a:srgbClr val="a50021"/>
              </a:solidFill>
              <a:effectLst/>
              <a:uFillTx/>
              <a:latin typeface="Tahoma"/>
            </a:endParaRPr>
          </a:p>
        </p:txBody>
      </p:sp>
      <p:sp>
        <p:nvSpPr>
          <p:cNvPr id="213" name="PlaceHolder 2"/>
          <p:cNvSpPr>
            <a:spLocks noGrp="1"/>
          </p:cNvSpPr>
          <p:nvPr>
            <p:ph/>
          </p:nvPr>
        </p:nvSpPr>
        <p:spPr>
          <a:xfrm>
            <a:off x="326880" y="1037880"/>
            <a:ext cx="8229600" cy="5143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Marketing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Kana Connect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51"/>
              </a:spcBef>
              <a:buClr>
                <a:srgbClr val="000066"/>
              </a:buClr>
              <a:buSzPct val="62000"/>
              <a:buFont typeface="Symbol" charset="2"/>
              <a:buChar char="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Electronic direct marketing solution for proactive outbound email messages to target customers</a:t>
            </a:r>
            <a:endParaRPr b="0" lang="en-US" sz="18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Sales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Kana Realtime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51"/>
              </a:spcBef>
              <a:buClr>
                <a:srgbClr val="000066"/>
              </a:buClr>
              <a:buSzPct val="62000"/>
              <a:buFont typeface="Symbol" charset="2"/>
              <a:buChar char="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E-commerce solution to offer on-line services to customers browsing the site requiring immediate help.</a:t>
            </a:r>
            <a:endParaRPr b="0" lang="en-US" sz="18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Kana Notify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51"/>
              </a:spcBef>
              <a:buClr>
                <a:srgbClr val="000066"/>
              </a:buClr>
              <a:buSzPct val="62000"/>
              <a:buFont typeface="Symbol" charset="2"/>
              <a:buChar char="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For automating, customizing and managing transaction related communications</a:t>
            </a:r>
            <a:endParaRPr b="0" lang="en-US" sz="18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PlaceHolder 1"/>
          <p:cNvSpPr>
            <a:spLocks noGrp="1"/>
          </p:cNvSpPr>
          <p:nvPr>
            <p:ph type="title"/>
          </p:nvPr>
        </p:nvSpPr>
        <p:spPr>
          <a:xfrm>
            <a:off x="1089000" y="130320"/>
            <a:ext cx="7810560" cy="558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a50021"/>
                </a:solidFill>
                <a:effectLst/>
                <a:uFillTx/>
                <a:latin typeface="Tahoma"/>
              </a:rPr>
              <a:t>Kana Suite of product</a:t>
            </a:r>
            <a:endParaRPr b="0" lang="en-US" sz="2800" strike="noStrike" u="none">
              <a:solidFill>
                <a:srgbClr val="a50021"/>
              </a:solidFill>
              <a:effectLst/>
              <a:uFillTx/>
              <a:latin typeface="Tahoma"/>
            </a:endParaRPr>
          </a:p>
        </p:txBody>
      </p:sp>
      <p:sp>
        <p:nvSpPr>
          <p:cNvPr id="215" name="PlaceHolder 2"/>
          <p:cNvSpPr>
            <a:spLocks noGrp="1"/>
          </p:cNvSpPr>
          <p:nvPr>
            <p:ph/>
          </p:nvPr>
        </p:nvSpPr>
        <p:spPr>
          <a:xfrm>
            <a:off x="326880" y="1037880"/>
            <a:ext cx="8229600" cy="5143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Service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Kana Response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51"/>
              </a:spcBef>
              <a:buClr>
                <a:srgbClr val="000066"/>
              </a:buClr>
              <a:buSzPct val="62000"/>
              <a:buFont typeface="Symbol" charset="2"/>
              <a:buChar char="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Email customer service solution to respond, monitor and manage high volumes of customer service inquiries.</a:t>
            </a:r>
            <a:endParaRPr b="0" lang="en-US" sz="18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Kana Classify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51"/>
              </a:spcBef>
              <a:buClr>
                <a:srgbClr val="000066"/>
              </a:buClr>
              <a:buSzPct val="62000"/>
              <a:buFont typeface="Symbol" charset="2"/>
              <a:buChar char="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Automated response to customer inquiries through intelligent engine reducing manual responses by customer service reps.</a:t>
            </a:r>
            <a:endParaRPr b="0" lang="en-US" sz="18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Kana Assist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51"/>
              </a:spcBef>
              <a:buClr>
                <a:srgbClr val="000066"/>
              </a:buClr>
              <a:buSzPct val="62000"/>
              <a:buFont typeface="Symbol" charset="2"/>
              <a:buChar char="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On-line service solution to deliver context sensitive answers directly on the Web page.</a:t>
            </a:r>
            <a:endParaRPr b="0" lang="en-US" sz="18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2" marL="1143000" indent="0">
              <a:spcBef>
                <a:spcPts val="45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"/>
          <p:cNvSpPr/>
          <p:nvPr/>
        </p:nvSpPr>
        <p:spPr>
          <a:xfrm>
            <a:off x="3313080" y="2325600"/>
            <a:ext cx="1258920" cy="29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Match Result No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7" name=""/>
          <p:cNvGrpSpPr/>
          <p:nvPr/>
        </p:nvGrpSpPr>
        <p:grpSpPr>
          <a:xfrm>
            <a:off x="4024440" y="5305320"/>
            <a:ext cx="1371600" cy="363600"/>
            <a:chOff x="4024440" y="5305320"/>
            <a:chExt cx="1371600" cy="363600"/>
          </a:xfrm>
        </p:grpSpPr>
        <p:sp>
          <p:nvSpPr>
            <p:cNvPr id="218" name=""/>
            <p:cNvSpPr/>
            <p:nvPr/>
          </p:nvSpPr>
          <p:spPr>
            <a:xfrm>
              <a:off x="4024440" y="5305320"/>
              <a:ext cx="1371600" cy="363600"/>
            </a:xfrm>
            <a:prstGeom prst="rect">
              <a:avLst/>
            </a:prstGeom>
            <a:solidFill>
              <a:srgbClr val="993300"/>
            </a:solidFill>
            <a:ln w="936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4024440" y="5305320"/>
              <a:ext cx="1371600" cy="290880"/>
            </a:xfrm>
            <a:prstGeom prst="rect">
              <a:avLst/>
            </a:prstGeom>
            <a:noFill/>
            <a:ln w="936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Bank Of E-service executives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Message Processing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0" name=""/>
          <p:cNvGrpSpPr/>
          <p:nvPr/>
        </p:nvGrpSpPr>
        <p:grpSpPr>
          <a:xfrm>
            <a:off x="6127920" y="5160960"/>
            <a:ext cx="822240" cy="507960"/>
            <a:chOff x="6127920" y="5160960"/>
            <a:chExt cx="822240" cy="507960"/>
          </a:xfrm>
        </p:grpSpPr>
        <p:grpSp>
          <p:nvGrpSpPr>
            <p:cNvPr id="221" name=""/>
            <p:cNvGrpSpPr/>
            <p:nvPr/>
          </p:nvGrpSpPr>
          <p:grpSpPr>
            <a:xfrm>
              <a:off x="6127920" y="5160960"/>
              <a:ext cx="730800" cy="507960"/>
              <a:chOff x="6127920" y="5160960"/>
              <a:chExt cx="730800" cy="507960"/>
            </a:xfrm>
          </p:grpSpPr>
          <p:sp>
            <p:nvSpPr>
              <p:cNvPr id="222" name=""/>
              <p:cNvSpPr/>
              <p:nvPr/>
            </p:nvSpPr>
            <p:spPr>
              <a:xfrm>
                <a:off x="6127920" y="5160960"/>
                <a:ext cx="730800" cy="145080"/>
              </a:xfrm>
              <a:prstGeom prst="ellipse">
                <a:avLst/>
              </a:prstGeom>
              <a:solidFill>
                <a:srgbClr val="000080"/>
              </a:solidFill>
              <a:ln w="1260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3" name=""/>
              <p:cNvSpPr/>
              <p:nvPr/>
            </p:nvSpPr>
            <p:spPr>
              <a:xfrm>
                <a:off x="6127920" y="5523840"/>
                <a:ext cx="730800" cy="145080"/>
              </a:xfrm>
              <a:prstGeom prst="ellipse">
                <a:avLst/>
              </a:prstGeom>
              <a:solidFill>
                <a:srgbClr val="000080"/>
              </a:solidFill>
              <a:ln w="1260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" name=""/>
              <p:cNvSpPr/>
              <p:nvPr/>
            </p:nvSpPr>
            <p:spPr>
              <a:xfrm>
                <a:off x="6127920" y="5233320"/>
                <a:ext cx="0" cy="362880"/>
              </a:xfrm>
              <a:prstGeom prst="line">
                <a:avLst/>
              </a:prstGeom>
              <a:ln w="1260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5" name=""/>
              <p:cNvSpPr/>
              <p:nvPr/>
            </p:nvSpPr>
            <p:spPr>
              <a:xfrm>
                <a:off x="6858720" y="5233320"/>
                <a:ext cx="0" cy="362880"/>
              </a:xfrm>
              <a:prstGeom prst="line">
                <a:avLst/>
              </a:prstGeom>
              <a:ln w="1260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26" name=""/>
            <p:cNvSpPr/>
            <p:nvPr/>
          </p:nvSpPr>
          <p:spPr>
            <a:xfrm>
              <a:off x="6127920" y="5233320"/>
              <a:ext cx="822240" cy="29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Knowledge Base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7" name=""/>
          <p:cNvSpPr/>
          <p:nvPr/>
        </p:nvSpPr>
        <p:spPr>
          <a:xfrm>
            <a:off x="5396040" y="5451480"/>
            <a:ext cx="731880" cy="0"/>
          </a:xfrm>
          <a:prstGeom prst="line">
            <a:avLst/>
          </a:prstGeom>
          <a:ln w="28440">
            <a:solidFill>
              <a:srgbClr val="ff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8" name=""/>
          <p:cNvGrpSpPr/>
          <p:nvPr/>
        </p:nvGrpSpPr>
        <p:grpSpPr>
          <a:xfrm>
            <a:off x="4206960" y="6032520"/>
            <a:ext cx="1189080" cy="363600"/>
            <a:chOff x="4206960" y="6032520"/>
            <a:chExt cx="1189080" cy="363600"/>
          </a:xfrm>
        </p:grpSpPr>
        <p:sp>
          <p:nvSpPr>
            <p:cNvPr id="229" name=""/>
            <p:cNvSpPr/>
            <p:nvPr/>
          </p:nvSpPr>
          <p:spPr>
            <a:xfrm>
              <a:off x="4206960" y="6032520"/>
              <a:ext cx="1189080" cy="363600"/>
            </a:xfrm>
            <a:prstGeom prst="rect">
              <a:avLst/>
            </a:prstGeom>
            <a:solidFill>
              <a:srgbClr val="9933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4206960" y="6032520"/>
              <a:ext cx="1189080" cy="290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Supervisor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Quality Check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1" name=""/>
          <p:cNvGrpSpPr/>
          <p:nvPr/>
        </p:nvGrpSpPr>
        <p:grpSpPr>
          <a:xfrm>
            <a:off x="1189080" y="5305320"/>
            <a:ext cx="1189080" cy="363600"/>
            <a:chOff x="1189080" y="5305320"/>
            <a:chExt cx="1189080" cy="363600"/>
          </a:xfrm>
        </p:grpSpPr>
        <p:sp>
          <p:nvSpPr>
            <p:cNvPr id="232" name=""/>
            <p:cNvSpPr/>
            <p:nvPr/>
          </p:nvSpPr>
          <p:spPr>
            <a:xfrm>
              <a:off x="1189080" y="5305320"/>
              <a:ext cx="1189080" cy="363600"/>
            </a:xfrm>
            <a:prstGeom prst="rect">
              <a:avLst/>
            </a:prstGeom>
            <a:solidFill>
              <a:srgbClr val="9933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1189080" y="5305320"/>
              <a:ext cx="1189080" cy="290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Client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34" name=""/>
          <p:cNvSpPr/>
          <p:nvPr/>
        </p:nvSpPr>
        <p:spPr>
          <a:xfrm>
            <a:off x="2378160" y="5451480"/>
            <a:ext cx="1461960" cy="0"/>
          </a:xfrm>
          <a:prstGeom prst="line">
            <a:avLst/>
          </a:prstGeom>
          <a:ln w="28440">
            <a:solidFill>
              <a:srgbClr val="ff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2602080" y="4992840"/>
            <a:ext cx="1004760" cy="29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Message escalation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4664160" y="5668920"/>
            <a:ext cx="0" cy="219240"/>
          </a:xfrm>
          <a:prstGeom prst="line">
            <a:avLst/>
          </a:prstGeom>
          <a:ln w="2844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37" name=""/>
          <p:cNvGrpSpPr/>
          <p:nvPr/>
        </p:nvGrpSpPr>
        <p:grpSpPr>
          <a:xfrm>
            <a:off x="1371600" y="6013440"/>
            <a:ext cx="1189080" cy="363600"/>
            <a:chOff x="1371600" y="6013440"/>
            <a:chExt cx="1189080" cy="363600"/>
          </a:xfrm>
        </p:grpSpPr>
        <p:sp>
          <p:nvSpPr>
            <p:cNvPr id="238" name=""/>
            <p:cNvSpPr/>
            <p:nvPr/>
          </p:nvSpPr>
          <p:spPr>
            <a:xfrm>
              <a:off x="1371600" y="6013440"/>
              <a:ext cx="1189080" cy="363600"/>
            </a:xfrm>
            <a:prstGeom prst="rect">
              <a:avLst/>
            </a:prstGeom>
            <a:solidFill>
              <a:srgbClr val="9933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1371600" y="6013440"/>
              <a:ext cx="1189080" cy="290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Response Sent To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Customer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0" name=""/>
          <p:cNvSpPr/>
          <p:nvPr/>
        </p:nvSpPr>
        <p:spPr>
          <a:xfrm>
            <a:off x="2560680" y="6216480"/>
            <a:ext cx="1463760" cy="0"/>
          </a:xfrm>
          <a:prstGeom prst="line">
            <a:avLst/>
          </a:prstGeom>
          <a:ln w="28440">
            <a:solidFill>
              <a:srgbClr val="ff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1738440" y="5668920"/>
            <a:ext cx="0" cy="219240"/>
          </a:xfrm>
          <a:prstGeom prst="line">
            <a:avLst/>
          </a:prstGeom>
          <a:ln w="2844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2835360" y="5889600"/>
            <a:ext cx="1004760" cy="29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Message Approved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3" name=""/>
          <p:cNvGrpSpPr/>
          <p:nvPr/>
        </p:nvGrpSpPr>
        <p:grpSpPr>
          <a:xfrm>
            <a:off x="4206960" y="3416400"/>
            <a:ext cx="914400" cy="361800"/>
            <a:chOff x="4206960" y="3416400"/>
            <a:chExt cx="914400" cy="361800"/>
          </a:xfrm>
        </p:grpSpPr>
        <p:sp>
          <p:nvSpPr>
            <p:cNvPr id="244" name=""/>
            <p:cNvSpPr/>
            <p:nvPr/>
          </p:nvSpPr>
          <p:spPr>
            <a:xfrm>
              <a:off x="4206960" y="3416400"/>
              <a:ext cx="914400" cy="361800"/>
            </a:xfrm>
            <a:prstGeom prst="rect">
              <a:avLst/>
            </a:prstGeom>
            <a:solidFill>
              <a:srgbClr val="9933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" name=""/>
            <p:cNvSpPr/>
            <p:nvPr/>
          </p:nvSpPr>
          <p:spPr>
            <a:xfrm>
              <a:off x="4206960" y="3416400"/>
              <a:ext cx="914400" cy="289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Apply routing Rules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6" name=""/>
          <p:cNvSpPr/>
          <p:nvPr/>
        </p:nvSpPr>
        <p:spPr>
          <a:xfrm>
            <a:off x="3657600" y="4141800"/>
            <a:ext cx="366840" cy="654120"/>
          </a:xfrm>
          <a:prstGeom prst="rect">
            <a:avLst/>
          </a:prstGeom>
          <a:solidFill>
            <a:srgbClr val="000080"/>
          </a:solidFill>
          <a:ln w="93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Q1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4206960" y="4141800"/>
            <a:ext cx="365040" cy="654120"/>
          </a:xfrm>
          <a:prstGeom prst="rect">
            <a:avLst/>
          </a:prstGeom>
          <a:solidFill>
            <a:srgbClr val="000080"/>
          </a:solidFill>
          <a:ln w="93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Q2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4756320" y="4141800"/>
            <a:ext cx="365040" cy="654120"/>
          </a:xfrm>
          <a:prstGeom prst="rect">
            <a:avLst/>
          </a:prstGeom>
          <a:solidFill>
            <a:srgbClr val="000080"/>
          </a:solidFill>
          <a:ln w="93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Q3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5303880" y="4141800"/>
            <a:ext cx="366840" cy="654120"/>
          </a:xfrm>
          <a:prstGeom prst="rect">
            <a:avLst/>
          </a:prstGeom>
          <a:solidFill>
            <a:srgbClr val="000080"/>
          </a:solidFill>
          <a:ln w="93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Q4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3841920" y="3997440"/>
            <a:ext cx="1644480" cy="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3841920" y="3997440"/>
            <a:ext cx="0" cy="144360"/>
          </a:xfrm>
          <a:prstGeom prst="line">
            <a:avLst/>
          </a:prstGeom>
          <a:ln w="93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4389480" y="3997440"/>
            <a:ext cx="0" cy="144360"/>
          </a:xfrm>
          <a:prstGeom prst="line">
            <a:avLst/>
          </a:prstGeom>
          <a:ln w="93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4938840" y="3997440"/>
            <a:ext cx="0" cy="144360"/>
          </a:xfrm>
          <a:prstGeom prst="line">
            <a:avLst/>
          </a:prstGeom>
          <a:ln w="93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5486400" y="3997440"/>
            <a:ext cx="0" cy="144360"/>
          </a:xfrm>
          <a:prstGeom prst="line">
            <a:avLst/>
          </a:prstGeom>
          <a:ln w="93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4664160" y="3778200"/>
            <a:ext cx="0" cy="219240"/>
          </a:xfrm>
          <a:prstGeom prst="line">
            <a:avLst/>
          </a:prstGeom>
          <a:ln w="2844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4543560" y="3110040"/>
            <a:ext cx="0" cy="217440"/>
          </a:xfrm>
          <a:prstGeom prst="line">
            <a:avLst/>
          </a:prstGeom>
          <a:ln w="2844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3841920" y="4941720"/>
            <a:ext cx="1644480" cy="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3841920" y="4795920"/>
            <a:ext cx="0" cy="14580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4389480" y="4795920"/>
            <a:ext cx="0" cy="14580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4938840" y="4795920"/>
            <a:ext cx="0" cy="14580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5486400" y="4795920"/>
            <a:ext cx="0" cy="14580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4664160" y="4950000"/>
            <a:ext cx="0" cy="217440"/>
          </a:xfrm>
          <a:prstGeom prst="line">
            <a:avLst/>
          </a:prstGeom>
          <a:ln w="2844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63" name=""/>
          <p:cNvGrpSpPr/>
          <p:nvPr/>
        </p:nvGrpSpPr>
        <p:grpSpPr>
          <a:xfrm>
            <a:off x="4024440" y="1962000"/>
            <a:ext cx="1004760" cy="436680"/>
            <a:chOff x="4024440" y="1962000"/>
            <a:chExt cx="1004760" cy="436680"/>
          </a:xfrm>
        </p:grpSpPr>
        <p:sp>
          <p:nvSpPr>
            <p:cNvPr id="264" name=""/>
            <p:cNvSpPr/>
            <p:nvPr/>
          </p:nvSpPr>
          <p:spPr>
            <a:xfrm>
              <a:off x="4024440" y="1962000"/>
              <a:ext cx="913320" cy="363960"/>
            </a:xfrm>
            <a:prstGeom prst="rect">
              <a:avLst/>
            </a:prstGeom>
            <a:solidFill>
              <a:srgbClr val="9933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" name=""/>
            <p:cNvSpPr/>
            <p:nvPr/>
          </p:nvSpPr>
          <p:spPr>
            <a:xfrm>
              <a:off x="4024440" y="1962000"/>
              <a:ext cx="1004760" cy="436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Match Request to Known Solution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6" name=""/>
          <p:cNvGrpSpPr/>
          <p:nvPr/>
        </p:nvGrpSpPr>
        <p:grpSpPr>
          <a:xfrm>
            <a:off x="5670720" y="1889280"/>
            <a:ext cx="822240" cy="509400"/>
            <a:chOff x="5670720" y="1889280"/>
            <a:chExt cx="822240" cy="509400"/>
          </a:xfrm>
        </p:grpSpPr>
        <p:grpSp>
          <p:nvGrpSpPr>
            <p:cNvPr id="267" name=""/>
            <p:cNvGrpSpPr/>
            <p:nvPr/>
          </p:nvGrpSpPr>
          <p:grpSpPr>
            <a:xfrm>
              <a:off x="5670720" y="1889280"/>
              <a:ext cx="730800" cy="509400"/>
              <a:chOff x="5670720" y="1889280"/>
              <a:chExt cx="730800" cy="509400"/>
            </a:xfrm>
          </p:grpSpPr>
          <p:sp>
            <p:nvSpPr>
              <p:cNvPr id="268" name=""/>
              <p:cNvSpPr/>
              <p:nvPr/>
            </p:nvSpPr>
            <p:spPr>
              <a:xfrm>
                <a:off x="5670720" y="1889280"/>
                <a:ext cx="730800" cy="145440"/>
              </a:xfrm>
              <a:prstGeom prst="ellipse">
                <a:avLst/>
              </a:prstGeom>
              <a:solidFill>
                <a:srgbClr val="000080"/>
              </a:solidFill>
              <a:ln w="1260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9" name=""/>
              <p:cNvSpPr/>
              <p:nvPr/>
            </p:nvSpPr>
            <p:spPr>
              <a:xfrm>
                <a:off x="5670720" y="2253240"/>
                <a:ext cx="730800" cy="145440"/>
              </a:xfrm>
              <a:prstGeom prst="ellipse">
                <a:avLst/>
              </a:prstGeom>
              <a:solidFill>
                <a:srgbClr val="000080"/>
              </a:solidFill>
              <a:ln w="1260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0" name=""/>
              <p:cNvSpPr/>
              <p:nvPr/>
            </p:nvSpPr>
            <p:spPr>
              <a:xfrm>
                <a:off x="5670720" y="1962000"/>
                <a:ext cx="0" cy="363960"/>
              </a:xfrm>
              <a:prstGeom prst="line">
                <a:avLst/>
              </a:prstGeom>
              <a:ln w="1260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" name=""/>
              <p:cNvSpPr/>
              <p:nvPr/>
            </p:nvSpPr>
            <p:spPr>
              <a:xfrm>
                <a:off x="6401520" y="1962000"/>
                <a:ext cx="0" cy="363960"/>
              </a:xfrm>
              <a:prstGeom prst="line">
                <a:avLst/>
              </a:prstGeom>
              <a:ln w="1260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72" name=""/>
            <p:cNvSpPr/>
            <p:nvPr/>
          </p:nvSpPr>
          <p:spPr>
            <a:xfrm>
              <a:off x="5670720" y="1962000"/>
              <a:ext cx="822240" cy="290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Knowledge Base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3" name=""/>
          <p:cNvGrpSpPr/>
          <p:nvPr/>
        </p:nvGrpSpPr>
        <p:grpSpPr>
          <a:xfrm>
            <a:off x="1463760" y="1962000"/>
            <a:ext cx="914400" cy="363600"/>
            <a:chOff x="1463760" y="1962000"/>
            <a:chExt cx="914400" cy="363600"/>
          </a:xfrm>
        </p:grpSpPr>
        <p:sp>
          <p:nvSpPr>
            <p:cNvPr id="274" name=""/>
            <p:cNvSpPr/>
            <p:nvPr/>
          </p:nvSpPr>
          <p:spPr>
            <a:xfrm>
              <a:off x="1463760" y="1962000"/>
              <a:ext cx="914400" cy="363600"/>
            </a:xfrm>
            <a:prstGeom prst="rect">
              <a:avLst/>
            </a:prstGeom>
            <a:solidFill>
              <a:srgbClr val="9933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1463760" y="1962000"/>
              <a:ext cx="914400" cy="290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Auto response to Customer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76" name=""/>
          <p:cNvSpPr/>
          <p:nvPr/>
        </p:nvSpPr>
        <p:spPr>
          <a:xfrm>
            <a:off x="2378160" y="2108160"/>
            <a:ext cx="1463760" cy="0"/>
          </a:xfrm>
          <a:prstGeom prst="line">
            <a:avLst/>
          </a:prstGeom>
          <a:ln w="28440">
            <a:solidFill>
              <a:srgbClr val="ff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2652840" y="1703520"/>
            <a:ext cx="1004760" cy="29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Match Result Yes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4938840" y="2181240"/>
            <a:ext cx="731880" cy="0"/>
          </a:xfrm>
          <a:prstGeom prst="line">
            <a:avLst/>
          </a:prstGeom>
          <a:ln w="28440">
            <a:solidFill>
              <a:srgbClr val="ff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79" name=""/>
          <p:cNvGrpSpPr/>
          <p:nvPr/>
        </p:nvGrpSpPr>
        <p:grpSpPr>
          <a:xfrm>
            <a:off x="4024440" y="2746440"/>
            <a:ext cx="1189080" cy="363600"/>
            <a:chOff x="4024440" y="2746440"/>
            <a:chExt cx="1189080" cy="363600"/>
          </a:xfrm>
        </p:grpSpPr>
        <p:sp>
          <p:nvSpPr>
            <p:cNvPr id="280" name=""/>
            <p:cNvSpPr/>
            <p:nvPr/>
          </p:nvSpPr>
          <p:spPr>
            <a:xfrm>
              <a:off x="4024440" y="2746440"/>
              <a:ext cx="1189080" cy="363600"/>
            </a:xfrm>
            <a:prstGeom prst="rect">
              <a:avLst/>
            </a:prstGeom>
            <a:solidFill>
              <a:srgbClr val="9933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" name=""/>
            <p:cNvSpPr/>
            <p:nvPr/>
          </p:nvSpPr>
          <p:spPr>
            <a:xfrm>
              <a:off x="4024440" y="2746440"/>
              <a:ext cx="1189080" cy="290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Mail Box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82" name=""/>
          <p:cNvSpPr/>
          <p:nvPr/>
        </p:nvSpPr>
        <p:spPr>
          <a:xfrm>
            <a:off x="4481640" y="2325600"/>
            <a:ext cx="0" cy="290520"/>
          </a:xfrm>
          <a:prstGeom prst="line">
            <a:avLst/>
          </a:prstGeom>
          <a:ln w="2844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83" name=""/>
          <p:cNvGrpSpPr/>
          <p:nvPr/>
        </p:nvGrpSpPr>
        <p:grpSpPr>
          <a:xfrm>
            <a:off x="2103480" y="2738520"/>
            <a:ext cx="1189080" cy="363600"/>
            <a:chOff x="2103480" y="2738520"/>
            <a:chExt cx="1189080" cy="363600"/>
          </a:xfrm>
        </p:grpSpPr>
        <p:sp>
          <p:nvSpPr>
            <p:cNvPr id="284" name=""/>
            <p:cNvSpPr/>
            <p:nvPr/>
          </p:nvSpPr>
          <p:spPr>
            <a:xfrm>
              <a:off x="2103480" y="2738520"/>
              <a:ext cx="1189080" cy="363600"/>
            </a:xfrm>
            <a:prstGeom prst="rect">
              <a:avLst/>
            </a:prstGeom>
            <a:solidFill>
              <a:srgbClr val="9933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" name=""/>
            <p:cNvSpPr/>
            <p:nvPr/>
          </p:nvSpPr>
          <p:spPr>
            <a:xfrm>
              <a:off x="2103480" y="2738520"/>
              <a:ext cx="1189080" cy="290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Auto Acknowledgement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86" name=""/>
          <p:cNvSpPr/>
          <p:nvPr/>
        </p:nvSpPr>
        <p:spPr>
          <a:xfrm>
            <a:off x="3298680" y="2906640"/>
            <a:ext cx="547920" cy="0"/>
          </a:xfrm>
          <a:prstGeom prst="line">
            <a:avLst/>
          </a:prstGeom>
          <a:ln w="28440">
            <a:solidFill>
              <a:srgbClr val="ff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87" name=""/>
          <p:cNvGrpSpPr/>
          <p:nvPr/>
        </p:nvGrpSpPr>
        <p:grpSpPr>
          <a:xfrm>
            <a:off x="3567240" y="0"/>
            <a:ext cx="1371600" cy="1866600"/>
            <a:chOff x="3567240" y="0"/>
            <a:chExt cx="1371600" cy="1866600"/>
          </a:xfrm>
        </p:grpSpPr>
        <p:grpSp>
          <p:nvGrpSpPr>
            <p:cNvPr id="288" name=""/>
            <p:cNvGrpSpPr/>
            <p:nvPr/>
          </p:nvGrpSpPr>
          <p:grpSpPr>
            <a:xfrm>
              <a:off x="4115880" y="581400"/>
              <a:ext cx="640080" cy="363240"/>
              <a:chOff x="4115880" y="581400"/>
              <a:chExt cx="640080" cy="363240"/>
            </a:xfrm>
          </p:grpSpPr>
          <p:sp>
            <p:nvSpPr>
              <p:cNvPr id="289" name=""/>
              <p:cNvSpPr/>
              <p:nvPr/>
            </p:nvSpPr>
            <p:spPr>
              <a:xfrm>
                <a:off x="4115880" y="581400"/>
                <a:ext cx="640080" cy="363240"/>
              </a:xfrm>
              <a:prstGeom prst="rect">
                <a:avLst/>
              </a:prstGeom>
              <a:solidFill>
                <a:srgbClr val="9933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0" name=""/>
              <p:cNvSpPr/>
              <p:nvPr/>
            </p:nvSpPr>
            <p:spPr>
              <a:xfrm>
                <a:off x="4115880" y="581400"/>
                <a:ext cx="640080" cy="290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rPr>
                  <a:t>Parse</a:t>
                </a:r>
                <a:r>
                  <a:rPr b="0" lang="en-US" sz="10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rPr>
                  <a:t> </a:t>
                </a:r>
                <a:r>
                  <a:rPr b="1" lang="en-US" sz="10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rPr>
                  <a:t>Message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91" name=""/>
            <p:cNvGrpSpPr/>
            <p:nvPr/>
          </p:nvGrpSpPr>
          <p:grpSpPr>
            <a:xfrm>
              <a:off x="4115880" y="1274400"/>
              <a:ext cx="822960" cy="363240"/>
              <a:chOff x="4115880" y="1274400"/>
              <a:chExt cx="822960" cy="363240"/>
            </a:xfrm>
          </p:grpSpPr>
          <p:sp>
            <p:nvSpPr>
              <p:cNvPr id="292" name=""/>
              <p:cNvSpPr/>
              <p:nvPr/>
            </p:nvSpPr>
            <p:spPr>
              <a:xfrm>
                <a:off x="4203360" y="1274400"/>
                <a:ext cx="640080" cy="363240"/>
              </a:xfrm>
              <a:prstGeom prst="rect">
                <a:avLst/>
              </a:prstGeom>
              <a:solidFill>
                <a:srgbClr val="9933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3" name=""/>
              <p:cNvSpPr/>
              <p:nvPr/>
            </p:nvSpPr>
            <p:spPr>
              <a:xfrm>
                <a:off x="4115880" y="1274400"/>
                <a:ext cx="822960" cy="290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0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rPr>
                  <a:t>Categorize Message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94" name=""/>
            <p:cNvSpPr/>
            <p:nvPr/>
          </p:nvSpPr>
          <p:spPr>
            <a:xfrm>
              <a:off x="4390200" y="944640"/>
              <a:ext cx="0" cy="217800"/>
            </a:xfrm>
            <a:prstGeom prst="line">
              <a:avLst/>
            </a:prstGeom>
            <a:ln w="28440">
              <a:solidFill>
                <a:srgbClr val="ff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" name=""/>
            <p:cNvSpPr/>
            <p:nvPr/>
          </p:nvSpPr>
          <p:spPr>
            <a:xfrm>
              <a:off x="4418640" y="1648800"/>
              <a:ext cx="0" cy="217800"/>
            </a:xfrm>
            <a:prstGeom prst="line">
              <a:avLst/>
            </a:prstGeom>
            <a:ln w="28440">
              <a:solidFill>
                <a:srgbClr val="ff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" name=""/>
            <p:cNvSpPr/>
            <p:nvPr/>
          </p:nvSpPr>
          <p:spPr>
            <a:xfrm>
              <a:off x="3567240" y="0"/>
              <a:ext cx="640080" cy="435960"/>
            </a:xfrm>
            <a:prstGeom prst="line">
              <a:avLst/>
            </a:prstGeom>
            <a:ln w="12600">
              <a:solidFill>
                <a:srgbClr val="ff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" name=""/>
            <p:cNvSpPr/>
            <p:nvPr/>
          </p:nvSpPr>
          <p:spPr>
            <a:xfrm>
              <a:off x="3826080" y="46800"/>
              <a:ext cx="1005840" cy="290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ff"/>
                  </a:solidFill>
                  <a:effectLst/>
                  <a:uFillTx/>
                  <a:latin typeface="Times New Roman"/>
                </a:rPr>
                <a:t>Incoming Message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8" name=""/>
          <p:cNvSpPr/>
          <p:nvPr/>
        </p:nvSpPr>
        <p:spPr>
          <a:xfrm flipH="1">
            <a:off x="5121000" y="3600360"/>
            <a:ext cx="731880" cy="0"/>
          </a:xfrm>
          <a:prstGeom prst="line">
            <a:avLst/>
          </a:prstGeom>
          <a:ln w="2844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5670720" y="5853240"/>
            <a:ext cx="1004760" cy="29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Message Rejected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5842080" y="3619440"/>
            <a:ext cx="0" cy="2578320"/>
          </a:xfrm>
          <a:prstGeom prst="line">
            <a:avLst/>
          </a:prstGeom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 flipH="1">
            <a:off x="5409720" y="6197760"/>
            <a:ext cx="419400" cy="12600"/>
          </a:xfrm>
          <a:prstGeom prst="line">
            <a:avLst/>
          </a:prstGeom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PlaceHolder 1"/>
          <p:cNvSpPr>
            <a:spLocks noGrp="1"/>
          </p:cNvSpPr>
          <p:nvPr>
            <p:ph type="title"/>
          </p:nvPr>
        </p:nvSpPr>
        <p:spPr>
          <a:xfrm>
            <a:off x="1089000" y="130320"/>
            <a:ext cx="7810560" cy="558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a50021"/>
                </a:solidFill>
                <a:effectLst/>
                <a:uFillTx/>
                <a:latin typeface="Tahoma"/>
              </a:rPr>
              <a:t>Process Flow</a:t>
            </a:r>
            <a:endParaRPr b="0" lang="en-US" sz="2800" strike="noStrike" u="none">
              <a:solidFill>
                <a:srgbClr val="a50021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089000" y="130320"/>
            <a:ext cx="7810560" cy="558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a50021"/>
                </a:solidFill>
                <a:effectLst/>
                <a:uFillTx/>
                <a:latin typeface="Tahoma"/>
              </a:rPr>
              <a:t>MsourcE structure</a:t>
            </a:r>
            <a:endParaRPr b="0" lang="en-US" sz="2800" strike="noStrike" u="none">
              <a:solidFill>
                <a:srgbClr val="a50021"/>
              </a:solidFill>
              <a:effectLst/>
              <a:uFillTx/>
              <a:latin typeface="Tahoma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326880" y="1037880"/>
            <a:ext cx="8229600" cy="5143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MsourcE is the e-Services division of Mphasis-BFL.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It is now separated into an independent company.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Mphasis BFL has majority stake in MsourcE Corp, USA. Minority stake is being held by Barings Private Equity Partners (VC).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MsourcE India is 100% subsidiary of MsourcE Corp, USA.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PlaceHolder 1"/>
          <p:cNvSpPr>
            <a:spLocks noGrp="1"/>
          </p:cNvSpPr>
          <p:nvPr>
            <p:ph type="title"/>
          </p:nvPr>
        </p:nvSpPr>
        <p:spPr>
          <a:xfrm>
            <a:off x="1089000" y="130320"/>
            <a:ext cx="7810560" cy="558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a50021"/>
                </a:solidFill>
                <a:effectLst/>
                <a:uFillTx/>
                <a:latin typeface="Tahoma"/>
              </a:rPr>
              <a:t>Technology</a:t>
            </a:r>
            <a:endParaRPr b="0" lang="en-US" sz="2800" strike="noStrike" u="none">
              <a:solidFill>
                <a:srgbClr val="a50021"/>
              </a:solidFill>
              <a:effectLst/>
              <a:uFillTx/>
              <a:latin typeface="Tahoma"/>
            </a:endParaRPr>
          </a:p>
        </p:txBody>
      </p:sp>
      <p:sp>
        <p:nvSpPr>
          <p:cNvPr id="304" name="PlaceHolder 2"/>
          <p:cNvSpPr>
            <a:spLocks noGrp="1"/>
          </p:cNvSpPr>
          <p:nvPr>
            <p:ph/>
          </p:nvPr>
        </p:nvSpPr>
        <p:spPr>
          <a:xfrm>
            <a:off x="326880" y="1037880"/>
            <a:ext cx="8229600" cy="5143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We can work with a wide range of technologies and have the following to offer in the different areas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Email Management System will be Kana.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A robust &amp; highly available network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The e-service executives use high power workstations 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Telecom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We have Internet connectivity at all our locations. For security &amp; speed of data transfer Virtual Private Network (VPN) can also be set-up</a:t>
            </a:r>
            <a:endParaRPr b="0" lang="en-US" sz="20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PlaceHolder 1"/>
          <p:cNvSpPr>
            <a:spLocks noGrp="1"/>
          </p:cNvSpPr>
          <p:nvPr>
            <p:ph type="title"/>
          </p:nvPr>
        </p:nvSpPr>
        <p:spPr>
          <a:xfrm>
            <a:off x="1089000" y="130320"/>
            <a:ext cx="7810560" cy="558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a50021"/>
                </a:solidFill>
                <a:effectLst/>
                <a:uFillTx/>
                <a:latin typeface="Tahoma"/>
              </a:rPr>
              <a:t>Summary</a:t>
            </a:r>
            <a:endParaRPr b="0" lang="en-US" sz="2800" strike="noStrike" u="none">
              <a:solidFill>
                <a:srgbClr val="a50021"/>
              </a:solidFill>
              <a:effectLst/>
              <a:uFillTx/>
              <a:latin typeface="Tahoma"/>
            </a:endParaRPr>
          </a:p>
        </p:txBody>
      </p:sp>
      <p:sp>
        <p:nvSpPr>
          <p:cNvPr id="306" name="PlaceHolder 2"/>
          <p:cNvSpPr>
            <a:spLocks noGrp="1"/>
          </p:cNvSpPr>
          <p:nvPr>
            <p:ph/>
          </p:nvPr>
        </p:nvSpPr>
        <p:spPr>
          <a:xfrm>
            <a:off x="326880" y="1228680"/>
            <a:ext cx="8229600" cy="49528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M-SourcE’s core skills are in offshore </a:t>
            </a:r>
            <a:r>
              <a:rPr b="0" i="1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e-s</a:t>
            </a: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ervices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High quality and educated resources for all your customer service / telesales needs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Our strong management and technical skills combined with global presence can help you manage your business well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Our services are highly flexible, cost effective and can integrate well with your business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PlaceHolder 1"/>
          <p:cNvSpPr>
            <a:spLocks noGrp="1"/>
          </p:cNvSpPr>
          <p:nvPr>
            <p:ph type="title"/>
          </p:nvPr>
        </p:nvSpPr>
        <p:spPr>
          <a:xfrm>
            <a:off x="1089000" y="130320"/>
            <a:ext cx="7810560" cy="558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a50021"/>
                </a:solidFill>
                <a:effectLst/>
                <a:uFillTx/>
                <a:latin typeface="Tahoma"/>
              </a:rPr>
              <a:t>Contact us</a:t>
            </a:r>
            <a:endParaRPr b="0" lang="en-US" sz="2800" strike="noStrike" u="none">
              <a:solidFill>
                <a:srgbClr val="a50021"/>
              </a:solidFill>
              <a:effectLst/>
              <a:uFillTx/>
              <a:latin typeface="Tahoma"/>
            </a:endParaRPr>
          </a:p>
        </p:txBody>
      </p:sp>
      <p:sp>
        <p:nvSpPr>
          <p:cNvPr id="308" name="PlaceHolder 2"/>
          <p:cNvSpPr>
            <a:spLocks noGrp="1"/>
          </p:cNvSpPr>
          <p:nvPr>
            <p:ph/>
          </p:nvPr>
        </p:nvSpPr>
        <p:spPr>
          <a:xfrm>
            <a:off x="326520" y="1763280"/>
            <a:ext cx="4038840" cy="42879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 algn="ctr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India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 algn="ctr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Milind Chalisgaonkar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CEO India operations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 algn="ctr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E-mail: milind@mphasis.com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 algn="ctr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Mobile: +91-98220-06973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 algn="ctr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Tel: +91-20-6051180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 algn="ctr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Fax: +91-20-6051179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 algn="ctr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Dinesh Sawant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 algn="ctr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E-mail: dinesh.sawant@mphasis.com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 algn="ctr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Tel: +91-20-6051192 (ext 5034)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 algn="ctr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Fax: +91-20-6051179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 algn="ctr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</p:txBody>
      </p:sp>
      <p:sp>
        <p:nvSpPr>
          <p:cNvPr id="309" name="PlaceHolder 3"/>
          <p:cNvSpPr>
            <a:spLocks noGrp="1"/>
          </p:cNvSpPr>
          <p:nvPr>
            <p:ph/>
          </p:nvPr>
        </p:nvSpPr>
        <p:spPr>
          <a:xfrm>
            <a:off x="4328640" y="1879560"/>
            <a:ext cx="4227480" cy="4302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USA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Arthur Flew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 CEO MsourcE Corp.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E-mail: arthur.flew@mphasis.com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66"/>
                </a:solidFill>
                <a:effectLst/>
                <a:uFillTx/>
                <a:latin typeface="Tahoma"/>
              </a:rPr>
              <a:t>Tel: (310) 396 4496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66"/>
                </a:solidFill>
                <a:effectLst/>
                <a:uFillTx/>
                <a:latin typeface="Tahoma"/>
              </a:rPr>
              <a:t>Fax: (310) 396 3862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Bhaskar Neppalli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E-mail: bhaskar.neppalli@mphasis.com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66"/>
                </a:solidFill>
                <a:effectLst/>
                <a:uFillTx/>
                <a:latin typeface="Tahoma"/>
              </a:rPr>
              <a:t>Tel: (310) 396 4496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66"/>
                </a:solidFill>
                <a:effectLst/>
                <a:uFillTx/>
                <a:latin typeface="Tahoma"/>
              </a:rPr>
              <a:t>Fax: (310) 396 3862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</p:txBody>
      </p:sp>
      <p:sp>
        <p:nvSpPr>
          <p:cNvPr id="310" name=""/>
          <p:cNvSpPr/>
          <p:nvPr/>
        </p:nvSpPr>
        <p:spPr>
          <a:xfrm>
            <a:off x="2090880" y="885960"/>
            <a:ext cx="4570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For further queries on our offerings please contact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"/>
          <p:cNvSpPr/>
          <p:nvPr/>
        </p:nvSpPr>
        <p:spPr>
          <a:xfrm>
            <a:off x="703440" y="2081880"/>
            <a:ext cx="2319120" cy="520920"/>
          </a:xfrm>
          <a:prstGeom prst="rect">
            <a:avLst/>
          </a:prstGeom>
          <a:gradFill rotWithShape="0">
            <a:gsLst>
              <a:gs pos="0">
                <a:srgbClr val="339966"/>
              </a:gs>
              <a:gs pos="100000">
                <a:srgbClr val="17462f"/>
              </a:gs>
            </a:gsLst>
            <a:lin ang="5400000"/>
          </a:gra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Mphasis-BFL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5979960" y="2140560"/>
            <a:ext cx="2357640" cy="520920"/>
          </a:xfrm>
          <a:prstGeom prst="rect">
            <a:avLst/>
          </a:prstGeom>
          <a:gradFill rotWithShape="0">
            <a:gsLst>
              <a:gs pos="0">
                <a:srgbClr val="339966"/>
              </a:gs>
              <a:gs pos="100000">
                <a:srgbClr val="17462f"/>
              </a:gs>
            </a:gsLst>
            <a:lin ang="5400000"/>
          </a:gra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Barings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589120" y="3910680"/>
            <a:ext cx="3710160" cy="520920"/>
          </a:xfrm>
          <a:prstGeom prst="rect">
            <a:avLst/>
          </a:prstGeom>
          <a:gradFill rotWithShape="0">
            <a:gsLst>
              <a:gs pos="0">
                <a:srgbClr val="339966"/>
              </a:gs>
              <a:gs pos="100000">
                <a:srgbClr val="17462f"/>
              </a:gs>
            </a:gsLst>
            <a:lin ang="5400000"/>
          </a:gra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MsourcE Corp. USA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970360" y="5434560"/>
            <a:ext cx="2757240" cy="520920"/>
          </a:xfrm>
          <a:prstGeom prst="rect">
            <a:avLst/>
          </a:prstGeom>
          <a:gradFill rotWithShape="0">
            <a:gsLst>
              <a:gs pos="0">
                <a:srgbClr val="339966"/>
              </a:gs>
              <a:gs pos="100000">
                <a:srgbClr val="17462f"/>
              </a:gs>
            </a:gsLst>
            <a:lin ang="5400000"/>
          </a:gra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MsourcE India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H="1">
            <a:off x="5943240" y="2666880"/>
            <a:ext cx="1104840" cy="112392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886040" y="2590920"/>
            <a:ext cx="971640" cy="121896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286160" y="4400640"/>
            <a:ext cx="0" cy="100944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514760" y="4515480"/>
            <a:ext cx="2090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100% Subsidiary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63960" y="2610360"/>
            <a:ext cx="1836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63.5% Holding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780240" y="2696400"/>
            <a:ext cx="19778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31.75% Holding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753800" y="293040"/>
            <a:ext cx="3428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a50021"/>
                </a:solidFill>
                <a:effectLst/>
                <a:uFillTx/>
                <a:latin typeface="Tahoma"/>
              </a:rPr>
              <a:t>Ownership structure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503520" y="1188000"/>
            <a:ext cx="2357640" cy="520920"/>
          </a:xfrm>
          <a:prstGeom prst="rect">
            <a:avLst/>
          </a:prstGeom>
          <a:gradFill rotWithShape="0">
            <a:gsLst>
              <a:gs pos="0">
                <a:srgbClr val="339966"/>
              </a:gs>
              <a:gs pos="100000">
                <a:srgbClr val="17462f"/>
              </a:gs>
            </a:gsLst>
            <a:lin ang="5400000"/>
          </a:gra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Sr. Managers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591080" y="1695600"/>
            <a:ext cx="0" cy="213336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088320" y="1058040"/>
            <a:ext cx="1836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4.75% Holding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1089000" y="130320"/>
            <a:ext cx="7810560" cy="558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a50021"/>
                </a:solidFill>
                <a:effectLst/>
                <a:uFillTx/>
                <a:latin typeface="Tahoma"/>
              </a:rPr>
              <a:t>MsourcE - Executive Profiles</a:t>
            </a:r>
            <a:endParaRPr b="0" lang="en-US" sz="2800" strike="noStrike" u="none">
              <a:solidFill>
                <a:srgbClr val="a50021"/>
              </a:solidFill>
              <a:effectLst/>
              <a:uFillTx/>
              <a:latin typeface="Tahoma"/>
            </a:endParaRPr>
          </a:p>
        </p:txBody>
      </p:sp>
      <p:sp>
        <p:nvSpPr>
          <p:cNvPr id="47" name=""/>
          <p:cNvSpPr/>
          <p:nvPr/>
        </p:nvSpPr>
        <p:spPr>
          <a:xfrm>
            <a:off x="368280" y="876240"/>
            <a:ext cx="4592520" cy="520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 lnSpcReduction="9999"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Jerry Rao, </a:t>
            </a: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Chairman</a:t>
            </a: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	</a:t>
            </a: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Country Manager Citibank UK, India, Middle East and Hungary. Head of Global Electronic Card. Set-up call centers of Citibank India, UK, Middle East and Eastern Europe, supervised large call centers in the US.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Arthur Flew</a:t>
            </a: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, </a:t>
            </a: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President &amp; CEO, MsourcE Corp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	</a:t>
            </a: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President, Mphasis-BFL.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	</a:t>
            </a: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Many years of senior management experience at Citicorp, as CIO of DinersClub International, Head of IT and Operations Citibank Global Private Bank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Milind Chalisgaonkar</a:t>
            </a: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, </a:t>
            </a: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CEO MsourcE India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	</a:t>
            </a: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Previously President of Mphasis’s Indian operations, CEO of H&amp;R Johnson (India) Ltd. Also held senior project management positions at Citibank India.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Neeraj Khanna</a:t>
            </a: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, VP (Operations), MsourcE Bangalore (India).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	</a:t>
            </a: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Experience of managing offshore call centers at GE, 13 years of customer services experience in the telecom, travel and hospitality industries.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884840" y="838080"/>
            <a:ext cx="3908160" cy="527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Samprati Vishal</a:t>
            </a: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, </a:t>
            </a: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AVP (Technical)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	</a:t>
            </a: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Experience of setting up the network and telecom infrastructure for GE’s 2000 person remote processing center in Delhi (India).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	</a:t>
            </a: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Also involved with setting up 11 call centers for mobile phone companies on behalf of Digital / Compaq.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Smita Nair</a:t>
            </a: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, </a:t>
            </a: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AVP  Pune Center,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	</a:t>
            </a: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 Over 8 years of experience in call center operations at DHL, HughesTelecom &amp; News Corp.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Milind Godbole</a:t>
            </a: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, </a:t>
            </a: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Manager,  e-Service business, Over 12 years of experience in project management &amp; operations of Telecom, paging &amp; Radio Frequency projects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Chintan Chawla</a:t>
            </a: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,</a:t>
            </a: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Manager Technical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	</a:t>
            </a: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Over 6 years of experience in configuration, installation and support of Lucent products for call center operations, for clients like GE,  Delux Corp, Amex etc.</a:t>
            </a: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80880" y="202680"/>
            <a:ext cx="7810560" cy="559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a50021"/>
                </a:solidFill>
                <a:effectLst/>
                <a:uFillTx/>
                <a:latin typeface="Tahoma"/>
              </a:rPr>
              <a:t>Mphasis-BFL Background</a:t>
            </a:r>
            <a:endParaRPr b="0" lang="en-US" sz="2800" strike="noStrike" u="none">
              <a:solidFill>
                <a:srgbClr val="a50021"/>
              </a:solidFill>
              <a:effectLst/>
              <a:uFillTx/>
              <a:latin typeface="Tahoma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380880" y="1133640"/>
            <a:ext cx="8229600" cy="45050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457200" indent="-457200">
              <a:spcBef>
                <a:spcPts val="499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Mphasis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1" marL="838080" indent="-380880">
              <a:spcBef>
                <a:spcPts val="451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Interactive Architects focused on the financial vertical </a:t>
            </a:r>
            <a:endParaRPr b="0" lang="en-US" sz="18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838080" indent="-380880">
              <a:spcBef>
                <a:spcPts val="451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Headquartered in California with presence in all major continents</a:t>
            </a:r>
            <a:endParaRPr b="0" lang="en-US" sz="18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838080" indent="-380880">
              <a:spcBef>
                <a:spcPts val="451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Evangelizing on Internet technologies</a:t>
            </a:r>
            <a:endParaRPr b="0" lang="en-US" sz="18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838080" indent="-380880">
              <a:spcBef>
                <a:spcPts val="451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High profile clients in the financial and dot.com sectors</a:t>
            </a:r>
            <a:endParaRPr b="0" lang="en-US" sz="18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marL="457200" indent="-457200">
              <a:spcBef>
                <a:spcPts val="499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BFL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1" marL="838080" indent="-380880">
              <a:spcBef>
                <a:spcPts val="451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Development House leveraging the Indian offshore model</a:t>
            </a:r>
            <a:endParaRPr b="0" lang="en-US" sz="18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838080" indent="-380880">
              <a:spcBef>
                <a:spcPts val="451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Over 8 years of proven track record in project delivery</a:t>
            </a:r>
            <a:endParaRPr b="0" lang="en-US" sz="18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838080" indent="-380880">
              <a:spcBef>
                <a:spcPts val="451"/>
              </a:spcBef>
              <a:buClr>
                <a:srgbClr val="000066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Spectrum of technology and industry experience </a:t>
            </a:r>
            <a:endParaRPr b="0" lang="en-US" sz="18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marL="457200" indent="-457200">
              <a:spcBef>
                <a:spcPts val="499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Mphasis &amp; BFL agreed to merge in Feb 2000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lvl="1" marL="838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  <a:p>
            <a:pPr lvl="1" marL="838080" indent="-3808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336699"/>
              </a:solidFill>
              <a:effectLst/>
              <a:uFillTx/>
              <a:latin typeface="Tahoma"/>
            </a:endParaRPr>
          </a:p>
        </p:txBody>
      </p:sp>
      <p:sp>
        <p:nvSpPr>
          <p:cNvPr id="51" name=""/>
          <p:cNvSpPr/>
          <p:nvPr/>
        </p:nvSpPr>
        <p:spPr>
          <a:xfrm>
            <a:off x="909720" y="4933800"/>
            <a:ext cx="7237440" cy="459720"/>
          </a:xfrm>
          <a:prstGeom prst="rect">
            <a:avLst/>
          </a:prstGeom>
          <a:solidFill>
            <a:srgbClr val="cc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Mphasis-BFL: A Powerhouse for e-Business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380880" y="231840"/>
            <a:ext cx="7810560" cy="558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a50021"/>
                </a:solidFill>
                <a:effectLst/>
                <a:uFillTx/>
                <a:latin typeface="Tahoma"/>
              </a:rPr>
              <a:t>Mphasis-BFL Key Facts </a:t>
            </a:r>
            <a:endParaRPr b="0" lang="en-US" sz="2800" strike="noStrike" u="none">
              <a:solidFill>
                <a:srgbClr val="a50021"/>
              </a:solidFill>
              <a:effectLst/>
              <a:uFillTx/>
              <a:latin typeface="Tahoma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367920" y="837720"/>
            <a:ext cx="3868920" cy="53341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Executive Team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Jerry Rao</a:t>
            </a: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, </a:t>
            </a: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Chairman &amp; CEO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	</a:t>
            </a: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Formerly Country Manager Citibank UK, India, Middle East and Hungary. Head of  </a:t>
            </a:r>
            <a:br>
              <a:rPr sz="1400"/>
            </a:b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Citibank’s Development Division. Head of Global Electronic Cards Division. Chairman &amp;</a:t>
            </a:r>
            <a:br>
              <a:rPr sz="1400"/>
            </a:b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CEO Citicorp Transaction Technology Inc.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Jeroen Tas</a:t>
            </a: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, </a:t>
            </a:r>
            <a:r>
              <a:rPr b="0" lang="en-US" sz="16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President 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	</a:t>
            </a: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Formerly Chief Operating Officer and Board Member of Transaction Technology Inc.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Bhaskar Menon,</a:t>
            </a: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 </a:t>
            </a:r>
            <a:r>
              <a:rPr b="0" lang="en-US" sz="16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Chief of Staff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	</a:t>
            </a: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Formerly Head of E-Citi (International)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Mohan Krishnan, </a:t>
            </a:r>
            <a:r>
              <a:rPr b="0" lang="en-US" sz="16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CTO</a:t>
            </a:r>
            <a:br>
              <a:rPr sz="1600"/>
            </a:br>
            <a:r>
              <a:rPr b="0" lang="en-US" sz="14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   Formerly Chairman/CEO Byzan Systems Inc.</a:t>
            </a: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Arthur Flew</a:t>
            </a: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, </a:t>
            </a:r>
            <a:r>
              <a:rPr b="0" lang="en-US" sz="16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President MSource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	</a:t>
            </a: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Formerly CIO of DinersClub International, Head of IT and Operations Citibank Global  Private Bank</a:t>
            </a: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	</a:t>
            </a:r>
            <a:br>
              <a:rPr sz="1400"/>
            </a:br>
            <a:endParaRPr b="0" lang="en-US" sz="1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</p:txBody>
      </p:sp>
      <p:sp>
        <p:nvSpPr>
          <p:cNvPr id="54" name=""/>
          <p:cNvSpPr/>
          <p:nvPr/>
        </p:nvSpPr>
        <p:spPr>
          <a:xfrm>
            <a:off x="4179960" y="838080"/>
            <a:ext cx="4964040" cy="537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Board/Advisory Board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Richard Braddock,</a:t>
            </a: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 </a:t>
            </a: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Chairman of Priceline.com, Board member of the Eastman Kodak Company, True North Communications, E* Trade Group and Cadbury-Schweppes</a:t>
            </a: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Jose de la Torre</a:t>
            </a: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, </a:t>
            </a: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Professor of International Business Strategy, UCLA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David Van Pelt</a:t>
            </a: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, </a:t>
            </a: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Director Cedel, Retired EVP, Citicorp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Per-Olof Loof,</a:t>
            </a:r>
            <a:r>
              <a:rPr b="0" lang="en-US" sz="16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 CEO Sensormatic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M. Yashiro</a:t>
            </a:r>
            <a:r>
              <a:rPr b="0" lang="en-US" sz="16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, Chairman, Shinsei Bank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John Fibiger</a:t>
            </a:r>
            <a:r>
              <a:rPr b="0" lang="en-US" sz="16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, </a:t>
            </a:r>
            <a:r>
              <a:rPr b="0" lang="en-US" sz="14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Retired Chairman &amp; CEO TransAmerica Life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S.R. Das</a:t>
            </a:r>
            <a:r>
              <a:rPr b="0" lang="en-US" sz="16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, </a:t>
            </a: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Professor HBS and UC Berkeley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Pat Palmer</a:t>
            </a:r>
            <a:r>
              <a:rPr b="0" lang="en-US" sz="16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, </a:t>
            </a: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Retired SVP, Royal Bank of Canada, President of Where Eagles Soar Inc, a financial service consulting group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6699"/>
                </a:solidFill>
                <a:effectLst/>
                <a:uFillTx/>
                <a:latin typeface="Tahoma"/>
              </a:rPr>
              <a:t>Drew Tanzman</a:t>
            </a:r>
            <a:r>
              <a:rPr b="0" lang="en-US" sz="16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, </a:t>
            </a: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Retired Vice Chairman Westpac Australia, former EVP  Wells Fargo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zoom dir="in"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"/>
          <p:cNvSpPr/>
          <p:nvPr/>
        </p:nvSpPr>
        <p:spPr>
          <a:xfrm>
            <a:off x="380880" y="203040"/>
            <a:ext cx="7810560" cy="55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a50021"/>
                </a:solidFill>
                <a:effectLst/>
                <a:uFillTx/>
                <a:latin typeface="Tahoma"/>
              </a:rPr>
              <a:t>Our Competence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1255680" y="3909960"/>
            <a:ext cx="6627960" cy="981000"/>
          </a:xfrm>
          <a:prstGeom prst="rect">
            <a:avLst/>
          </a:prstGeom>
          <a:solidFill>
            <a:srgbClr val="dddd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257480" y="4160880"/>
            <a:ext cx="6642000" cy="722160"/>
          </a:xfrm>
          <a:prstGeom prst="rect">
            <a:avLst/>
          </a:prstGeom>
          <a:solidFill>
            <a:srgbClr val="3366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1360440" y="4189320"/>
            <a:ext cx="857160" cy="6555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Java,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EJB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 Servers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3122640" y="3868560"/>
            <a:ext cx="2905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000680" y="4189320"/>
            <a:ext cx="930240" cy="6555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Microsoft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COM, MTS,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 MQ, ASP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954680" y="4189320"/>
            <a:ext cx="855720" cy="6555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IBM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Notes, MQ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WebSphere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239920" y="4189320"/>
            <a:ext cx="830160" cy="6555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HTML, XML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e-mail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100320" y="4189320"/>
            <a:ext cx="873360" cy="6555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Databases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Data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warehousing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1255680" y="1033560"/>
            <a:ext cx="6613560" cy="1225440"/>
          </a:xfrm>
          <a:prstGeom prst="rect">
            <a:avLst/>
          </a:prstGeom>
          <a:solidFill>
            <a:srgbClr val="003366"/>
          </a:solidFill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1271520" y="1300320"/>
            <a:ext cx="6596280" cy="231480"/>
          </a:xfrm>
          <a:prstGeom prst="rect">
            <a:avLst/>
          </a:prstGeom>
          <a:solidFill>
            <a:srgbClr val="3366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1271520" y="1517760"/>
            <a:ext cx="6596280" cy="69192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971800" y="979560"/>
            <a:ext cx="31240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Business Domains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1330200" y="1614600"/>
            <a:ext cx="959040" cy="525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429000" y="1600200"/>
            <a:ext cx="668160" cy="5396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Media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2362320" y="1614600"/>
            <a:ext cx="990360" cy="525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Dot.com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247760" y="2371680"/>
            <a:ext cx="6612120" cy="1211400"/>
          </a:xfrm>
          <a:prstGeom prst="rect">
            <a:avLst/>
          </a:prstGeom>
          <a:solidFill>
            <a:srgbClr val="dddd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263600" y="2852640"/>
            <a:ext cx="6564240" cy="72252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2882880" y="2332080"/>
            <a:ext cx="3338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Application Areas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2593800" y="2935440"/>
            <a:ext cx="1978200" cy="525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Relationship Mgmt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341360" y="2935440"/>
            <a:ext cx="1144800" cy="5396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Channel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Integration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4670280" y="2935440"/>
            <a:ext cx="1285920" cy="525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1247760" y="2622600"/>
            <a:ext cx="6595920" cy="231840"/>
          </a:xfrm>
          <a:prstGeom prst="rect">
            <a:avLst/>
          </a:prstGeom>
          <a:solidFill>
            <a:srgbClr val="3366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054840" y="2930400"/>
            <a:ext cx="1704960" cy="525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Systems &amp;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Communication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9" name=""/>
          <p:cNvGrpSpPr/>
          <p:nvPr/>
        </p:nvGrpSpPr>
        <p:grpSpPr>
          <a:xfrm>
            <a:off x="1241280" y="4967280"/>
            <a:ext cx="6657840" cy="1049400"/>
            <a:chOff x="1241280" y="4967280"/>
            <a:chExt cx="6657840" cy="1049400"/>
          </a:xfrm>
        </p:grpSpPr>
        <p:sp>
          <p:nvSpPr>
            <p:cNvPr id="80" name=""/>
            <p:cNvSpPr/>
            <p:nvPr/>
          </p:nvSpPr>
          <p:spPr>
            <a:xfrm>
              <a:off x="1241280" y="5035680"/>
              <a:ext cx="6657840" cy="98100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1257840" y="5286240"/>
              <a:ext cx="6608160" cy="722520"/>
            </a:xfrm>
            <a:prstGeom prst="rect">
              <a:avLst/>
            </a:prstGeom>
            <a:solidFill>
              <a:srgbClr val="3366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2912040" y="4967280"/>
              <a:ext cx="33602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e-Support Services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2827440" y="5369040"/>
              <a:ext cx="1452240" cy="52524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Help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Desk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1450440" y="5369040"/>
              <a:ext cx="1239120" cy="53964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Call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Center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4406400" y="5369040"/>
              <a:ext cx="1428480" cy="52524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Fulfillment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Services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5980320" y="5367240"/>
              <a:ext cx="1696320" cy="52560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Email response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7" name=""/>
          <p:cNvSpPr/>
          <p:nvPr/>
        </p:nvSpPr>
        <p:spPr>
          <a:xfrm>
            <a:off x="5835600" y="4199040"/>
            <a:ext cx="855720" cy="6555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ATM, ADSL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TCP/IP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6730920" y="4194000"/>
            <a:ext cx="1059120" cy="655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Windows 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Linux, WinCE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Tandem, AS400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014880" y="1614600"/>
            <a:ext cx="843120" cy="525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Logistics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4146480" y="1614600"/>
            <a:ext cx="654120" cy="525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934320" y="1600200"/>
            <a:ext cx="914400" cy="525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Telecom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4876920" y="1614600"/>
            <a:ext cx="1066680" cy="525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1089000" y="130320"/>
            <a:ext cx="7810560" cy="558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a50021"/>
                </a:solidFill>
                <a:effectLst/>
                <a:uFillTx/>
                <a:latin typeface="Tahoma"/>
              </a:rPr>
              <a:t>MsourcE Offerings</a:t>
            </a:r>
            <a:endParaRPr b="0" lang="en-US" sz="2800" strike="noStrike" u="none">
              <a:solidFill>
                <a:srgbClr val="a50021"/>
              </a:solidFill>
              <a:effectLst/>
              <a:uFillTx/>
              <a:latin typeface="Tahoma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345960" y="771480"/>
            <a:ext cx="8229600" cy="53150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From the Indian operations centers we can offer the following  </a:t>
            </a:r>
            <a:r>
              <a:rPr b="0" i="1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e-services: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Call Center ( Inbound/Outbound )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Help Desk (Technical / Applications)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E-mail Processing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Claims Processing / Account Reconciliation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Document conversion / database maintenance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Image &amp; Applet creation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The cost of these services is 20-25% lower than comparable US operations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Currently we handle calls for a large American bank at our Pune e-Service center. </a:t>
            </a:r>
            <a:r>
              <a:rPr b="1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Our call handling quality is better than client’s own call centers in the US</a:t>
            </a: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ahoma"/>
              </a:rPr>
              <a:t>.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25376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1997-09-06T05:04:39Z</dcterms:created>
  <dc:creator>Percy</dc:creator>
  <dc:description/>
  <dc:language>en-US</dc:language>
  <cp:lastModifiedBy>d.sawant</cp:lastModifiedBy>
  <cp:lastPrinted>1999-09-16T21:18:56Z</cp:lastPrinted>
  <dcterms:modified xsi:type="dcterms:W3CDTF">2000-09-26T05:55:19Z</dcterms:modified>
  <cp:revision>474</cp:revision>
  <dc:subject/>
  <dc:title>No Slide Title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BackColor">
    <vt:r8>15132390</vt:r8>
  </property>
  <property fmtid="{D5CDD505-2E9C-101B-9397-08002B2CF9AE}" pid="3" name="ButtonType">
    <vt:r8>1</vt:r8>
  </property>
  <property fmtid="{D5CDD505-2E9C-101B-9397-08002B2CF9AE}" pid="4" name="Compression">
    <vt:r8>100</vt:r8>
  </property>
  <property fmtid="{D5CDD505-2E9C-101B-9397-08002B2CF9AE}" pid="5" name="DownloadIEButton">
    <vt:bool>0</vt:bool>
  </property>
  <property fmtid="{D5CDD505-2E9C-101B-9397-08002B2CF9AE}" pid="6" name="DownloadOriginal">
    <vt:bool>0</vt:bool>
  </property>
  <property fmtid="{D5CDD505-2E9C-101B-9397-08002B2CF9AE}" pid="7" name="GraphicType">
    <vt:r8>2</vt:r8>
  </property>
  <property fmtid="{D5CDD505-2E9C-101B-9397-08002B2CF9AE}" pid="8" name="HomePage">
    <vt:lpwstr/>
  </property>
  <property fmtid="{D5CDD505-2E9C-101B-9397-08002B2CF9AE}" pid="9" name="LinkColor">
    <vt:r8>16711782</vt:r8>
  </property>
  <property fmtid="{D5CDD505-2E9C-101B-9397-08002B2CF9AE}" pid="10" name="MailAddress">
    <vt:lpwstr/>
  </property>
  <property fmtid="{D5CDD505-2E9C-101B-9397-08002B2CF9AE}" pid="11" name="NavBtnPos">
    <vt:r8>1</vt:r8>
  </property>
  <property fmtid="{D5CDD505-2E9C-101B-9397-08002B2CF9AE}" pid="12" name="Other">
    <vt:lpwstr/>
  </property>
  <property fmtid="{D5CDD505-2E9C-101B-9397-08002B2CF9AE}" pid="13" name="OutputDir">
    <vt:lpwstr>C:\My Documents</vt:lpwstr>
  </property>
  <property fmtid="{D5CDD505-2E9C-101B-9397-08002B2CF9AE}" pid="14" name="ScreenSize">
    <vt:r8>1</vt:r8>
  </property>
  <property fmtid="{D5CDD505-2E9C-101B-9397-08002B2CF9AE}" pid="15" name="ScreenUsage">
    <vt:r8>3</vt:r8>
  </property>
  <property fmtid="{D5CDD505-2E9C-101B-9397-08002B2CF9AE}" pid="16" name="ShowNotes">
    <vt:bool>0</vt:bool>
  </property>
  <property fmtid="{D5CDD505-2E9C-101B-9397-08002B2CF9AE}" pid="17" name="TemplateType">
    <vt:r8>1</vt:r8>
  </property>
  <property fmtid="{D5CDD505-2E9C-101B-9397-08002B2CF9AE}" pid="18" name="TextColor">
    <vt:r8>0</vt:r8>
  </property>
  <property fmtid="{D5CDD505-2E9C-101B-9397-08002B2CF9AE}" pid="19" name="TransparentButton">
    <vt:r8>0</vt:r8>
  </property>
  <property fmtid="{D5CDD505-2E9C-101B-9397-08002B2CF9AE}" pid="20" name="UseBrowserColor">
    <vt:bool>1</vt:bool>
  </property>
  <property fmtid="{D5CDD505-2E9C-101B-9397-08002B2CF9AE}" pid="21" name="VisitedColor">
    <vt:r8>10040268</vt:r8>
  </property>
</Properties>
</file>