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slides/_rels/slide8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_rels/presentation.xml.rels" ContentType="application/vnd.openxmlformats-package.relationships+xml"/>
  <Override PartName="/ppt/media/image1.png" ContentType="image/png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9CED09EE-9B32-4F08-8463-771C525A9A96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72719BA3-839A-4615-930C-E0AA2DB92570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"/>
          <p:cNvSpPr/>
          <p:nvPr/>
        </p:nvSpPr>
        <p:spPr>
          <a:xfrm>
            <a:off x="609480" y="2971800"/>
            <a:ext cx="7772400" cy="304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North America</a:t>
            </a:r>
            <a:br>
              <a:rPr sz="4400"/>
            </a:br>
            <a:r>
              <a:rPr b="1" lang="en-US" sz="4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Project Motown</a:t>
            </a:r>
            <a:br>
              <a:rPr sz="4400"/>
            </a:br>
            <a:br>
              <a:rPr sz="2000"/>
            </a:b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March 2000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8" name="ENE_C_WHI" descr=""/>
          <p:cNvPicPr/>
          <p:nvPr/>
        </p:nvPicPr>
        <p:blipFill>
          <a:blip r:embed="rId1"/>
          <a:stretch/>
        </p:blipFill>
        <p:spPr>
          <a:xfrm>
            <a:off x="3362400" y="533520"/>
            <a:ext cx="2276280" cy="22860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" name="PlaceHolder 1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A1228D93-5637-4629-8071-12B900BE1384}" type="slidenum">
              <a:t>1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"/>
          <p:cNvSpPr/>
          <p:nvPr/>
        </p:nvSpPr>
        <p:spPr>
          <a:xfrm>
            <a:off x="1347840" y="4038480"/>
            <a:ext cx="1143000" cy="6858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CDC Ada Inc</a:t>
            </a: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.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"/>
          <p:cNvSpPr/>
          <p:nvPr/>
        </p:nvSpPr>
        <p:spPr>
          <a:xfrm>
            <a:off x="2725560" y="4038480"/>
            <a:ext cx="1143000" cy="6858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MCN Ada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GP Inc.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"/>
          <p:cNvSpPr/>
          <p:nvPr/>
        </p:nvSpPr>
        <p:spPr>
          <a:xfrm>
            <a:off x="1957320" y="5257800"/>
            <a:ext cx="1219320" cy="1066680"/>
          </a:xfrm>
          <a:prstGeom prst="triangle">
            <a:avLst>
              <a:gd name="adj" fmla="val 50000"/>
            </a:avLst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Ada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Cogeneration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LP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12" name=""/>
          <p:cNvCxnSpPr>
            <a:stCxn id="9" idx="2"/>
            <a:endCxn id="11" idx="1"/>
          </p:cNvCxnSpPr>
          <p:nvPr/>
        </p:nvCxnSpPr>
        <p:spPr>
          <a:xfrm>
            <a:off x="1918800" y="4724280"/>
            <a:ext cx="343800" cy="1067760"/>
          </a:xfrm>
          <a:prstGeom prst="straightConnector1">
            <a:avLst/>
          </a:prstGeom>
          <a:ln w="9360">
            <a:solidFill>
              <a:srgbClr val="000000"/>
            </a:solidFill>
            <a:miter/>
          </a:ln>
        </p:spPr>
      </p:cxnSp>
      <p:cxnSp>
        <p:nvCxnSpPr>
          <p:cNvPr id="13" name=""/>
          <p:cNvCxnSpPr>
            <a:stCxn id="10" idx="2"/>
            <a:endCxn id="11" idx="5"/>
          </p:cNvCxnSpPr>
          <p:nvPr/>
        </p:nvCxnSpPr>
        <p:spPr>
          <a:xfrm flipH="1">
            <a:off x="2871360" y="4724280"/>
            <a:ext cx="426240" cy="1067760"/>
          </a:xfrm>
          <a:prstGeom prst="straightConnector1">
            <a:avLst/>
          </a:prstGeom>
          <a:ln w="9360">
            <a:solidFill>
              <a:srgbClr val="000000"/>
            </a:solidFill>
            <a:miter/>
          </a:ln>
        </p:spPr>
      </p:cxnSp>
      <p:sp>
        <p:nvSpPr>
          <p:cNvPr id="14" name=""/>
          <p:cNvSpPr/>
          <p:nvPr/>
        </p:nvSpPr>
        <p:spPr>
          <a:xfrm>
            <a:off x="4859280" y="4038480"/>
            <a:ext cx="1143000" cy="6858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Ludington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Cogeneration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"/>
          <p:cNvSpPr/>
          <p:nvPr/>
        </p:nvSpPr>
        <p:spPr>
          <a:xfrm>
            <a:off x="6154560" y="4038480"/>
            <a:ext cx="1143000" cy="6858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Ludington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Cogeneration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Holdings Ltd.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>
            <a:off x="5468760" y="5257800"/>
            <a:ext cx="1219320" cy="1066680"/>
          </a:xfrm>
          <a:prstGeom prst="triangle">
            <a:avLst>
              <a:gd name="adj" fmla="val 50000"/>
            </a:avLst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Michigan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Power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LP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17" name=""/>
          <p:cNvCxnSpPr>
            <a:stCxn id="14" idx="2"/>
            <a:endCxn id="16" idx="1"/>
          </p:cNvCxnSpPr>
          <p:nvPr/>
        </p:nvCxnSpPr>
        <p:spPr>
          <a:xfrm>
            <a:off x="5430960" y="4724280"/>
            <a:ext cx="343440" cy="1067760"/>
          </a:xfrm>
          <a:prstGeom prst="straightConnector1">
            <a:avLst/>
          </a:prstGeom>
          <a:ln w="9360">
            <a:solidFill>
              <a:srgbClr val="000000"/>
            </a:solidFill>
            <a:miter/>
          </a:ln>
        </p:spPr>
      </p:cxnSp>
      <p:cxnSp>
        <p:nvCxnSpPr>
          <p:cNvPr id="18" name=""/>
          <p:cNvCxnSpPr>
            <a:stCxn id="15" idx="2"/>
            <a:endCxn id="16" idx="5"/>
          </p:cNvCxnSpPr>
          <p:nvPr/>
        </p:nvCxnSpPr>
        <p:spPr>
          <a:xfrm flipH="1">
            <a:off x="6382440" y="4724280"/>
            <a:ext cx="343800" cy="1067760"/>
          </a:xfrm>
          <a:prstGeom prst="straightConnector1">
            <a:avLst/>
          </a:prstGeom>
          <a:ln w="9360">
            <a:solidFill>
              <a:srgbClr val="000000"/>
            </a:solidFill>
            <a:miter/>
          </a:ln>
        </p:spPr>
      </p:cxnSp>
      <p:sp>
        <p:nvSpPr>
          <p:cNvPr id="19" name=""/>
          <p:cNvSpPr/>
          <p:nvPr/>
        </p:nvSpPr>
        <p:spPr>
          <a:xfrm>
            <a:off x="2039760" y="2438280"/>
            <a:ext cx="1136880" cy="53352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MCN Energy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Enterprises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>
            <a:off x="3868560" y="1143000"/>
            <a:ext cx="1143000" cy="53352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MCN Holding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Company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21" name=""/>
          <p:cNvCxnSpPr>
            <a:stCxn id="20" idx="2"/>
            <a:endCxn id="19" idx="0"/>
          </p:cNvCxnSpPr>
          <p:nvPr/>
        </p:nvCxnSpPr>
        <p:spPr>
          <a:xfrm rot="5400000">
            <a:off x="3142440" y="1141200"/>
            <a:ext cx="762480" cy="1832760"/>
          </a:xfrm>
          <a:prstGeom prst="bentConnector3">
            <a:avLst>
              <a:gd name="adj1" fmla="val 49976"/>
            </a:avLst>
          </a:prstGeom>
          <a:ln w="9360">
            <a:solidFill>
              <a:srgbClr val="000000"/>
            </a:solidFill>
            <a:miter/>
          </a:ln>
        </p:spPr>
      </p:cxnSp>
      <p:cxnSp>
        <p:nvCxnSpPr>
          <p:cNvPr id="22" name=""/>
          <p:cNvCxnSpPr>
            <a:stCxn id="20" idx="2"/>
            <a:endCxn id="14" idx="0"/>
          </p:cNvCxnSpPr>
          <p:nvPr/>
        </p:nvCxnSpPr>
        <p:spPr>
          <a:xfrm flipH="1" rot="16200000">
            <a:off x="3754440" y="2361600"/>
            <a:ext cx="2362680" cy="991440"/>
          </a:xfrm>
          <a:prstGeom prst="bentConnector3">
            <a:avLst>
              <a:gd name="adj1" fmla="val 15925"/>
            </a:avLst>
          </a:prstGeom>
          <a:ln w="9360">
            <a:solidFill>
              <a:srgbClr val="000000"/>
            </a:solidFill>
            <a:miter/>
          </a:ln>
        </p:spPr>
      </p:cxnSp>
      <p:cxnSp>
        <p:nvCxnSpPr>
          <p:cNvPr id="23" name=""/>
          <p:cNvCxnSpPr>
            <a:stCxn id="20" idx="2"/>
            <a:endCxn id="15" idx="0"/>
          </p:cNvCxnSpPr>
          <p:nvPr/>
        </p:nvCxnSpPr>
        <p:spPr>
          <a:xfrm flipH="1" rot="16200000">
            <a:off x="4402080" y="1713960"/>
            <a:ext cx="2362680" cy="2286720"/>
          </a:xfrm>
          <a:prstGeom prst="bentConnector3">
            <a:avLst>
              <a:gd name="adj1" fmla="val 15925"/>
            </a:avLst>
          </a:prstGeom>
          <a:ln w="9360">
            <a:solidFill>
              <a:srgbClr val="000000"/>
            </a:solidFill>
            <a:miter/>
          </a:ln>
        </p:spPr>
      </p:cxnSp>
      <p:sp>
        <p:nvSpPr>
          <p:cNvPr id="24" name=""/>
          <p:cNvSpPr/>
          <p:nvPr/>
        </p:nvSpPr>
        <p:spPr>
          <a:xfrm>
            <a:off x="1296360" y="5257800"/>
            <a:ext cx="7362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49.5% LP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>
            <a:off x="3101400" y="5257800"/>
            <a:ext cx="68688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0.5% GP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>
            <a:off x="4857120" y="5257800"/>
            <a:ext cx="7362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49.0% LP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6609600" y="5257800"/>
            <a:ext cx="68688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1.0% GP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>
            <a:off x="1653480" y="3200400"/>
            <a:ext cx="50436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100%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>
            <a:off x="2976120" y="3200400"/>
            <a:ext cx="50436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100%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>
            <a:off x="5496840" y="3184560"/>
            <a:ext cx="50436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100%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>
            <a:off x="6792120" y="3184560"/>
            <a:ext cx="50436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100%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/>
          <p:nvPr/>
        </p:nvSpPr>
        <p:spPr>
          <a:xfrm>
            <a:off x="3869640" y="1736640"/>
            <a:ext cx="50436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100%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33" name=""/>
          <p:cNvCxnSpPr>
            <a:stCxn id="19" idx="2"/>
            <a:endCxn id="10" idx="0"/>
          </p:cNvCxnSpPr>
          <p:nvPr/>
        </p:nvCxnSpPr>
        <p:spPr>
          <a:xfrm flipH="1" rot="16200000">
            <a:off x="2419200" y="3160080"/>
            <a:ext cx="1067400" cy="689760"/>
          </a:xfrm>
          <a:prstGeom prst="bentConnector3">
            <a:avLst>
              <a:gd name="adj1" fmla="val 50000"/>
            </a:avLst>
          </a:prstGeom>
          <a:ln w="9360">
            <a:solidFill>
              <a:srgbClr val="000000"/>
            </a:solidFill>
            <a:miter/>
          </a:ln>
        </p:spPr>
      </p:cxnSp>
      <p:cxnSp>
        <p:nvCxnSpPr>
          <p:cNvPr id="34" name=""/>
          <p:cNvCxnSpPr>
            <a:stCxn id="19" idx="2"/>
            <a:endCxn id="9" idx="0"/>
          </p:cNvCxnSpPr>
          <p:nvPr/>
        </p:nvCxnSpPr>
        <p:spPr>
          <a:xfrm rot="5400000">
            <a:off x="1729800" y="3160440"/>
            <a:ext cx="1067400" cy="689760"/>
          </a:xfrm>
          <a:prstGeom prst="bentConnector3">
            <a:avLst>
              <a:gd name="adj1" fmla="val 50000"/>
            </a:avLst>
          </a:prstGeom>
          <a:ln w="9360">
            <a:solidFill>
              <a:srgbClr val="000000"/>
            </a:solidFill>
            <a:miter/>
          </a:ln>
        </p:spPr>
      </p:cxnSp>
      <p:sp>
        <p:nvSpPr>
          <p:cNvPr id="35" name=""/>
          <p:cNvSpPr/>
          <p:nvPr/>
        </p:nvSpPr>
        <p:spPr>
          <a:xfrm>
            <a:off x="76320" y="609480"/>
            <a:ext cx="8915400" cy="76320"/>
          </a:xfrm>
          <a:prstGeom prst="rect">
            <a:avLst/>
          </a:prstGeom>
          <a:gradFill rotWithShape="0">
            <a:gsLst>
              <a:gs pos="0">
                <a:srgbClr val="0000ff"/>
              </a:gs>
              <a:gs pos="100000">
                <a:srgbClr val="000075"/>
              </a:gs>
            </a:gsLst>
            <a:lin ang="8100000"/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9520" bIns="29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>
            <a:off x="-2160" y="136440"/>
            <a:ext cx="433800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Current MCN Ownership Structure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FC8C3D67-B884-4845-8C62-6E764CF5E3CA}" type="slidenum">
              <a:t>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"/>
          <p:cNvSpPr/>
          <p:nvPr/>
        </p:nvSpPr>
        <p:spPr>
          <a:xfrm>
            <a:off x="4724280" y="4114800"/>
            <a:ext cx="1600200" cy="1066680"/>
          </a:xfrm>
          <a:prstGeom prst="triangle">
            <a:avLst>
              <a:gd name="adj" fmla="val 50000"/>
            </a:avLst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Michigan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Power LP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>
            <a:off x="2057400" y="2743200"/>
            <a:ext cx="1600200" cy="53352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Ludington Cogen Co.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(LP)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>
            <a:off x="3809880" y="2743200"/>
            <a:ext cx="1600200" cy="53352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Ludington Cogen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Holdings, Ltd. (GP)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>
            <a:off x="2971800" y="1752480"/>
            <a:ext cx="1523880" cy="53352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MCN Energy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Enterprises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"/>
          <p:cNvSpPr/>
          <p:nvPr/>
        </p:nvSpPr>
        <p:spPr>
          <a:xfrm>
            <a:off x="2971800" y="990720"/>
            <a:ext cx="1523880" cy="53316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MCN Energy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Company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42" name=""/>
          <p:cNvCxnSpPr>
            <a:stCxn id="41" idx="2"/>
            <a:endCxn id="40" idx="0"/>
          </p:cNvCxnSpPr>
          <p:nvPr/>
        </p:nvCxnSpPr>
        <p:spPr>
          <a:xfrm>
            <a:off x="3733560" y="1523520"/>
            <a:ext cx="1080" cy="229320"/>
          </a:xfrm>
          <a:prstGeom prst="straightConnector1">
            <a:avLst/>
          </a:prstGeom>
          <a:ln w="9360">
            <a:solidFill>
              <a:srgbClr val="000000"/>
            </a:solidFill>
            <a:miter/>
          </a:ln>
        </p:spPr>
      </p:cxnSp>
      <p:cxnSp>
        <p:nvCxnSpPr>
          <p:cNvPr id="43" name=""/>
          <p:cNvCxnSpPr>
            <a:stCxn id="40" idx="2"/>
            <a:endCxn id="38" idx="0"/>
          </p:cNvCxnSpPr>
          <p:nvPr/>
        </p:nvCxnSpPr>
        <p:spPr>
          <a:xfrm rot="5400000">
            <a:off x="3066480" y="2076480"/>
            <a:ext cx="457920" cy="876960"/>
          </a:xfrm>
          <a:prstGeom prst="bentConnector3">
            <a:avLst>
              <a:gd name="adj1" fmla="val 49960"/>
            </a:avLst>
          </a:prstGeom>
          <a:ln w="9360">
            <a:solidFill>
              <a:srgbClr val="000000"/>
            </a:solidFill>
            <a:miter/>
          </a:ln>
        </p:spPr>
      </p:cxnSp>
      <p:cxnSp>
        <p:nvCxnSpPr>
          <p:cNvPr id="44" name=""/>
          <p:cNvCxnSpPr>
            <a:stCxn id="40" idx="2"/>
            <a:endCxn id="39" idx="0"/>
          </p:cNvCxnSpPr>
          <p:nvPr/>
        </p:nvCxnSpPr>
        <p:spPr>
          <a:xfrm flipH="1" rot="16200000">
            <a:off x="3943440" y="2076120"/>
            <a:ext cx="457920" cy="876960"/>
          </a:xfrm>
          <a:prstGeom prst="bentConnector3">
            <a:avLst>
              <a:gd name="adj1" fmla="val 49960"/>
            </a:avLst>
          </a:prstGeom>
          <a:ln w="9360">
            <a:solidFill>
              <a:srgbClr val="000000"/>
            </a:solidFill>
            <a:miter/>
          </a:ln>
        </p:spPr>
      </p:cxnSp>
      <p:sp>
        <p:nvSpPr>
          <p:cNvPr id="45" name=""/>
          <p:cNvSpPr/>
          <p:nvPr/>
        </p:nvSpPr>
        <p:spPr>
          <a:xfrm>
            <a:off x="1905120" y="4419720"/>
            <a:ext cx="1218960" cy="4572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Term Loan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($130.2 MM)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"/>
          <p:cNvSpPr/>
          <p:nvPr/>
        </p:nvSpPr>
        <p:spPr>
          <a:xfrm>
            <a:off x="1905120" y="6019920"/>
            <a:ext cx="1218960" cy="4572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DSR Line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($7.1 MM)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/>
          <p:nvPr/>
        </p:nvSpPr>
        <p:spPr>
          <a:xfrm>
            <a:off x="2896560" y="3408480"/>
            <a:ext cx="53928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49.0%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/>
          <p:cNvSpPr/>
          <p:nvPr/>
        </p:nvSpPr>
        <p:spPr>
          <a:xfrm>
            <a:off x="6477840" y="3408480"/>
            <a:ext cx="53928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49.0%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"/>
          <p:cNvSpPr/>
          <p:nvPr/>
        </p:nvSpPr>
        <p:spPr>
          <a:xfrm>
            <a:off x="4644360" y="3408480"/>
            <a:ext cx="46908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1.0%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"/>
          <p:cNvSpPr/>
          <p:nvPr/>
        </p:nvSpPr>
        <p:spPr>
          <a:xfrm>
            <a:off x="8154360" y="3408480"/>
            <a:ext cx="46908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1.0%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"/>
          <p:cNvSpPr/>
          <p:nvPr/>
        </p:nvSpPr>
        <p:spPr>
          <a:xfrm>
            <a:off x="152280" y="5257800"/>
            <a:ext cx="1219320" cy="457200"/>
          </a:xfrm>
          <a:prstGeom prst="rect">
            <a:avLst/>
          </a:prstGeom>
          <a:noFill/>
          <a:ln w="9360">
            <a:solidFill>
              <a:srgbClr val="00000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Agent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(Barclays’)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52" name=""/>
          <p:cNvCxnSpPr>
            <a:stCxn id="51" idx="3"/>
            <a:endCxn id="45" idx="1"/>
          </p:cNvCxnSpPr>
          <p:nvPr/>
        </p:nvCxnSpPr>
        <p:spPr>
          <a:xfrm flipV="1">
            <a:off x="1371600" y="4647960"/>
            <a:ext cx="534240" cy="838800"/>
          </a:xfrm>
          <a:prstGeom prst="bentConnector3">
            <a:avLst>
              <a:gd name="adj1" fmla="val 49966"/>
            </a:avLst>
          </a:prstGeom>
          <a:ln w="9360">
            <a:solidFill>
              <a:srgbClr val="000000"/>
            </a:solidFill>
            <a:prstDash val="sysDot"/>
            <a:miter/>
          </a:ln>
        </p:spPr>
      </p:cxnSp>
      <p:cxnSp>
        <p:nvCxnSpPr>
          <p:cNvPr id="53" name=""/>
          <p:cNvCxnSpPr>
            <a:stCxn id="51" idx="3"/>
            <a:endCxn id="46" idx="1"/>
          </p:cNvCxnSpPr>
          <p:nvPr/>
        </p:nvCxnSpPr>
        <p:spPr>
          <a:xfrm>
            <a:off x="1371600" y="5486040"/>
            <a:ext cx="534240" cy="762840"/>
          </a:xfrm>
          <a:prstGeom prst="bentConnector3">
            <a:avLst>
              <a:gd name="adj1" fmla="val 49966"/>
            </a:avLst>
          </a:prstGeom>
          <a:ln w="9360">
            <a:solidFill>
              <a:srgbClr val="000000"/>
            </a:solidFill>
            <a:prstDash val="sysDot"/>
            <a:miter/>
          </a:ln>
        </p:spPr>
      </p:cxnSp>
      <p:sp>
        <p:nvSpPr>
          <p:cNvPr id="54" name=""/>
          <p:cNvSpPr/>
          <p:nvPr/>
        </p:nvSpPr>
        <p:spPr>
          <a:xfrm>
            <a:off x="7315200" y="4419720"/>
            <a:ext cx="1600200" cy="4572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Dynegy Operating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Company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55" name=""/>
          <p:cNvCxnSpPr>
            <a:stCxn id="54" idx="1"/>
            <a:endCxn id="37" idx="5"/>
          </p:cNvCxnSpPr>
          <p:nvPr/>
        </p:nvCxnSpPr>
        <p:spPr>
          <a:xfrm flipH="1">
            <a:off x="5924160" y="4647960"/>
            <a:ext cx="1391040" cy="1080"/>
          </a:xfrm>
          <a:prstGeom prst="straightConnector1">
            <a:avLst/>
          </a:prstGeom>
          <a:ln w="9360">
            <a:solidFill>
              <a:srgbClr val="000000"/>
            </a:solidFill>
            <a:prstDash val="dash"/>
            <a:miter/>
            <a:tailEnd len="med" type="triangle" w="med"/>
          </a:ln>
        </p:spPr>
      </p:cxnSp>
      <p:sp>
        <p:nvSpPr>
          <p:cNvPr id="56" name=""/>
          <p:cNvSpPr/>
          <p:nvPr/>
        </p:nvSpPr>
        <p:spPr>
          <a:xfrm>
            <a:off x="6172200" y="4343400"/>
            <a:ext cx="98064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O&amp;M Agreement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"/>
          <p:cNvSpPr/>
          <p:nvPr/>
        </p:nvSpPr>
        <p:spPr>
          <a:xfrm>
            <a:off x="7315200" y="5562720"/>
            <a:ext cx="1600200" cy="4572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Consumers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Power Company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"/>
          <p:cNvSpPr/>
          <p:nvPr/>
        </p:nvSpPr>
        <p:spPr>
          <a:xfrm>
            <a:off x="7315200" y="6172200"/>
            <a:ext cx="1600200" cy="4572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Dow Chemical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Company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59" name=""/>
          <p:cNvCxnSpPr>
            <a:stCxn id="45" idx="3"/>
            <a:endCxn id="37" idx="2"/>
          </p:cNvCxnSpPr>
          <p:nvPr/>
        </p:nvCxnSpPr>
        <p:spPr>
          <a:xfrm>
            <a:off x="3123720" y="4647960"/>
            <a:ext cx="1600920" cy="533880"/>
          </a:xfrm>
          <a:prstGeom prst="straightConnector1">
            <a:avLst/>
          </a:prstGeom>
          <a:ln w="9360">
            <a:solidFill>
              <a:srgbClr val="000000"/>
            </a:solidFill>
            <a:miter/>
          </a:ln>
        </p:spPr>
      </p:cxnSp>
      <p:cxnSp>
        <p:nvCxnSpPr>
          <p:cNvPr id="60" name=""/>
          <p:cNvCxnSpPr>
            <a:stCxn id="46" idx="3"/>
            <a:endCxn id="37" idx="2"/>
          </p:cNvCxnSpPr>
          <p:nvPr/>
        </p:nvCxnSpPr>
        <p:spPr>
          <a:xfrm flipV="1">
            <a:off x="3123720" y="5181120"/>
            <a:ext cx="1600920" cy="1067760"/>
          </a:xfrm>
          <a:prstGeom prst="straightConnector1">
            <a:avLst/>
          </a:prstGeom>
          <a:ln w="9360">
            <a:solidFill>
              <a:srgbClr val="000000"/>
            </a:solidFill>
            <a:miter/>
          </a:ln>
        </p:spPr>
      </p:cxnSp>
      <p:cxnSp>
        <p:nvCxnSpPr>
          <p:cNvPr id="61" name=""/>
          <p:cNvCxnSpPr>
            <a:stCxn id="37" idx="3"/>
            <a:endCxn id="57" idx="1"/>
          </p:cNvCxnSpPr>
          <p:nvPr/>
        </p:nvCxnSpPr>
        <p:spPr>
          <a:xfrm flipH="1" rot="16200000">
            <a:off x="6114960" y="4590720"/>
            <a:ext cx="610560" cy="1791360"/>
          </a:xfrm>
          <a:prstGeom prst="bentConnector2">
            <a:avLst/>
          </a:prstGeom>
          <a:ln w="9360">
            <a:solidFill>
              <a:srgbClr val="000000"/>
            </a:solidFill>
            <a:prstDash val="dash"/>
            <a:miter/>
            <a:tailEnd len="med" type="triangle" w="med"/>
          </a:ln>
        </p:spPr>
      </p:cxnSp>
      <p:cxnSp>
        <p:nvCxnSpPr>
          <p:cNvPr id="62" name=""/>
          <p:cNvCxnSpPr>
            <a:stCxn id="37" idx="3"/>
            <a:endCxn id="58" idx="1"/>
          </p:cNvCxnSpPr>
          <p:nvPr/>
        </p:nvCxnSpPr>
        <p:spPr>
          <a:xfrm flipH="1" rot="16200000">
            <a:off x="5810040" y="4895280"/>
            <a:ext cx="1220040" cy="1791360"/>
          </a:xfrm>
          <a:prstGeom prst="bentConnector2">
            <a:avLst/>
          </a:prstGeom>
          <a:ln w="9360">
            <a:solidFill>
              <a:srgbClr val="000000"/>
            </a:solidFill>
            <a:prstDash val="dash"/>
            <a:miter/>
            <a:tailEnd len="med" type="triangle" w="med"/>
          </a:ln>
        </p:spPr>
      </p:cxnSp>
      <p:sp>
        <p:nvSpPr>
          <p:cNvPr id="63" name=""/>
          <p:cNvSpPr/>
          <p:nvPr/>
        </p:nvSpPr>
        <p:spPr>
          <a:xfrm>
            <a:off x="5624280" y="5486400"/>
            <a:ext cx="153684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Power Purchase Agreement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" name=""/>
          <p:cNvSpPr/>
          <p:nvPr/>
        </p:nvSpPr>
        <p:spPr>
          <a:xfrm>
            <a:off x="5716800" y="6110280"/>
            <a:ext cx="134424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Steam Sales Agreement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" name=""/>
          <p:cNvSpPr/>
          <p:nvPr/>
        </p:nvSpPr>
        <p:spPr>
          <a:xfrm>
            <a:off x="152280" y="3276720"/>
            <a:ext cx="1600200" cy="38088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MichCon Gas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Company*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" name=""/>
          <p:cNvSpPr/>
          <p:nvPr/>
        </p:nvSpPr>
        <p:spPr>
          <a:xfrm>
            <a:off x="4085280" y="4616280"/>
            <a:ext cx="714240" cy="337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Gas Sales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Agreement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67" name=""/>
          <p:cNvCxnSpPr>
            <a:stCxn id="65" idx="3"/>
            <a:endCxn id="37" idx="1"/>
          </p:cNvCxnSpPr>
          <p:nvPr/>
        </p:nvCxnSpPr>
        <p:spPr>
          <a:xfrm>
            <a:off x="1752120" y="3466800"/>
            <a:ext cx="3372840" cy="1181880"/>
          </a:xfrm>
          <a:prstGeom prst="straightConnector1">
            <a:avLst/>
          </a:prstGeom>
          <a:ln w="9360">
            <a:solidFill>
              <a:srgbClr val="000000"/>
            </a:solidFill>
            <a:prstDash val="dash"/>
            <a:miter/>
            <a:tailEnd len="med" type="triangle" w="med"/>
          </a:ln>
        </p:spPr>
      </p:cxnSp>
      <p:sp>
        <p:nvSpPr>
          <p:cNvPr id="68" name=""/>
          <p:cNvSpPr/>
          <p:nvPr/>
        </p:nvSpPr>
        <p:spPr>
          <a:xfrm>
            <a:off x="4134600" y="4038480"/>
            <a:ext cx="1122480" cy="337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Gas Transportation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Agreement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" name=""/>
          <p:cNvSpPr/>
          <p:nvPr/>
        </p:nvSpPr>
        <p:spPr>
          <a:xfrm>
            <a:off x="3734280" y="2286000"/>
            <a:ext cx="6098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100.0%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" name=""/>
          <p:cNvSpPr/>
          <p:nvPr/>
        </p:nvSpPr>
        <p:spPr>
          <a:xfrm>
            <a:off x="3734280" y="1523880"/>
            <a:ext cx="6098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100.0%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" name=""/>
          <p:cNvSpPr/>
          <p:nvPr/>
        </p:nvSpPr>
        <p:spPr>
          <a:xfrm>
            <a:off x="5638680" y="2743200"/>
            <a:ext cx="1600200" cy="53352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Michigan Cogen, Inc.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(LP)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" name=""/>
          <p:cNvSpPr/>
          <p:nvPr/>
        </p:nvSpPr>
        <p:spPr>
          <a:xfrm>
            <a:off x="7391520" y="2743200"/>
            <a:ext cx="1600200" cy="53352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Michigan Power, Inc.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(GP)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" name=""/>
          <p:cNvSpPr/>
          <p:nvPr/>
        </p:nvSpPr>
        <p:spPr>
          <a:xfrm>
            <a:off x="6553080" y="1752480"/>
            <a:ext cx="1524240" cy="53352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Dynegy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74" name=""/>
          <p:cNvCxnSpPr>
            <a:stCxn id="73" idx="2"/>
            <a:endCxn id="71" idx="0"/>
          </p:cNvCxnSpPr>
          <p:nvPr/>
        </p:nvCxnSpPr>
        <p:spPr>
          <a:xfrm rot="5400000">
            <a:off x="6647760" y="2076480"/>
            <a:ext cx="457920" cy="876960"/>
          </a:xfrm>
          <a:prstGeom prst="bentConnector3">
            <a:avLst>
              <a:gd name="adj1" fmla="val 49960"/>
            </a:avLst>
          </a:prstGeom>
          <a:ln w="9360">
            <a:solidFill>
              <a:srgbClr val="000000"/>
            </a:solidFill>
            <a:miter/>
          </a:ln>
        </p:spPr>
      </p:cxnSp>
      <p:cxnSp>
        <p:nvCxnSpPr>
          <p:cNvPr id="75" name=""/>
          <p:cNvCxnSpPr>
            <a:stCxn id="73" idx="2"/>
            <a:endCxn id="72" idx="0"/>
          </p:cNvCxnSpPr>
          <p:nvPr/>
        </p:nvCxnSpPr>
        <p:spPr>
          <a:xfrm flipH="1" rot="16200000">
            <a:off x="7524720" y="2076120"/>
            <a:ext cx="457920" cy="876960"/>
          </a:xfrm>
          <a:prstGeom prst="bentConnector3">
            <a:avLst>
              <a:gd name="adj1" fmla="val 49960"/>
            </a:avLst>
          </a:prstGeom>
          <a:ln w="9360">
            <a:solidFill>
              <a:srgbClr val="000000"/>
            </a:solidFill>
            <a:miter/>
          </a:ln>
        </p:spPr>
      </p:cxnSp>
      <p:cxnSp>
        <p:nvCxnSpPr>
          <p:cNvPr id="76" name=""/>
          <p:cNvCxnSpPr>
            <a:stCxn id="38" idx="2"/>
            <a:endCxn id="37" idx="0"/>
          </p:cNvCxnSpPr>
          <p:nvPr/>
        </p:nvCxnSpPr>
        <p:spPr>
          <a:xfrm flipH="1" rot="16200000">
            <a:off x="3772080" y="2362320"/>
            <a:ext cx="838800" cy="2667240"/>
          </a:xfrm>
          <a:prstGeom prst="bentConnector3">
            <a:avLst>
              <a:gd name="adj1" fmla="val 49978"/>
            </a:avLst>
          </a:prstGeom>
          <a:ln w="9360">
            <a:solidFill>
              <a:srgbClr val="000000"/>
            </a:solidFill>
            <a:miter/>
          </a:ln>
        </p:spPr>
      </p:cxnSp>
      <p:cxnSp>
        <p:nvCxnSpPr>
          <p:cNvPr id="77" name=""/>
          <p:cNvCxnSpPr>
            <a:stCxn id="39" idx="2"/>
            <a:endCxn id="37" idx="0"/>
          </p:cNvCxnSpPr>
          <p:nvPr/>
        </p:nvCxnSpPr>
        <p:spPr>
          <a:xfrm flipH="1" rot="16200000">
            <a:off x="4648320" y="3238200"/>
            <a:ext cx="838800" cy="915120"/>
          </a:xfrm>
          <a:prstGeom prst="bentConnector3">
            <a:avLst>
              <a:gd name="adj1" fmla="val 49978"/>
            </a:avLst>
          </a:prstGeom>
          <a:ln w="9360">
            <a:solidFill>
              <a:srgbClr val="000000"/>
            </a:solidFill>
            <a:miter/>
          </a:ln>
        </p:spPr>
      </p:cxnSp>
      <p:cxnSp>
        <p:nvCxnSpPr>
          <p:cNvPr id="78" name=""/>
          <p:cNvCxnSpPr>
            <a:stCxn id="71" idx="2"/>
            <a:endCxn id="37" idx="0"/>
          </p:cNvCxnSpPr>
          <p:nvPr/>
        </p:nvCxnSpPr>
        <p:spPr>
          <a:xfrm rot="5400000">
            <a:off x="5562000" y="3238560"/>
            <a:ext cx="838800" cy="915120"/>
          </a:xfrm>
          <a:prstGeom prst="bentConnector3">
            <a:avLst>
              <a:gd name="adj1" fmla="val 49978"/>
            </a:avLst>
          </a:prstGeom>
          <a:ln w="9360">
            <a:solidFill>
              <a:srgbClr val="000000"/>
            </a:solidFill>
            <a:miter/>
          </a:ln>
        </p:spPr>
      </p:cxnSp>
      <p:cxnSp>
        <p:nvCxnSpPr>
          <p:cNvPr id="79" name=""/>
          <p:cNvCxnSpPr>
            <a:stCxn id="72" idx="2"/>
            <a:endCxn id="37" idx="0"/>
          </p:cNvCxnSpPr>
          <p:nvPr/>
        </p:nvCxnSpPr>
        <p:spPr>
          <a:xfrm rot="5400000">
            <a:off x="6438600" y="2362320"/>
            <a:ext cx="838800" cy="2667240"/>
          </a:xfrm>
          <a:prstGeom prst="bentConnector3">
            <a:avLst>
              <a:gd name="adj1" fmla="val 49978"/>
            </a:avLst>
          </a:prstGeom>
          <a:ln w="9360">
            <a:solidFill>
              <a:srgbClr val="000000"/>
            </a:solidFill>
            <a:miter/>
          </a:ln>
        </p:spPr>
      </p:cxnSp>
      <p:sp>
        <p:nvSpPr>
          <p:cNvPr id="80" name=""/>
          <p:cNvSpPr/>
          <p:nvPr/>
        </p:nvSpPr>
        <p:spPr>
          <a:xfrm>
            <a:off x="152280" y="3809880"/>
            <a:ext cx="1600200" cy="38124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MCN Power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Company (CDC)*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81" name=""/>
          <p:cNvCxnSpPr>
            <a:stCxn id="80" idx="3"/>
            <a:endCxn id="37" idx="1"/>
          </p:cNvCxnSpPr>
          <p:nvPr/>
        </p:nvCxnSpPr>
        <p:spPr>
          <a:xfrm>
            <a:off x="1752120" y="4000320"/>
            <a:ext cx="3372840" cy="648360"/>
          </a:xfrm>
          <a:prstGeom prst="straightConnector1">
            <a:avLst/>
          </a:prstGeom>
          <a:ln w="9360">
            <a:solidFill>
              <a:srgbClr val="000000"/>
            </a:solidFill>
            <a:prstDash val="dash"/>
            <a:miter/>
            <a:tailEnd len="med" type="triangle" w="med"/>
          </a:ln>
        </p:spPr>
      </p:cxnSp>
      <p:sp>
        <p:nvSpPr>
          <p:cNvPr id="82" name=""/>
          <p:cNvSpPr/>
          <p:nvPr/>
        </p:nvSpPr>
        <p:spPr>
          <a:xfrm>
            <a:off x="83160" y="6389640"/>
            <a:ext cx="12841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*MCN AFFILIATES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3" name=""/>
          <p:cNvSpPr/>
          <p:nvPr/>
        </p:nvSpPr>
        <p:spPr>
          <a:xfrm>
            <a:off x="1905120" y="5257800"/>
            <a:ext cx="1218960" cy="4572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WC Line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($3.0 MM)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4" name=""/>
          <p:cNvSpPr/>
          <p:nvPr/>
        </p:nvSpPr>
        <p:spPr>
          <a:xfrm>
            <a:off x="1755720" y="4876920"/>
            <a:ext cx="1595160" cy="337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LIBOR + 112.5 - 200.0 bp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($50.0 MM SWAP @ 5.4975%)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5" name=""/>
          <p:cNvSpPr/>
          <p:nvPr/>
        </p:nvSpPr>
        <p:spPr>
          <a:xfrm>
            <a:off x="1832040" y="5715000"/>
            <a:ext cx="134712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LIBOR + 112.5 - 200.0 bp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" name=""/>
          <p:cNvSpPr/>
          <p:nvPr/>
        </p:nvSpPr>
        <p:spPr>
          <a:xfrm>
            <a:off x="1832040" y="6477120"/>
            <a:ext cx="134712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LIBOR + 112.5 - 200.0 bp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87" name=""/>
          <p:cNvCxnSpPr>
            <a:stCxn id="51" idx="3"/>
            <a:endCxn id="83" idx="1"/>
          </p:cNvCxnSpPr>
          <p:nvPr/>
        </p:nvCxnSpPr>
        <p:spPr>
          <a:xfrm>
            <a:off x="1371600" y="5486040"/>
            <a:ext cx="534240" cy="1080"/>
          </a:xfrm>
          <a:prstGeom prst="straightConnector1">
            <a:avLst/>
          </a:prstGeom>
          <a:ln w="9360">
            <a:solidFill>
              <a:srgbClr val="000000"/>
            </a:solidFill>
            <a:prstDash val="sysDot"/>
            <a:miter/>
          </a:ln>
        </p:spPr>
      </p:cxnSp>
      <p:sp>
        <p:nvSpPr>
          <p:cNvPr id="88" name=""/>
          <p:cNvSpPr/>
          <p:nvPr/>
        </p:nvSpPr>
        <p:spPr>
          <a:xfrm>
            <a:off x="315360" y="1812960"/>
            <a:ext cx="1439280" cy="55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Fuel Supply Payment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Is Subordinate to Debt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Service By Agreement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9" name=""/>
          <p:cNvSpPr/>
          <p:nvPr/>
        </p:nvSpPr>
        <p:spPr>
          <a:xfrm>
            <a:off x="4800600" y="4800600"/>
            <a:ext cx="228600" cy="228600"/>
          </a:xfrm>
          <a:prstGeom prst="ellipse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0" name=""/>
          <p:cNvSpPr/>
          <p:nvPr/>
        </p:nvSpPr>
        <p:spPr>
          <a:xfrm>
            <a:off x="76320" y="1752480"/>
            <a:ext cx="228600" cy="228600"/>
          </a:xfrm>
          <a:prstGeom prst="ellipse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1" name=""/>
          <p:cNvSpPr/>
          <p:nvPr/>
        </p:nvSpPr>
        <p:spPr>
          <a:xfrm>
            <a:off x="76320" y="609480"/>
            <a:ext cx="8915400" cy="76320"/>
          </a:xfrm>
          <a:prstGeom prst="rect">
            <a:avLst/>
          </a:prstGeom>
          <a:gradFill rotWithShape="0">
            <a:gsLst>
              <a:gs pos="0">
                <a:srgbClr val="0000ff"/>
              </a:gs>
              <a:gs pos="100000">
                <a:srgbClr val="000075"/>
              </a:gs>
            </a:gsLst>
            <a:lin ang="8100000"/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9520" bIns="29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2" name=""/>
          <p:cNvSpPr/>
          <p:nvPr/>
        </p:nvSpPr>
        <p:spPr>
          <a:xfrm>
            <a:off x="-3960" y="136440"/>
            <a:ext cx="524340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Current Michigan Power Project Structure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4364678C-ECA7-4867-8843-D89FD9005562}" type="slidenum">
              <a:t>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"/>
          <p:cNvSpPr/>
          <p:nvPr/>
        </p:nvSpPr>
        <p:spPr>
          <a:xfrm>
            <a:off x="4724280" y="4114800"/>
            <a:ext cx="1600200" cy="1066680"/>
          </a:xfrm>
          <a:prstGeom prst="triangle">
            <a:avLst>
              <a:gd name="adj" fmla="val 50000"/>
            </a:avLst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Ada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Cogen LP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4" name=""/>
          <p:cNvSpPr/>
          <p:nvPr/>
        </p:nvSpPr>
        <p:spPr>
          <a:xfrm>
            <a:off x="2057400" y="2743200"/>
            <a:ext cx="1600200" cy="53352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CDC Ada, Inc.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(LP)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5" name=""/>
          <p:cNvSpPr/>
          <p:nvPr/>
        </p:nvSpPr>
        <p:spPr>
          <a:xfrm>
            <a:off x="3809880" y="2743200"/>
            <a:ext cx="1600200" cy="53352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MCNIC Ada GP, Inc.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(GP)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6" name=""/>
          <p:cNvSpPr/>
          <p:nvPr/>
        </p:nvSpPr>
        <p:spPr>
          <a:xfrm>
            <a:off x="5638680" y="2209680"/>
            <a:ext cx="1600200" cy="1067040"/>
          </a:xfrm>
          <a:prstGeom prst="triangle">
            <a:avLst>
              <a:gd name="adj" fmla="val 50000"/>
            </a:avLst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Delaware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LLC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(LP)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7" name=""/>
          <p:cNvSpPr/>
          <p:nvPr/>
        </p:nvSpPr>
        <p:spPr>
          <a:xfrm>
            <a:off x="7315200" y="2209680"/>
            <a:ext cx="1600200" cy="1067040"/>
          </a:xfrm>
          <a:prstGeom prst="triangle">
            <a:avLst>
              <a:gd name="adj" fmla="val 50000"/>
            </a:avLst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Delaware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LLC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(GP)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8" name=""/>
          <p:cNvSpPr/>
          <p:nvPr/>
        </p:nvSpPr>
        <p:spPr>
          <a:xfrm>
            <a:off x="2971800" y="1752480"/>
            <a:ext cx="1523880" cy="53352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MCN Energy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Enterprises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9" name=""/>
          <p:cNvSpPr/>
          <p:nvPr/>
        </p:nvSpPr>
        <p:spPr>
          <a:xfrm>
            <a:off x="2971800" y="990720"/>
            <a:ext cx="1523880" cy="53316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MCN Energy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Company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100" name=""/>
          <p:cNvCxnSpPr>
            <a:stCxn id="99" idx="2"/>
            <a:endCxn id="98" idx="0"/>
          </p:cNvCxnSpPr>
          <p:nvPr/>
        </p:nvCxnSpPr>
        <p:spPr>
          <a:xfrm>
            <a:off x="3733560" y="1523520"/>
            <a:ext cx="1080" cy="229320"/>
          </a:xfrm>
          <a:prstGeom prst="straightConnector1">
            <a:avLst/>
          </a:prstGeom>
          <a:ln w="9360">
            <a:solidFill>
              <a:srgbClr val="000000"/>
            </a:solidFill>
            <a:miter/>
          </a:ln>
        </p:spPr>
      </p:cxnSp>
      <p:cxnSp>
        <p:nvCxnSpPr>
          <p:cNvPr id="101" name=""/>
          <p:cNvCxnSpPr>
            <a:stCxn id="98" idx="2"/>
            <a:endCxn id="94" idx="0"/>
          </p:cNvCxnSpPr>
          <p:nvPr/>
        </p:nvCxnSpPr>
        <p:spPr>
          <a:xfrm rot="5400000">
            <a:off x="3066480" y="2076480"/>
            <a:ext cx="457920" cy="876960"/>
          </a:xfrm>
          <a:prstGeom prst="bentConnector3">
            <a:avLst>
              <a:gd name="adj1" fmla="val 49960"/>
            </a:avLst>
          </a:prstGeom>
          <a:ln w="9360">
            <a:solidFill>
              <a:srgbClr val="000000"/>
            </a:solidFill>
            <a:miter/>
          </a:ln>
        </p:spPr>
      </p:cxnSp>
      <p:cxnSp>
        <p:nvCxnSpPr>
          <p:cNvPr id="102" name=""/>
          <p:cNvCxnSpPr>
            <a:stCxn id="98" idx="2"/>
            <a:endCxn id="95" idx="0"/>
          </p:cNvCxnSpPr>
          <p:nvPr/>
        </p:nvCxnSpPr>
        <p:spPr>
          <a:xfrm flipH="1" rot="16200000">
            <a:off x="3943440" y="2076120"/>
            <a:ext cx="457920" cy="876960"/>
          </a:xfrm>
          <a:prstGeom prst="bentConnector3">
            <a:avLst>
              <a:gd name="adj1" fmla="val 49960"/>
            </a:avLst>
          </a:prstGeom>
          <a:ln w="9360">
            <a:solidFill>
              <a:srgbClr val="000000"/>
            </a:solidFill>
            <a:miter/>
          </a:ln>
        </p:spPr>
      </p:cxnSp>
      <p:cxnSp>
        <p:nvCxnSpPr>
          <p:cNvPr id="103" name=""/>
          <p:cNvCxnSpPr>
            <a:stCxn id="94" idx="2"/>
            <a:endCxn id="93" idx="0"/>
          </p:cNvCxnSpPr>
          <p:nvPr/>
        </p:nvCxnSpPr>
        <p:spPr>
          <a:xfrm flipH="1" rot="16200000">
            <a:off x="3772080" y="2362320"/>
            <a:ext cx="838800" cy="2667240"/>
          </a:xfrm>
          <a:prstGeom prst="bentConnector3">
            <a:avLst>
              <a:gd name="adj1" fmla="val 49978"/>
            </a:avLst>
          </a:prstGeom>
          <a:ln w="9360">
            <a:solidFill>
              <a:srgbClr val="000000"/>
            </a:solidFill>
            <a:miter/>
          </a:ln>
        </p:spPr>
      </p:cxnSp>
      <p:cxnSp>
        <p:nvCxnSpPr>
          <p:cNvPr id="104" name=""/>
          <p:cNvCxnSpPr>
            <a:stCxn id="95" idx="2"/>
            <a:endCxn id="93" idx="0"/>
          </p:cNvCxnSpPr>
          <p:nvPr/>
        </p:nvCxnSpPr>
        <p:spPr>
          <a:xfrm flipH="1" rot="16200000">
            <a:off x="4648320" y="3238200"/>
            <a:ext cx="838800" cy="915120"/>
          </a:xfrm>
          <a:prstGeom prst="bentConnector3">
            <a:avLst>
              <a:gd name="adj1" fmla="val 49978"/>
            </a:avLst>
          </a:prstGeom>
          <a:ln w="9360">
            <a:solidFill>
              <a:srgbClr val="000000"/>
            </a:solidFill>
            <a:miter/>
          </a:ln>
        </p:spPr>
      </p:cxnSp>
      <p:cxnSp>
        <p:nvCxnSpPr>
          <p:cNvPr id="105" name=""/>
          <p:cNvCxnSpPr>
            <a:stCxn id="96" idx="3"/>
            <a:endCxn id="93" idx="0"/>
          </p:cNvCxnSpPr>
          <p:nvPr/>
        </p:nvCxnSpPr>
        <p:spPr>
          <a:xfrm rot="5400000">
            <a:off x="5562000" y="3238560"/>
            <a:ext cx="838800" cy="915120"/>
          </a:xfrm>
          <a:prstGeom prst="bentConnector3">
            <a:avLst>
              <a:gd name="adj1" fmla="val 49978"/>
            </a:avLst>
          </a:prstGeom>
          <a:ln w="9360">
            <a:solidFill>
              <a:srgbClr val="000000"/>
            </a:solidFill>
            <a:miter/>
          </a:ln>
        </p:spPr>
      </p:cxnSp>
      <p:cxnSp>
        <p:nvCxnSpPr>
          <p:cNvPr id="106" name=""/>
          <p:cNvCxnSpPr>
            <a:stCxn id="97" idx="3"/>
            <a:endCxn id="93" idx="0"/>
          </p:cNvCxnSpPr>
          <p:nvPr/>
        </p:nvCxnSpPr>
        <p:spPr>
          <a:xfrm rot="5400000">
            <a:off x="6400080" y="2400120"/>
            <a:ext cx="838800" cy="2591640"/>
          </a:xfrm>
          <a:prstGeom prst="bentConnector3">
            <a:avLst>
              <a:gd name="adj1" fmla="val 49978"/>
            </a:avLst>
          </a:prstGeom>
          <a:ln w="9360">
            <a:solidFill>
              <a:srgbClr val="000000"/>
            </a:solidFill>
            <a:miter/>
          </a:ln>
        </p:spPr>
      </p:cxnSp>
      <p:sp>
        <p:nvSpPr>
          <p:cNvPr id="107" name=""/>
          <p:cNvSpPr/>
          <p:nvPr/>
        </p:nvSpPr>
        <p:spPr>
          <a:xfrm>
            <a:off x="1905120" y="4952880"/>
            <a:ext cx="1218960" cy="4572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Term Loan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($30.0 MM)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8" name=""/>
          <p:cNvSpPr/>
          <p:nvPr/>
        </p:nvSpPr>
        <p:spPr>
          <a:xfrm>
            <a:off x="1905120" y="5791320"/>
            <a:ext cx="1218960" cy="4572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WC Revolver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($1.0 MM)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9" name=""/>
          <p:cNvSpPr/>
          <p:nvPr/>
        </p:nvSpPr>
        <p:spPr>
          <a:xfrm>
            <a:off x="2896560" y="3408480"/>
            <a:ext cx="53928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49.5%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0" name=""/>
          <p:cNvSpPr/>
          <p:nvPr/>
        </p:nvSpPr>
        <p:spPr>
          <a:xfrm>
            <a:off x="6477840" y="3408480"/>
            <a:ext cx="53928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49.5%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1" name=""/>
          <p:cNvSpPr/>
          <p:nvPr/>
        </p:nvSpPr>
        <p:spPr>
          <a:xfrm>
            <a:off x="4644360" y="3408480"/>
            <a:ext cx="46908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0.5%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2" name=""/>
          <p:cNvSpPr/>
          <p:nvPr/>
        </p:nvSpPr>
        <p:spPr>
          <a:xfrm>
            <a:off x="8154360" y="3408480"/>
            <a:ext cx="46908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0.5%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3" name=""/>
          <p:cNvSpPr/>
          <p:nvPr/>
        </p:nvSpPr>
        <p:spPr>
          <a:xfrm>
            <a:off x="5715000" y="1371600"/>
            <a:ext cx="1447920" cy="53352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Delta Power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Company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4" name=""/>
          <p:cNvSpPr/>
          <p:nvPr/>
        </p:nvSpPr>
        <p:spPr>
          <a:xfrm>
            <a:off x="7391520" y="1371600"/>
            <a:ext cx="1447560" cy="53352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ConEd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Development, Inc.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115" name=""/>
          <p:cNvCxnSpPr>
            <a:stCxn id="96" idx="0"/>
            <a:endCxn id="113" idx="2"/>
          </p:cNvCxnSpPr>
          <p:nvPr/>
        </p:nvCxnSpPr>
        <p:spPr>
          <a:xfrm flipV="1">
            <a:off x="6438600" y="1904760"/>
            <a:ext cx="1080" cy="305280"/>
          </a:xfrm>
          <a:prstGeom prst="straightConnector1">
            <a:avLst/>
          </a:prstGeom>
          <a:ln w="9360">
            <a:solidFill>
              <a:srgbClr val="000000"/>
            </a:solidFill>
            <a:miter/>
          </a:ln>
        </p:spPr>
      </p:cxnSp>
      <p:cxnSp>
        <p:nvCxnSpPr>
          <p:cNvPr id="116" name=""/>
          <p:cNvCxnSpPr>
            <a:stCxn id="97" idx="0"/>
            <a:endCxn id="114" idx="2"/>
          </p:cNvCxnSpPr>
          <p:nvPr/>
        </p:nvCxnSpPr>
        <p:spPr>
          <a:xfrm flipV="1">
            <a:off x="8115120" y="1904760"/>
            <a:ext cx="1080" cy="305280"/>
          </a:xfrm>
          <a:prstGeom prst="straightConnector1">
            <a:avLst/>
          </a:prstGeom>
          <a:ln w="9360">
            <a:solidFill>
              <a:srgbClr val="000000"/>
            </a:solidFill>
            <a:miter/>
          </a:ln>
        </p:spPr>
      </p:cxnSp>
      <p:cxnSp>
        <p:nvCxnSpPr>
          <p:cNvPr id="117" name=""/>
          <p:cNvCxnSpPr>
            <a:stCxn id="113" idx="2"/>
            <a:endCxn id="97" idx="0"/>
          </p:cNvCxnSpPr>
          <p:nvPr/>
        </p:nvCxnSpPr>
        <p:spPr>
          <a:xfrm flipH="1" rot="16200000">
            <a:off x="7124040" y="1218960"/>
            <a:ext cx="305280" cy="1677240"/>
          </a:xfrm>
          <a:prstGeom prst="bentConnector3">
            <a:avLst>
              <a:gd name="adj1" fmla="val 49940"/>
            </a:avLst>
          </a:prstGeom>
          <a:ln w="9360">
            <a:solidFill>
              <a:srgbClr val="000000"/>
            </a:solidFill>
            <a:miter/>
          </a:ln>
        </p:spPr>
      </p:cxnSp>
      <p:sp>
        <p:nvSpPr>
          <p:cNvPr id="118" name=""/>
          <p:cNvSpPr/>
          <p:nvPr/>
        </p:nvSpPr>
        <p:spPr>
          <a:xfrm>
            <a:off x="152280" y="5334120"/>
            <a:ext cx="1219320" cy="533160"/>
          </a:xfrm>
          <a:prstGeom prst="rect">
            <a:avLst/>
          </a:prstGeom>
          <a:noFill/>
          <a:ln w="9360">
            <a:solidFill>
              <a:srgbClr val="00000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Agent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(ABN Amro)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119" name=""/>
          <p:cNvCxnSpPr>
            <a:stCxn id="118" idx="3"/>
            <a:endCxn id="107" idx="1"/>
          </p:cNvCxnSpPr>
          <p:nvPr/>
        </p:nvCxnSpPr>
        <p:spPr>
          <a:xfrm flipV="1">
            <a:off x="1371600" y="5180760"/>
            <a:ext cx="534240" cy="420120"/>
          </a:xfrm>
          <a:prstGeom prst="bentConnector3">
            <a:avLst>
              <a:gd name="adj1" fmla="val 49966"/>
            </a:avLst>
          </a:prstGeom>
          <a:ln w="9360">
            <a:solidFill>
              <a:srgbClr val="000000"/>
            </a:solidFill>
            <a:prstDash val="sysDot"/>
            <a:miter/>
          </a:ln>
        </p:spPr>
      </p:cxnSp>
      <p:cxnSp>
        <p:nvCxnSpPr>
          <p:cNvPr id="120" name=""/>
          <p:cNvCxnSpPr>
            <a:stCxn id="118" idx="3"/>
            <a:endCxn id="108" idx="1"/>
          </p:cNvCxnSpPr>
          <p:nvPr/>
        </p:nvCxnSpPr>
        <p:spPr>
          <a:xfrm>
            <a:off x="1371600" y="5600880"/>
            <a:ext cx="534240" cy="419760"/>
          </a:xfrm>
          <a:prstGeom prst="bentConnector3">
            <a:avLst>
              <a:gd name="adj1" fmla="val 49966"/>
            </a:avLst>
          </a:prstGeom>
          <a:ln w="9360">
            <a:solidFill>
              <a:srgbClr val="000000"/>
            </a:solidFill>
            <a:prstDash val="sysDot"/>
            <a:miter/>
          </a:ln>
        </p:spPr>
      </p:cxnSp>
      <p:sp>
        <p:nvSpPr>
          <p:cNvPr id="121" name=""/>
          <p:cNvSpPr/>
          <p:nvPr/>
        </p:nvSpPr>
        <p:spPr>
          <a:xfrm>
            <a:off x="7315200" y="4419720"/>
            <a:ext cx="1600200" cy="4572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GE Energy Plant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Operations, Inc.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122" name=""/>
          <p:cNvCxnSpPr>
            <a:stCxn id="121" idx="1"/>
            <a:endCxn id="93" idx="5"/>
          </p:cNvCxnSpPr>
          <p:nvPr/>
        </p:nvCxnSpPr>
        <p:spPr>
          <a:xfrm flipH="1">
            <a:off x="5924160" y="4647960"/>
            <a:ext cx="1391040" cy="1080"/>
          </a:xfrm>
          <a:prstGeom prst="straightConnector1">
            <a:avLst/>
          </a:prstGeom>
          <a:ln w="9360">
            <a:solidFill>
              <a:srgbClr val="000000"/>
            </a:solidFill>
            <a:prstDash val="dash"/>
            <a:miter/>
            <a:tailEnd len="med" type="triangle" w="med"/>
          </a:ln>
        </p:spPr>
      </p:cxnSp>
      <p:sp>
        <p:nvSpPr>
          <p:cNvPr id="123" name=""/>
          <p:cNvSpPr/>
          <p:nvPr/>
        </p:nvSpPr>
        <p:spPr>
          <a:xfrm>
            <a:off x="6172200" y="4348080"/>
            <a:ext cx="98064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O&amp;M Agreement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124" name=""/>
          <p:cNvCxnSpPr>
            <a:stCxn id="94" idx="1"/>
            <a:endCxn id="93" idx="1"/>
          </p:cNvCxnSpPr>
          <p:nvPr/>
        </p:nvCxnSpPr>
        <p:spPr>
          <a:xfrm flipH="1" flipV="1" rot="10800000">
            <a:off x="2057040" y="3008880"/>
            <a:ext cx="3067920" cy="1639080"/>
          </a:xfrm>
          <a:prstGeom prst="bentConnector3">
            <a:avLst>
              <a:gd name="adj1" fmla="val -12522"/>
            </a:avLst>
          </a:prstGeom>
          <a:ln w="9360">
            <a:solidFill>
              <a:srgbClr val="000000"/>
            </a:solidFill>
            <a:prstDash val="dash"/>
            <a:miter/>
            <a:tailEnd len="med" type="triangle" w="med"/>
          </a:ln>
        </p:spPr>
      </p:cxnSp>
      <p:sp>
        <p:nvSpPr>
          <p:cNvPr id="125" name=""/>
          <p:cNvSpPr/>
          <p:nvPr/>
        </p:nvSpPr>
        <p:spPr>
          <a:xfrm>
            <a:off x="7315200" y="5562720"/>
            <a:ext cx="1600200" cy="4572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Consumers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Power Co.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6" name=""/>
          <p:cNvSpPr/>
          <p:nvPr/>
        </p:nvSpPr>
        <p:spPr>
          <a:xfrm>
            <a:off x="7315200" y="6172200"/>
            <a:ext cx="1600200" cy="4572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Amway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Corporation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127" name=""/>
          <p:cNvCxnSpPr>
            <a:stCxn id="107" idx="3"/>
            <a:endCxn id="93" idx="2"/>
          </p:cNvCxnSpPr>
          <p:nvPr/>
        </p:nvCxnSpPr>
        <p:spPr>
          <a:xfrm>
            <a:off x="3123720" y="5181120"/>
            <a:ext cx="1600920" cy="1080"/>
          </a:xfrm>
          <a:prstGeom prst="straightConnector1">
            <a:avLst/>
          </a:prstGeom>
          <a:ln w="9360">
            <a:solidFill>
              <a:srgbClr val="000000"/>
            </a:solidFill>
            <a:miter/>
          </a:ln>
        </p:spPr>
      </p:cxnSp>
      <p:cxnSp>
        <p:nvCxnSpPr>
          <p:cNvPr id="128" name=""/>
          <p:cNvCxnSpPr>
            <a:stCxn id="108" idx="3"/>
            <a:endCxn id="93" idx="2"/>
          </p:cNvCxnSpPr>
          <p:nvPr/>
        </p:nvCxnSpPr>
        <p:spPr>
          <a:xfrm flipV="1">
            <a:off x="3123720" y="5180760"/>
            <a:ext cx="1600920" cy="839160"/>
          </a:xfrm>
          <a:prstGeom prst="straightConnector1">
            <a:avLst/>
          </a:prstGeom>
          <a:ln w="9360">
            <a:solidFill>
              <a:srgbClr val="000000"/>
            </a:solidFill>
            <a:miter/>
          </a:ln>
        </p:spPr>
      </p:cxnSp>
      <p:cxnSp>
        <p:nvCxnSpPr>
          <p:cNvPr id="129" name=""/>
          <p:cNvCxnSpPr>
            <a:stCxn id="93" idx="3"/>
            <a:endCxn id="125" idx="1"/>
          </p:cNvCxnSpPr>
          <p:nvPr/>
        </p:nvCxnSpPr>
        <p:spPr>
          <a:xfrm flipH="1" rot="16200000">
            <a:off x="6114960" y="4590720"/>
            <a:ext cx="610560" cy="1791360"/>
          </a:xfrm>
          <a:prstGeom prst="bentConnector2">
            <a:avLst/>
          </a:prstGeom>
          <a:ln w="9360">
            <a:solidFill>
              <a:srgbClr val="000000"/>
            </a:solidFill>
            <a:prstDash val="dash"/>
            <a:miter/>
            <a:tailEnd len="med" type="triangle" w="med"/>
          </a:ln>
        </p:spPr>
      </p:cxnSp>
      <p:cxnSp>
        <p:nvCxnSpPr>
          <p:cNvPr id="130" name=""/>
          <p:cNvCxnSpPr>
            <a:stCxn id="93" idx="3"/>
            <a:endCxn id="126" idx="1"/>
          </p:cNvCxnSpPr>
          <p:nvPr/>
        </p:nvCxnSpPr>
        <p:spPr>
          <a:xfrm flipH="1" rot="16200000">
            <a:off x="5810040" y="4895280"/>
            <a:ext cx="1220040" cy="1791360"/>
          </a:xfrm>
          <a:prstGeom prst="bentConnector2">
            <a:avLst/>
          </a:prstGeom>
          <a:ln w="9360">
            <a:solidFill>
              <a:srgbClr val="000000"/>
            </a:solidFill>
            <a:prstDash val="dash"/>
            <a:miter/>
            <a:tailEnd len="med" type="triangle" w="med"/>
          </a:ln>
        </p:spPr>
      </p:cxnSp>
      <p:sp>
        <p:nvSpPr>
          <p:cNvPr id="131" name=""/>
          <p:cNvSpPr/>
          <p:nvPr/>
        </p:nvSpPr>
        <p:spPr>
          <a:xfrm>
            <a:off x="5624280" y="5486400"/>
            <a:ext cx="153684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Power Purchase Agreement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2" name=""/>
          <p:cNvSpPr/>
          <p:nvPr/>
        </p:nvSpPr>
        <p:spPr>
          <a:xfrm>
            <a:off x="5716800" y="6110280"/>
            <a:ext cx="134424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Steam Sales Agreement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3" name=""/>
          <p:cNvSpPr/>
          <p:nvPr/>
        </p:nvSpPr>
        <p:spPr>
          <a:xfrm>
            <a:off x="2057400" y="3886200"/>
            <a:ext cx="1600200" cy="53352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MichCon Gas Co.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(MCN Affiliate)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4" name=""/>
          <p:cNvSpPr/>
          <p:nvPr/>
        </p:nvSpPr>
        <p:spPr>
          <a:xfrm>
            <a:off x="884880" y="3701880"/>
            <a:ext cx="714240" cy="337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Gas Sales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Agreement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135" name=""/>
          <p:cNvCxnSpPr>
            <a:stCxn id="133" idx="3"/>
            <a:endCxn id="93" idx="1"/>
          </p:cNvCxnSpPr>
          <p:nvPr/>
        </p:nvCxnSpPr>
        <p:spPr>
          <a:xfrm>
            <a:off x="3657240" y="4152960"/>
            <a:ext cx="1467720" cy="496080"/>
          </a:xfrm>
          <a:prstGeom prst="straightConnector1">
            <a:avLst/>
          </a:prstGeom>
          <a:ln w="9360">
            <a:solidFill>
              <a:srgbClr val="000000"/>
            </a:solidFill>
            <a:prstDash val="dash"/>
            <a:miter/>
            <a:tailEnd len="med" type="triangle" w="med"/>
          </a:ln>
        </p:spPr>
      </p:cxnSp>
      <p:sp>
        <p:nvSpPr>
          <p:cNvPr id="136" name=""/>
          <p:cNvSpPr/>
          <p:nvPr/>
        </p:nvSpPr>
        <p:spPr>
          <a:xfrm>
            <a:off x="4039200" y="4006800"/>
            <a:ext cx="1122480" cy="337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Gas Transportation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Agreement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7" name=""/>
          <p:cNvSpPr/>
          <p:nvPr/>
        </p:nvSpPr>
        <p:spPr>
          <a:xfrm>
            <a:off x="1864080" y="5500800"/>
            <a:ext cx="125640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LIBOR + 87.5 to 100 bp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8" name=""/>
          <p:cNvSpPr/>
          <p:nvPr/>
        </p:nvSpPr>
        <p:spPr>
          <a:xfrm>
            <a:off x="1864080" y="6324480"/>
            <a:ext cx="125640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LIBOR + 87.5 to 100 bp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9" name=""/>
          <p:cNvSpPr/>
          <p:nvPr/>
        </p:nvSpPr>
        <p:spPr>
          <a:xfrm>
            <a:off x="3734280" y="2286000"/>
            <a:ext cx="6098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100.0%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0" name=""/>
          <p:cNvSpPr/>
          <p:nvPr/>
        </p:nvSpPr>
        <p:spPr>
          <a:xfrm>
            <a:off x="3734280" y="1523880"/>
            <a:ext cx="6098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100.0%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1" name=""/>
          <p:cNvSpPr/>
          <p:nvPr/>
        </p:nvSpPr>
        <p:spPr>
          <a:xfrm>
            <a:off x="76320" y="609480"/>
            <a:ext cx="8915400" cy="76320"/>
          </a:xfrm>
          <a:prstGeom prst="rect">
            <a:avLst/>
          </a:prstGeom>
          <a:gradFill rotWithShape="0">
            <a:gsLst>
              <a:gs pos="0">
                <a:srgbClr val="0000ff"/>
              </a:gs>
              <a:gs pos="100000">
                <a:srgbClr val="000075"/>
              </a:gs>
            </a:gsLst>
            <a:lin ang="8100000"/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9520" bIns="29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2" name=""/>
          <p:cNvSpPr/>
          <p:nvPr/>
        </p:nvSpPr>
        <p:spPr>
          <a:xfrm>
            <a:off x="-1080" y="136440"/>
            <a:ext cx="378684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Current Ada Project Structure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4653EE09-D6B1-4DBE-AB3D-59C04DA0B0F9}" type="slidenum">
              <a:t>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43" name=""/>
          <p:cNvCxnSpPr/>
          <p:nvPr/>
        </p:nvCxnSpPr>
        <p:spPr>
          <a:xfrm flipH="1" flipV="1" rot="10800000">
            <a:off x="2047680" y="2133360"/>
            <a:ext cx="1905480" cy="1143720"/>
          </a:xfrm>
          <a:prstGeom prst="bentConnector3">
            <a:avLst>
              <a:gd name="adj1" fmla="val -661"/>
            </a:avLst>
          </a:prstGeom>
          <a:ln w="9360">
            <a:solidFill>
              <a:srgbClr val="000000"/>
            </a:solidFill>
            <a:miter/>
            <a:tailEnd len="med" type="triangle" w="med"/>
          </a:ln>
        </p:spPr>
      </p:cxnSp>
      <p:cxnSp>
        <p:nvCxnSpPr>
          <p:cNvPr id="144" name=""/>
          <p:cNvCxnSpPr/>
          <p:nvPr/>
        </p:nvCxnSpPr>
        <p:spPr>
          <a:xfrm rot="10800000">
            <a:off x="1662840" y="2453400"/>
            <a:ext cx="2667960" cy="1127880"/>
          </a:xfrm>
          <a:prstGeom prst="bentConnector2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</p:cxnSp>
      <p:sp>
        <p:nvSpPr>
          <p:cNvPr id="145" name=""/>
          <p:cNvSpPr/>
          <p:nvPr/>
        </p:nvSpPr>
        <p:spPr>
          <a:xfrm>
            <a:off x="1971720" y="4419720"/>
            <a:ext cx="5715000" cy="99036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6" name=""/>
          <p:cNvSpPr/>
          <p:nvPr/>
        </p:nvSpPr>
        <p:spPr>
          <a:xfrm>
            <a:off x="3952800" y="3124080"/>
            <a:ext cx="1666800" cy="60984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200" strike="noStrike" u="none">
                <a:solidFill>
                  <a:srgbClr val="ff3300"/>
                </a:solidFill>
                <a:effectLst/>
                <a:uFillTx/>
                <a:latin typeface="Arial"/>
              </a:rPr>
              <a:t>White Pine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200" strike="noStrike" u="none">
                <a:solidFill>
                  <a:srgbClr val="ff3300"/>
                </a:solidFill>
                <a:effectLst/>
                <a:uFillTx/>
                <a:latin typeface="Arial"/>
              </a:rPr>
              <a:t>Energy LLC</a:t>
            </a:r>
            <a:r>
              <a:rPr b="1" lang="en-US" sz="1200" strike="noStrike" u="none">
                <a:solidFill>
                  <a:srgbClr val="ff3300"/>
                </a:solidFill>
                <a:effectLst/>
                <a:uFillTx/>
                <a:latin typeface="Arial"/>
              </a:rPr>
              <a:t> (**)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7" name=""/>
          <p:cNvSpPr/>
          <p:nvPr/>
        </p:nvSpPr>
        <p:spPr>
          <a:xfrm>
            <a:off x="2709720" y="5486400"/>
            <a:ext cx="1371600" cy="1066680"/>
          </a:xfrm>
          <a:prstGeom prst="flowChartExtra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Ada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Cogeneration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LP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8" name=""/>
          <p:cNvSpPr/>
          <p:nvPr/>
        </p:nvSpPr>
        <p:spPr>
          <a:xfrm>
            <a:off x="80280" y="5181480"/>
            <a:ext cx="1838160" cy="1554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8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NOTES: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800" strike="noStrike" u="none">
                <a:solidFill>
                  <a:srgbClr val="ff3300"/>
                </a:solidFill>
                <a:effectLst/>
                <a:uFillTx/>
                <a:latin typeface="Arial"/>
              </a:rPr>
              <a:t>Newly Formed Entities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(*)    Funds in excess of the amount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required to pay operating costs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and Delta Power’s dividend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are used to pay accrued interest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and then out-standing principle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on Bank loan.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(**) Disregarded for Tax Purposes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9" name=""/>
          <p:cNvSpPr/>
          <p:nvPr/>
        </p:nvSpPr>
        <p:spPr>
          <a:xfrm>
            <a:off x="3471840" y="4724280"/>
            <a:ext cx="1219320" cy="60984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MCNIC Ada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GP Inc.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0" name=""/>
          <p:cNvSpPr/>
          <p:nvPr/>
        </p:nvSpPr>
        <p:spPr>
          <a:xfrm>
            <a:off x="5586480" y="5486400"/>
            <a:ext cx="1371600" cy="1066680"/>
          </a:xfrm>
          <a:prstGeom prst="flowChartExtra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Michigan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Power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LP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1" name=""/>
          <p:cNvSpPr/>
          <p:nvPr/>
        </p:nvSpPr>
        <p:spPr>
          <a:xfrm>
            <a:off x="2100240" y="4724280"/>
            <a:ext cx="1219320" cy="60984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CDC Ada Inc.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2" name=""/>
          <p:cNvSpPr/>
          <p:nvPr/>
        </p:nvSpPr>
        <p:spPr>
          <a:xfrm>
            <a:off x="4976640" y="4724280"/>
            <a:ext cx="1219320" cy="60984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Ludington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Cogeneration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3" name=""/>
          <p:cNvSpPr/>
          <p:nvPr/>
        </p:nvSpPr>
        <p:spPr>
          <a:xfrm>
            <a:off x="6348240" y="4724280"/>
            <a:ext cx="1219320" cy="60984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Ludington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Cogeneration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Holdings Ltd.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154" name=""/>
          <p:cNvCxnSpPr>
            <a:stCxn id="151" idx="2"/>
            <a:endCxn id="147" idx="1"/>
          </p:cNvCxnSpPr>
          <p:nvPr/>
        </p:nvCxnSpPr>
        <p:spPr>
          <a:xfrm>
            <a:off x="2709360" y="5333760"/>
            <a:ext cx="343800" cy="686520"/>
          </a:xfrm>
          <a:prstGeom prst="straightConnector1">
            <a:avLst/>
          </a:prstGeom>
          <a:ln w="9360">
            <a:solidFill>
              <a:srgbClr val="000000"/>
            </a:solidFill>
            <a:miter/>
          </a:ln>
        </p:spPr>
      </p:cxnSp>
      <p:cxnSp>
        <p:nvCxnSpPr>
          <p:cNvPr id="155" name=""/>
          <p:cNvCxnSpPr>
            <a:stCxn id="149" idx="2"/>
            <a:endCxn id="147" idx="3"/>
          </p:cNvCxnSpPr>
          <p:nvPr/>
        </p:nvCxnSpPr>
        <p:spPr>
          <a:xfrm flipH="1">
            <a:off x="3738240" y="5333760"/>
            <a:ext cx="343440" cy="686520"/>
          </a:xfrm>
          <a:prstGeom prst="straightConnector1">
            <a:avLst/>
          </a:prstGeom>
          <a:ln w="9360">
            <a:solidFill>
              <a:srgbClr val="000000"/>
            </a:solidFill>
            <a:miter/>
          </a:ln>
        </p:spPr>
      </p:cxnSp>
      <p:cxnSp>
        <p:nvCxnSpPr>
          <p:cNvPr id="156" name=""/>
          <p:cNvCxnSpPr>
            <a:stCxn id="152" idx="2"/>
            <a:endCxn id="150" idx="1"/>
          </p:cNvCxnSpPr>
          <p:nvPr/>
        </p:nvCxnSpPr>
        <p:spPr>
          <a:xfrm>
            <a:off x="5586480" y="5333760"/>
            <a:ext cx="343440" cy="686520"/>
          </a:xfrm>
          <a:prstGeom prst="straightConnector1">
            <a:avLst/>
          </a:prstGeom>
          <a:ln w="9360">
            <a:solidFill>
              <a:srgbClr val="000000"/>
            </a:solidFill>
            <a:miter/>
          </a:ln>
        </p:spPr>
      </p:cxnSp>
      <p:cxnSp>
        <p:nvCxnSpPr>
          <p:cNvPr id="157" name=""/>
          <p:cNvCxnSpPr>
            <a:stCxn id="153" idx="2"/>
            <a:endCxn id="150" idx="3"/>
          </p:cNvCxnSpPr>
          <p:nvPr/>
        </p:nvCxnSpPr>
        <p:spPr>
          <a:xfrm flipH="1">
            <a:off x="6614280" y="5333760"/>
            <a:ext cx="343800" cy="686520"/>
          </a:xfrm>
          <a:prstGeom prst="straightConnector1">
            <a:avLst/>
          </a:prstGeom>
          <a:ln w="9360">
            <a:solidFill>
              <a:srgbClr val="000000"/>
            </a:solidFill>
            <a:miter/>
          </a:ln>
        </p:spPr>
      </p:cxnSp>
      <p:sp>
        <p:nvSpPr>
          <p:cNvPr id="158" name=""/>
          <p:cNvSpPr/>
          <p:nvPr/>
        </p:nvSpPr>
        <p:spPr>
          <a:xfrm>
            <a:off x="1999440" y="5664240"/>
            <a:ext cx="80640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49.49% LP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Interest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9" name=""/>
          <p:cNvSpPr/>
          <p:nvPr/>
        </p:nvSpPr>
        <p:spPr>
          <a:xfrm>
            <a:off x="3949560" y="5664240"/>
            <a:ext cx="80028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0.50% GP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Interest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0" name=""/>
          <p:cNvSpPr/>
          <p:nvPr/>
        </p:nvSpPr>
        <p:spPr>
          <a:xfrm>
            <a:off x="4894920" y="5664240"/>
            <a:ext cx="80640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48.99% LP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Interest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1" name=""/>
          <p:cNvSpPr/>
          <p:nvPr/>
        </p:nvSpPr>
        <p:spPr>
          <a:xfrm>
            <a:off x="6823800" y="5664240"/>
            <a:ext cx="75744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1.00% GP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Interest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2" name=""/>
          <p:cNvSpPr/>
          <p:nvPr/>
        </p:nvSpPr>
        <p:spPr>
          <a:xfrm>
            <a:off x="4179960" y="4449600"/>
            <a:ext cx="12222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200" strike="noStrike" u="none">
                <a:solidFill>
                  <a:srgbClr val="ff3300"/>
                </a:solidFill>
                <a:effectLst/>
                <a:uFillTx/>
                <a:latin typeface="Arial"/>
              </a:rPr>
              <a:t>MPPA LLC</a:t>
            </a:r>
            <a:r>
              <a:rPr b="1" lang="en-US" sz="1200" strike="noStrike" u="none">
                <a:solidFill>
                  <a:srgbClr val="ff3300"/>
                </a:solidFill>
                <a:effectLst/>
                <a:uFillTx/>
                <a:latin typeface="Arial"/>
              </a:rPr>
              <a:t> (**)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3" name=""/>
          <p:cNvSpPr/>
          <p:nvPr/>
        </p:nvSpPr>
        <p:spPr>
          <a:xfrm>
            <a:off x="1219320" y="1844640"/>
            <a:ext cx="1218960" cy="60948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KBC Bank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4" name=""/>
          <p:cNvSpPr/>
          <p:nvPr/>
        </p:nvSpPr>
        <p:spPr>
          <a:xfrm>
            <a:off x="3949560" y="1828800"/>
            <a:ext cx="1676520" cy="60948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Delta Power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Company LLC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5" name=""/>
          <p:cNvSpPr/>
          <p:nvPr/>
        </p:nvSpPr>
        <p:spPr>
          <a:xfrm>
            <a:off x="4941360" y="3946680"/>
            <a:ext cx="99648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100% Interest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6" name=""/>
          <p:cNvSpPr/>
          <p:nvPr/>
        </p:nvSpPr>
        <p:spPr>
          <a:xfrm>
            <a:off x="2500560" y="3962520"/>
            <a:ext cx="223056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Purchase Price (PP) = $57,500,000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7" name=""/>
          <p:cNvSpPr/>
          <p:nvPr/>
        </p:nvSpPr>
        <p:spPr>
          <a:xfrm>
            <a:off x="4933440" y="2666880"/>
            <a:ext cx="99648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100% Interest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8" name=""/>
          <p:cNvSpPr/>
          <p:nvPr/>
        </p:nvSpPr>
        <p:spPr>
          <a:xfrm>
            <a:off x="1600200" y="3581280"/>
            <a:ext cx="242100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P&amp;I* @ Prime + 300 bp (“Floating $”)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w/Equity Call Option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9" name=""/>
          <p:cNvSpPr/>
          <p:nvPr/>
        </p:nvSpPr>
        <p:spPr>
          <a:xfrm>
            <a:off x="1971720" y="2895480"/>
            <a:ext cx="205740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$55,775,000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(97% of PP as Debt Funding)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0" name=""/>
          <p:cNvSpPr/>
          <p:nvPr/>
        </p:nvSpPr>
        <p:spPr>
          <a:xfrm>
            <a:off x="3529080" y="2438280"/>
            <a:ext cx="1228680" cy="611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$1,735,000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(3% of PP as Equity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Funding Plus $10,000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C-Corp Funding)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1" name=""/>
          <p:cNvSpPr/>
          <p:nvPr/>
        </p:nvSpPr>
        <p:spPr>
          <a:xfrm>
            <a:off x="76320" y="609480"/>
            <a:ext cx="8915400" cy="76320"/>
          </a:xfrm>
          <a:prstGeom prst="rect">
            <a:avLst/>
          </a:prstGeom>
          <a:gradFill rotWithShape="0">
            <a:gsLst>
              <a:gs pos="0">
                <a:srgbClr val="0000ff"/>
              </a:gs>
              <a:gs pos="100000">
                <a:srgbClr val="000075"/>
              </a:gs>
            </a:gsLst>
            <a:lin ang="8100000"/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9520" bIns="29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2" name=""/>
          <p:cNvSpPr/>
          <p:nvPr/>
        </p:nvSpPr>
        <p:spPr>
          <a:xfrm>
            <a:off x="0" y="136440"/>
            <a:ext cx="276840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Acquisition Structure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3" name=""/>
          <p:cNvSpPr/>
          <p:nvPr/>
        </p:nvSpPr>
        <p:spPr>
          <a:xfrm flipV="1">
            <a:off x="4943520" y="2437920"/>
            <a:ext cx="0" cy="6858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4" name=""/>
          <p:cNvSpPr/>
          <p:nvPr/>
        </p:nvSpPr>
        <p:spPr>
          <a:xfrm flipV="1">
            <a:off x="4943520" y="3733560"/>
            <a:ext cx="0" cy="6858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5" name=""/>
          <p:cNvSpPr/>
          <p:nvPr/>
        </p:nvSpPr>
        <p:spPr>
          <a:xfrm>
            <a:off x="6626160" y="3124080"/>
            <a:ext cx="1666800" cy="60984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200" strike="noStrike" u="none">
                <a:solidFill>
                  <a:srgbClr val="ff3300"/>
                </a:solidFill>
                <a:effectLst/>
                <a:uFillTx/>
                <a:latin typeface="Arial"/>
              </a:rPr>
              <a:t>White Pine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200" strike="noStrike" u="none">
                <a:solidFill>
                  <a:srgbClr val="ff3300"/>
                </a:solidFill>
                <a:effectLst/>
                <a:uFillTx/>
                <a:latin typeface="Arial"/>
              </a:rPr>
              <a:t>Preferred Holdings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200" strike="noStrike" u="none">
                <a:solidFill>
                  <a:srgbClr val="ff3300"/>
                </a:solidFill>
                <a:effectLst/>
                <a:uFillTx/>
                <a:latin typeface="Arial"/>
              </a:rPr>
              <a:t>(C-Corp)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176" name=""/>
          <p:cNvCxnSpPr>
            <a:stCxn id="175" idx="3"/>
            <a:endCxn id="150" idx="2"/>
          </p:cNvCxnSpPr>
          <p:nvPr/>
        </p:nvCxnSpPr>
        <p:spPr>
          <a:xfrm flipH="1">
            <a:off x="6271560" y="3429000"/>
            <a:ext cx="2021400" cy="3124800"/>
          </a:xfrm>
          <a:prstGeom prst="bentConnector4">
            <a:avLst>
              <a:gd name="adj1" fmla="val -11293"/>
              <a:gd name="adj2" fmla="val 107304"/>
            </a:avLst>
          </a:prstGeom>
          <a:ln w="9360">
            <a:solidFill>
              <a:srgbClr val="000000"/>
            </a:solidFill>
            <a:miter/>
            <a:tailEnd len="med" type="triangle" w="med"/>
          </a:ln>
        </p:spPr>
      </p:cxnSp>
      <p:cxnSp>
        <p:nvCxnSpPr>
          <p:cNvPr id="177" name=""/>
          <p:cNvCxnSpPr>
            <a:stCxn id="175" idx="3"/>
            <a:endCxn id="147" idx="2"/>
          </p:cNvCxnSpPr>
          <p:nvPr/>
        </p:nvCxnSpPr>
        <p:spPr>
          <a:xfrm flipH="1">
            <a:off x="3395160" y="3429000"/>
            <a:ext cx="4898160" cy="3124800"/>
          </a:xfrm>
          <a:prstGeom prst="bentConnector4">
            <a:avLst>
              <a:gd name="adj1" fmla="val -4660"/>
              <a:gd name="adj2" fmla="val 107304"/>
            </a:avLst>
          </a:prstGeom>
          <a:ln w="9360">
            <a:solidFill>
              <a:srgbClr val="000000"/>
            </a:solidFill>
            <a:miter/>
            <a:tailEnd len="med" type="triangle" w="med"/>
          </a:ln>
        </p:spPr>
      </p:cxnSp>
      <p:sp>
        <p:nvSpPr>
          <p:cNvPr id="178" name=""/>
          <p:cNvSpPr/>
          <p:nvPr/>
        </p:nvSpPr>
        <p:spPr>
          <a:xfrm>
            <a:off x="6313680" y="6537240"/>
            <a:ext cx="5677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$5,000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9" name=""/>
          <p:cNvSpPr/>
          <p:nvPr/>
        </p:nvSpPr>
        <p:spPr>
          <a:xfrm>
            <a:off x="3459240" y="6537240"/>
            <a:ext cx="5677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$5,000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0" name=""/>
          <p:cNvSpPr/>
          <p:nvPr/>
        </p:nvSpPr>
        <p:spPr>
          <a:xfrm>
            <a:off x="4711680" y="2438280"/>
            <a:ext cx="0" cy="6858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1" name=""/>
          <p:cNvSpPr/>
          <p:nvPr/>
        </p:nvSpPr>
        <p:spPr>
          <a:xfrm>
            <a:off x="4711680" y="3733920"/>
            <a:ext cx="0" cy="6858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2" name=""/>
          <p:cNvSpPr/>
          <p:nvPr/>
        </p:nvSpPr>
        <p:spPr>
          <a:xfrm rot="16200000">
            <a:off x="7110000" y="5058360"/>
            <a:ext cx="25711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Purchases 0.01% Preferred LP Interests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183" name=""/>
          <p:cNvCxnSpPr/>
          <p:nvPr/>
        </p:nvCxnSpPr>
        <p:spPr>
          <a:xfrm flipH="1">
            <a:off x="5619240" y="3580920"/>
            <a:ext cx="1007280" cy="1080"/>
          </a:xfrm>
          <a:prstGeom prst="straightConnector1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</p:cxnSp>
      <p:cxnSp>
        <p:nvCxnSpPr>
          <p:cNvPr id="184" name=""/>
          <p:cNvCxnSpPr/>
          <p:nvPr/>
        </p:nvCxnSpPr>
        <p:spPr>
          <a:xfrm>
            <a:off x="5619600" y="3276360"/>
            <a:ext cx="1007280" cy="1080"/>
          </a:xfrm>
          <a:prstGeom prst="straightConnector1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</p:cxnSp>
      <p:sp>
        <p:nvSpPr>
          <p:cNvPr id="185" name=""/>
          <p:cNvSpPr/>
          <p:nvPr/>
        </p:nvSpPr>
        <p:spPr>
          <a:xfrm>
            <a:off x="5660280" y="3581280"/>
            <a:ext cx="10314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100% Interest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6" name=""/>
          <p:cNvSpPr/>
          <p:nvPr/>
        </p:nvSpPr>
        <p:spPr>
          <a:xfrm>
            <a:off x="5778360" y="3032280"/>
            <a:ext cx="6379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$10,000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7" name=""/>
          <p:cNvSpPr/>
          <p:nvPr/>
        </p:nvSpPr>
        <p:spPr>
          <a:xfrm>
            <a:off x="1219320" y="762120"/>
            <a:ext cx="1218960" cy="60948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188" name=""/>
          <p:cNvCxnSpPr/>
          <p:nvPr/>
        </p:nvCxnSpPr>
        <p:spPr>
          <a:xfrm>
            <a:off x="2057040" y="1371600"/>
            <a:ext cx="1080" cy="473760"/>
          </a:xfrm>
          <a:prstGeom prst="straightConnector1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</p:cxnSp>
      <p:sp>
        <p:nvSpPr>
          <p:cNvPr id="189" name=""/>
          <p:cNvSpPr/>
          <p:nvPr/>
        </p:nvSpPr>
        <p:spPr>
          <a:xfrm>
            <a:off x="2060640" y="1432080"/>
            <a:ext cx="107316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Fixed $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(Yield on Debt)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0" name=""/>
          <p:cNvSpPr/>
          <p:nvPr/>
        </p:nvSpPr>
        <p:spPr>
          <a:xfrm>
            <a:off x="635040" y="1432080"/>
            <a:ext cx="103788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Amount Equal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to Floating $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191" name=""/>
          <p:cNvCxnSpPr/>
          <p:nvPr/>
        </p:nvCxnSpPr>
        <p:spPr>
          <a:xfrm flipV="1">
            <a:off x="1676160" y="1371240"/>
            <a:ext cx="1080" cy="473760"/>
          </a:xfrm>
          <a:prstGeom prst="straightConnector1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</p:cxnSp>
      <p:sp>
        <p:nvSpPr>
          <p:cNvPr id="2" name="PlaceHolder 1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52C51227-F2F8-406A-B9F2-B018625088BB}" type="slidenum">
              <a:t>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92" name=""/>
          <p:cNvCxnSpPr/>
          <p:nvPr/>
        </p:nvCxnSpPr>
        <p:spPr>
          <a:xfrm flipH="1" flipV="1" rot="10800000">
            <a:off x="2293560" y="2133360"/>
            <a:ext cx="1905840" cy="1143720"/>
          </a:xfrm>
          <a:prstGeom prst="bentConnector3">
            <a:avLst>
              <a:gd name="adj1" fmla="val -661"/>
            </a:avLst>
          </a:prstGeom>
          <a:ln w="9360">
            <a:solidFill>
              <a:srgbClr val="000000"/>
            </a:solidFill>
            <a:miter/>
            <a:tailEnd len="med" type="triangle" w="med"/>
          </a:ln>
        </p:spPr>
      </p:cxnSp>
      <p:cxnSp>
        <p:nvCxnSpPr>
          <p:cNvPr id="193" name=""/>
          <p:cNvCxnSpPr/>
          <p:nvPr/>
        </p:nvCxnSpPr>
        <p:spPr>
          <a:xfrm rot="10800000">
            <a:off x="1909800" y="2453400"/>
            <a:ext cx="2667240" cy="1127880"/>
          </a:xfrm>
          <a:prstGeom prst="bentConnector2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</p:cxnSp>
      <p:sp>
        <p:nvSpPr>
          <p:cNvPr id="194" name=""/>
          <p:cNvSpPr/>
          <p:nvPr/>
        </p:nvSpPr>
        <p:spPr>
          <a:xfrm>
            <a:off x="2217600" y="4419720"/>
            <a:ext cx="5715000" cy="99036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5" name=""/>
          <p:cNvSpPr/>
          <p:nvPr/>
        </p:nvSpPr>
        <p:spPr>
          <a:xfrm>
            <a:off x="4199040" y="3124080"/>
            <a:ext cx="1666800" cy="60984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200" strike="noStrike" u="none">
                <a:solidFill>
                  <a:srgbClr val="ff3300"/>
                </a:solidFill>
                <a:effectLst/>
                <a:uFillTx/>
                <a:latin typeface="Arial"/>
              </a:rPr>
              <a:t>White Pine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200" strike="noStrike" u="none">
                <a:solidFill>
                  <a:srgbClr val="ff3300"/>
                </a:solidFill>
                <a:effectLst/>
                <a:uFillTx/>
                <a:latin typeface="Arial"/>
              </a:rPr>
              <a:t>Energy LLC</a:t>
            </a:r>
            <a:r>
              <a:rPr b="1" lang="en-US" sz="1200" strike="noStrike" u="none">
                <a:solidFill>
                  <a:srgbClr val="ff3300"/>
                </a:solidFill>
                <a:effectLst/>
                <a:uFillTx/>
                <a:latin typeface="Arial"/>
              </a:rPr>
              <a:t> (**)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6" name=""/>
          <p:cNvSpPr/>
          <p:nvPr/>
        </p:nvSpPr>
        <p:spPr>
          <a:xfrm>
            <a:off x="2955960" y="5486400"/>
            <a:ext cx="1371600" cy="1066680"/>
          </a:xfrm>
          <a:prstGeom prst="flowChartExtra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Ada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Cogeneration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LP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7" name=""/>
          <p:cNvSpPr/>
          <p:nvPr/>
        </p:nvSpPr>
        <p:spPr>
          <a:xfrm>
            <a:off x="80280" y="5181480"/>
            <a:ext cx="1838160" cy="1554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8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NOTES: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800" strike="noStrike" u="none">
                <a:solidFill>
                  <a:srgbClr val="ff3300"/>
                </a:solidFill>
                <a:effectLst/>
                <a:uFillTx/>
                <a:latin typeface="Arial"/>
              </a:rPr>
              <a:t>Newly Formed Entities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(*)    Funds in excess of the amount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required to pay operating costs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and Delta Power’s dividend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are used to pay accrued interest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and then out-standing principle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on Bank loan.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(**) Disregarded for Tax Purposes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8" name=""/>
          <p:cNvSpPr/>
          <p:nvPr/>
        </p:nvSpPr>
        <p:spPr>
          <a:xfrm>
            <a:off x="3718080" y="4724280"/>
            <a:ext cx="1218960" cy="60984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MCNIC Ada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GP Inc.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9" name=""/>
          <p:cNvSpPr/>
          <p:nvPr/>
        </p:nvSpPr>
        <p:spPr>
          <a:xfrm>
            <a:off x="5832360" y="5486400"/>
            <a:ext cx="1371600" cy="1066680"/>
          </a:xfrm>
          <a:prstGeom prst="flowChartExtra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Michigan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Power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LP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0" name=""/>
          <p:cNvSpPr/>
          <p:nvPr/>
        </p:nvSpPr>
        <p:spPr>
          <a:xfrm>
            <a:off x="2346480" y="4724280"/>
            <a:ext cx="1218960" cy="60984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CDC Ada Inc.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1" name=""/>
          <p:cNvSpPr/>
          <p:nvPr/>
        </p:nvSpPr>
        <p:spPr>
          <a:xfrm>
            <a:off x="5222880" y="4724280"/>
            <a:ext cx="1219320" cy="60984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Ludington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Cogeneration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2" name=""/>
          <p:cNvSpPr/>
          <p:nvPr/>
        </p:nvSpPr>
        <p:spPr>
          <a:xfrm>
            <a:off x="6594480" y="4724280"/>
            <a:ext cx="1219320" cy="60984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Ludington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Cogeneration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Holdings Ltd.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203" name=""/>
          <p:cNvCxnSpPr>
            <a:stCxn id="200" idx="2"/>
            <a:endCxn id="196" idx="1"/>
          </p:cNvCxnSpPr>
          <p:nvPr/>
        </p:nvCxnSpPr>
        <p:spPr>
          <a:xfrm>
            <a:off x="2955960" y="5333760"/>
            <a:ext cx="343440" cy="686520"/>
          </a:xfrm>
          <a:prstGeom prst="straightConnector1">
            <a:avLst/>
          </a:prstGeom>
          <a:ln w="9360">
            <a:solidFill>
              <a:srgbClr val="000000"/>
            </a:solidFill>
            <a:miter/>
          </a:ln>
        </p:spPr>
      </p:cxnSp>
      <p:cxnSp>
        <p:nvCxnSpPr>
          <p:cNvPr id="204" name=""/>
          <p:cNvCxnSpPr>
            <a:stCxn id="198" idx="2"/>
            <a:endCxn id="196" idx="3"/>
          </p:cNvCxnSpPr>
          <p:nvPr/>
        </p:nvCxnSpPr>
        <p:spPr>
          <a:xfrm flipH="1">
            <a:off x="3983760" y="5333760"/>
            <a:ext cx="343800" cy="686520"/>
          </a:xfrm>
          <a:prstGeom prst="straightConnector1">
            <a:avLst/>
          </a:prstGeom>
          <a:ln w="9360">
            <a:solidFill>
              <a:srgbClr val="000000"/>
            </a:solidFill>
            <a:miter/>
          </a:ln>
        </p:spPr>
      </p:cxnSp>
      <p:cxnSp>
        <p:nvCxnSpPr>
          <p:cNvPr id="205" name=""/>
          <p:cNvCxnSpPr>
            <a:stCxn id="201" idx="2"/>
            <a:endCxn id="199" idx="1"/>
          </p:cNvCxnSpPr>
          <p:nvPr/>
        </p:nvCxnSpPr>
        <p:spPr>
          <a:xfrm>
            <a:off x="5832000" y="5333760"/>
            <a:ext cx="343800" cy="686520"/>
          </a:xfrm>
          <a:prstGeom prst="straightConnector1">
            <a:avLst/>
          </a:prstGeom>
          <a:ln w="9360">
            <a:solidFill>
              <a:srgbClr val="000000"/>
            </a:solidFill>
            <a:miter/>
          </a:ln>
        </p:spPr>
      </p:cxnSp>
      <p:cxnSp>
        <p:nvCxnSpPr>
          <p:cNvPr id="206" name=""/>
          <p:cNvCxnSpPr>
            <a:stCxn id="202" idx="2"/>
            <a:endCxn id="199" idx="3"/>
          </p:cNvCxnSpPr>
          <p:nvPr/>
        </p:nvCxnSpPr>
        <p:spPr>
          <a:xfrm flipH="1">
            <a:off x="6860880" y="5333760"/>
            <a:ext cx="343440" cy="686520"/>
          </a:xfrm>
          <a:prstGeom prst="straightConnector1">
            <a:avLst/>
          </a:prstGeom>
          <a:ln w="9360">
            <a:solidFill>
              <a:srgbClr val="000000"/>
            </a:solidFill>
            <a:miter/>
          </a:ln>
        </p:spPr>
      </p:cxnSp>
      <p:sp>
        <p:nvSpPr>
          <p:cNvPr id="207" name=""/>
          <p:cNvSpPr/>
          <p:nvPr/>
        </p:nvSpPr>
        <p:spPr>
          <a:xfrm>
            <a:off x="2245320" y="5664240"/>
            <a:ext cx="80640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49.49% LP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Interest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8" name=""/>
          <p:cNvSpPr/>
          <p:nvPr/>
        </p:nvSpPr>
        <p:spPr>
          <a:xfrm>
            <a:off x="4195800" y="5664240"/>
            <a:ext cx="79992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0.50% GP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Interest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9" name=""/>
          <p:cNvSpPr/>
          <p:nvPr/>
        </p:nvSpPr>
        <p:spPr>
          <a:xfrm>
            <a:off x="5141160" y="5664240"/>
            <a:ext cx="80640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48.99% LP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Interest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0" name=""/>
          <p:cNvSpPr/>
          <p:nvPr/>
        </p:nvSpPr>
        <p:spPr>
          <a:xfrm>
            <a:off x="7069680" y="5664240"/>
            <a:ext cx="75744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1.00% GP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Interest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1" name=""/>
          <p:cNvSpPr/>
          <p:nvPr/>
        </p:nvSpPr>
        <p:spPr>
          <a:xfrm>
            <a:off x="4425840" y="4449600"/>
            <a:ext cx="12222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200" strike="noStrike" u="none">
                <a:solidFill>
                  <a:srgbClr val="ff3300"/>
                </a:solidFill>
                <a:effectLst/>
                <a:uFillTx/>
                <a:latin typeface="Arial"/>
              </a:rPr>
              <a:t>MPPA LLC</a:t>
            </a:r>
            <a:r>
              <a:rPr b="1" lang="en-US" sz="1200" strike="noStrike" u="none">
                <a:solidFill>
                  <a:srgbClr val="ff3300"/>
                </a:solidFill>
                <a:effectLst/>
                <a:uFillTx/>
                <a:latin typeface="Arial"/>
              </a:rPr>
              <a:t> (**)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2" name=""/>
          <p:cNvSpPr/>
          <p:nvPr/>
        </p:nvSpPr>
        <p:spPr>
          <a:xfrm>
            <a:off x="1465200" y="1844640"/>
            <a:ext cx="1219320" cy="60948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3" name=""/>
          <p:cNvSpPr/>
          <p:nvPr/>
        </p:nvSpPr>
        <p:spPr>
          <a:xfrm>
            <a:off x="4195800" y="1828800"/>
            <a:ext cx="1676520" cy="60948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Delta Power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Company LLC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4" name=""/>
          <p:cNvSpPr/>
          <p:nvPr/>
        </p:nvSpPr>
        <p:spPr>
          <a:xfrm>
            <a:off x="5187240" y="3946680"/>
            <a:ext cx="99648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100% Interest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5" name=""/>
          <p:cNvSpPr/>
          <p:nvPr/>
        </p:nvSpPr>
        <p:spPr>
          <a:xfrm>
            <a:off x="2746440" y="3962520"/>
            <a:ext cx="223056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Purchase Price (PP) = $57,500,000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6" name=""/>
          <p:cNvSpPr/>
          <p:nvPr/>
        </p:nvSpPr>
        <p:spPr>
          <a:xfrm>
            <a:off x="5179320" y="2666880"/>
            <a:ext cx="99648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100% Interest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7" name=""/>
          <p:cNvSpPr/>
          <p:nvPr/>
        </p:nvSpPr>
        <p:spPr>
          <a:xfrm>
            <a:off x="1846440" y="3581280"/>
            <a:ext cx="242064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P&amp;I* @ Prime + 300 bp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w/Equity Call Option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8" name=""/>
          <p:cNvSpPr/>
          <p:nvPr/>
        </p:nvSpPr>
        <p:spPr>
          <a:xfrm>
            <a:off x="2217600" y="2895480"/>
            <a:ext cx="205740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$ 54,674,872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(Outstanding Principle on Loan)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9" name=""/>
          <p:cNvSpPr/>
          <p:nvPr/>
        </p:nvSpPr>
        <p:spPr>
          <a:xfrm>
            <a:off x="3774960" y="2438280"/>
            <a:ext cx="1228680" cy="611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$1,735,000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(3% of PP as Equity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Funding Plus $10,000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C-Corp Funding)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0" name=""/>
          <p:cNvSpPr/>
          <p:nvPr/>
        </p:nvSpPr>
        <p:spPr>
          <a:xfrm>
            <a:off x="76320" y="609480"/>
            <a:ext cx="8915400" cy="76320"/>
          </a:xfrm>
          <a:prstGeom prst="rect">
            <a:avLst/>
          </a:prstGeom>
          <a:gradFill rotWithShape="0">
            <a:gsLst>
              <a:gs pos="0">
                <a:srgbClr val="0000ff"/>
              </a:gs>
              <a:gs pos="100000">
                <a:srgbClr val="000075"/>
              </a:gs>
            </a:gsLst>
            <a:lin ang="8100000"/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9520" bIns="29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1" name=""/>
          <p:cNvSpPr/>
          <p:nvPr/>
        </p:nvSpPr>
        <p:spPr>
          <a:xfrm>
            <a:off x="-2160" y="136440"/>
            <a:ext cx="473508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KBC Bank Take-Out (January 2, 2001)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2" name=""/>
          <p:cNvSpPr/>
          <p:nvPr/>
        </p:nvSpPr>
        <p:spPr>
          <a:xfrm flipV="1">
            <a:off x="5189400" y="2437920"/>
            <a:ext cx="0" cy="6858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3" name=""/>
          <p:cNvSpPr/>
          <p:nvPr/>
        </p:nvSpPr>
        <p:spPr>
          <a:xfrm flipV="1">
            <a:off x="5189400" y="3733560"/>
            <a:ext cx="0" cy="6858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4" name=""/>
          <p:cNvSpPr/>
          <p:nvPr/>
        </p:nvSpPr>
        <p:spPr>
          <a:xfrm>
            <a:off x="6872400" y="3124080"/>
            <a:ext cx="1666800" cy="60984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200" strike="noStrike" u="none">
                <a:solidFill>
                  <a:srgbClr val="ff3300"/>
                </a:solidFill>
                <a:effectLst/>
                <a:uFillTx/>
                <a:latin typeface="Arial"/>
              </a:rPr>
              <a:t>White Pine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200" strike="noStrike" u="none">
                <a:solidFill>
                  <a:srgbClr val="ff3300"/>
                </a:solidFill>
                <a:effectLst/>
                <a:uFillTx/>
                <a:latin typeface="Arial"/>
              </a:rPr>
              <a:t>Preferred Holdings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200" strike="noStrike" u="none">
                <a:solidFill>
                  <a:srgbClr val="ff3300"/>
                </a:solidFill>
                <a:effectLst/>
                <a:uFillTx/>
                <a:latin typeface="Arial"/>
              </a:rPr>
              <a:t>(C-Corp)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225" name=""/>
          <p:cNvCxnSpPr>
            <a:stCxn id="224" idx="3"/>
            <a:endCxn id="199" idx="2"/>
          </p:cNvCxnSpPr>
          <p:nvPr/>
        </p:nvCxnSpPr>
        <p:spPr>
          <a:xfrm flipH="1">
            <a:off x="6517800" y="3429000"/>
            <a:ext cx="2021760" cy="3124800"/>
          </a:xfrm>
          <a:prstGeom prst="bentConnector4">
            <a:avLst>
              <a:gd name="adj1" fmla="val -11308"/>
              <a:gd name="adj2" fmla="val 107304"/>
            </a:avLst>
          </a:prstGeom>
          <a:ln w="9360">
            <a:solidFill>
              <a:srgbClr val="000000"/>
            </a:solidFill>
            <a:miter/>
            <a:tailEnd len="med" type="triangle" w="med"/>
          </a:ln>
        </p:spPr>
      </p:cxnSp>
      <p:cxnSp>
        <p:nvCxnSpPr>
          <p:cNvPr id="226" name=""/>
          <p:cNvCxnSpPr>
            <a:stCxn id="224" idx="3"/>
            <a:endCxn id="196" idx="2"/>
          </p:cNvCxnSpPr>
          <p:nvPr/>
        </p:nvCxnSpPr>
        <p:spPr>
          <a:xfrm flipH="1">
            <a:off x="3641400" y="3429000"/>
            <a:ext cx="4898160" cy="3124800"/>
          </a:xfrm>
          <a:prstGeom prst="bentConnector4">
            <a:avLst>
              <a:gd name="adj1" fmla="val -4660"/>
              <a:gd name="adj2" fmla="val 107304"/>
            </a:avLst>
          </a:prstGeom>
          <a:ln w="9360">
            <a:solidFill>
              <a:srgbClr val="000000"/>
            </a:solidFill>
            <a:miter/>
            <a:tailEnd len="med" type="triangle" w="med"/>
          </a:ln>
        </p:spPr>
      </p:cxnSp>
      <p:sp>
        <p:nvSpPr>
          <p:cNvPr id="227" name=""/>
          <p:cNvSpPr/>
          <p:nvPr/>
        </p:nvSpPr>
        <p:spPr>
          <a:xfrm>
            <a:off x="6559920" y="6537240"/>
            <a:ext cx="5677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$5,000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8" name=""/>
          <p:cNvSpPr/>
          <p:nvPr/>
        </p:nvSpPr>
        <p:spPr>
          <a:xfrm>
            <a:off x="3705480" y="6537240"/>
            <a:ext cx="5677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$5,000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9" name=""/>
          <p:cNvSpPr/>
          <p:nvPr/>
        </p:nvSpPr>
        <p:spPr>
          <a:xfrm>
            <a:off x="4957920" y="2438280"/>
            <a:ext cx="0" cy="6858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0" name=""/>
          <p:cNvSpPr/>
          <p:nvPr/>
        </p:nvSpPr>
        <p:spPr>
          <a:xfrm>
            <a:off x="4957920" y="3733920"/>
            <a:ext cx="0" cy="6858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1" name=""/>
          <p:cNvSpPr/>
          <p:nvPr/>
        </p:nvSpPr>
        <p:spPr>
          <a:xfrm rot="16200000">
            <a:off x="7356240" y="5058360"/>
            <a:ext cx="25711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Purchases 0.01% Preferred LP Interests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232" name=""/>
          <p:cNvCxnSpPr/>
          <p:nvPr/>
        </p:nvCxnSpPr>
        <p:spPr>
          <a:xfrm flipH="1">
            <a:off x="5865480" y="3580920"/>
            <a:ext cx="1007280" cy="1080"/>
          </a:xfrm>
          <a:prstGeom prst="straightConnector1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</p:cxnSp>
      <p:cxnSp>
        <p:nvCxnSpPr>
          <p:cNvPr id="233" name=""/>
          <p:cNvCxnSpPr/>
          <p:nvPr/>
        </p:nvCxnSpPr>
        <p:spPr>
          <a:xfrm>
            <a:off x="5865840" y="3276360"/>
            <a:ext cx="1007280" cy="1080"/>
          </a:xfrm>
          <a:prstGeom prst="straightConnector1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</p:cxnSp>
      <p:sp>
        <p:nvSpPr>
          <p:cNvPr id="234" name=""/>
          <p:cNvSpPr/>
          <p:nvPr/>
        </p:nvSpPr>
        <p:spPr>
          <a:xfrm>
            <a:off x="5906520" y="3581280"/>
            <a:ext cx="10314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100% Interest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5" name=""/>
          <p:cNvSpPr/>
          <p:nvPr/>
        </p:nvSpPr>
        <p:spPr>
          <a:xfrm>
            <a:off x="6024600" y="3032280"/>
            <a:ext cx="6379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$10,000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6" name=""/>
          <p:cNvSpPr/>
          <p:nvPr/>
        </p:nvSpPr>
        <p:spPr>
          <a:xfrm>
            <a:off x="1465200" y="762120"/>
            <a:ext cx="1219320" cy="60948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prstDash val="dash"/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KBC Bank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7" name=""/>
          <p:cNvSpPr/>
          <p:nvPr/>
        </p:nvSpPr>
        <p:spPr>
          <a:xfrm>
            <a:off x="2915640" y="1295280"/>
            <a:ext cx="904680" cy="55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Assignment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of Rights &amp;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Obligations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8" name=""/>
          <p:cNvSpPr/>
          <p:nvPr/>
        </p:nvSpPr>
        <p:spPr>
          <a:xfrm>
            <a:off x="324720" y="1295280"/>
            <a:ext cx="904680" cy="55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$54,674,872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Termination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Payment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239" name=""/>
          <p:cNvCxnSpPr>
            <a:stCxn id="236" idx="3"/>
            <a:endCxn id="212" idx="3"/>
          </p:cNvCxnSpPr>
          <p:nvPr/>
        </p:nvCxnSpPr>
        <p:spPr>
          <a:xfrm>
            <a:off x="2684520" y="1066680"/>
            <a:ext cx="2160" cy="1083240"/>
          </a:xfrm>
          <a:prstGeom prst="bentConnector3">
            <a:avLst>
              <a:gd name="adj1" fmla="val 14400000"/>
            </a:avLst>
          </a:prstGeom>
          <a:ln w="9360">
            <a:solidFill>
              <a:srgbClr val="000000"/>
            </a:solidFill>
            <a:prstDash val="dash"/>
            <a:miter/>
            <a:tailEnd len="med" type="triangle" w="med"/>
          </a:ln>
        </p:spPr>
      </p:cxnSp>
      <p:cxnSp>
        <p:nvCxnSpPr>
          <p:cNvPr id="240" name=""/>
          <p:cNvCxnSpPr>
            <a:stCxn id="212" idx="1"/>
            <a:endCxn id="236" idx="1"/>
          </p:cNvCxnSpPr>
          <p:nvPr/>
        </p:nvCxnSpPr>
        <p:spPr>
          <a:xfrm flipH="1" rot="10800000">
            <a:off x="1464120" y="1066680"/>
            <a:ext cx="2520" cy="1083240"/>
          </a:xfrm>
          <a:prstGeom prst="bentConnector3">
            <a:avLst>
              <a:gd name="adj1" fmla="val -14400000"/>
            </a:avLst>
          </a:prstGeom>
          <a:ln w="9360">
            <a:solidFill>
              <a:srgbClr val="000000"/>
            </a:solidFill>
            <a:prstDash val="dash"/>
            <a:miter/>
            <a:tailEnd len="med" type="triangle" w="med"/>
          </a:ln>
        </p:spPr>
      </p:cxnSp>
      <p:sp>
        <p:nvSpPr>
          <p:cNvPr id="2" name="PlaceHolder 1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B5825EB2-C3F6-4EF8-A74C-F0BF3DE14398}" type="slidenum">
              <a:t>6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" name=""/>
          <p:cNvSpPr/>
          <p:nvPr/>
        </p:nvSpPr>
        <p:spPr>
          <a:xfrm>
            <a:off x="2060640" y="1752480"/>
            <a:ext cx="1523880" cy="0"/>
          </a:xfrm>
          <a:prstGeom prst="line">
            <a:avLst/>
          </a:prstGeom>
          <a:ln w="9360">
            <a:solidFill>
              <a:srgbClr val="000000"/>
            </a:solidFill>
            <a:prstDash val="dash"/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242" name=""/>
          <p:cNvCxnSpPr/>
          <p:nvPr/>
        </p:nvCxnSpPr>
        <p:spPr>
          <a:xfrm flipH="1" flipV="1" rot="10800000">
            <a:off x="1687320" y="1904760"/>
            <a:ext cx="1905480" cy="1143720"/>
          </a:xfrm>
          <a:prstGeom prst="bentConnector3">
            <a:avLst>
              <a:gd name="adj1" fmla="val -661"/>
            </a:avLst>
          </a:prstGeom>
          <a:ln w="9360">
            <a:solidFill>
              <a:srgbClr val="000000"/>
            </a:solidFill>
            <a:miter/>
            <a:tailEnd len="med" type="triangle" w="med"/>
          </a:ln>
        </p:spPr>
      </p:cxnSp>
      <p:cxnSp>
        <p:nvCxnSpPr>
          <p:cNvPr id="243" name=""/>
          <p:cNvCxnSpPr/>
          <p:nvPr/>
        </p:nvCxnSpPr>
        <p:spPr>
          <a:xfrm rot="10800000">
            <a:off x="1302480" y="2224800"/>
            <a:ext cx="2667960" cy="1127880"/>
          </a:xfrm>
          <a:prstGeom prst="bentConnector2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</p:cxnSp>
      <p:sp>
        <p:nvSpPr>
          <p:cNvPr id="244" name=""/>
          <p:cNvSpPr/>
          <p:nvPr/>
        </p:nvSpPr>
        <p:spPr>
          <a:xfrm>
            <a:off x="1611360" y="4191120"/>
            <a:ext cx="5715000" cy="99036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5" name=""/>
          <p:cNvSpPr/>
          <p:nvPr/>
        </p:nvSpPr>
        <p:spPr>
          <a:xfrm>
            <a:off x="3592440" y="2895480"/>
            <a:ext cx="1666800" cy="60984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200" strike="noStrike" u="none">
                <a:solidFill>
                  <a:srgbClr val="ff3300"/>
                </a:solidFill>
                <a:effectLst/>
                <a:uFillTx/>
                <a:latin typeface="Arial"/>
              </a:rPr>
              <a:t>White Pine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200" strike="noStrike" u="none">
                <a:solidFill>
                  <a:srgbClr val="ff3300"/>
                </a:solidFill>
                <a:effectLst/>
                <a:uFillTx/>
                <a:latin typeface="Arial"/>
              </a:rPr>
              <a:t>Energy LLC</a:t>
            </a:r>
            <a:r>
              <a:rPr b="1" lang="en-US" sz="1200" strike="noStrike" u="none">
                <a:solidFill>
                  <a:srgbClr val="ff3300"/>
                </a:solidFill>
                <a:effectLst/>
                <a:uFillTx/>
                <a:latin typeface="Arial"/>
              </a:rPr>
              <a:t> (*)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6" name=""/>
          <p:cNvSpPr/>
          <p:nvPr/>
        </p:nvSpPr>
        <p:spPr>
          <a:xfrm>
            <a:off x="2349360" y="5257800"/>
            <a:ext cx="1371600" cy="1066680"/>
          </a:xfrm>
          <a:prstGeom prst="flowChartExtra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Ada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Cogeneration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LP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7" name=""/>
          <p:cNvSpPr/>
          <p:nvPr/>
        </p:nvSpPr>
        <p:spPr>
          <a:xfrm>
            <a:off x="77400" y="6078600"/>
            <a:ext cx="1679040" cy="702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8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NOTES: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800" strike="noStrike" u="none">
                <a:solidFill>
                  <a:srgbClr val="ff3300"/>
                </a:solidFill>
                <a:effectLst/>
                <a:uFillTx/>
                <a:latin typeface="Arial"/>
              </a:rPr>
              <a:t>Newly Formed Entities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(*) Disregarded for Tax Purposes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8" name=""/>
          <p:cNvSpPr/>
          <p:nvPr/>
        </p:nvSpPr>
        <p:spPr>
          <a:xfrm>
            <a:off x="3111480" y="4495680"/>
            <a:ext cx="1219320" cy="60984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MCNIC Ada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GP Inc.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9" name=""/>
          <p:cNvSpPr/>
          <p:nvPr/>
        </p:nvSpPr>
        <p:spPr>
          <a:xfrm>
            <a:off x="5226120" y="5257800"/>
            <a:ext cx="1371600" cy="1066680"/>
          </a:xfrm>
          <a:prstGeom prst="flowChartExtra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Michigan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Power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LP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0" name=""/>
          <p:cNvSpPr/>
          <p:nvPr/>
        </p:nvSpPr>
        <p:spPr>
          <a:xfrm>
            <a:off x="1739880" y="4495680"/>
            <a:ext cx="1219320" cy="60984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CDC Ada Inc.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1" name=""/>
          <p:cNvSpPr/>
          <p:nvPr/>
        </p:nvSpPr>
        <p:spPr>
          <a:xfrm>
            <a:off x="4616280" y="4495680"/>
            <a:ext cx="1219320" cy="60984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Ludington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Cogeneration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2" name=""/>
          <p:cNvSpPr/>
          <p:nvPr/>
        </p:nvSpPr>
        <p:spPr>
          <a:xfrm>
            <a:off x="5987880" y="4495680"/>
            <a:ext cx="1219320" cy="60984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Ludington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Cogeneration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Holdings Ltd.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253" name=""/>
          <p:cNvCxnSpPr>
            <a:stCxn id="250" idx="2"/>
            <a:endCxn id="246" idx="1"/>
          </p:cNvCxnSpPr>
          <p:nvPr/>
        </p:nvCxnSpPr>
        <p:spPr>
          <a:xfrm>
            <a:off x="2349000" y="5105160"/>
            <a:ext cx="343800" cy="686520"/>
          </a:xfrm>
          <a:prstGeom prst="straightConnector1">
            <a:avLst/>
          </a:prstGeom>
          <a:ln w="9360">
            <a:solidFill>
              <a:srgbClr val="000000"/>
            </a:solidFill>
            <a:miter/>
          </a:ln>
        </p:spPr>
      </p:cxnSp>
      <p:cxnSp>
        <p:nvCxnSpPr>
          <p:cNvPr id="254" name=""/>
          <p:cNvCxnSpPr>
            <a:stCxn id="248" idx="2"/>
            <a:endCxn id="246" idx="3"/>
          </p:cNvCxnSpPr>
          <p:nvPr/>
        </p:nvCxnSpPr>
        <p:spPr>
          <a:xfrm flipH="1">
            <a:off x="3377880" y="5105160"/>
            <a:ext cx="343440" cy="686520"/>
          </a:xfrm>
          <a:prstGeom prst="straightConnector1">
            <a:avLst/>
          </a:prstGeom>
          <a:ln w="9360">
            <a:solidFill>
              <a:srgbClr val="000000"/>
            </a:solidFill>
            <a:miter/>
          </a:ln>
        </p:spPr>
      </p:cxnSp>
      <p:cxnSp>
        <p:nvCxnSpPr>
          <p:cNvPr id="255" name=""/>
          <p:cNvCxnSpPr>
            <a:stCxn id="251" idx="2"/>
            <a:endCxn id="249" idx="1"/>
          </p:cNvCxnSpPr>
          <p:nvPr/>
        </p:nvCxnSpPr>
        <p:spPr>
          <a:xfrm>
            <a:off x="5226120" y="5105160"/>
            <a:ext cx="343440" cy="686520"/>
          </a:xfrm>
          <a:prstGeom prst="straightConnector1">
            <a:avLst/>
          </a:prstGeom>
          <a:ln w="9360">
            <a:solidFill>
              <a:srgbClr val="000000"/>
            </a:solidFill>
            <a:miter/>
          </a:ln>
        </p:spPr>
      </p:cxnSp>
      <p:cxnSp>
        <p:nvCxnSpPr>
          <p:cNvPr id="256" name=""/>
          <p:cNvCxnSpPr>
            <a:stCxn id="252" idx="2"/>
            <a:endCxn id="249" idx="3"/>
          </p:cNvCxnSpPr>
          <p:nvPr/>
        </p:nvCxnSpPr>
        <p:spPr>
          <a:xfrm flipH="1">
            <a:off x="6253920" y="5105160"/>
            <a:ext cx="343800" cy="686520"/>
          </a:xfrm>
          <a:prstGeom prst="straightConnector1">
            <a:avLst/>
          </a:prstGeom>
          <a:ln w="9360">
            <a:solidFill>
              <a:srgbClr val="000000"/>
            </a:solidFill>
            <a:miter/>
          </a:ln>
        </p:spPr>
      </p:cxnSp>
      <p:sp>
        <p:nvSpPr>
          <p:cNvPr id="257" name=""/>
          <p:cNvSpPr/>
          <p:nvPr/>
        </p:nvSpPr>
        <p:spPr>
          <a:xfrm>
            <a:off x="1639080" y="5435640"/>
            <a:ext cx="80640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49.49% LP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Interest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8" name=""/>
          <p:cNvSpPr/>
          <p:nvPr/>
        </p:nvSpPr>
        <p:spPr>
          <a:xfrm>
            <a:off x="3589200" y="5435640"/>
            <a:ext cx="80028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0.50% GP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Interest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9" name=""/>
          <p:cNvSpPr/>
          <p:nvPr/>
        </p:nvSpPr>
        <p:spPr>
          <a:xfrm>
            <a:off x="4534560" y="5435640"/>
            <a:ext cx="80640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48.99% LP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Interest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0" name=""/>
          <p:cNvSpPr/>
          <p:nvPr/>
        </p:nvSpPr>
        <p:spPr>
          <a:xfrm>
            <a:off x="6463440" y="5435640"/>
            <a:ext cx="75744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1.00% GP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Interest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1" name=""/>
          <p:cNvSpPr/>
          <p:nvPr/>
        </p:nvSpPr>
        <p:spPr>
          <a:xfrm>
            <a:off x="3848400" y="4221000"/>
            <a:ext cx="11628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200" strike="noStrike" u="none">
                <a:solidFill>
                  <a:srgbClr val="ff3300"/>
                </a:solidFill>
                <a:effectLst/>
                <a:uFillTx/>
                <a:latin typeface="Arial"/>
              </a:rPr>
              <a:t>MPPA LLC</a:t>
            </a:r>
            <a:r>
              <a:rPr b="1" lang="en-US" sz="1200" strike="noStrike" u="none">
                <a:solidFill>
                  <a:srgbClr val="ff3300"/>
                </a:solidFill>
                <a:effectLst/>
                <a:uFillTx/>
                <a:latin typeface="Arial"/>
              </a:rPr>
              <a:t> (*)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2" name=""/>
          <p:cNvSpPr/>
          <p:nvPr/>
        </p:nvSpPr>
        <p:spPr>
          <a:xfrm>
            <a:off x="858960" y="1616040"/>
            <a:ext cx="1218960" cy="60948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3" name=""/>
          <p:cNvSpPr/>
          <p:nvPr/>
        </p:nvSpPr>
        <p:spPr>
          <a:xfrm>
            <a:off x="3589200" y="1600200"/>
            <a:ext cx="1676520" cy="60948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prstDash val="dash"/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Delta Power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Company LLC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4" name=""/>
          <p:cNvSpPr/>
          <p:nvPr/>
        </p:nvSpPr>
        <p:spPr>
          <a:xfrm>
            <a:off x="4581000" y="3718080"/>
            <a:ext cx="99648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100% Interest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5" name=""/>
          <p:cNvSpPr/>
          <p:nvPr/>
        </p:nvSpPr>
        <p:spPr>
          <a:xfrm>
            <a:off x="2140200" y="3733920"/>
            <a:ext cx="223056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Purchase Price (PP) = $57,500,000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6" name=""/>
          <p:cNvSpPr/>
          <p:nvPr/>
        </p:nvSpPr>
        <p:spPr>
          <a:xfrm>
            <a:off x="1239840" y="3352680"/>
            <a:ext cx="24210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100% Interest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7" name=""/>
          <p:cNvSpPr/>
          <p:nvPr/>
        </p:nvSpPr>
        <p:spPr>
          <a:xfrm>
            <a:off x="76320" y="609480"/>
            <a:ext cx="8915400" cy="76320"/>
          </a:xfrm>
          <a:prstGeom prst="rect">
            <a:avLst/>
          </a:prstGeom>
          <a:gradFill rotWithShape="0">
            <a:gsLst>
              <a:gs pos="0">
                <a:srgbClr val="0000ff"/>
              </a:gs>
              <a:gs pos="100000">
                <a:srgbClr val="000075"/>
              </a:gs>
            </a:gsLst>
            <a:lin ang="8100000"/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9520" bIns="29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8" name=""/>
          <p:cNvSpPr/>
          <p:nvPr/>
        </p:nvSpPr>
        <p:spPr>
          <a:xfrm>
            <a:off x="-6480" y="136440"/>
            <a:ext cx="654552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Equity Take-Out / New Debt Raised (January 3, 2001)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9" name=""/>
          <p:cNvSpPr/>
          <p:nvPr/>
        </p:nvSpPr>
        <p:spPr>
          <a:xfrm flipV="1">
            <a:off x="4583160" y="3504960"/>
            <a:ext cx="0" cy="6858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0" name=""/>
          <p:cNvSpPr/>
          <p:nvPr/>
        </p:nvSpPr>
        <p:spPr>
          <a:xfrm>
            <a:off x="6265800" y="2895480"/>
            <a:ext cx="1666800" cy="60984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200" strike="noStrike" u="none">
                <a:solidFill>
                  <a:srgbClr val="ff3300"/>
                </a:solidFill>
                <a:effectLst/>
                <a:uFillTx/>
                <a:latin typeface="Arial"/>
              </a:rPr>
              <a:t>White Pine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200" strike="noStrike" u="none">
                <a:solidFill>
                  <a:srgbClr val="ff3300"/>
                </a:solidFill>
                <a:effectLst/>
                <a:uFillTx/>
                <a:latin typeface="Arial"/>
              </a:rPr>
              <a:t>Preferred Holdings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200" strike="noStrike" u="none">
                <a:solidFill>
                  <a:srgbClr val="ff3300"/>
                </a:solidFill>
                <a:effectLst/>
                <a:uFillTx/>
                <a:latin typeface="Arial"/>
              </a:rPr>
              <a:t>(C-Corp)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271" name=""/>
          <p:cNvCxnSpPr>
            <a:stCxn id="270" idx="3"/>
            <a:endCxn id="249" idx="2"/>
          </p:cNvCxnSpPr>
          <p:nvPr/>
        </p:nvCxnSpPr>
        <p:spPr>
          <a:xfrm flipH="1">
            <a:off x="5911200" y="3200400"/>
            <a:ext cx="2021400" cy="3124800"/>
          </a:xfrm>
          <a:prstGeom prst="bentConnector4">
            <a:avLst>
              <a:gd name="adj1" fmla="val -11293"/>
              <a:gd name="adj2" fmla="val 107304"/>
            </a:avLst>
          </a:prstGeom>
          <a:ln w="9360">
            <a:solidFill>
              <a:srgbClr val="000000"/>
            </a:solidFill>
            <a:miter/>
            <a:tailEnd len="med" type="triangle" w="med"/>
          </a:ln>
        </p:spPr>
      </p:cxnSp>
      <p:cxnSp>
        <p:nvCxnSpPr>
          <p:cNvPr id="272" name=""/>
          <p:cNvCxnSpPr>
            <a:stCxn id="270" idx="3"/>
            <a:endCxn id="246" idx="2"/>
          </p:cNvCxnSpPr>
          <p:nvPr/>
        </p:nvCxnSpPr>
        <p:spPr>
          <a:xfrm flipH="1">
            <a:off x="3034800" y="3200400"/>
            <a:ext cx="4898160" cy="3124800"/>
          </a:xfrm>
          <a:prstGeom prst="bentConnector4">
            <a:avLst>
              <a:gd name="adj1" fmla="val -4660"/>
              <a:gd name="adj2" fmla="val 107304"/>
            </a:avLst>
          </a:prstGeom>
          <a:ln w="9360">
            <a:solidFill>
              <a:srgbClr val="000000"/>
            </a:solidFill>
            <a:miter/>
            <a:tailEnd len="med" type="triangle" w="med"/>
          </a:ln>
        </p:spPr>
      </p:cxnSp>
      <p:sp>
        <p:nvSpPr>
          <p:cNvPr id="273" name=""/>
          <p:cNvSpPr/>
          <p:nvPr/>
        </p:nvSpPr>
        <p:spPr>
          <a:xfrm>
            <a:off x="5953320" y="6308640"/>
            <a:ext cx="5677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$5,000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4" name=""/>
          <p:cNvSpPr/>
          <p:nvPr/>
        </p:nvSpPr>
        <p:spPr>
          <a:xfrm>
            <a:off x="3098880" y="6308640"/>
            <a:ext cx="5677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$5,000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5" name=""/>
          <p:cNvSpPr/>
          <p:nvPr/>
        </p:nvSpPr>
        <p:spPr>
          <a:xfrm>
            <a:off x="4351320" y="3505320"/>
            <a:ext cx="0" cy="6858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6" name=""/>
          <p:cNvSpPr/>
          <p:nvPr/>
        </p:nvSpPr>
        <p:spPr>
          <a:xfrm rot="16200000">
            <a:off x="6749640" y="4829760"/>
            <a:ext cx="25711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Purchases 0.01% Preferred LP Interests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277" name=""/>
          <p:cNvCxnSpPr/>
          <p:nvPr/>
        </p:nvCxnSpPr>
        <p:spPr>
          <a:xfrm flipH="1">
            <a:off x="5258880" y="3352320"/>
            <a:ext cx="1007280" cy="1080"/>
          </a:xfrm>
          <a:prstGeom prst="straightConnector1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</p:cxnSp>
      <p:cxnSp>
        <p:nvCxnSpPr>
          <p:cNvPr id="278" name=""/>
          <p:cNvCxnSpPr/>
          <p:nvPr/>
        </p:nvCxnSpPr>
        <p:spPr>
          <a:xfrm>
            <a:off x="5259240" y="3047760"/>
            <a:ext cx="1007280" cy="1080"/>
          </a:xfrm>
          <a:prstGeom prst="straightConnector1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</p:cxnSp>
      <p:sp>
        <p:nvSpPr>
          <p:cNvPr id="279" name=""/>
          <p:cNvSpPr/>
          <p:nvPr/>
        </p:nvSpPr>
        <p:spPr>
          <a:xfrm>
            <a:off x="5299920" y="3352680"/>
            <a:ext cx="10314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100% Interest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0" name=""/>
          <p:cNvSpPr/>
          <p:nvPr/>
        </p:nvSpPr>
        <p:spPr>
          <a:xfrm>
            <a:off x="5418000" y="2803680"/>
            <a:ext cx="6379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$10,000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1" name=""/>
          <p:cNvSpPr/>
          <p:nvPr/>
        </p:nvSpPr>
        <p:spPr>
          <a:xfrm>
            <a:off x="6480000" y="914400"/>
            <a:ext cx="1219320" cy="60948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New Bank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2" name=""/>
          <p:cNvSpPr/>
          <p:nvPr/>
        </p:nvSpPr>
        <p:spPr>
          <a:xfrm>
            <a:off x="6098400" y="1828800"/>
            <a:ext cx="88416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$35,000,000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3" name=""/>
          <p:cNvSpPr/>
          <p:nvPr/>
        </p:nvSpPr>
        <p:spPr>
          <a:xfrm>
            <a:off x="7242480" y="1752480"/>
            <a:ext cx="106308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P&amp;I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(LIBOR +137.5 bp)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4" name=""/>
          <p:cNvSpPr/>
          <p:nvPr/>
        </p:nvSpPr>
        <p:spPr>
          <a:xfrm>
            <a:off x="1603440" y="2651040"/>
            <a:ext cx="205740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Net Equity = $21,409,872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5" name=""/>
          <p:cNvSpPr/>
          <p:nvPr/>
        </p:nvSpPr>
        <p:spPr>
          <a:xfrm>
            <a:off x="1908000" y="1355760"/>
            <a:ext cx="175284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$1,735,000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Exercise Price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6" name=""/>
          <p:cNvSpPr/>
          <p:nvPr/>
        </p:nvSpPr>
        <p:spPr>
          <a:xfrm flipH="1">
            <a:off x="2060280" y="2057400"/>
            <a:ext cx="1523880" cy="0"/>
          </a:xfrm>
          <a:prstGeom prst="line">
            <a:avLst/>
          </a:prstGeom>
          <a:ln w="9360">
            <a:solidFill>
              <a:srgbClr val="000000"/>
            </a:solidFill>
            <a:prstDash val="dash"/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7" name=""/>
          <p:cNvSpPr/>
          <p:nvPr/>
        </p:nvSpPr>
        <p:spPr>
          <a:xfrm>
            <a:off x="2109960" y="2057400"/>
            <a:ext cx="143172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Assignment of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Rights &amp; Obligations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288" name=""/>
          <p:cNvCxnSpPr/>
          <p:nvPr/>
        </p:nvCxnSpPr>
        <p:spPr>
          <a:xfrm rot="5400000">
            <a:off x="4995000" y="877680"/>
            <a:ext cx="1372320" cy="2664360"/>
          </a:xfrm>
          <a:prstGeom prst="bentConnector3">
            <a:avLst>
              <a:gd name="adj1" fmla="val 59013"/>
            </a:avLst>
          </a:prstGeom>
          <a:ln w="9360">
            <a:solidFill>
              <a:srgbClr val="000000"/>
            </a:solidFill>
            <a:miter/>
            <a:tailEnd len="med" type="triangle" w="med"/>
          </a:ln>
        </p:spPr>
      </p:cxnSp>
      <p:cxnSp>
        <p:nvCxnSpPr>
          <p:cNvPr id="289" name=""/>
          <p:cNvCxnSpPr/>
          <p:nvPr/>
        </p:nvCxnSpPr>
        <p:spPr>
          <a:xfrm flipH="1" flipV="1" rot="5400000">
            <a:off x="5220720" y="877320"/>
            <a:ext cx="1372320" cy="2664360"/>
          </a:xfrm>
          <a:prstGeom prst="bentConnector3">
            <a:avLst>
              <a:gd name="adj1" fmla="val 28811"/>
            </a:avLst>
          </a:prstGeom>
          <a:ln w="9360">
            <a:solidFill>
              <a:srgbClr val="000000"/>
            </a:solidFill>
            <a:miter/>
            <a:tailEnd len="med" type="triangle" w="med"/>
          </a:ln>
        </p:spPr>
      </p:cxnSp>
      <p:sp>
        <p:nvSpPr>
          <p:cNvPr id="2" name="PlaceHolder 1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EBA32942-479E-47AA-95F0-96B0940F940B}" type="slidenum">
              <a:t>7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0" name=""/>
          <p:cNvSpPr/>
          <p:nvPr/>
        </p:nvSpPr>
        <p:spPr>
          <a:xfrm>
            <a:off x="304920" y="4343400"/>
            <a:ext cx="5800680" cy="106668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1" name=""/>
          <p:cNvSpPr/>
          <p:nvPr/>
        </p:nvSpPr>
        <p:spPr>
          <a:xfrm>
            <a:off x="1109520" y="5486400"/>
            <a:ext cx="1371600" cy="1066680"/>
          </a:xfrm>
          <a:prstGeom prst="flowChartExtra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Ada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Cogeneration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LP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2" name=""/>
          <p:cNvSpPr/>
          <p:nvPr/>
        </p:nvSpPr>
        <p:spPr>
          <a:xfrm>
            <a:off x="1871640" y="4495680"/>
            <a:ext cx="1219320" cy="60984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MCNIC Ada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GP Inc.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3" name=""/>
          <p:cNvSpPr/>
          <p:nvPr/>
        </p:nvSpPr>
        <p:spPr>
          <a:xfrm>
            <a:off x="3962520" y="5486400"/>
            <a:ext cx="1371600" cy="1066680"/>
          </a:xfrm>
          <a:prstGeom prst="flowChartExtra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Michigan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Power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LP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4" name=""/>
          <p:cNvSpPr/>
          <p:nvPr/>
        </p:nvSpPr>
        <p:spPr>
          <a:xfrm>
            <a:off x="500040" y="4495680"/>
            <a:ext cx="1219320" cy="60984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CDC Ada Inc.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5" name=""/>
          <p:cNvSpPr/>
          <p:nvPr/>
        </p:nvSpPr>
        <p:spPr>
          <a:xfrm>
            <a:off x="3352680" y="4495680"/>
            <a:ext cx="1219320" cy="60984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Ludington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Cogeneration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6" name=""/>
          <p:cNvSpPr/>
          <p:nvPr/>
        </p:nvSpPr>
        <p:spPr>
          <a:xfrm>
            <a:off x="4724280" y="4495680"/>
            <a:ext cx="1219320" cy="60984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Ludington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Cogeneration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Holdings Ltd.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297" name=""/>
          <p:cNvCxnSpPr>
            <a:stCxn id="294" idx="2"/>
            <a:endCxn id="291" idx="1"/>
          </p:cNvCxnSpPr>
          <p:nvPr/>
        </p:nvCxnSpPr>
        <p:spPr>
          <a:xfrm>
            <a:off x="1109160" y="5105520"/>
            <a:ext cx="343800" cy="915120"/>
          </a:xfrm>
          <a:prstGeom prst="straightConnector1">
            <a:avLst/>
          </a:prstGeom>
          <a:ln w="9360">
            <a:solidFill>
              <a:srgbClr val="000000"/>
            </a:solidFill>
            <a:miter/>
          </a:ln>
        </p:spPr>
      </p:cxnSp>
      <p:cxnSp>
        <p:nvCxnSpPr>
          <p:cNvPr id="298" name=""/>
          <p:cNvCxnSpPr>
            <a:stCxn id="292" idx="2"/>
            <a:endCxn id="291" idx="3"/>
          </p:cNvCxnSpPr>
          <p:nvPr/>
        </p:nvCxnSpPr>
        <p:spPr>
          <a:xfrm flipH="1">
            <a:off x="2138040" y="5105520"/>
            <a:ext cx="343440" cy="915120"/>
          </a:xfrm>
          <a:prstGeom prst="straightConnector1">
            <a:avLst/>
          </a:prstGeom>
          <a:ln w="9360">
            <a:solidFill>
              <a:srgbClr val="000000"/>
            </a:solidFill>
            <a:miter/>
          </a:ln>
        </p:spPr>
      </p:cxnSp>
      <p:cxnSp>
        <p:nvCxnSpPr>
          <p:cNvPr id="299" name=""/>
          <p:cNvCxnSpPr>
            <a:stCxn id="295" idx="2"/>
            <a:endCxn id="293" idx="1"/>
          </p:cNvCxnSpPr>
          <p:nvPr/>
        </p:nvCxnSpPr>
        <p:spPr>
          <a:xfrm>
            <a:off x="3962520" y="5105520"/>
            <a:ext cx="343440" cy="915120"/>
          </a:xfrm>
          <a:prstGeom prst="straightConnector1">
            <a:avLst/>
          </a:prstGeom>
          <a:ln w="9360">
            <a:solidFill>
              <a:srgbClr val="000000"/>
            </a:solidFill>
            <a:miter/>
          </a:ln>
        </p:spPr>
      </p:cxnSp>
      <p:cxnSp>
        <p:nvCxnSpPr>
          <p:cNvPr id="300" name=""/>
          <p:cNvCxnSpPr>
            <a:stCxn id="296" idx="2"/>
            <a:endCxn id="293" idx="3"/>
          </p:cNvCxnSpPr>
          <p:nvPr/>
        </p:nvCxnSpPr>
        <p:spPr>
          <a:xfrm flipH="1">
            <a:off x="4990320" y="5105520"/>
            <a:ext cx="343800" cy="915120"/>
          </a:xfrm>
          <a:prstGeom prst="straightConnector1">
            <a:avLst/>
          </a:prstGeom>
          <a:ln w="9360">
            <a:solidFill>
              <a:srgbClr val="000000"/>
            </a:solidFill>
            <a:miter/>
          </a:ln>
        </p:spPr>
      </p:cxnSp>
      <p:sp>
        <p:nvSpPr>
          <p:cNvPr id="301" name=""/>
          <p:cNvSpPr/>
          <p:nvPr/>
        </p:nvSpPr>
        <p:spPr>
          <a:xfrm>
            <a:off x="399240" y="5664240"/>
            <a:ext cx="80640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49.49% LP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Interest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2" name=""/>
          <p:cNvSpPr/>
          <p:nvPr/>
        </p:nvSpPr>
        <p:spPr>
          <a:xfrm>
            <a:off x="2349360" y="5664240"/>
            <a:ext cx="80028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0.50% GP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Interest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3" name=""/>
          <p:cNvSpPr/>
          <p:nvPr/>
        </p:nvSpPr>
        <p:spPr>
          <a:xfrm>
            <a:off x="3294720" y="5664240"/>
            <a:ext cx="80640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48.99% LP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Interest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4" name=""/>
          <p:cNvSpPr/>
          <p:nvPr/>
        </p:nvSpPr>
        <p:spPr>
          <a:xfrm>
            <a:off x="5199840" y="5664240"/>
            <a:ext cx="75744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1.00% GP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Interest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5" name=""/>
          <p:cNvSpPr/>
          <p:nvPr/>
        </p:nvSpPr>
        <p:spPr>
          <a:xfrm>
            <a:off x="2710080" y="5135400"/>
            <a:ext cx="9597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MPPA LLC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6" name=""/>
          <p:cNvSpPr/>
          <p:nvPr/>
        </p:nvSpPr>
        <p:spPr>
          <a:xfrm>
            <a:off x="152280" y="1463760"/>
            <a:ext cx="1219320" cy="60948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Bank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7" name=""/>
          <p:cNvSpPr/>
          <p:nvPr/>
        </p:nvSpPr>
        <p:spPr>
          <a:xfrm>
            <a:off x="76320" y="609480"/>
            <a:ext cx="8915400" cy="76320"/>
          </a:xfrm>
          <a:prstGeom prst="rect">
            <a:avLst/>
          </a:prstGeom>
          <a:gradFill rotWithShape="0">
            <a:gsLst>
              <a:gs pos="0">
                <a:srgbClr val="0000ff"/>
              </a:gs>
              <a:gs pos="100000">
                <a:srgbClr val="000075"/>
              </a:gs>
            </a:gsLst>
            <a:lin ang="8100000"/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9520" bIns="29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8" name=""/>
          <p:cNvSpPr/>
          <p:nvPr/>
        </p:nvSpPr>
        <p:spPr>
          <a:xfrm>
            <a:off x="25200" y="136440"/>
            <a:ext cx="258480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Operating Structure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9" name=""/>
          <p:cNvSpPr/>
          <p:nvPr/>
        </p:nvSpPr>
        <p:spPr>
          <a:xfrm>
            <a:off x="4495680" y="2743200"/>
            <a:ext cx="1667160" cy="60948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White Pine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Preferred Holdings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0" name=""/>
          <p:cNvSpPr/>
          <p:nvPr/>
        </p:nvSpPr>
        <p:spPr>
          <a:xfrm rot="16200000">
            <a:off x="5707080" y="4717800"/>
            <a:ext cx="175500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Preferred LP Distributions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(Variable)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311" name=""/>
          <p:cNvCxnSpPr>
            <a:stCxn id="291" idx="2"/>
            <a:endCxn id="309" idx="3"/>
          </p:cNvCxnSpPr>
          <p:nvPr/>
        </p:nvCxnSpPr>
        <p:spPr>
          <a:xfrm flipH="1" flipV="1" rot="5400000">
            <a:off x="2226240" y="2616480"/>
            <a:ext cx="3505680" cy="4367880"/>
          </a:xfrm>
          <a:prstGeom prst="bentConnector4">
            <a:avLst>
              <a:gd name="adj1" fmla="val -6521"/>
              <a:gd name="adj2" fmla="val 105242"/>
            </a:avLst>
          </a:prstGeom>
          <a:ln w="9360">
            <a:solidFill>
              <a:srgbClr val="000000"/>
            </a:solidFill>
            <a:miter/>
            <a:tailEnd len="med" type="triangle" w="med"/>
          </a:ln>
        </p:spPr>
      </p:cxnSp>
      <p:cxnSp>
        <p:nvCxnSpPr>
          <p:cNvPr id="312" name=""/>
          <p:cNvCxnSpPr>
            <a:stCxn id="293" idx="2"/>
            <a:endCxn id="309" idx="3"/>
          </p:cNvCxnSpPr>
          <p:nvPr/>
        </p:nvCxnSpPr>
        <p:spPr>
          <a:xfrm flipH="1" flipV="1" rot="5400000">
            <a:off x="3651840" y="4042800"/>
            <a:ext cx="3505680" cy="1515240"/>
          </a:xfrm>
          <a:prstGeom prst="bentConnector4">
            <a:avLst>
              <a:gd name="adj1" fmla="val -6521"/>
              <a:gd name="adj2" fmla="val 115090"/>
            </a:avLst>
          </a:prstGeom>
          <a:ln w="9360">
            <a:solidFill>
              <a:srgbClr val="000000"/>
            </a:solidFill>
            <a:miter/>
            <a:tailEnd len="med" type="triangle" w="med"/>
          </a:ln>
        </p:spPr>
      </p:cxnSp>
      <p:sp>
        <p:nvSpPr>
          <p:cNvPr id="313" name=""/>
          <p:cNvSpPr/>
          <p:nvPr/>
        </p:nvSpPr>
        <p:spPr>
          <a:xfrm>
            <a:off x="152280" y="2743200"/>
            <a:ext cx="1219320" cy="60948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Designee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314" name=""/>
          <p:cNvCxnSpPr>
            <a:stCxn id="290" idx="0"/>
            <a:endCxn id="315" idx="2"/>
          </p:cNvCxnSpPr>
          <p:nvPr/>
        </p:nvCxnSpPr>
        <p:spPr>
          <a:xfrm flipH="1" flipV="1">
            <a:off x="3199680" y="3368160"/>
            <a:ext cx="5400" cy="975600"/>
          </a:xfrm>
          <a:prstGeom prst="straightConnector1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</p:cxnSp>
      <p:sp>
        <p:nvSpPr>
          <p:cNvPr id="315" name=""/>
          <p:cNvSpPr/>
          <p:nvPr/>
        </p:nvSpPr>
        <p:spPr>
          <a:xfrm>
            <a:off x="2209680" y="2743200"/>
            <a:ext cx="1981440" cy="609480"/>
          </a:xfrm>
          <a:prstGeom prst="rect">
            <a:avLst/>
          </a:prstGeom>
          <a:solidFill>
            <a:srgbClr val="ffffff"/>
          </a:solidFill>
          <a:ln w="316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White Pine Energy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2-3 Employees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(DPC CEO, President &amp; VP/Treasurer)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 Member Board of Directors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6" name=""/>
          <p:cNvSpPr/>
          <p:nvPr/>
        </p:nvSpPr>
        <p:spPr>
          <a:xfrm>
            <a:off x="2209680" y="1447920"/>
            <a:ext cx="1981440" cy="60948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Delta Power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Company LLC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317" name=""/>
          <p:cNvCxnSpPr>
            <a:stCxn id="315" idx="0"/>
            <a:endCxn id="316" idx="2"/>
          </p:cNvCxnSpPr>
          <p:nvPr/>
        </p:nvCxnSpPr>
        <p:spPr>
          <a:xfrm flipV="1">
            <a:off x="3200040" y="2056680"/>
            <a:ext cx="1080" cy="670680"/>
          </a:xfrm>
          <a:prstGeom prst="straightConnector1">
            <a:avLst/>
          </a:prstGeom>
          <a:ln w="9360">
            <a:solidFill>
              <a:srgbClr val="000000"/>
            </a:solidFill>
            <a:prstDash val="dash"/>
            <a:miter/>
            <a:tailEnd len="med" type="triangle" w="med"/>
          </a:ln>
        </p:spPr>
      </p:cxnSp>
      <p:cxnSp>
        <p:nvCxnSpPr>
          <p:cNvPr id="318" name=""/>
          <p:cNvCxnSpPr>
            <a:stCxn id="309" idx="1"/>
            <a:endCxn id="315" idx="3"/>
          </p:cNvCxnSpPr>
          <p:nvPr/>
        </p:nvCxnSpPr>
        <p:spPr>
          <a:xfrm flipH="1">
            <a:off x="4206600" y="3047760"/>
            <a:ext cx="289440" cy="1080"/>
          </a:xfrm>
          <a:prstGeom prst="straightConnector1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</p:cxnSp>
      <p:cxnSp>
        <p:nvCxnSpPr>
          <p:cNvPr id="319" name=""/>
          <p:cNvCxnSpPr>
            <a:stCxn id="315" idx="1"/>
            <a:endCxn id="313" idx="3"/>
          </p:cNvCxnSpPr>
          <p:nvPr/>
        </p:nvCxnSpPr>
        <p:spPr>
          <a:xfrm flipH="1">
            <a:off x="1371240" y="3047760"/>
            <a:ext cx="822960" cy="1080"/>
          </a:xfrm>
          <a:prstGeom prst="straightConnector1">
            <a:avLst/>
          </a:prstGeom>
          <a:ln w="9360">
            <a:solidFill>
              <a:srgbClr val="000000"/>
            </a:solidFill>
            <a:prstDash val="dash"/>
            <a:miter/>
            <a:tailEnd len="med" type="triangle" w="med"/>
          </a:ln>
        </p:spPr>
      </p:cxnSp>
      <p:cxnSp>
        <p:nvCxnSpPr>
          <p:cNvPr id="320" name=""/>
          <p:cNvCxnSpPr>
            <a:stCxn id="315" idx="1"/>
            <a:endCxn id="306" idx="3"/>
          </p:cNvCxnSpPr>
          <p:nvPr/>
        </p:nvCxnSpPr>
        <p:spPr>
          <a:xfrm flipH="1" flipV="1">
            <a:off x="1371240" y="1767600"/>
            <a:ext cx="822960" cy="1280520"/>
          </a:xfrm>
          <a:prstGeom prst="straightConnector1">
            <a:avLst/>
          </a:prstGeom>
          <a:ln w="9360">
            <a:solidFill>
              <a:srgbClr val="000000"/>
            </a:solidFill>
            <a:prstDash val="dash"/>
            <a:miter/>
            <a:tailEnd len="med" type="triangle" w="med"/>
          </a:ln>
        </p:spPr>
      </p:cxnSp>
      <p:sp>
        <p:nvSpPr>
          <p:cNvPr id="321" name=""/>
          <p:cNvSpPr/>
          <p:nvPr/>
        </p:nvSpPr>
        <p:spPr>
          <a:xfrm flipV="1">
            <a:off x="2514600" y="3352320"/>
            <a:ext cx="0" cy="11430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2" name=""/>
          <p:cNvSpPr/>
          <p:nvPr/>
        </p:nvSpPr>
        <p:spPr>
          <a:xfrm>
            <a:off x="2133720" y="2590920"/>
            <a:ext cx="304560" cy="304560"/>
          </a:xfrm>
          <a:prstGeom prst="ellipse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3" name=""/>
          <p:cNvSpPr/>
          <p:nvPr/>
        </p:nvSpPr>
        <p:spPr>
          <a:xfrm>
            <a:off x="1447920" y="2666880"/>
            <a:ext cx="304560" cy="304920"/>
          </a:xfrm>
          <a:prstGeom prst="ellipse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4" name=""/>
          <p:cNvSpPr/>
          <p:nvPr/>
        </p:nvSpPr>
        <p:spPr>
          <a:xfrm>
            <a:off x="3276720" y="2209680"/>
            <a:ext cx="304560" cy="304920"/>
          </a:xfrm>
          <a:prstGeom prst="ellipse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5" name=""/>
          <p:cNvSpPr/>
          <p:nvPr/>
        </p:nvSpPr>
        <p:spPr>
          <a:xfrm>
            <a:off x="1828800" y="2133720"/>
            <a:ext cx="304920" cy="304560"/>
          </a:xfrm>
          <a:prstGeom prst="ellipse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6" name=""/>
          <p:cNvSpPr/>
          <p:nvPr/>
        </p:nvSpPr>
        <p:spPr>
          <a:xfrm rot="16200000">
            <a:off x="2992680" y="3584160"/>
            <a:ext cx="960840" cy="55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GP/LP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Distributions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(Variable)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7" name=""/>
          <p:cNvSpPr/>
          <p:nvPr/>
        </p:nvSpPr>
        <p:spPr>
          <a:xfrm>
            <a:off x="4952880" y="1050840"/>
            <a:ext cx="45720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8" name=""/>
          <p:cNvSpPr/>
          <p:nvPr/>
        </p:nvSpPr>
        <p:spPr>
          <a:xfrm>
            <a:off x="4952880" y="1279440"/>
            <a:ext cx="457200" cy="0"/>
          </a:xfrm>
          <a:prstGeom prst="line">
            <a:avLst/>
          </a:prstGeom>
          <a:ln w="9360">
            <a:solidFill>
              <a:srgbClr val="000000"/>
            </a:solidFill>
            <a:prstDash val="dash"/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9" name=""/>
          <p:cNvSpPr/>
          <p:nvPr/>
        </p:nvSpPr>
        <p:spPr>
          <a:xfrm>
            <a:off x="5416200" y="974880"/>
            <a:ext cx="124236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Revenue Sources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0" name=""/>
          <p:cNvSpPr/>
          <p:nvPr/>
        </p:nvSpPr>
        <p:spPr>
          <a:xfrm>
            <a:off x="5410080" y="1203480"/>
            <a:ext cx="3632400" cy="177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Costs: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1.  Operating - Salary/Expenses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</a:t>
            </a:r>
            <a:r>
              <a:rPr b="1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CEO &amp;CFO are employees of Delta Power pre-exercise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2.  Operating - Corporate Services Agreement (CSA)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Covers the provision of as accounting, tax, legal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and other services (including benefits post-exercise)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at “fair market value”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3.  Dividend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4.  Debt Service (I&amp;P per “Waterfall”)</a:t>
            </a:r>
            <a:br>
              <a:rPr sz="1000"/>
            </a:br>
            <a:br>
              <a:rPr sz="1000"/>
            </a:b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1" name=""/>
          <p:cNvSpPr/>
          <p:nvPr/>
        </p:nvSpPr>
        <p:spPr>
          <a:xfrm rot="16200000">
            <a:off x="2237400" y="3666960"/>
            <a:ext cx="94716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MGP Fees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($206,000/yr)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2" name=""/>
          <p:cNvSpPr/>
          <p:nvPr/>
        </p:nvSpPr>
        <p:spPr>
          <a:xfrm>
            <a:off x="4801320" y="685800"/>
            <a:ext cx="8542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NOTES: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3" name=""/>
          <p:cNvSpPr/>
          <p:nvPr/>
        </p:nvSpPr>
        <p:spPr>
          <a:xfrm>
            <a:off x="762120" y="3352680"/>
            <a:ext cx="0" cy="3049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4" name=""/>
          <p:cNvSpPr/>
          <p:nvPr/>
        </p:nvSpPr>
        <p:spPr>
          <a:xfrm>
            <a:off x="762120" y="3657600"/>
            <a:ext cx="14475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5" name=""/>
          <p:cNvSpPr/>
          <p:nvPr/>
        </p:nvSpPr>
        <p:spPr>
          <a:xfrm flipV="1">
            <a:off x="2209680" y="3352320"/>
            <a:ext cx="0" cy="3049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6" name=""/>
          <p:cNvSpPr/>
          <p:nvPr/>
        </p:nvSpPr>
        <p:spPr>
          <a:xfrm>
            <a:off x="879840" y="3657600"/>
            <a:ext cx="1196280" cy="55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Consulting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Service Fees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(Retainer + Cost)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DD77B1DB-B4BA-46EC-BB04-9A6F23CD9A86}" type="slidenum">
              <a:t>8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3061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2000-01-25T19:42:41Z</dcterms:created>
  <dc:creator>ECT</dc:creator>
  <dc:description/>
  <dc:language>en-US</dc:language>
  <cp:lastModifiedBy>ECT</cp:lastModifiedBy>
  <cp:lastPrinted>2000-03-10T12:16:11Z</cp:lastPrinted>
  <dcterms:modified xsi:type="dcterms:W3CDTF">2000-03-16T17:00:34Z</dcterms:modified>
  <cp:revision>27</cp:revision>
  <dc:subject/>
  <dc:title>Enron North America  Project Motown</dc:title>
</cp:coreProperties>
</file>