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DA8532-3AC2-45A0-933F-3AD7DEBEFFC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2C2592-3917-489E-B760-E1DBF5AE0C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09480" y="2971800"/>
            <a:ext cx="7772400" cy="304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4400"/>
            </a:b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Motown</a:t>
            </a:r>
            <a:br>
              <a:rPr sz="4400"/>
            </a:br>
            <a:br>
              <a:rPr sz="20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NE_C_WHI" descr=""/>
          <p:cNvPicPr/>
          <p:nvPr/>
        </p:nvPicPr>
        <p:blipFill>
          <a:blip r:embed="rId1"/>
          <a:stretch/>
        </p:blipFill>
        <p:spPr>
          <a:xfrm>
            <a:off x="3362400" y="533520"/>
            <a:ext cx="2276280" cy="228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A5B962-0761-4E38-935D-39B5834B6E5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134784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2556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57320" y="5257800"/>
            <a:ext cx="1219320" cy="106668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" name=""/>
          <p:cNvCxnSpPr>
            <a:stCxn id="9" idx="2"/>
            <a:endCxn id="11" idx="1"/>
          </p:cNvCxnSpPr>
          <p:nvPr/>
        </p:nvCxnSpPr>
        <p:spPr>
          <a:xfrm>
            <a:off x="1918800" y="4724280"/>
            <a:ext cx="34380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3" name=""/>
          <p:cNvCxnSpPr>
            <a:stCxn id="10" idx="2"/>
            <a:endCxn id="11" idx="5"/>
          </p:cNvCxnSpPr>
          <p:nvPr/>
        </p:nvCxnSpPr>
        <p:spPr>
          <a:xfrm flipH="1">
            <a:off x="2871360" y="4724280"/>
            <a:ext cx="42624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4" name=""/>
          <p:cNvSpPr/>
          <p:nvPr/>
        </p:nvSpPr>
        <p:spPr>
          <a:xfrm>
            <a:off x="485928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54560" y="4038480"/>
            <a:ext cx="11430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468760" y="5257800"/>
            <a:ext cx="1219320" cy="106668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" name=""/>
          <p:cNvCxnSpPr>
            <a:stCxn id="14" idx="2"/>
            <a:endCxn id="16" idx="1"/>
          </p:cNvCxnSpPr>
          <p:nvPr/>
        </p:nvCxnSpPr>
        <p:spPr>
          <a:xfrm>
            <a:off x="5430960" y="4724280"/>
            <a:ext cx="34344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8" name=""/>
          <p:cNvCxnSpPr>
            <a:stCxn id="15" idx="2"/>
            <a:endCxn id="16" idx="5"/>
          </p:cNvCxnSpPr>
          <p:nvPr/>
        </p:nvCxnSpPr>
        <p:spPr>
          <a:xfrm flipH="1">
            <a:off x="6382440" y="4724280"/>
            <a:ext cx="34380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9" name=""/>
          <p:cNvSpPr/>
          <p:nvPr/>
        </p:nvSpPr>
        <p:spPr>
          <a:xfrm>
            <a:off x="2039760" y="2438280"/>
            <a:ext cx="11368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68560" y="1143000"/>
            <a:ext cx="11430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Holding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>
            <a:stCxn id="20" idx="2"/>
            <a:endCxn id="19" idx="0"/>
          </p:cNvCxnSpPr>
          <p:nvPr/>
        </p:nvCxnSpPr>
        <p:spPr>
          <a:xfrm rot="5400000">
            <a:off x="3142440" y="1141200"/>
            <a:ext cx="762480" cy="1832760"/>
          </a:xfrm>
          <a:prstGeom prst="bentConnector3">
            <a:avLst>
              <a:gd name="adj1" fmla="val 49976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2" name=""/>
          <p:cNvCxnSpPr>
            <a:stCxn id="20" idx="2"/>
            <a:endCxn id="14" idx="0"/>
          </p:cNvCxnSpPr>
          <p:nvPr/>
        </p:nvCxnSpPr>
        <p:spPr>
          <a:xfrm flipH="1" rot="16200000">
            <a:off x="3754440" y="2361600"/>
            <a:ext cx="2362680" cy="991440"/>
          </a:xfrm>
          <a:prstGeom prst="bentConnector3">
            <a:avLst>
              <a:gd name="adj1" fmla="val 15925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3" name=""/>
          <p:cNvCxnSpPr>
            <a:stCxn id="20" idx="2"/>
            <a:endCxn id="15" idx="0"/>
          </p:cNvCxnSpPr>
          <p:nvPr/>
        </p:nvCxnSpPr>
        <p:spPr>
          <a:xfrm flipH="1" rot="16200000">
            <a:off x="4402080" y="1713960"/>
            <a:ext cx="2362680" cy="2286720"/>
          </a:xfrm>
          <a:prstGeom prst="bentConnector3">
            <a:avLst>
              <a:gd name="adj1" fmla="val 15925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4" name=""/>
          <p:cNvSpPr/>
          <p:nvPr/>
        </p:nvSpPr>
        <p:spPr>
          <a:xfrm>
            <a:off x="1296360" y="5257800"/>
            <a:ext cx="7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01400" y="525780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857120" y="5257800"/>
            <a:ext cx="736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609600" y="525780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653480" y="320040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976120" y="320040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96840" y="318456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92120" y="318456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69640" y="1736640"/>
            <a:ext cx="50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19" idx="2"/>
            <a:endCxn id="10" idx="0"/>
          </p:cNvCxnSpPr>
          <p:nvPr/>
        </p:nvCxnSpPr>
        <p:spPr>
          <a:xfrm flipH="1" rot="16200000">
            <a:off x="2419200" y="3160080"/>
            <a:ext cx="1067400" cy="6897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34" name=""/>
          <p:cNvCxnSpPr>
            <a:stCxn id="19" idx="2"/>
            <a:endCxn id="9" idx="0"/>
          </p:cNvCxnSpPr>
          <p:nvPr/>
        </p:nvCxnSpPr>
        <p:spPr>
          <a:xfrm rot="5400000">
            <a:off x="1729800" y="3160440"/>
            <a:ext cx="1067400" cy="6897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5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-2160" y="136440"/>
            <a:ext cx="433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MCN Ownership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6B3F26-3C1C-46CB-AA03-9525E1BAF50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4724280" y="4114800"/>
            <a:ext cx="1600200" cy="106668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05740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 Cogen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8098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 Cogen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Holdings, Ltd. 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71800" y="175248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71800" y="990720"/>
            <a:ext cx="15238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2" name=""/>
          <p:cNvCxnSpPr>
            <a:stCxn id="41" idx="2"/>
            <a:endCxn id="40" idx="0"/>
          </p:cNvCxnSpPr>
          <p:nvPr/>
        </p:nvCxnSpPr>
        <p:spPr>
          <a:xfrm>
            <a:off x="3733560" y="1523520"/>
            <a:ext cx="1080" cy="2293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3" name=""/>
          <p:cNvCxnSpPr>
            <a:stCxn id="40" idx="2"/>
            <a:endCxn id="38" idx="0"/>
          </p:cNvCxnSpPr>
          <p:nvPr/>
        </p:nvCxnSpPr>
        <p:spPr>
          <a:xfrm rot="5400000">
            <a:off x="306648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4" name=""/>
          <p:cNvCxnSpPr>
            <a:stCxn id="40" idx="2"/>
            <a:endCxn id="39" idx="0"/>
          </p:cNvCxnSpPr>
          <p:nvPr/>
        </p:nvCxnSpPr>
        <p:spPr>
          <a:xfrm flipH="1" rot="16200000">
            <a:off x="394344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45" name=""/>
          <p:cNvSpPr/>
          <p:nvPr/>
        </p:nvSpPr>
        <p:spPr>
          <a:xfrm>
            <a:off x="1905120" y="44197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($130.2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905120" y="60199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DSR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($7.1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9656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47784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4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15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2280" y="5257800"/>
            <a:ext cx="12193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(Barclays’)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" name=""/>
          <p:cNvCxnSpPr>
            <a:stCxn id="51" idx="3"/>
            <a:endCxn id="45" idx="1"/>
          </p:cNvCxnSpPr>
          <p:nvPr/>
        </p:nvCxnSpPr>
        <p:spPr>
          <a:xfrm flipV="1">
            <a:off x="1371600" y="4647960"/>
            <a:ext cx="534240" cy="83880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cxnSp>
        <p:nvCxnSpPr>
          <p:cNvPr id="53" name=""/>
          <p:cNvCxnSpPr>
            <a:stCxn id="51" idx="3"/>
            <a:endCxn id="46" idx="1"/>
          </p:cNvCxnSpPr>
          <p:nvPr/>
        </p:nvCxnSpPr>
        <p:spPr>
          <a:xfrm>
            <a:off x="1371600" y="5486040"/>
            <a:ext cx="534240" cy="76284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54" name=""/>
          <p:cNvSpPr/>
          <p:nvPr/>
        </p:nvSpPr>
        <p:spPr>
          <a:xfrm>
            <a:off x="7315200" y="4419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 Operating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54" idx="1"/>
            <a:endCxn id="37" idx="5"/>
          </p:cNvCxnSpPr>
          <p:nvPr/>
        </p:nvCxnSpPr>
        <p:spPr>
          <a:xfrm flipH="1">
            <a:off x="5924160" y="4647960"/>
            <a:ext cx="13910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56" name=""/>
          <p:cNvSpPr/>
          <p:nvPr/>
        </p:nvSpPr>
        <p:spPr>
          <a:xfrm>
            <a:off x="6172200" y="4343400"/>
            <a:ext cx="980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315200" y="5562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315200" y="617220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 Chemical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9" name=""/>
          <p:cNvCxnSpPr>
            <a:stCxn id="45" idx="3"/>
            <a:endCxn id="37" idx="2"/>
          </p:cNvCxnSpPr>
          <p:nvPr/>
        </p:nvCxnSpPr>
        <p:spPr>
          <a:xfrm>
            <a:off x="3123720" y="4647960"/>
            <a:ext cx="1600920" cy="5338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0" name=""/>
          <p:cNvCxnSpPr>
            <a:stCxn id="46" idx="3"/>
            <a:endCxn id="37" idx="2"/>
          </p:cNvCxnSpPr>
          <p:nvPr/>
        </p:nvCxnSpPr>
        <p:spPr>
          <a:xfrm flipV="1">
            <a:off x="3123720" y="5181120"/>
            <a:ext cx="1600920" cy="10677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1" name=""/>
          <p:cNvCxnSpPr>
            <a:stCxn id="37" idx="3"/>
            <a:endCxn id="57" idx="1"/>
          </p:cNvCxnSpPr>
          <p:nvPr/>
        </p:nvCxnSpPr>
        <p:spPr>
          <a:xfrm flipH="1" rot="16200000">
            <a:off x="6114960" y="4590720"/>
            <a:ext cx="61056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62" name=""/>
          <p:cNvCxnSpPr>
            <a:stCxn id="37" idx="3"/>
            <a:endCxn id="58" idx="1"/>
          </p:cNvCxnSpPr>
          <p:nvPr/>
        </p:nvCxnSpPr>
        <p:spPr>
          <a:xfrm flipH="1" rot="16200000">
            <a:off x="5810040" y="4895280"/>
            <a:ext cx="122004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63" name=""/>
          <p:cNvSpPr/>
          <p:nvPr/>
        </p:nvSpPr>
        <p:spPr>
          <a:xfrm>
            <a:off x="5624280" y="5486400"/>
            <a:ext cx="1536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Purchase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716800" y="6110280"/>
            <a:ext cx="134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Steam Sales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3276720"/>
            <a:ext cx="16002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MichCon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085280" y="4616280"/>
            <a:ext cx="714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Sales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7" name=""/>
          <p:cNvCxnSpPr>
            <a:stCxn id="65" idx="3"/>
            <a:endCxn id="37" idx="1"/>
          </p:cNvCxnSpPr>
          <p:nvPr/>
        </p:nvCxnSpPr>
        <p:spPr>
          <a:xfrm>
            <a:off x="1752120" y="3466800"/>
            <a:ext cx="3372840" cy="11818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68" name=""/>
          <p:cNvSpPr/>
          <p:nvPr/>
        </p:nvSpPr>
        <p:spPr>
          <a:xfrm>
            <a:off x="4134600" y="4038480"/>
            <a:ext cx="1122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734280" y="228600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34280" y="152388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 Cogen,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39152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 Power,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553080" y="1752480"/>
            <a:ext cx="152424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4" name=""/>
          <p:cNvCxnSpPr>
            <a:stCxn id="73" idx="2"/>
            <a:endCxn id="71" idx="0"/>
          </p:cNvCxnSpPr>
          <p:nvPr/>
        </p:nvCxnSpPr>
        <p:spPr>
          <a:xfrm rot="5400000">
            <a:off x="664776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5" name=""/>
          <p:cNvCxnSpPr>
            <a:stCxn id="73" idx="2"/>
            <a:endCxn id="72" idx="0"/>
          </p:cNvCxnSpPr>
          <p:nvPr/>
        </p:nvCxnSpPr>
        <p:spPr>
          <a:xfrm flipH="1" rot="16200000">
            <a:off x="752472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6" name=""/>
          <p:cNvCxnSpPr>
            <a:stCxn id="38" idx="2"/>
            <a:endCxn id="37" idx="0"/>
          </p:cNvCxnSpPr>
          <p:nvPr/>
        </p:nvCxnSpPr>
        <p:spPr>
          <a:xfrm flipH="1" rot="16200000">
            <a:off x="377208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7" name=""/>
          <p:cNvCxnSpPr>
            <a:stCxn id="39" idx="2"/>
            <a:endCxn id="37" idx="0"/>
          </p:cNvCxnSpPr>
          <p:nvPr/>
        </p:nvCxnSpPr>
        <p:spPr>
          <a:xfrm flipH="1" rot="16200000">
            <a:off x="4648320" y="323820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8" name=""/>
          <p:cNvCxnSpPr>
            <a:stCxn id="71" idx="2"/>
            <a:endCxn id="37" idx="0"/>
          </p:cNvCxnSpPr>
          <p:nvPr/>
        </p:nvCxnSpPr>
        <p:spPr>
          <a:xfrm rot="5400000">
            <a:off x="5562000" y="323856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79" name=""/>
          <p:cNvCxnSpPr>
            <a:stCxn id="72" idx="2"/>
            <a:endCxn id="37" idx="0"/>
          </p:cNvCxnSpPr>
          <p:nvPr/>
        </p:nvCxnSpPr>
        <p:spPr>
          <a:xfrm rot="5400000">
            <a:off x="643860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80" name=""/>
          <p:cNvSpPr/>
          <p:nvPr/>
        </p:nvSpPr>
        <p:spPr>
          <a:xfrm>
            <a:off x="152280" y="3809880"/>
            <a:ext cx="1600200" cy="38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(CDC)*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1" name=""/>
          <p:cNvCxnSpPr>
            <a:stCxn id="80" idx="3"/>
            <a:endCxn id="37" idx="1"/>
          </p:cNvCxnSpPr>
          <p:nvPr/>
        </p:nvCxnSpPr>
        <p:spPr>
          <a:xfrm>
            <a:off x="1752120" y="4000320"/>
            <a:ext cx="3372840" cy="64836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82" name=""/>
          <p:cNvSpPr/>
          <p:nvPr/>
        </p:nvSpPr>
        <p:spPr>
          <a:xfrm>
            <a:off x="83160" y="6389640"/>
            <a:ext cx="1284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*MCN AFFILIATES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05120" y="525780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WC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755720" y="4876920"/>
            <a:ext cx="15951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($50.0 MM SWAP @ 5.4975%)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832040" y="5715000"/>
            <a:ext cx="1347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832040" y="6477120"/>
            <a:ext cx="1347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+ 112.5 - 200.0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7" name=""/>
          <p:cNvCxnSpPr>
            <a:stCxn id="51" idx="3"/>
            <a:endCxn id="83" idx="1"/>
          </p:cNvCxnSpPr>
          <p:nvPr/>
        </p:nvCxnSpPr>
        <p:spPr>
          <a:xfrm>
            <a:off x="1371600" y="5486040"/>
            <a:ext cx="5342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88" name=""/>
          <p:cNvSpPr/>
          <p:nvPr/>
        </p:nvSpPr>
        <p:spPr>
          <a:xfrm>
            <a:off x="315360" y="1812960"/>
            <a:ext cx="1439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Subordinate to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By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0600" y="4800600"/>
            <a:ext cx="228600" cy="2286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320" y="1752480"/>
            <a:ext cx="228600" cy="2286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-3960" y="136440"/>
            <a:ext cx="5243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Michigan Power Project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7870F6-4F59-42AE-9636-CC56BFF0EB7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4724280" y="4114800"/>
            <a:ext cx="1600200" cy="106668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 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05740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809880" y="2743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 GP,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638680" y="2209680"/>
            <a:ext cx="1600200" cy="106704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(LP)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315200" y="2209680"/>
            <a:ext cx="1600200" cy="106704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Delaware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971800" y="175248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Enterprises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971800" y="990720"/>
            <a:ext cx="15238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0" name=""/>
          <p:cNvCxnSpPr>
            <a:stCxn id="99" idx="2"/>
            <a:endCxn id="98" idx="0"/>
          </p:cNvCxnSpPr>
          <p:nvPr/>
        </p:nvCxnSpPr>
        <p:spPr>
          <a:xfrm>
            <a:off x="3733560" y="1523520"/>
            <a:ext cx="1080" cy="2293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1" name=""/>
          <p:cNvCxnSpPr>
            <a:stCxn id="98" idx="2"/>
            <a:endCxn id="94" idx="0"/>
          </p:cNvCxnSpPr>
          <p:nvPr/>
        </p:nvCxnSpPr>
        <p:spPr>
          <a:xfrm rot="5400000">
            <a:off x="3066480" y="207648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2" name=""/>
          <p:cNvCxnSpPr>
            <a:stCxn id="98" idx="2"/>
            <a:endCxn id="95" idx="0"/>
          </p:cNvCxnSpPr>
          <p:nvPr/>
        </p:nvCxnSpPr>
        <p:spPr>
          <a:xfrm flipH="1" rot="16200000">
            <a:off x="3943440" y="2076120"/>
            <a:ext cx="457920" cy="876960"/>
          </a:xfrm>
          <a:prstGeom prst="bentConnector3">
            <a:avLst>
              <a:gd name="adj1" fmla="val 4996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3" name=""/>
          <p:cNvCxnSpPr>
            <a:stCxn id="94" idx="2"/>
            <a:endCxn id="93" idx="0"/>
          </p:cNvCxnSpPr>
          <p:nvPr/>
        </p:nvCxnSpPr>
        <p:spPr>
          <a:xfrm flipH="1" rot="16200000">
            <a:off x="3772080" y="2362320"/>
            <a:ext cx="838800" cy="26672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4" name=""/>
          <p:cNvCxnSpPr>
            <a:stCxn id="95" idx="2"/>
            <a:endCxn id="93" idx="0"/>
          </p:cNvCxnSpPr>
          <p:nvPr/>
        </p:nvCxnSpPr>
        <p:spPr>
          <a:xfrm flipH="1" rot="16200000">
            <a:off x="4648320" y="323820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5" name=""/>
          <p:cNvCxnSpPr>
            <a:stCxn id="96" idx="3"/>
            <a:endCxn id="93" idx="0"/>
          </p:cNvCxnSpPr>
          <p:nvPr/>
        </p:nvCxnSpPr>
        <p:spPr>
          <a:xfrm rot="5400000">
            <a:off x="5562000" y="3238560"/>
            <a:ext cx="838800" cy="91512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6" name=""/>
          <p:cNvCxnSpPr>
            <a:stCxn id="97" idx="3"/>
            <a:endCxn id="93" idx="0"/>
          </p:cNvCxnSpPr>
          <p:nvPr/>
        </p:nvCxnSpPr>
        <p:spPr>
          <a:xfrm rot="5400000">
            <a:off x="6400080" y="2400120"/>
            <a:ext cx="838800" cy="2591640"/>
          </a:xfrm>
          <a:prstGeom prst="bentConnector3">
            <a:avLst>
              <a:gd name="adj1" fmla="val 49978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07" name=""/>
          <p:cNvSpPr/>
          <p:nvPr/>
        </p:nvSpPr>
        <p:spPr>
          <a:xfrm>
            <a:off x="1905120" y="495288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($30.0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05120" y="5791320"/>
            <a:ext cx="121896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WC Revolver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($1.0 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9656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77840" y="3408480"/>
            <a:ext cx="539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4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154360" y="3408480"/>
            <a:ext cx="4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715000" y="1371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391520" y="1371600"/>
            <a:ext cx="144756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5" name=""/>
          <p:cNvCxnSpPr>
            <a:stCxn id="96" idx="0"/>
            <a:endCxn id="113" idx="2"/>
          </p:cNvCxnSpPr>
          <p:nvPr/>
        </p:nvCxnSpPr>
        <p:spPr>
          <a:xfrm flipV="1">
            <a:off x="6438600" y="1904760"/>
            <a:ext cx="108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6" name=""/>
          <p:cNvCxnSpPr>
            <a:stCxn id="97" idx="0"/>
            <a:endCxn id="114" idx="2"/>
          </p:cNvCxnSpPr>
          <p:nvPr/>
        </p:nvCxnSpPr>
        <p:spPr>
          <a:xfrm flipV="1">
            <a:off x="8115120" y="1904760"/>
            <a:ext cx="1080" cy="305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7" name=""/>
          <p:cNvCxnSpPr>
            <a:stCxn id="113" idx="2"/>
            <a:endCxn id="97" idx="0"/>
          </p:cNvCxnSpPr>
          <p:nvPr/>
        </p:nvCxnSpPr>
        <p:spPr>
          <a:xfrm flipH="1" rot="16200000">
            <a:off x="7124040" y="1218960"/>
            <a:ext cx="305280" cy="1677240"/>
          </a:xfrm>
          <a:prstGeom prst="bentConnector3">
            <a:avLst>
              <a:gd name="adj1" fmla="val 49940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18" name=""/>
          <p:cNvSpPr/>
          <p:nvPr/>
        </p:nvSpPr>
        <p:spPr>
          <a:xfrm>
            <a:off x="152280" y="5334120"/>
            <a:ext cx="1219320" cy="5331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(ABN Amro)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9" name=""/>
          <p:cNvCxnSpPr>
            <a:stCxn id="118" idx="3"/>
            <a:endCxn id="107" idx="1"/>
          </p:cNvCxnSpPr>
          <p:nvPr/>
        </p:nvCxnSpPr>
        <p:spPr>
          <a:xfrm flipV="1">
            <a:off x="1371600" y="5180760"/>
            <a:ext cx="534240" cy="42012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cxnSp>
        <p:nvCxnSpPr>
          <p:cNvPr id="120" name=""/>
          <p:cNvCxnSpPr>
            <a:stCxn id="118" idx="3"/>
            <a:endCxn id="108" idx="1"/>
          </p:cNvCxnSpPr>
          <p:nvPr/>
        </p:nvCxnSpPr>
        <p:spPr>
          <a:xfrm>
            <a:off x="1371600" y="5600880"/>
            <a:ext cx="534240" cy="419760"/>
          </a:xfrm>
          <a:prstGeom prst="bentConnector3">
            <a:avLst>
              <a:gd name="adj1" fmla="val 49966"/>
            </a:avLst>
          </a:prstGeom>
          <a:ln w="9360">
            <a:solidFill>
              <a:srgbClr val="000000"/>
            </a:solidFill>
            <a:prstDash val="sysDot"/>
            <a:miter/>
          </a:ln>
        </p:spPr>
      </p:cxnSp>
      <p:sp>
        <p:nvSpPr>
          <p:cNvPr id="121" name=""/>
          <p:cNvSpPr/>
          <p:nvPr/>
        </p:nvSpPr>
        <p:spPr>
          <a:xfrm>
            <a:off x="7315200" y="4419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Energy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2" name=""/>
          <p:cNvCxnSpPr>
            <a:stCxn id="121" idx="1"/>
            <a:endCxn id="93" idx="5"/>
          </p:cNvCxnSpPr>
          <p:nvPr/>
        </p:nvCxnSpPr>
        <p:spPr>
          <a:xfrm flipH="1">
            <a:off x="5924160" y="4647960"/>
            <a:ext cx="139104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23" name=""/>
          <p:cNvSpPr/>
          <p:nvPr/>
        </p:nvSpPr>
        <p:spPr>
          <a:xfrm>
            <a:off x="6172200" y="4348080"/>
            <a:ext cx="980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4" name=""/>
          <p:cNvCxnSpPr>
            <a:stCxn id="94" idx="1"/>
            <a:endCxn id="93" idx="1"/>
          </p:cNvCxnSpPr>
          <p:nvPr/>
        </p:nvCxnSpPr>
        <p:spPr>
          <a:xfrm flipH="1" flipV="1" rot="10800000">
            <a:off x="2057040" y="3008880"/>
            <a:ext cx="3067920" cy="1639080"/>
          </a:xfrm>
          <a:prstGeom prst="bentConnector3">
            <a:avLst>
              <a:gd name="adj1" fmla="val -12522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25" name=""/>
          <p:cNvSpPr/>
          <p:nvPr/>
        </p:nvSpPr>
        <p:spPr>
          <a:xfrm>
            <a:off x="7315200" y="556272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315200" y="6172200"/>
            <a:ext cx="16002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7" name=""/>
          <p:cNvCxnSpPr>
            <a:stCxn id="107" idx="3"/>
            <a:endCxn id="93" idx="2"/>
          </p:cNvCxnSpPr>
          <p:nvPr/>
        </p:nvCxnSpPr>
        <p:spPr>
          <a:xfrm>
            <a:off x="3123720" y="5181120"/>
            <a:ext cx="16009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8" name=""/>
          <p:cNvCxnSpPr>
            <a:stCxn id="108" idx="3"/>
            <a:endCxn id="93" idx="2"/>
          </p:cNvCxnSpPr>
          <p:nvPr/>
        </p:nvCxnSpPr>
        <p:spPr>
          <a:xfrm flipV="1">
            <a:off x="3123720" y="5180760"/>
            <a:ext cx="1600920" cy="8391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29" name=""/>
          <p:cNvCxnSpPr>
            <a:stCxn id="93" idx="3"/>
            <a:endCxn id="125" idx="1"/>
          </p:cNvCxnSpPr>
          <p:nvPr/>
        </p:nvCxnSpPr>
        <p:spPr>
          <a:xfrm flipH="1" rot="16200000">
            <a:off x="6114960" y="4590720"/>
            <a:ext cx="61056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130" name=""/>
          <p:cNvCxnSpPr>
            <a:stCxn id="93" idx="3"/>
            <a:endCxn id="126" idx="1"/>
          </p:cNvCxnSpPr>
          <p:nvPr/>
        </p:nvCxnSpPr>
        <p:spPr>
          <a:xfrm flipH="1" rot="16200000">
            <a:off x="5810040" y="4895280"/>
            <a:ext cx="1220040" cy="1791360"/>
          </a:xfrm>
          <a:prstGeom prst="bentConnector2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31" name=""/>
          <p:cNvSpPr/>
          <p:nvPr/>
        </p:nvSpPr>
        <p:spPr>
          <a:xfrm>
            <a:off x="5624280" y="5486400"/>
            <a:ext cx="1536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Purchase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16800" y="6110280"/>
            <a:ext cx="1344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Steam Sales 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057400" y="3886200"/>
            <a:ext cx="16002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MichCon Gas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(MCN Affiliate)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84880" y="3701880"/>
            <a:ext cx="714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Sales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5" name=""/>
          <p:cNvCxnSpPr>
            <a:stCxn id="133" idx="3"/>
            <a:endCxn id="93" idx="1"/>
          </p:cNvCxnSpPr>
          <p:nvPr/>
        </p:nvCxnSpPr>
        <p:spPr>
          <a:xfrm>
            <a:off x="3657240" y="4152960"/>
            <a:ext cx="1467720" cy="496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36" name=""/>
          <p:cNvSpPr/>
          <p:nvPr/>
        </p:nvSpPr>
        <p:spPr>
          <a:xfrm>
            <a:off x="4039200" y="4006800"/>
            <a:ext cx="11224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864080" y="5500800"/>
            <a:ext cx="1256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+ 87.5 to 100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864080" y="6324480"/>
            <a:ext cx="1256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LIBOR + 87.5 to 100 bp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734280" y="228600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734280" y="152388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-1080" y="136440"/>
            <a:ext cx="378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Ada Project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F37656-D62B-423C-B295-5061113799CE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3" name=""/>
          <p:cNvCxnSpPr/>
          <p:nvPr/>
        </p:nvCxnSpPr>
        <p:spPr>
          <a:xfrm flipH="1" flipV="1" rot="10800000">
            <a:off x="2047680" y="2133360"/>
            <a:ext cx="1905480" cy="1143720"/>
          </a:xfrm>
          <a:prstGeom prst="bentConnector3">
            <a:avLst>
              <a:gd name="adj1" fmla="val -66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44" name=""/>
          <p:cNvCxnSpPr/>
          <p:nvPr/>
        </p:nvCxnSpPr>
        <p:spPr>
          <a:xfrm rot="10800000">
            <a:off x="1662840" y="2453400"/>
            <a:ext cx="2667960" cy="1127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5" name=""/>
          <p:cNvSpPr/>
          <p:nvPr/>
        </p:nvSpPr>
        <p:spPr>
          <a:xfrm>
            <a:off x="1971720" y="4419720"/>
            <a:ext cx="571500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95280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Energy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7097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0280" y="5257800"/>
            <a:ext cx="1838160" cy="155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Newly Formed Entities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(*)    Funds in excess of the amount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required to pay operating costs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and Delta Power’s dividend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are used to pay accrued interest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and then out-standing principle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on Bank loan.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(**) Disregarded for Tax Purposes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4718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58648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002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9766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348240" y="47242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4" name=""/>
          <p:cNvCxnSpPr>
            <a:stCxn id="151" idx="2"/>
            <a:endCxn id="147" idx="1"/>
          </p:cNvCxnSpPr>
          <p:nvPr/>
        </p:nvCxnSpPr>
        <p:spPr>
          <a:xfrm>
            <a:off x="270936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5" name=""/>
          <p:cNvCxnSpPr>
            <a:stCxn id="149" idx="2"/>
            <a:endCxn id="147" idx="3"/>
          </p:cNvCxnSpPr>
          <p:nvPr/>
        </p:nvCxnSpPr>
        <p:spPr>
          <a:xfrm flipH="1">
            <a:off x="373824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6" name=""/>
          <p:cNvCxnSpPr>
            <a:stCxn id="152" idx="2"/>
            <a:endCxn id="150" idx="1"/>
          </p:cNvCxnSpPr>
          <p:nvPr/>
        </p:nvCxnSpPr>
        <p:spPr>
          <a:xfrm>
            <a:off x="5586480" y="5333760"/>
            <a:ext cx="34344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57" name=""/>
          <p:cNvCxnSpPr>
            <a:stCxn id="153" idx="2"/>
            <a:endCxn id="150" idx="3"/>
          </p:cNvCxnSpPr>
          <p:nvPr/>
        </p:nvCxnSpPr>
        <p:spPr>
          <a:xfrm flipH="1">
            <a:off x="6614280" y="5333760"/>
            <a:ext cx="34380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58" name=""/>
          <p:cNvSpPr/>
          <p:nvPr/>
        </p:nvSpPr>
        <p:spPr>
          <a:xfrm>
            <a:off x="199944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949560" y="5664240"/>
            <a:ext cx="80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89492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823800" y="56642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179960" y="444960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MPPA LLC</a:t>
            </a: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 (**)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219320" y="184464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949560" y="182880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941360" y="39466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500560" y="3962520"/>
            <a:ext cx="223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(PP) = $57,500,000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933440" y="26668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600200" y="3581280"/>
            <a:ext cx="2421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P&amp;I* @ Prime + 300 bp (“Floating $”)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w/Equity Call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71720" y="289548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$55,775,000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(97% of PP as Debt Funding)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529080" y="2438280"/>
            <a:ext cx="1228680" cy="61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$1,735,000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(3% of PP as Equity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Plus $10,000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C-Corp Funding)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0" y="136440"/>
            <a:ext cx="2768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4943520" y="2437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V="1">
            <a:off x="4943520" y="37335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626160" y="3124080"/>
            <a:ext cx="166680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White Pine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(C-Corp)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6" name=""/>
          <p:cNvCxnSpPr>
            <a:stCxn id="175" idx="3"/>
            <a:endCxn id="150" idx="2"/>
          </p:cNvCxnSpPr>
          <p:nvPr/>
        </p:nvCxnSpPr>
        <p:spPr>
          <a:xfrm flipH="1">
            <a:off x="6271560" y="3429000"/>
            <a:ext cx="2021400" cy="3124800"/>
          </a:xfrm>
          <a:prstGeom prst="bentConnector4">
            <a:avLst>
              <a:gd name="adj1" fmla="val -11293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7" name=""/>
          <p:cNvCxnSpPr>
            <a:stCxn id="175" idx="3"/>
            <a:endCxn id="147" idx="2"/>
          </p:cNvCxnSpPr>
          <p:nvPr/>
        </p:nvCxnSpPr>
        <p:spPr>
          <a:xfrm flipH="1">
            <a:off x="3395160" y="3429000"/>
            <a:ext cx="4898160" cy="3124800"/>
          </a:xfrm>
          <a:prstGeom prst="bentConnector4">
            <a:avLst>
              <a:gd name="adj1" fmla="val -4660"/>
              <a:gd name="adj2" fmla="val 10730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8" name=""/>
          <p:cNvSpPr/>
          <p:nvPr/>
        </p:nvSpPr>
        <p:spPr>
          <a:xfrm>
            <a:off x="631368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459240" y="653724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711680" y="2438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711680" y="37339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16200000">
            <a:off x="7110000" y="5058360"/>
            <a:ext cx="257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Purchases 0.01% Preferred LP Interests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3" name=""/>
          <p:cNvCxnSpPr/>
          <p:nvPr/>
        </p:nvCxnSpPr>
        <p:spPr>
          <a:xfrm flipH="1">
            <a:off x="5619240" y="358092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84" name=""/>
          <p:cNvCxnSpPr/>
          <p:nvPr/>
        </p:nvCxnSpPr>
        <p:spPr>
          <a:xfrm>
            <a:off x="5619600" y="3276360"/>
            <a:ext cx="10072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5" name=""/>
          <p:cNvSpPr/>
          <p:nvPr/>
        </p:nvSpPr>
        <p:spPr>
          <a:xfrm>
            <a:off x="5660280" y="3581280"/>
            <a:ext cx="103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778360" y="303228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219320" y="762120"/>
            <a:ext cx="12189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8" name=""/>
          <p:cNvCxnSpPr/>
          <p:nvPr/>
        </p:nvCxnSpPr>
        <p:spPr>
          <a:xfrm>
            <a:off x="2057040" y="1371600"/>
            <a:ext cx="1080" cy="473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9" name=""/>
          <p:cNvSpPr/>
          <p:nvPr/>
        </p:nvSpPr>
        <p:spPr>
          <a:xfrm>
            <a:off x="2060640" y="1432080"/>
            <a:ext cx="1073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(Yield on Debt)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35040" y="1432080"/>
            <a:ext cx="1037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Amount Equal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Floating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1" name=""/>
          <p:cNvCxnSpPr/>
          <p:nvPr/>
        </p:nvCxnSpPr>
        <p:spPr>
          <a:xfrm flipV="1">
            <a:off x="1676160" y="1371240"/>
            <a:ext cx="1080" cy="4737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AD973E-CDD1-4B16-9D65-690629113EA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304920" y="4343400"/>
            <a:ext cx="5800680" cy="10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1095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87164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MCNIC 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962520" y="5486400"/>
            <a:ext cx="137160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0004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CDC Ada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3526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724280" y="4495680"/>
            <a:ext cx="1219320" cy="60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Ludington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Holdings Ltd.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9" name=""/>
          <p:cNvCxnSpPr>
            <a:stCxn id="196" idx="2"/>
            <a:endCxn id="193" idx="1"/>
          </p:cNvCxnSpPr>
          <p:nvPr/>
        </p:nvCxnSpPr>
        <p:spPr>
          <a:xfrm>
            <a:off x="1109160" y="5105520"/>
            <a:ext cx="34380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0" name=""/>
          <p:cNvCxnSpPr>
            <a:stCxn id="194" idx="2"/>
            <a:endCxn id="193" idx="3"/>
          </p:cNvCxnSpPr>
          <p:nvPr/>
        </p:nvCxnSpPr>
        <p:spPr>
          <a:xfrm flipH="1">
            <a:off x="2138040" y="5105520"/>
            <a:ext cx="34344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1" name=""/>
          <p:cNvCxnSpPr>
            <a:stCxn id="197" idx="2"/>
            <a:endCxn id="195" idx="1"/>
          </p:cNvCxnSpPr>
          <p:nvPr/>
        </p:nvCxnSpPr>
        <p:spPr>
          <a:xfrm>
            <a:off x="3962520" y="5105520"/>
            <a:ext cx="34344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202" name=""/>
          <p:cNvCxnSpPr>
            <a:stCxn id="198" idx="2"/>
            <a:endCxn id="195" idx="3"/>
          </p:cNvCxnSpPr>
          <p:nvPr/>
        </p:nvCxnSpPr>
        <p:spPr>
          <a:xfrm flipH="1">
            <a:off x="4990320" y="5105520"/>
            <a:ext cx="343800" cy="915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203" name=""/>
          <p:cNvSpPr/>
          <p:nvPr/>
        </p:nvSpPr>
        <p:spPr>
          <a:xfrm>
            <a:off x="39924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349360" y="5664240"/>
            <a:ext cx="800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294720" y="5664240"/>
            <a:ext cx="806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48.99% 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199840" y="5664240"/>
            <a:ext cx="757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1.00% 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710080" y="5135400"/>
            <a:ext cx="959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MPPA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52280" y="146376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6320" y="609480"/>
            <a:ext cx="8915400" cy="763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5200" y="136440"/>
            <a:ext cx="2584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495680" y="2743200"/>
            <a:ext cx="16671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Pine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Holdings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rot="16200000">
            <a:off x="5707080" y="4717800"/>
            <a:ext cx="1755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LP 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(Variable)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3" name=""/>
          <p:cNvCxnSpPr>
            <a:stCxn id="193" idx="2"/>
            <a:endCxn id="211" idx="3"/>
          </p:cNvCxnSpPr>
          <p:nvPr/>
        </p:nvCxnSpPr>
        <p:spPr>
          <a:xfrm flipH="1" flipV="1" rot="5400000">
            <a:off x="2226240" y="2616480"/>
            <a:ext cx="3505680" cy="4367880"/>
          </a:xfrm>
          <a:prstGeom prst="bentConnector4">
            <a:avLst>
              <a:gd name="adj1" fmla="val -6521"/>
              <a:gd name="adj2" fmla="val 105242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14" name=""/>
          <p:cNvCxnSpPr>
            <a:stCxn id="195" idx="2"/>
            <a:endCxn id="211" idx="3"/>
          </p:cNvCxnSpPr>
          <p:nvPr/>
        </p:nvCxnSpPr>
        <p:spPr>
          <a:xfrm flipH="1" flipV="1" rot="5400000">
            <a:off x="3651840" y="4042800"/>
            <a:ext cx="3505680" cy="1515240"/>
          </a:xfrm>
          <a:prstGeom prst="bentConnector4">
            <a:avLst>
              <a:gd name="adj1" fmla="val -6521"/>
              <a:gd name="adj2" fmla="val 11509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15" name=""/>
          <p:cNvSpPr/>
          <p:nvPr/>
        </p:nvSpPr>
        <p:spPr>
          <a:xfrm>
            <a:off x="152280" y="274320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6" name=""/>
          <p:cNvCxnSpPr>
            <a:stCxn id="192" idx="0"/>
            <a:endCxn id="217" idx="2"/>
          </p:cNvCxnSpPr>
          <p:nvPr/>
        </p:nvCxnSpPr>
        <p:spPr>
          <a:xfrm flipH="1" flipV="1">
            <a:off x="3199680" y="3368160"/>
            <a:ext cx="5400" cy="9756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17" name=""/>
          <p:cNvSpPr/>
          <p:nvPr/>
        </p:nvSpPr>
        <p:spPr>
          <a:xfrm>
            <a:off x="2209680" y="2743200"/>
            <a:ext cx="1981440" cy="609480"/>
          </a:xfrm>
          <a:prstGeom prst="rect">
            <a:avLst/>
          </a:prstGeom>
          <a:solidFill>
            <a:srgbClr val="ffffff"/>
          </a:solidFill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White Pine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Employees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(DPC CEO, President &amp; VP/Treasurer)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Member Board of Directors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209680" y="1447920"/>
            <a:ext cx="198144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9" name=""/>
          <p:cNvCxnSpPr>
            <a:stCxn id="217" idx="0"/>
            <a:endCxn id="218" idx="2"/>
          </p:cNvCxnSpPr>
          <p:nvPr/>
        </p:nvCxnSpPr>
        <p:spPr>
          <a:xfrm flipV="1">
            <a:off x="3200040" y="2056680"/>
            <a:ext cx="1080" cy="6706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220" name=""/>
          <p:cNvCxnSpPr>
            <a:stCxn id="211" idx="1"/>
            <a:endCxn id="217" idx="3"/>
          </p:cNvCxnSpPr>
          <p:nvPr/>
        </p:nvCxnSpPr>
        <p:spPr>
          <a:xfrm flipH="1">
            <a:off x="4206600" y="3047760"/>
            <a:ext cx="2894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1" name=""/>
          <p:cNvCxnSpPr>
            <a:stCxn id="217" idx="1"/>
            <a:endCxn id="215" idx="3"/>
          </p:cNvCxnSpPr>
          <p:nvPr/>
        </p:nvCxnSpPr>
        <p:spPr>
          <a:xfrm flipH="1">
            <a:off x="1371240" y="3047760"/>
            <a:ext cx="822960" cy="108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cxnSp>
        <p:nvCxnSpPr>
          <p:cNvPr id="222" name=""/>
          <p:cNvCxnSpPr>
            <a:stCxn id="217" idx="1"/>
            <a:endCxn id="208" idx="3"/>
          </p:cNvCxnSpPr>
          <p:nvPr/>
        </p:nvCxnSpPr>
        <p:spPr>
          <a:xfrm flipH="1" flipV="1">
            <a:off x="1371240" y="1767600"/>
            <a:ext cx="822960" cy="128052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223" name=""/>
          <p:cNvSpPr/>
          <p:nvPr/>
        </p:nvSpPr>
        <p:spPr>
          <a:xfrm flipV="1">
            <a:off x="2514600" y="335232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2133720" y="2590920"/>
            <a:ext cx="304560" cy="3045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447920" y="2666880"/>
            <a:ext cx="304560" cy="3049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276720" y="2209680"/>
            <a:ext cx="304560" cy="3049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1828800" y="2133720"/>
            <a:ext cx="304920" cy="3045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rot="16200000">
            <a:off x="2992680" y="3584160"/>
            <a:ext cx="960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GP/LP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(Variable)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2880" y="10508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952880" y="127944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416200" y="974880"/>
            <a:ext cx="124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410080" y="1203480"/>
            <a:ext cx="3632400" cy="17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Operating - Salary/Expenses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 &amp;CFO are employees of Delta Power pre-exercise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Operating - Corporate Services Agreement (CSA)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Covers the provision of as accounting, tax, legal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and other services (including benefits post-exercise)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at “fair market value”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Dividend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Debt Service (I&amp;P per “Waterfall”)</a:t>
            </a:r>
            <a:br>
              <a:rPr sz="1000"/>
            </a:br>
            <a:br>
              <a:rPr sz="1000"/>
            </a:b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16200000">
            <a:off x="2237400" y="3666960"/>
            <a:ext cx="947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MGP 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($206,000/yr)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801320" y="685800"/>
            <a:ext cx="854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76212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62120" y="365760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2209680" y="3352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879840" y="3657600"/>
            <a:ext cx="11962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(Retainer + Cost)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10D3CC-3300-4B12-8DB4-9B3603A59F3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2000-01-25T19:42:41Z</dcterms:created>
  <dc:creator>ECT</dc:creator>
  <dc:description/>
  <dc:language>en-US</dc:language>
  <cp:lastModifiedBy>ECT</cp:lastModifiedBy>
  <cp:lastPrinted>2000-03-10T12:16:11Z</cp:lastPrinted>
  <dcterms:modified xsi:type="dcterms:W3CDTF">2000-03-10T12:18:07Z</dcterms:modified>
  <cp:revision>25</cp:revision>
  <dc:subject/>
  <dc:title>Enron North America  Project Motown</dc:title>
</cp:coreProperties>
</file>