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embeddings/oleObject1.bin" ContentType="application/vnd.openxmlformats-officedocument.oleObject"/>
  <Override PartName="/ppt/media/image13.wmf" ContentType="image/x-wmf"/>
  <Override PartName="/ppt/media/image4.wmf" ContentType="image/x-wmf"/>
  <Override PartName="/ppt/media/image9.wmf" ContentType="image/x-wmf"/>
  <Override PartName="/ppt/media/image18.wmf" ContentType="image/x-wmf"/>
  <Override PartName="/ppt/media/image20.wmf" ContentType="image/x-wmf"/>
  <Override PartName="/ppt/media/image12.wmf" ContentType="image/x-wmf"/>
  <Override PartName="/ppt/media/image3.wmf" ContentType="image/x-wmf"/>
  <Override PartName="/ppt/media/image21.wmf" ContentType="image/x-wmf"/>
  <Override PartName="/ppt/media/image19.wmf" ContentType="image/x-wmf"/>
  <Override PartName="/ppt/media/image5.wmf" ContentType="image/x-wmf"/>
  <Override PartName="/ppt/media/image14.wmf" ContentType="image/x-wmf"/>
  <Override PartName="/ppt/media/image15.wmf" ContentType="image/x-wmf"/>
  <Override PartName="/ppt/media/image6.wmf" ContentType="image/x-wmf"/>
  <Override PartName="/ppt/media/image10.wmf" ContentType="image/x-wmf"/>
  <Override PartName="/ppt/media/image1.wmf" ContentType="image/x-wmf"/>
  <Override PartName="/ppt/media/image16.wmf" ContentType="image/x-wmf"/>
  <Override PartName="/ppt/media/image7.wmf" ContentType="image/x-wmf"/>
  <Override PartName="/ppt/media/image2.wmf" ContentType="image/x-wmf"/>
  <Override PartName="/ppt/media/image11.wmf" ContentType="image/x-wmf"/>
  <Override PartName="/ppt/media/image8.wmf" ContentType="image/x-wmf"/>
  <Override PartName="/ppt/media/image17.wmf" ContentType="image/x-wmf"/>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_rels/slide10.xml.rels" ContentType="application/vnd.openxmlformats-package.relationships+xml"/>
  <Override PartName="/ppt/slides/_rels/slide8.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17.xml.rels" ContentType="application/vnd.openxmlformats-package.relationships+xml"/>
  <Override PartName="/ppt/slides/_rels/slide3.xml.rels" ContentType="application/vnd.openxmlformats-package.relationships+xml"/>
  <Override PartName="/ppt/slides/_rels/slide18.xml.rels" ContentType="application/vnd.openxmlformats-package.relationships+xml"/>
  <Override PartName="/ppt/slides/_rels/slide4.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Lst>
  <p:sldSz cx="9144000" cy="6858000"/>
  <p:notesSz cx="6983413" cy="92694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685800" y="228600"/>
            <a:ext cx="7772400" cy="99072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99"/>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7" name="PlaceHolder 1"/>
          <p:cNvSpPr>
            <a:spLocks noGrp="1"/>
          </p:cNvSpPr>
          <p:nvPr>
            <p:ph type="title"/>
          </p:nvPr>
        </p:nvSpPr>
        <p:spPr>
          <a:xfrm>
            <a:off x="685800" y="228600"/>
            <a:ext cx="7772400" cy="99072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99"/>
              </a:solidFill>
              <a:effectLst/>
              <a:uFillTx/>
              <a:latin typeface="Arial"/>
            </a:endParaRPr>
          </a:p>
        </p:txBody>
      </p:sp>
      <p:sp>
        <p:nvSpPr>
          <p:cNvPr id="8" name="PlaceHolder 2"/>
          <p:cNvSpPr>
            <a:spLocks noGrp="1"/>
          </p:cNvSpPr>
          <p:nvPr>
            <p:ph/>
          </p:nvPr>
        </p:nvSpPr>
        <p:spPr>
          <a:xfrm>
            <a:off x="685800" y="1371240"/>
            <a:ext cx="7772400" cy="5257800"/>
          </a:xfrm>
          <a:prstGeom prst="rect">
            <a:avLst/>
          </a:prstGeom>
          <a:noFill/>
          <a:ln w="0">
            <a:noFill/>
          </a:ln>
        </p:spPr>
        <p:txBody>
          <a:bodyPr lIns="90000" rIns="90000" tIns="46800" bIns="46800" anchor="t">
            <a:normAutofit/>
          </a:bodyPr>
          <a:p>
            <a:pPr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9" name="PlaceHolder 1"/>
          <p:cNvSpPr>
            <a:spLocks noGrp="1"/>
          </p:cNvSpPr>
          <p:nvPr>
            <p:ph type="title"/>
          </p:nvPr>
        </p:nvSpPr>
        <p:spPr>
          <a:xfrm>
            <a:off x="685800" y="228600"/>
            <a:ext cx="7772400" cy="99072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99"/>
              </a:solidFill>
              <a:effectLst/>
              <a:uFillTx/>
              <a:latin typeface="Arial"/>
            </a:endParaRPr>
          </a:p>
        </p:txBody>
      </p:sp>
      <p:sp>
        <p:nvSpPr>
          <p:cNvPr id="10" name="PlaceHolder 2"/>
          <p:cNvSpPr>
            <a:spLocks noGrp="1"/>
          </p:cNvSpPr>
          <p:nvPr>
            <p:ph type="subTitle"/>
          </p:nvPr>
        </p:nvSpPr>
        <p:spPr>
          <a:xfrm>
            <a:off x="685800" y="1371240"/>
            <a:ext cx="7772400" cy="5257800"/>
          </a:xfrm>
          <a:prstGeom prst="rect">
            <a:avLst/>
          </a:prstGeom>
          <a:noFill/>
          <a:ln w="0">
            <a:noFill/>
          </a:ln>
        </p:spPr>
        <p:txBody>
          <a:bodyPr lIns="0" rIns="0" tIns="0" bIns="0" anchor="ctr">
            <a:spAutoFit/>
          </a:bodyPr>
          <a:p>
            <a:pPr indent="0" algn="ctr">
              <a:spcBef>
                <a:spcPts val="6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oleObject" Target="../embeddings/oleObject1.bin"/><Relationship Id="rId3" Type="http://schemas.openxmlformats.org/officeDocument/2006/relationships/image" Target="../media/image1.wmf"/><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228600"/>
            <a:ext cx="7772400" cy="9907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99"/>
                </a:solidFill>
                <a:effectLst/>
                <a:uFillTx/>
                <a:latin typeface="Arial"/>
              </a:rPr>
              <a:t>Click to edit the title text format</a:t>
            </a:r>
            <a:endParaRPr b="0" lang="en-US" sz="3200" strike="noStrike" u="none">
              <a:solidFill>
                <a:srgbClr val="000099"/>
              </a:solidFill>
              <a:effectLst/>
              <a:uFillTx/>
              <a:latin typeface="Arial"/>
            </a:endParaRPr>
          </a:p>
        </p:txBody>
      </p:sp>
      <p:sp>
        <p:nvSpPr>
          <p:cNvPr id="1" name="PlaceHolder 2"/>
          <p:cNvSpPr>
            <a:spLocks noGrp="1"/>
          </p:cNvSpPr>
          <p:nvPr>
            <p:ph type="body"/>
          </p:nvPr>
        </p:nvSpPr>
        <p:spPr>
          <a:xfrm>
            <a:off x="685800" y="1371240"/>
            <a:ext cx="7772400" cy="5257800"/>
          </a:xfrm>
          <a:prstGeom prst="rect">
            <a:avLst/>
          </a:prstGeom>
          <a:noFill/>
          <a:ln w="0">
            <a:noFill/>
          </a:ln>
        </p:spPr>
        <p:txBody>
          <a:bodyPr lIns="90000" rIns="90000" tIns="46800" bIns="46800" anchor="t">
            <a:normAutofit/>
          </a:bodyPr>
          <a:p>
            <a:pPr marL="343080" indent="-343080">
              <a:spcBef>
                <a:spcPts val="601"/>
              </a:spcBef>
              <a:buClr>
                <a:srgbClr val="0000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ff"/>
                </a:solidFill>
                <a:effectLst/>
                <a:uFillTx/>
                <a:latin typeface="Arial"/>
              </a:rPr>
              <a:t>Click to edit the outline text format</a:t>
            </a:r>
            <a:endParaRPr b="0" lang="en-US" sz="2400" strike="noStrike" u="none">
              <a:solidFill>
                <a:srgbClr val="0000ff"/>
              </a:solidFill>
              <a:effectLst/>
              <a:uFillTx/>
              <a:latin typeface="Arial"/>
            </a:endParaRPr>
          </a:p>
          <a:p>
            <a:pPr lvl="1" marL="743040" indent="-285840">
              <a:spcBef>
                <a:spcPts val="601"/>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ff"/>
                </a:solidFill>
                <a:effectLst/>
                <a:uFillTx/>
                <a:latin typeface="Arial"/>
              </a:rPr>
              <a:t>Second Outline Level</a:t>
            </a:r>
            <a:endParaRPr b="0" lang="en-US" sz="2400" strike="noStrike" u="none">
              <a:solidFill>
                <a:srgbClr val="0000ff"/>
              </a:solidFill>
              <a:effectLst/>
              <a:uFillTx/>
              <a:latin typeface="Arial"/>
            </a:endParaRPr>
          </a:p>
          <a:p>
            <a:pPr lvl="2" marL="1085760" indent="-228600">
              <a:spcBef>
                <a:spcPts val="601"/>
              </a:spcBef>
              <a:buClr>
                <a:srgbClr val="000099"/>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ff"/>
                </a:solidFill>
                <a:effectLst/>
                <a:uFillTx/>
                <a:latin typeface="Arial"/>
              </a:rPr>
              <a:t>Third Outline Level</a:t>
            </a:r>
            <a:endParaRPr b="0" lang="en-US" sz="2400" strike="noStrike" u="none">
              <a:solidFill>
                <a:srgbClr val="0000ff"/>
              </a:solidFill>
              <a:effectLst/>
              <a:uFillTx/>
              <a:latin typeface="Arial"/>
            </a:endParaRPr>
          </a:p>
          <a:p>
            <a:pPr lvl="3" marL="1428840" indent="-22860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ff"/>
                </a:solidFill>
                <a:effectLst/>
                <a:uFillTx/>
                <a:latin typeface="Arial"/>
              </a:rPr>
              <a:t>Fourth Outline Level</a:t>
            </a:r>
            <a:endParaRPr b="0" lang="en-US" sz="2400" strike="noStrike" u="none">
              <a:solidFill>
                <a:srgbClr val="0000ff"/>
              </a:solidFill>
              <a:effectLst/>
              <a:uFillTx/>
              <a:latin typeface="Arial"/>
            </a:endParaRPr>
          </a:p>
          <a:p>
            <a:pPr lvl="4" marL="1771560" indent="-228600">
              <a:spcBef>
                <a:spcPts val="601"/>
              </a:spcBef>
              <a:buClr>
                <a:srgbClr val="333399"/>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ff"/>
                </a:solidFill>
                <a:effectLst/>
                <a:uFillTx/>
                <a:latin typeface="Arial"/>
              </a:rPr>
              <a:t>Fifth Outline Level</a:t>
            </a:r>
            <a:endParaRPr b="0" lang="en-US" sz="2400" strike="noStrike" u="none">
              <a:solidFill>
                <a:srgbClr val="0000ff"/>
              </a:solidFill>
              <a:effectLst/>
              <a:uFillTx/>
              <a:latin typeface="Arial"/>
            </a:endParaRPr>
          </a:p>
          <a:p>
            <a:pPr lvl="5" marL="1771560" indent="-22860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ff"/>
                </a:solidFill>
                <a:effectLst/>
                <a:uFillTx/>
                <a:latin typeface="Arial"/>
              </a:rPr>
              <a:t>Sixth Outline Level</a:t>
            </a:r>
            <a:endParaRPr b="0" lang="en-US" sz="2400" strike="noStrike" u="none">
              <a:solidFill>
                <a:srgbClr val="0000ff"/>
              </a:solidFill>
              <a:effectLst/>
              <a:uFillTx/>
              <a:latin typeface="Arial"/>
            </a:endParaRPr>
          </a:p>
          <a:p>
            <a:pPr lvl="6" marL="1771560" indent="-228600">
              <a:spcBef>
                <a:spcPts val="6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ff"/>
                </a:solidFill>
                <a:effectLst/>
                <a:uFillTx/>
                <a:latin typeface="Arial"/>
              </a:rPr>
              <a:t>Seventh Outline Level</a:t>
            </a:r>
            <a:endParaRPr b="0" lang="en-US" sz="2400" strike="noStrike" u="none">
              <a:solidFill>
                <a:srgbClr val="0000ff"/>
              </a:solidFill>
              <a:effectLst/>
              <a:uFillTx/>
              <a:latin typeface="Arial"/>
            </a:endParaRPr>
          </a:p>
        </p:txBody>
      </p:sp>
      <p:sp>
        <p:nvSpPr>
          <p:cNvPr id="2" name=""/>
          <p:cNvSpPr/>
          <p:nvPr/>
        </p:nvSpPr>
        <p:spPr>
          <a:xfrm>
            <a:off x="380880" y="304920"/>
            <a:ext cx="8382240" cy="75960"/>
          </a:xfrm>
          <a:prstGeom prst="rect">
            <a:avLst/>
          </a:prstGeom>
          <a:gradFill rotWithShape="0">
            <a:gsLst>
              <a:gs pos="0">
                <a:srgbClr val="3333cc"/>
              </a:gs>
              <a:gs pos="100000">
                <a:srgbClr val="66ff66"/>
              </a:gs>
            </a:gsLst>
            <a:lin ang="10800000"/>
          </a:gradFill>
          <a:ln w="0">
            <a:noFill/>
          </a:ln>
        </p:spPr>
        <p:style>
          <a:lnRef idx="0"/>
          <a:fillRef idx="0"/>
          <a:effectRef idx="0"/>
          <a:fontRef idx="minor"/>
        </p:style>
        <p:txBody>
          <a:bodyPr wrap="none" lIns="90000" rIns="90000" tIns="29160" bIns="2916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aphicFrame>
        <p:nvGraphicFramePr>
          <p:cNvPr id="3" name=""/>
          <p:cNvGraphicFramePr/>
          <p:nvPr/>
        </p:nvGraphicFramePr>
        <p:xfrm>
          <a:off x="152280" y="6248520"/>
          <a:ext cx="533520" cy="533160"/>
        </p:xfrm>
        <a:graphic>
          <a:graphicData uri="http://schemas.openxmlformats.org/presentationml/2006/ole">
            <p:oleObj r:id="rId2" spid="">
              <p:embed/>
              <p:pic>
                <p:nvPicPr>
                  <p:cNvPr id="4" name="" descr=""/>
                  <p:cNvPicPr/>
                  <p:nvPr/>
                </p:nvPicPr>
                <p:blipFill>
                  <a:blip r:embed="rId3"/>
                  <a:stretch/>
                </p:blipFill>
                <p:spPr>
                  <a:xfrm>
                    <a:off x="152280" y="6248520"/>
                    <a:ext cx="533520" cy="533160"/>
                  </a:xfrm>
                  <a:prstGeom prst="rect">
                    <a:avLst/>
                  </a:prstGeom>
                  <a:noFill/>
                  <a:ln w="0">
                    <a:noFill/>
                  </a:ln>
                </p:spPr>
              </p:pic>
            </p:oleObj>
          </a:graphicData>
        </a:graphic>
      </p:graphicFrame>
      <p:sp>
        <p:nvSpPr>
          <p:cNvPr id="5" name=""/>
          <p:cNvSpPr/>
          <p:nvPr/>
        </p:nvSpPr>
        <p:spPr>
          <a:xfrm>
            <a:off x="8653320" y="6477120"/>
            <a:ext cx="457200" cy="246600"/>
          </a:xfrm>
          <a:prstGeom prst="rect">
            <a:avLst/>
          </a:prstGeom>
          <a:noFill/>
          <a:ln w="0">
            <a:noFill/>
          </a:ln>
        </p:spPr>
        <p:style>
          <a:lnRef idx="0"/>
          <a:fillRef idx="0"/>
          <a:effectRef idx="0"/>
          <a:fontRef idx="minor"/>
        </p:style>
        <p:txBody>
          <a:bodyPr lIns="90000" rIns="90000" tIns="46800" bIns="46800" anchor="t">
            <a:spAutoFit/>
          </a:bodyPr>
          <a:p>
            <a:pPr algn="r">
              <a:lnSpc>
                <a:spcPct val="100000"/>
              </a:lnSpc>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6ADD47CC-1E13-42CE-BFB7-4D386477522F}" type="slidenum">
              <a:rPr b="0" lang="en-US" sz="1000" strike="noStrike" u="none">
                <a:solidFill>
                  <a:srgbClr val="000000"/>
                </a:solidFill>
                <a:effectLst/>
                <a:uFillTx/>
                <a:latin typeface="Arial"/>
              </a:rPr>
              <a:t>&lt;number&gt;</a:t>
            </a:fld>
            <a:endParaRPr b="0" lang="en-US" sz="10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4"/>
    <p:sldLayoutId id="2147483650" r:id="rId5"/>
    <p:sldLayoutId id="2147483651" r:id="rId6"/>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image" Target="../media/image11.wmf"/><Relationship Id="rId2" Type="http://schemas.openxmlformats.org/officeDocument/2006/relationships/image" Target="../media/image12.wmf"/><Relationship Id="rId3"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13.wmf"/><Relationship Id="rId2" Type="http://schemas.openxmlformats.org/officeDocument/2006/relationships/image" Target="../media/image14.wmf"/><Relationship Id="rId3"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image" Target="../media/image15.wmf"/><Relationship Id="rId2" Type="http://schemas.openxmlformats.org/officeDocument/2006/relationships/image" Target="../media/image16.wmf"/><Relationship Id="rId3" Type="http://schemas.openxmlformats.org/officeDocument/2006/relationships/image" Target="../media/image17.wmf"/><Relationship Id="rId4" Type="http://schemas.openxmlformats.org/officeDocument/2006/relationships/image" Target="../media/image18.wmf"/><Relationship Id="rId5"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image" Target="../media/image19.wmf"/><Relationship Id="rId2" Type="http://schemas.openxmlformats.org/officeDocument/2006/relationships/image" Target="../media/image20.wmf"/><Relationship Id="rId3"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image" Target="../media/image21.wmf"/><Relationship Id="rId2"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Relationship Id="rId1" Type="http://schemas.openxmlformats.org/officeDocument/2006/relationships/image" Target="../media/image2.wmf"/><Relationship Id="rId2"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3.wmf"/><Relationship Id="rId2" Type="http://schemas.openxmlformats.org/officeDocument/2006/relationships/image" Target="../media/image4.wmf"/><Relationship Id="rId3"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5.wmf"/><Relationship Id="rId2" Type="http://schemas.openxmlformats.org/officeDocument/2006/relationships/image" Target="../media/image6.wmf"/><Relationship Id="rId3"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image" Target="../media/image7.wmf"/><Relationship Id="rId2" Type="http://schemas.openxmlformats.org/officeDocument/2006/relationships/image" Target="../media/image8.wmf"/><Relationship Id="rId3"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9.wmf"/><Relationship Id="rId2" Type="http://schemas.openxmlformats.org/officeDocument/2006/relationships/image" Target="../media/image10.wmf"/><Relationship Id="rId3"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 name="PlaceHolder 1"/>
          <p:cNvSpPr>
            <a:spLocks noGrp="1"/>
          </p:cNvSpPr>
          <p:nvPr>
            <p:ph type="title"/>
          </p:nvPr>
        </p:nvSpPr>
        <p:spPr>
          <a:xfrm>
            <a:off x="685800" y="2285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99"/>
                </a:solidFill>
                <a:effectLst/>
                <a:uFillTx/>
                <a:latin typeface="Arial"/>
              </a:rPr>
              <a:t>MODREG CALIBRATION</a:t>
            </a:r>
            <a:endParaRPr b="0" lang="en-US" sz="3200" strike="noStrike" u="none">
              <a:solidFill>
                <a:srgbClr val="000099"/>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0" name="PlaceHolder 1"/>
          <p:cNvSpPr>
            <a:spLocks noGrp="1"/>
          </p:cNvSpPr>
          <p:nvPr>
            <p:ph type="title"/>
          </p:nvPr>
        </p:nvSpPr>
        <p:spPr>
          <a:xfrm>
            <a:off x="685800" y="304560"/>
            <a:ext cx="7772400" cy="99036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99"/>
                </a:solidFill>
                <a:effectLst/>
                <a:uFillTx/>
                <a:latin typeface="Arial"/>
              </a:rPr>
              <a:t>MODREG Calibration</a:t>
            </a:r>
            <a:br>
              <a:rPr sz="2800"/>
            </a:br>
            <a:r>
              <a:rPr b="0" lang="en-US" sz="2800" strike="noStrike" u="none">
                <a:solidFill>
                  <a:srgbClr val="000099"/>
                </a:solidFill>
                <a:effectLst/>
                <a:uFillTx/>
                <a:latin typeface="Arial"/>
              </a:rPr>
              <a:t>Exports</a:t>
            </a:r>
            <a:endParaRPr b="0" lang="en-US" sz="2800" strike="noStrike" u="none">
              <a:solidFill>
                <a:srgbClr val="000099"/>
              </a:solidFill>
              <a:effectLst/>
              <a:uFillTx/>
              <a:latin typeface="Arial"/>
            </a:endParaRPr>
          </a:p>
        </p:txBody>
      </p:sp>
      <p:pic>
        <p:nvPicPr>
          <p:cNvPr id="181" name="" descr=""/>
          <p:cNvPicPr/>
          <p:nvPr/>
        </p:nvPicPr>
        <p:blipFill>
          <a:blip r:embed="rId1"/>
          <a:stretch/>
        </p:blipFill>
        <p:spPr>
          <a:xfrm>
            <a:off x="457200" y="1219320"/>
            <a:ext cx="8229600" cy="3481200"/>
          </a:xfrm>
          <a:prstGeom prst="rect">
            <a:avLst/>
          </a:prstGeom>
          <a:noFill/>
          <a:ln w="0">
            <a:noFill/>
          </a:ln>
        </p:spPr>
      </p:pic>
      <p:pic>
        <p:nvPicPr>
          <p:cNvPr id="182" name="" descr=""/>
          <p:cNvPicPr/>
          <p:nvPr/>
        </p:nvPicPr>
        <p:blipFill>
          <a:blip r:embed="rId2"/>
          <a:stretch/>
        </p:blipFill>
        <p:spPr>
          <a:xfrm>
            <a:off x="304920" y="4800600"/>
            <a:ext cx="8610480" cy="1298520"/>
          </a:xfrm>
          <a:prstGeom prst="rect">
            <a:avLst/>
          </a:prstGeom>
          <a:noFill/>
          <a:ln w="0">
            <a:noFill/>
          </a:ln>
        </p:spPr>
      </p:pic>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3" name="PlaceHolder 1"/>
          <p:cNvSpPr>
            <a:spLocks noGrp="1"/>
          </p:cNvSpPr>
          <p:nvPr>
            <p:ph type="title"/>
          </p:nvPr>
        </p:nvSpPr>
        <p:spPr>
          <a:xfrm>
            <a:off x="685800" y="304560"/>
            <a:ext cx="7772400" cy="99036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99"/>
                </a:solidFill>
                <a:effectLst/>
                <a:uFillTx/>
                <a:latin typeface="Arial"/>
              </a:rPr>
              <a:t>MODREG Calibration</a:t>
            </a:r>
            <a:br>
              <a:rPr sz="2800"/>
            </a:br>
            <a:r>
              <a:rPr b="0" lang="en-US" sz="2800" strike="noStrike" u="none">
                <a:solidFill>
                  <a:srgbClr val="000099"/>
                </a:solidFill>
                <a:effectLst/>
                <a:uFillTx/>
                <a:latin typeface="Arial"/>
              </a:rPr>
              <a:t>Transmission Losses</a:t>
            </a:r>
            <a:endParaRPr b="0" lang="en-US" sz="2800" strike="noStrike" u="none">
              <a:solidFill>
                <a:srgbClr val="000099"/>
              </a:solidFill>
              <a:effectLst/>
              <a:uFillTx/>
              <a:latin typeface="Arial"/>
            </a:endParaRPr>
          </a:p>
        </p:txBody>
      </p:sp>
      <p:pic>
        <p:nvPicPr>
          <p:cNvPr id="184" name="" descr=""/>
          <p:cNvPicPr/>
          <p:nvPr/>
        </p:nvPicPr>
        <p:blipFill>
          <a:blip r:embed="rId1"/>
          <a:stretch/>
        </p:blipFill>
        <p:spPr>
          <a:xfrm>
            <a:off x="609480" y="1371600"/>
            <a:ext cx="7925040" cy="3352680"/>
          </a:xfrm>
          <a:prstGeom prst="rect">
            <a:avLst/>
          </a:prstGeom>
          <a:noFill/>
          <a:ln w="0">
            <a:noFill/>
          </a:ln>
        </p:spPr>
      </p:pic>
      <p:pic>
        <p:nvPicPr>
          <p:cNvPr id="185" name="" descr=""/>
          <p:cNvPicPr/>
          <p:nvPr/>
        </p:nvPicPr>
        <p:blipFill>
          <a:blip r:embed="rId2"/>
          <a:stretch/>
        </p:blipFill>
        <p:spPr>
          <a:xfrm>
            <a:off x="304920" y="4800600"/>
            <a:ext cx="8534160" cy="1295280"/>
          </a:xfrm>
          <a:prstGeom prst="rect">
            <a:avLst/>
          </a:prstGeom>
          <a:noFill/>
          <a:ln w="0">
            <a:noFill/>
          </a:ln>
        </p:spPr>
      </p:pic>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86" name="PlaceHolder 1"/>
          <p:cNvSpPr>
            <a:spLocks noGrp="1"/>
          </p:cNvSpPr>
          <p:nvPr>
            <p:ph type="title"/>
          </p:nvPr>
        </p:nvSpPr>
        <p:spPr>
          <a:xfrm>
            <a:off x="685800" y="228600"/>
            <a:ext cx="7772400" cy="99072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99"/>
                </a:solidFill>
                <a:effectLst/>
                <a:uFillTx/>
                <a:latin typeface="Arial"/>
              </a:rPr>
              <a:t>MODREG Calibration</a:t>
            </a:r>
            <a:br>
              <a:rPr sz="2800"/>
            </a:br>
            <a:r>
              <a:rPr b="0" lang="en-US" sz="2800" strike="noStrike" u="none">
                <a:solidFill>
                  <a:srgbClr val="000099"/>
                </a:solidFill>
                <a:effectLst/>
                <a:uFillTx/>
                <a:latin typeface="Arial"/>
              </a:rPr>
              <a:t>Fuel Consumption</a:t>
            </a:r>
            <a:endParaRPr b="0" lang="en-US" sz="2800" strike="noStrike" u="none">
              <a:solidFill>
                <a:srgbClr val="000099"/>
              </a:solidFill>
              <a:effectLst/>
              <a:uFillTx/>
              <a:latin typeface="Arial"/>
            </a:endParaRPr>
          </a:p>
        </p:txBody>
      </p:sp>
      <p:pic>
        <p:nvPicPr>
          <p:cNvPr id="187" name="" descr=""/>
          <p:cNvPicPr/>
          <p:nvPr/>
        </p:nvPicPr>
        <p:blipFill>
          <a:blip r:embed="rId1"/>
          <a:stretch/>
        </p:blipFill>
        <p:spPr>
          <a:xfrm>
            <a:off x="228600" y="1143000"/>
            <a:ext cx="4343400" cy="2286000"/>
          </a:xfrm>
          <a:prstGeom prst="rect">
            <a:avLst/>
          </a:prstGeom>
          <a:noFill/>
          <a:ln w="0">
            <a:noFill/>
          </a:ln>
        </p:spPr>
      </p:pic>
      <p:pic>
        <p:nvPicPr>
          <p:cNvPr id="188" name="" descr=""/>
          <p:cNvPicPr/>
          <p:nvPr/>
        </p:nvPicPr>
        <p:blipFill>
          <a:blip r:embed="rId2"/>
          <a:stretch/>
        </p:blipFill>
        <p:spPr>
          <a:xfrm>
            <a:off x="4572000" y="1143000"/>
            <a:ext cx="4419720" cy="2286000"/>
          </a:xfrm>
          <a:prstGeom prst="rect">
            <a:avLst/>
          </a:prstGeom>
          <a:noFill/>
          <a:ln w="0">
            <a:noFill/>
          </a:ln>
        </p:spPr>
      </p:pic>
      <p:pic>
        <p:nvPicPr>
          <p:cNvPr id="189" name="" descr=""/>
          <p:cNvPicPr/>
          <p:nvPr/>
        </p:nvPicPr>
        <p:blipFill>
          <a:blip r:embed="rId3"/>
          <a:stretch/>
        </p:blipFill>
        <p:spPr>
          <a:xfrm>
            <a:off x="228600" y="3733920"/>
            <a:ext cx="4191120" cy="2438280"/>
          </a:xfrm>
          <a:prstGeom prst="rect">
            <a:avLst/>
          </a:prstGeom>
          <a:noFill/>
          <a:ln w="0">
            <a:noFill/>
          </a:ln>
        </p:spPr>
      </p:pic>
      <p:pic>
        <p:nvPicPr>
          <p:cNvPr id="190" name="" descr=""/>
          <p:cNvPicPr/>
          <p:nvPr/>
        </p:nvPicPr>
        <p:blipFill>
          <a:blip r:embed="rId4"/>
          <a:stretch/>
        </p:blipFill>
        <p:spPr>
          <a:xfrm>
            <a:off x="4724280" y="3733920"/>
            <a:ext cx="4114800" cy="2438280"/>
          </a:xfrm>
          <a:prstGeom prst="rect">
            <a:avLst/>
          </a:prstGeom>
          <a:noFill/>
          <a:ln w="0">
            <a:noFill/>
          </a:ln>
        </p:spPr>
      </p:pic>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1" name="PlaceHolder 1"/>
          <p:cNvSpPr>
            <a:spLocks noGrp="1"/>
          </p:cNvSpPr>
          <p:nvPr>
            <p:ph type="title"/>
          </p:nvPr>
        </p:nvSpPr>
        <p:spPr>
          <a:xfrm>
            <a:off x="685800" y="304560"/>
            <a:ext cx="7772400" cy="99036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99"/>
                </a:solidFill>
                <a:effectLst/>
                <a:uFillTx/>
                <a:latin typeface="Arial"/>
              </a:rPr>
              <a:t>MODREG Calibration</a:t>
            </a:r>
            <a:br>
              <a:rPr sz="2800"/>
            </a:br>
            <a:r>
              <a:rPr b="0" lang="en-US" sz="2800" strike="noStrike" u="none">
                <a:solidFill>
                  <a:srgbClr val="000099"/>
                </a:solidFill>
                <a:effectLst/>
                <a:uFillTx/>
                <a:latin typeface="Arial"/>
              </a:rPr>
              <a:t>Energy Prices</a:t>
            </a:r>
            <a:endParaRPr b="0" lang="en-US" sz="2800" strike="noStrike" u="none">
              <a:solidFill>
                <a:srgbClr val="000099"/>
              </a:solidFill>
              <a:effectLst/>
              <a:uFillTx/>
              <a:latin typeface="Arial"/>
            </a:endParaRPr>
          </a:p>
        </p:txBody>
      </p:sp>
      <p:pic>
        <p:nvPicPr>
          <p:cNvPr id="192" name="" descr=""/>
          <p:cNvPicPr/>
          <p:nvPr/>
        </p:nvPicPr>
        <p:blipFill>
          <a:blip r:embed="rId1"/>
          <a:stretch/>
        </p:blipFill>
        <p:spPr>
          <a:xfrm>
            <a:off x="533520" y="1295280"/>
            <a:ext cx="8001000" cy="3200400"/>
          </a:xfrm>
          <a:prstGeom prst="rect">
            <a:avLst/>
          </a:prstGeom>
          <a:noFill/>
          <a:ln w="0">
            <a:noFill/>
          </a:ln>
        </p:spPr>
      </p:pic>
      <p:pic>
        <p:nvPicPr>
          <p:cNvPr id="193" name="" descr=""/>
          <p:cNvPicPr/>
          <p:nvPr/>
        </p:nvPicPr>
        <p:blipFill>
          <a:blip r:embed="rId2"/>
          <a:stretch/>
        </p:blipFill>
        <p:spPr>
          <a:xfrm>
            <a:off x="609480" y="4572000"/>
            <a:ext cx="7925040" cy="1676520"/>
          </a:xfrm>
          <a:prstGeom prst="rect">
            <a:avLst/>
          </a:prstGeom>
          <a:noFill/>
          <a:ln w="0">
            <a:noFill/>
          </a:ln>
        </p:spPr>
      </p:pic>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4" name="PlaceHolder 1"/>
          <p:cNvSpPr>
            <a:spLocks noGrp="1"/>
          </p:cNvSpPr>
          <p:nvPr>
            <p:ph type="title"/>
          </p:nvPr>
        </p:nvSpPr>
        <p:spPr>
          <a:xfrm>
            <a:off x="685800" y="304560"/>
            <a:ext cx="7772400" cy="99036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99"/>
                </a:solidFill>
                <a:effectLst/>
                <a:uFillTx/>
                <a:latin typeface="Arial"/>
              </a:rPr>
              <a:t>MODREG Calibration</a:t>
            </a:r>
            <a:br>
              <a:rPr sz="2800"/>
            </a:br>
            <a:r>
              <a:rPr b="0" lang="en-US" sz="2800" strike="noStrike" u="none">
                <a:solidFill>
                  <a:srgbClr val="000099"/>
                </a:solidFill>
                <a:effectLst/>
                <a:uFillTx/>
                <a:latin typeface="Arial"/>
              </a:rPr>
              <a:t>Summary Cumulative</a:t>
            </a:r>
            <a:endParaRPr b="0" lang="en-US" sz="2800" strike="noStrike" u="none">
              <a:solidFill>
                <a:srgbClr val="000099"/>
              </a:solidFill>
              <a:effectLst/>
              <a:uFillTx/>
              <a:latin typeface="Arial"/>
            </a:endParaRPr>
          </a:p>
        </p:txBody>
      </p:sp>
      <p:pic>
        <p:nvPicPr>
          <p:cNvPr id="195" name="" descr=""/>
          <p:cNvPicPr/>
          <p:nvPr/>
        </p:nvPicPr>
        <p:blipFill>
          <a:blip r:embed="rId1"/>
          <a:stretch/>
        </p:blipFill>
        <p:spPr>
          <a:xfrm>
            <a:off x="838080" y="1447920"/>
            <a:ext cx="7467840" cy="4647960"/>
          </a:xfrm>
          <a:prstGeom prst="rect">
            <a:avLst/>
          </a:prstGeom>
          <a:noFill/>
          <a:ln w="0">
            <a:noFill/>
          </a:ln>
        </p:spPr>
      </p:pic>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6" name="PlaceHolder 1"/>
          <p:cNvSpPr>
            <a:spLocks noGrp="1"/>
          </p:cNvSpPr>
          <p:nvPr>
            <p:ph type="title"/>
          </p:nvPr>
        </p:nvSpPr>
        <p:spPr>
          <a:xfrm>
            <a:off x="685800" y="228600"/>
            <a:ext cx="7772400" cy="9907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99"/>
                </a:solidFill>
                <a:effectLst/>
                <a:uFillTx/>
                <a:latin typeface="Arial"/>
              </a:rPr>
              <a:t>Conclusions</a:t>
            </a:r>
            <a:endParaRPr b="0" lang="en-US" sz="3200" strike="noStrike" u="none">
              <a:solidFill>
                <a:srgbClr val="000099"/>
              </a:solidFill>
              <a:effectLst/>
              <a:uFillTx/>
              <a:latin typeface="Arial"/>
            </a:endParaRPr>
          </a:p>
        </p:txBody>
      </p:sp>
      <p:sp>
        <p:nvSpPr>
          <p:cNvPr id="197" name="PlaceHolder 2"/>
          <p:cNvSpPr>
            <a:spLocks noGrp="1"/>
          </p:cNvSpPr>
          <p:nvPr>
            <p:ph/>
          </p:nvPr>
        </p:nvSpPr>
        <p:spPr>
          <a:xfrm>
            <a:off x="685800" y="1066680"/>
            <a:ext cx="7772400" cy="5562720"/>
          </a:xfrm>
          <a:prstGeom prst="rect">
            <a:avLst/>
          </a:prstGeom>
          <a:noFill/>
          <a:ln w="0">
            <a:noFill/>
          </a:ln>
        </p:spPr>
        <p:txBody>
          <a:bodyPr lIns="90000" rIns="90000" tIns="46800" bIns="46800" anchor="t">
            <a:normAutofit/>
          </a:bodyPr>
          <a:p>
            <a:pPr marL="343080" indent="-343080">
              <a:lnSpc>
                <a:spcPct val="90000"/>
              </a:lnSpc>
              <a:spcBef>
                <a:spcPts val="400"/>
              </a:spcBef>
              <a:buClr>
                <a:srgbClr val="0000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ff"/>
                </a:solidFill>
                <a:effectLst/>
                <a:uFillTx/>
                <a:latin typeface="Arial"/>
              </a:rPr>
              <a:t>From MODREG ‘s output using actual data we can draw some conclusion on the accuracy of the model in predicting prices and generation:</a:t>
            </a:r>
            <a:endParaRPr b="0" lang="en-US" sz="1600" strike="noStrike" u="none">
              <a:solidFill>
                <a:srgbClr val="0000ff"/>
              </a:solidFill>
              <a:effectLst/>
              <a:uFillTx/>
              <a:latin typeface="Arial"/>
            </a:endParaRPr>
          </a:p>
          <a:p>
            <a:pPr lvl="1" marL="743040" indent="-285840">
              <a:lnSpc>
                <a:spcPct val="90000"/>
              </a:lnSpc>
              <a:spcBef>
                <a:spcPts val="400"/>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ff"/>
                </a:solidFill>
                <a:effectLst/>
                <a:uFillTx/>
                <a:latin typeface="Arial"/>
              </a:rPr>
              <a:t> Local Demand</a:t>
            </a:r>
            <a:endParaRPr b="0" lang="en-US" sz="1600" strike="noStrike" u="none">
              <a:solidFill>
                <a:srgbClr val="333399"/>
              </a:solidFill>
              <a:effectLst/>
              <a:uFillTx/>
              <a:latin typeface="Arial"/>
            </a:endParaRPr>
          </a:p>
          <a:p>
            <a:pPr lvl="2" marL="1085760" indent="-228600">
              <a:lnSpc>
                <a:spcPct val="90000"/>
              </a:lnSpc>
              <a:spcBef>
                <a:spcPts val="400"/>
              </a:spcBef>
              <a:buClr>
                <a:srgbClr val="000099"/>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ff"/>
                </a:solidFill>
                <a:effectLst/>
                <a:uFillTx/>
                <a:latin typeface="Arial"/>
              </a:rPr>
              <a:t>We can see that MODREG is consistent with actual demand given the estimated demand growth</a:t>
            </a:r>
            <a:endParaRPr b="0" lang="en-US" sz="1600" strike="noStrike" u="none">
              <a:solidFill>
                <a:srgbClr val="0000ff"/>
              </a:solidFill>
              <a:effectLst/>
              <a:uFillTx/>
              <a:latin typeface="Arial"/>
            </a:endParaRPr>
          </a:p>
          <a:p>
            <a:pPr lvl="2" marL="1085760" indent="-228600">
              <a:lnSpc>
                <a:spcPct val="90000"/>
              </a:lnSpc>
              <a:spcBef>
                <a:spcPts val="400"/>
              </a:spcBef>
              <a:buClr>
                <a:srgbClr val="000099"/>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ff"/>
                </a:solidFill>
                <a:effectLst/>
                <a:uFillTx/>
                <a:latin typeface="Arial"/>
              </a:rPr>
              <a:t>Differences in the initial periods  may be due to differences in transmission losses, nuclear generation and import requirements </a:t>
            </a:r>
            <a:endParaRPr b="0" lang="en-US" sz="1600" strike="noStrike" u="none">
              <a:solidFill>
                <a:srgbClr val="0000ff"/>
              </a:solidFill>
              <a:effectLst/>
              <a:uFillTx/>
              <a:latin typeface="Arial"/>
            </a:endParaRPr>
          </a:p>
          <a:p>
            <a:pPr lvl="1" marL="743040" indent="-285840">
              <a:lnSpc>
                <a:spcPct val="90000"/>
              </a:lnSpc>
              <a:spcBef>
                <a:spcPts val="400"/>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ff"/>
                </a:solidFill>
                <a:effectLst/>
                <a:uFillTx/>
                <a:latin typeface="Arial"/>
              </a:rPr>
              <a:t>Hydro Generation</a:t>
            </a:r>
            <a:endParaRPr b="0" lang="en-US" sz="1600" strike="noStrike" u="none">
              <a:solidFill>
                <a:srgbClr val="333399"/>
              </a:solidFill>
              <a:effectLst/>
              <a:uFillTx/>
              <a:latin typeface="Arial"/>
            </a:endParaRPr>
          </a:p>
          <a:p>
            <a:pPr lvl="2" marL="1085760" indent="-228600">
              <a:lnSpc>
                <a:spcPct val="90000"/>
              </a:lnSpc>
              <a:spcBef>
                <a:spcPts val="400"/>
              </a:spcBef>
              <a:buClr>
                <a:srgbClr val="000099"/>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ff"/>
                </a:solidFill>
                <a:effectLst/>
                <a:uFillTx/>
                <a:latin typeface="Arial"/>
              </a:rPr>
              <a:t> Consistent with the input given</a:t>
            </a:r>
            <a:endParaRPr b="0" lang="en-US" sz="1600" strike="noStrike" u="none">
              <a:solidFill>
                <a:srgbClr val="0000ff"/>
              </a:solidFill>
              <a:effectLst/>
              <a:uFillTx/>
              <a:latin typeface="Arial"/>
            </a:endParaRPr>
          </a:p>
          <a:p>
            <a:pPr lvl="2" marL="1085760" indent="-228600">
              <a:lnSpc>
                <a:spcPct val="90000"/>
              </a:lnSpc>
              <a:spcBef>
                <a:spcPts val="400"/>
              </a:spcBef>
              <a:buClr>
                <a:srgbClr val="000099"/>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ff"/>
                </a:solidFill>
                <a:effectLst/>
                <a:uFillTx/>
                <a:latin typeface="Arial"/>
              </a:rPr>
              <a:t> Differences in the last two months maybe explained by inconsistency in  some hydro plant actual generation data</a:t>
            </a:r>
            <a:endParaRPr b="0" lang="en-US" sz="1600" strike="noStrike" u="none">
              <a:solidFill>
                <a:srgbClr val="0000ff"/>
              </a:solidFill>
              <a:effectLst/>
              <a:uFillTx/>
              <a:latin typeface="Arial"/>
            </a:endParaRPr>
          </a:p>
          <a:p>
            <a:pPr lvl="1" marL="743040" indent="-285840">
              <a:lnSpc>
                <a:spcPct val="90000"/>
              </a:lnSpc>
              <a:spcBef>
                <a:spcPts val="400"/>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ff"/>
                </a:solidFill>
                <a:effectLst/>
                <a:uFillTx/>
                <a:latin typeface="Arial"/>
              </a:rPr>
              <a:t>Exports</a:t>
            </a:r>
            <a:endParaRPr b="0" lang="en-US" sz="1600" strike="noStrike" u="none">
              <a:solidFill>
                <a:srgbClr val="333399"/>
              </a:solidFill>
              <a:effectLst/>
              <a:uFillTx/>
              <a:latin typeface="Arial"/>
            </a:endParaRPr>
          </a:p>
          <a:p>
            <a:pPr lvl="2" marL="1085760" indent="-228600">
              <a:lnSpc>
                <a:spcPct val="90000"/>
              </a:lnSpc>
              <a:spcBef>
                <a:spcPts val="400"/>
              </a:spcBef>
              <a:buClr>
                <a:srgbClr val="000099"/>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ff"/>
                </a:solidFill>
                <a:effectLst/>
                <a:uFillTx/>
                <a:latin typeface="Arial"/>
              </a:rPr>
              <a:t>Consistent with input given</a:t>
            </a:r>
            <a:endParaRPr b="0" lang="en-US" sz="1600" strike="noStrike" u="none">
              <a:solidFill>
                <a:srgbClr val="0000ff"/>
              </a:solidFill>
              <a:effectLst/>
              <a:uFillTx/>
              <a:latin typeface="Arial"/>
            </a:endParaRPr>
          </a:p>
          <a:p>
            <a:pPr lvl="1" marL="743040" indent="-285840">
              <a:lnSpc>
                <a:spcPct val="90000"/>
              </a:lnSpc>
              <a:spcBef>
                <a:spcPts val="400"/>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ff"/>
                </a:solidFill>
                <a:effectLst/>
                <a:uFillTx/>
                <a:latin typeface="Arial"/>
              </a:rPr>
              <a:t>Transmission Losses</a:t>
            </a:r>
            <a:endParaRPr b="0" lang="en-US" sz="1600" strike="noStrike" u="none">
              <a:solidFill>
                <a:srgbClr val="333399"/>
              </a:solidFill>
              <a:effectLst/>
              <a:uFillTx/>
              <a:latin typeface="Arial"/>
            </a:endParaRPr>
          </a:p>
          <a:p>
            <a:pPr lvl="2" marL="1085760" indent="-228600">
              <a:lnSpc>
                <a:spcPct val="90000"/>
              </a:lnSpc>
              <a:spcBef>
                <a:spcPts val="400"/>
              </a:spcBef>
              <a:buClr>
                <a:srgbClr val="000099"/>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ff"/>
                </a:solidFill>
                <a:effectLst/>
                <a:uFillTx/>
                <a:latin typeface="Arial"/>
              </a:rPr>
              <a:t>Significant differences with actuals. Must revise input rates</a:t>
            </a:r>
            <a:endParaRPr b="0" lang="en-US" sz="1600" strike="noStrike" u="none">
              <a:solidFill>
                <a:srgbClr val="0000ff"/>
              </a:solidFill>
              <a:effectLst/>
              <a:uFillTx/>
              <a:latin typeface="Arial"/>
            </a:endParaRPr>
          </a:p>
          <a:p>
            <a:pPr lvl="1" marL="743040" indent="-285840">
              <a:lnSpc>
                <a:spcPct val="90000"/>
              </a:lnSpc>
              <a:spcBef>
                <a:spcPts val="400"/>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ff"/>
                </a:solidFill>
                <a:effectLst/>
                <a:uFillTx/>
                <a:latin typeface="Arial"/>
              </a:rPr>
              <a:t>Fuel Consumption</a:t>
            </a:r>
            <a:endParaRPr b="0" lang="en-US" sz="1600" strike="noStrike" u="none">
              <a:solidFill>
                <a:srgbClr val="333399"/>
              </a:solidFill>
              <a:effectLst/>
              <a:uFillTx/>
              <a:latin typeface="Arial"/>
            </a:endParaRPr>
          </a:p>
          <a:p>
            <a:pPr lvl="2" marL="1085760" indent="-228600">
              <a:lnSpc>
                <a:spcPct val="90000"/>
              </a:lnSpc>
              <a:spcBef>
                <a:spcPts val="400"/>
              </a:spcBef>
              <a:buClr>
                <a:srgbClr val="000099"/>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ff"/>
                </a:solidFill>
                <a:effectLst/>
                <a:uFillTx/>
                <a:latin typeface="Arial"/>
              </a:rPr>
              <a:t>Significant differences in the amounts of Gas Oil and Fuel Oil consumed</a:t>
            </a:r>
            <a:endParaRPr b="0" lang="en-US" sz="1600" strike="noStrike" u="none">
              <a:solidFill>
                <a:srgbClr val="0000ff"/>
              </a:solidFill>
              <a:effectLst/>
              <a:uFillTx/>
              <a:latin typeface="Arial"/>
            </a:endParaRPr>
          </a:p>
          <a:p>
            <a:pPr lvl="1" marL="743040" indent="-285840">
              <a:lnSpc>
                <a:spcPct val="90000"/>
              </a:lnSpc>
              <a:spcBef>
                <a:spcPts val="400"/>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ff"/>
                </a:solidFill>
                <a:effectLst/>
                <a:uFillTx/>
                <a:latin typeface="Arial"/>
              </a:rPr>
              <a:t>Thermal Generation</a:t>
            </a:r>
            <a:endParaRPr b="0" lang="en-US" sz="1600" strike="noStrike" u="none">
              <a:solidFill>
                <a:srgbClr val="333399"/>
              </a:solidFill>
              <a:effectLst/>
              <a:uFillTx/>
              <a:latin typeface="Arial"/>
            </a:endParaRPr>
          </a:p>
          <a:p>
            <a:pPr lvl="2" marL="1085760" indent="-228600">
              <a:lnSpc>
                <a:spcPct val="90000"/>
              </a:lnSpc>
              <a:spcBef>
                <a:spcPts val="400"/>
              </a:spcBef>
              <a:buClr>
                <a:srgbClr val="000099"/>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ff"/>
                </a:solidFill>
                <a:effectLst/>
                <a:uFillTx/>
                <a:latin typeface="Arial"/>
              </a:rPr>
              <a:t>There are some differences. (see price difference slide)</a:t>
            </a:r>
            <a:endParaRPr b="0" lang="en-US" sz="1600" strike="noStrike" u="none">
              <a:solidFill>
                <a:srgbClr val="0000ff"/>
              </a:solidFill>
              <a:effectLst/>
              <a:uFillTx/>
              <a:latin typeface="Arial"/>
            </a:endParaRPr>
          </a:p>
          <a:p>
            <a:pPr lvl="3" marL="1428840" indent="0">
              <a:lnSpc>
                <a:spcPct val="90000"/>
              </a:lnSpc>
              <a:spcBef>
                <a:spcPts val="400"/>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8" name="PlaceHolder 1"/>
          <p:cNvSpPr>
            <a:spLocks noGrp="1"/>
          </p:cNvSpPr>
          <p:nvPr>
            <p:ph/>
          </p:nvPr>
        </p:nvSpPr>
        <p:spPr>
          <a:xfrm>
            <a:off x="685800" y="1371240"/>
            <a:ext cx="7772400" cy="5257800"/>
          </a:xfrm>
          <a:prstGeom prst="rect">
            <a:avLst/>
          </a:prstGeom>
          <a:noFill/>
          <a:ln w="0">
            <a:noFill/>
          </a:ln>
        </p:spPr>
        <p:txBody>
          <a:bodyPr lIns="90000" rIns="90000" tIns="46800" bIns="46800" anchor="t">
            <a:normAutofit/>
          </a:bodyPr>
          <a:p>
            <a:pPr marL="343080" indent="-343080">
              <a:lnSpc>
                <a:spcPct val="90000"/>
              </a:lnSpc>
              <a:spcBef>
                <a:spcPts val="601"/>
              </a:spcBef>
              <a:buClr>
                <a:srgbClr val="0000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ff"/>
                </a:solidFill>
                <a:effectLst/>
                <a:uFillTx/>
                <a:latin typeface="Arial"/>
              </a:rPr>
              <a:t>Although we have seen the model generate consistent output regarding Demand and Hydro Production, we have important differences in thermal generation; thus in pricing levels</a:t>
            </a:r>
            <a:endParaRPr b="0" lang="en-US" sz="2400" strike="noStrike" u="none">
              <a:solidFill>
                <a:srgbClr val="0000ff"/>
              </a:solidFill>
              <a:effectLst/>
              <a:uFillTx/>
              <a:latin typeface="Arial"/>
            </a:endParaRPr>
          </a:p>
          <a:p>
            <a:pPr lvl="1" marL="743040" indent="-285840">
              <a:lnSpc>
                <a:spcPct val="90000"/>
              </a:lnSpc>
              <a:spcBef>
                <a:spcPts val="499"/>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ff"/>
                </a:solidFill>
                <a:effectLst/>
                <a:uFillTx/>
                <a:latin typeface="Arial"/>
              </a:rPr>
              <a:t>Demand Differences</a:t>
            </a:r>
            <a:endParaRPr b="0" lang="en-US" sz="2000" strike="noStrike" u="none">
              <a:solidFill>
                <a:srgbClr val="333399"/>
              </a:solidFill>
              <a:effectLst/>
              <a:uFillTx/>
              <a:latin typeface="Arial"/>
            </a:endParaRPr>
          </a:p>
          <a:p>
            <a:pPr lvl="2" marL="1085760" indent="-228600">
              <a:lnSpc>
                <a:spcPct val="90000"/>
              </a:lnSpc>
              <a:spcBef>
                <a:spcPts val="499"/>
              </a:spcBef>
              <a:buClr>
                <a:srgbClr val="000099"/>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ff"/>
                </a:solidFill>
                <a:effectLst/>
                <a:uFillTx/>
                <a:latin typeface="Arial"/>
              </a:rPr>
              <a:t>May account for some of the differences in the first periods of  the evaluation</a:t>
            </a:r>
            <a:endParaRPr b="0" lang="en-US" sz="2000" strike="noStrike" u="none">
              <a:solidFill>
                <a:srgbClr val="0000ff"/>
              </a:solidFill>
              <a:effectLst/>
              <a:uFillTx/>
              <a:latin typeface="Arial"/>
            </a:endParaRPr>
          </a:p>
          <a:p>
            <a:pPr lvl="1" marL="743040" indent="-285840">
              <a:lnSpc>
                <a:spcPct val="90000"/>
              </a:lnSpc>
              <a:spcBef>
                <a:spcPts val="499"/>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ff"/>
                </a:solidFill>
                <a:effectLst/>
                <a:uFillTx/>
                <a:latin typeface="Arial"/>
              </a:rPr>
              <a:t>Fuel Consumption</a:t>
            </a:r>
            <a:endParaRPr b="0" lang="en-US" sz="2000" strike="noStrike" u="none">
              <a:solidFill>
                <a:srgbClr val="333399"/>
              </a:solidFill>
              <a:effectLst/>
              <a:uFillTx/>
              <a:latin typeface="Arial"/>
            </a:endParaRPr>
          </a:p>
          <a:p>
            <a:pPr lvl="2" marL="1085760" indent="-228600">
              <a:lnSpc>
                <a:spcPct val="90000"/>
              </a:lnSpc>
              <a:spcBef>
                <a:spcPts val="499"/>
              </a:spcBef>
              <a:buClr>
                <a:srgbClr val="000099"/>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ff"/>
                </a:solidFill>
                <a:effectLst/>
                <a:uFillTx/>
                <a:latin typeface="Arial"/>
              </a:rPr>
              <a:t>Significant differences </a:t>
            </a:r>
            <a:endParaRPr b="0" lang="en-US" sz="2000" strike="noStrike" u="none">
              <a:solidFill>
                <a:srgbClr val="0000ff"/>
              </a:solidFill>
              <a:effectLst/>
              <a:uFillTx/>
              <a:latin typeface="Arial"/>
            </a:endParaRPr>
          </a:p>
          <a:p>
            <a:pPr lvl="3" marL="1428840" indent="-228600">
              <a:lnSpc>
                <a:spcPct val="90000"/>
              </a:lnSpc>
              <a:spcBef>
                <a:spcPts val="49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Gas Availability</a:t>
            </a:r>
            <a:endParaRPr b="0" lang="en-US" sz="2000" strike="noStrike" u="none">
              <a:solidFill>
                <a:srgbClr val="000000"/>
              </a:solidFill>
              <a:effectLst/>
              <a:uFillTx/>
              <a:latin typeface="Arial"/>
            </a:endParaRPr>
          </a:p>
          <a:p>
            <a:pPr lvl="4" marL="1771560" indent="-228600">
              <a:lnSpc>
                <a:spcPct val="90000"/>
              </a:lnSpc>
              <a:spcBef>
                <a:spcPts val="499"/>
              </a:spcBef>
              <a:buClr>
                <a:srgbClr val="0000ff"/>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ff"/>
                </a:solidFill>
                <a:effectLst/>
                <a:uFillTx/>
                <a:latin typeface="Arial"/>
              </a:rPr>
              <a:t>Gas curtailment definitely has a significant impact on the Thermal Stack</a:t>
            </a:r>
            <a:endParaRPr b="0" lang="en-US" sz="2000" strike="noStrike" u="none">
              <a:solidFill>
                <a:srgbClr val="333399"/>
              </a:solidFill>
              <a:effectLst/>
              <a:uFillTx/>
              <a:latin typeface="Arial"/>
            </a:endParaRPr>
          </a:p>
          <a:p>
            <a:pPr lvl="3" marL="1428840" indent="-228600">
              <a:lnSpc>
                <a:spcPct val="90000"/>
              </a:lnSpc>
              <a:spcBef>
                <a:spcPts val="499"/>
              </a:spcBef>
              <a:buClr>
                <a:srgbClr val="000000"/>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Forced Dispatched Units</a:t>
            </a:r>
            <a:r>
              <a:rPr b="0" lang="en-US" sz="2000" strike="noStrike" u="none">
                <a:solidFill>
                  <a:srgbClr val="0000ff"/>
                </a:solidFill>
                <a:effectLst/>
                <a:uFillTx/>
                <a:latin typeface="Arial"/>
              </a:rPr>
              <a:t> </a:t>
            </a:r>
            <a:endParaRPr b="0" lang="en-US" sz="2000" strike="noStrike" u="none">
              <a:solidFill>
                <a:srgbClr val="000000"/>
              </a:solidFill>
              <a:effectLst/>
              <a:uFillTx/>
              <a:latin typeface="Arial"/>
            </a:endParaRPr>
          </a:p>
          <a:p>
            <a:pPr lvl="4" marL="1771560" indent="-228600">
              <a:lnSpc>
                <a:spcPct val="90000"/>
              </a:lnSpc>
              <a:spcBef>
                <a:spcPts val="499"/>
              </a:spcBef>
              <a:buClr>
                <a:srgbClr val="0000ff"/>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ff"/>
                </a:solidFill>
                <a:effectLst/>
                <a:uFillTx/>
                <a:latin typeface="Arial"/>
              </a:rPr>
              <a:t>Units could be forced on alternate fuels; thus causing price distortion</a:t>
            </a:r>
            <a:endParaRPr b="0" lang="en-US" sz="2000" strike="noStrike" u="none">
              <a:solidFill>
                <a:srgbClr val="333399"/>
              </a:solidFill>
              <a:effectLst/>
              <a:uFillTx/>
              <a:latin typeface="Arial"/>
            </a:endParaRPr>
          </a:p>
          <a:p>
            <a:pPr lvl="1" marL="743040" indent="0">
              <a:lnSpc>
                <a:spcPct val="9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333399"/>
              </a:solidFill>
              <a:effectLst/>
              <a:uFillTx/>
              <a:latin typeface="Arial"/>
            </a:endParaRPr>
          </a:p>
          <a:p>
            <a:pPr lvl="2" marL="1085760" indent="-228600">
              <a:lnSpc>
                <a:spcPct val="90000"/>
              </a:lnSpc>
              <a:spcBef>
                <a:spcPts val="601"/>
              </a:spcBef>
              <a:buNone/>
              <a:tabLst>
                <a:tab algn="l" pos="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ff"/>
              </a:solidFill>
              <a:effectLst/>
              <a:uFillTx/>
              <a:latin typeface="Arial"/>
            </a:endParaRPr>
          </a:p>
          <a:p>
            <a:pPr lvl="2" marL="1085760" indent="0">
              <a:lnSpc>
                <a:spcPct val="90000"/>
              </a:lnSpc>
              <a:spcBef>
                <a:spcPts val="601"/>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ff"/>
              </a:solidFill>
              <a:effectLst/>
              <a:uFillTx/>
              <a:latin typeface="Arial"/>
            </a:endParaRPr>
          </a:p>
          <a:p>
            <a:pPr lvl="1" marL="743040" indent="0">
              <a:lnSpc>
                <a:spcPct val="9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333399"/>
              </a:solidFill>
              <a:effectLst/>
              <a:uFillTx/>
              <a:latin typeface="Arial"/>
            </a:endParaRPr>
          </a:p>
          <a:p>
            <a:pPr lvl="1" marL="743040" indent="0">
              <a:lnSpc>
                <a:spcPct val="9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333399"/>
              </a:solidFill>
              <a:effectLst/>
              <a:uFillTx/>
              <a:latin typeface="Arial"/>
            </a:endParaRPr>
          </a:p>
          <a:p>
            <a:pPr lvl="1" marL="743040" indent="0">
              <a:lnSpc>
                <a:spcPct val="9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333399"/>
              </a:solidFill>
              <a:effectLst/>
              <a:uFillTx/>
              <a:latin typeface="Arial"/>
            </a:endParaRPr>
          </a:p>
          <a:p>
            <a:pPr lvl="1" marL="743040" indent="0">
              <a:lnSpc>
                <a:spcPct val="90000"/>
              </a:lnSpc>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333399"/>
              </a:solidFill>
              <a:effectLst/>
              <a:uFillTx/>
              <a:latin typeface="Arial"/>
            </a:endParaRPr>
          </a:p>
        </p:txBody>
      </p:sp>
      <p:sp>
        <p:nvSpPr>
          <p:cNvPr id="199" name="PlaceHolder 2"/>
          <p:cNvSpPr>
            <a:spLocks noGrp="1"/>
          </p:cNvSpPr>
          <p:nvPr>
            <p:ph type="title"/>
          </p:nvPr>
        </p:nvSpPr>
        <p:spPr>
          <a:xfrm>
            <a:off x="685800" y="304560"/>
            <a:ext cx="7772400" cy="99036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99"/>
                </a:solidFill>
                <a:effectLst/>
                <a:uFillTx/>
                <a:latin typeface="Arial"/>
              </a:rPr>
              <a:t>Conclusions</a:t>
            </a:r>
            <a:br>
              <a:rPr sz="3200"/>
            </a:br>
            <a:r>
              <a:rPr b="0" lang="en-US" sz="3200" strike="noStrike" u="none">
                <a:solidFill>
                  <a:srgbClr val="000099"/>
                </a:solidFill>
                <a:effectLst/>
                <a:uFillTx/>
                <a:latin typeface="Arial"/>
              </a:rPr>
              <a:t>Price Difference</a:t>
            </a:r>
            <a:endParaRPr b="0" lang="en-US" sz="3200" strike="noStrike" u="none">
              <a:solidFill>
                <a:srgbClr val="000099"/>
              </a:solidFill>
              <a:effectLst/>
              <a:uFillTx/>
              <a:latin typeface="Arial"/>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0" name="PlaceHolder 1"/>
          <p:cNvSpPr>
            <a:spLocks noGrp="1"/>
          </p:cNvSpPr>
          <p:nvPr>
            <p:ph type="title"/>
          </p:nvPr>
        </p:nvSpPr>
        <p:spPr>
          <a:xfrm>
            <a:off x="685800" y="228600"/>
            <a:ext cx="7772400" cy="9907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99"/>
                </a:solidFill>
                <a:effectLst/>
                <a:uFillTx/>
                <a:latin typeface="Arial"/>
              </a:rPr>
              <a:t>Overall MODREG Evaluation</a:t>
            </a:r>
            <a:endParaRPr b="0" lang="en-US" sz="3200" strike="noStrike" u="none">
              <a:solidFill>
                <a:srgbClr val="000099"/>
              </a:solidFill>
              <a:effectLst/>
              <a:uFillTx/>
              <a:latin typeface="Arial"/>
            </a:endParaRPr>
          </a:p>
        </p:txBody>
      </p:sp>
      <p:sp>
        <p:nvSpPr>
          <p:cNvPr id="201" name="PlaceHolder 2"/>
          <p:cNvSpPr>
            <a:spLocks noGrp="1"/>
          </p:cNvSpPr>
          <p:nvPr>
            <p:ph/>
          </p:nvPr>
        </p:nvSpPr>
        <p:spPr>
          <a:xfrm>
            <a:off x="685800" y="1371240"/>
            <a:ext cx="7772400" cy="5257800"/>
          </a:xfrm>
          <a:prstGeom prst="rect">
            <a:avLst/>
          </a:prstGeom>
          <a:noFill/>
          <a:ln w="0">
            <a:noFill/>
          </a:ln>
        </p:spPr>
        <p:txBody>
          <a:bodyPr lIns="90000" rIns="90000" tIns="46800" bIns="46800" anchor="t">
            <a:normAutofit/>
          </a:bodyPr>
          <a:p>
            <a:pPr marL="343080" indent="-343080">
              <a:spcBef>
                <a:spcPts val="601"/>
              </a:spcBef>
              <a:buClr>
                <a:srgbClr val="0000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ff"/>
                </a:solidFill>
                <a:effectLst/>
                <a:uFillTx/>
                <a:latin typeface="Arial"/>
              </a:rPr>
              <a:t>In the mid to long run predictions, MODREG is able to show credible trends of pricing levels</a:t>
            </a:r>
            <a:endParaRPr b="0" lang="en-US" sz="2400" strike="noStrike" u="none">
              <a:solidFill>
                <a:srgbClr val="0000ff"/>
              </a:solidFill>
              <a:effectLst/>
              <a:uFillTx/>
              <a:latin typeface="Arial"/>
            </a:endParaRPr>
          </a:p>
          <a:p>
            <a:pPr marL="343080" indent="-343080">
              <a:spcBef>
                <a:spcPts val="601"/>
              </a:spcBef>
              <a:buClr>
                <a:srgbClr val="0000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ff"/>
                </a:solidFill>
                <a:effectLst/>
                <a:uFillTx/>
                <a:latin typeface="Arial"/>
              </a:rPr>
              <a:t>MODREG depends on various inputs that are outputs of models  that are run with assumptions we may not agreed with</a:t>
            </a:r>
            <a:endParaRPr b="0" lang="en-US" sz="2400" strike="noStrike" u="none">
              <a:solidFill>
                <a:srgbClr val="0000ff"/>
              </a:solidFill>
              <a:effectLst/>
              <a:uFillTx/>
              <a:latin typeface="Arial"/>
            </a:endParaRPr>
          </a:p>
          <a:p>
            <a:pPr marL="343080" indent="-343080">
              <a:spcBef>
                <a:spcPts val="601"/>
              </a:spcBef>
              <a:buClr>
                <a:srgbClr val="0000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ff"/>
                </a:solidFill>
                <a:effectLst/>
                <a:uFillTx/>
                <a:latin typeface="Arial"/>
              </a:rPr>
              <a:t>MODREG has built in too many sets of data that are part of independent research done by the consultant and may not necessary reflect current conditions</a:t>
            </a:r>
            <a:endParaRPr b="0" lang="en-US" sz="2400" strike="noStrike" u="none">
              <a:solidFill>
                <a:srgbClr val="0000ff"/>
              </a:solidFill>
              <a:effectLst/>
              <a:uFillTx/>
              <a:latin typeface="Arial"/>
            </a:endParaRPr>
          </a:p>
          <a:p>
            <a:pPr marL="343080" indent="-343080">
              <a:spcBef>
                <a:spcPts val="601"/>
              </a:spcBef>
              <a:buClr>
                <a:srgbClr val="0000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ff"/>
                </a:solidFill>
                <a:effectLst/>
                <a:uFillTx/>
                <a:latin typeface="Arial"/>
              </a:rPr>
              <a:t>MODREG structure does not allowed to run simplified sensitivities  </a:t>
            </a:r>
            <a:endParaRPr b="0" lang="en-US" sz="2400" strike="noStrike" u="none">
              <a:solidFill>
                <a:srgbClr val="0000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2" name="PlaceHolder 1"/>
          <p:cNvSpPr>
            <a:spLocks noGrp="1"/>
          </p:cNvSpPr>
          <p:nvPr>
            <p:ph type="title"/>
          </p:nvPr>
        </p:nvSpPr>
        <p:spPr>
          <a:xfrm>
            <a:off x="685800" y="304560"/>
            <a:ext cx="7772400" cy="9903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99"/>
                </a:solidFill>
                <a:effectLst/>
                <a:uFillTx/>
                <a:latin typeface="Arial"/>
              </a:rPr>
              <a:t>Improving Accuracy in Price Calculation</a:t>
            </a:r>
            <a:endParaRPr b="0" lang="en-US" sz="3200" strike="noStrike" u="none">
              <a:solidFill>
                <a:srgbClr val="000099"/>
              </a:solidFill>
              <a:effectLst/>
              <a:uFillTx/>
              <a:latin typeface="Arial"/>
            </a:endParaRPr>
          </a:p>
        </p:txBody>
      </p:sp>
      <p:sp>
        <p:nvSpPr>
          <p:cNvPr id="203" name="PlaceHolder 2"/>
          <p:cNvSpPr>
            <a:spLocks noGrp="1"/>
          </p:cNvSpPr>
          <p:nvPr>
            <p:ph/>
          </p:nvPr>
        </p:nvSpPr>
        <p:spPr>
          <a:xfrm>
            <a:off x="685800" y="1371240"/>
            <a:ext cx="7772400" cy="5257800"/>
          </a:xfrm>
          <a:prstGeom prst="rect">
            <a:avLst/>
          </a:prstGeom>
          <a:noFill/>
          <a:ln w="0">
            <a:noFill/>
          </a:ln>
        </p:spPr>
        <p:txBody>
          <a:bodyPr lIns="90000" rIns="90000" tIns="46800" bIns="46800" anchor="t">
            <a:normAutofit/>
          </a:bodyPr>
          <a:p>
            <a:pPr marL="343080" indent="-343080">
              <a:spcBef>
                <a:spcPts val="499"/>
              </a:spcBef>
              <a:buClr>
                <a:srgbClr val="0000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ff"/>
                </a:solidFill>
                <a:effectLst/>
                <a:uFillTx/>
                <a:latin typeface="Arial"/>
              </a:rPr>
              <a:t>There are some considerations that have to be taken into account in order to increase the reliability and accuracy of prices calculated by MOGREG.</a:t>
            </a:r>
            <a:endParaRPr b="0" lang="en-US" sz="2000" strike="noStrike" u="none">
              <a:solidFill>
                <a:srgbClr val="0000ff"/>
              </a:solidFill>
              <a:effectLst/>
              <a:uFillTx/>
              <a:latin typeface="Arial"/>
            </a:endParaRPr>
          </a:p>
          <a:p>
            <a:pPr lvl="1" marL="743040" indent="-285840">
              <a:spcBef>
                <a:spcPts val="451"/>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ff"/>
                </a:solidFill>
                <a:effectLst/>
                <a:uFillTx/>
                <a:latin typeface="Arial"/>
              </a:rPr>
              <a:t>Demand</a:t>
            </a:r>
            <a:endParaRPr b="0" lang="en-US" sz="1800" strike="noStrike" u="none">
              <a:solidFill>
                <a:srgbClr val="333399"/>
              </a:solidFill>
              <a:effectLst/>
              <a:uFillTx/>
              <a:latin typeface="Arial"/>
            </a:endParaRPr>
          </a:p>
          <a:p>
            <a:pPr lvl="2" marL="1085760" indent="-228600">
              <a:spcBef>
                <a:spcPts val="451"/>
              </a:spcBef>
              <a:buClr>
                <a:srgbClr val="000099"/>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ff"/>
                </a:solidFill>
                <a:effectLst/>
                <a:uFillTx/>
                <a:latin typeface="Arial"/>
              </a:rPr>
              <a:t>Update demand projections according to new  social ,economic, and political situation of the market</a:t>
            </a:r>
            <a:endParaRPr b="0" lang="en-US" sz="1800" strike="noStrike" u="none">
              <a:solidFill>
                <a:srgbClr val="0000ff"/>
              </a:solidFill>
              <a:effectLst/>
              <a:uFillTx/>
              <a:latin typeface="Arial"/>
            </a:endParaRPr>
          </a:p>
          <a:p>
            <a:pPr lvl="1" marL="743040" indent="-285840">
              <a:spcBef>
                <a:spcPts val="451"/>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ff"/>
                </a:solidFill>
                <a:effectLst/>
                <a:uFillTx/>
                <a:latin typeface="Arial"/>
              </a:rPr>
              <a:t>Exports </a:t>
            </a:r>
            <a:endParaRPr b="0" lang="en-US" sz="1800" strike="noStrike" u="none">
              <a:solidFill>
                <a:srgbClr val="333399"/>
              </a:solidFill>
              <a:effectLst/>
              <a:uFillTx/>
              <a:latin typeface="Arial"/>
            </a:endParaRPr>
          </a:p>
          <a:p>
            <a:pPr lvl="2" marL="1085760" indent="-228600">
              <a:spcBef>
                <a:spcPts val="451"/>
              </a:spcBef>
              <a:buClr>
                <a:srgbClr val="000099"/>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ff"/>
                </a:solidFill>
                <a:effectLst/>
                <a:uFillTx/>
                <a:latin typeface="Arial"/>
              </a:rPr>
              <a:t>Work closely with  Brazil South Market desk</a:t>
            </a:r>
            <a:endParaRPr b="0" lang="en-US" sz="1800" strike="noStrike" u="none">
              <a:solidFill>
                <a:srgbClr val="0000ff"/>
              </a:solidFill>
              <a:effectLst/>
              <a:uFillTx/>
              <a:latin typeface="Arial"/>
            </a:endParaRPr>
          </a:p>
          <a:p>
            <a:pPr lvl="1" marL="743040" indent="-285840">
              <a:spcBef>
                <a:spcPts val="451"/>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ff"/>
                </a:solidFill>
                <a:effectLst/>
                <a:uFillTx/>
                <a:latin typeface="Arial"/>
              </a:rPr>
              <a:t>Gas Availability</a:t>
            </a:r>
            <a:endParaRPr b="0" lang="en-US" sz="1800" strike="noStrike" u="none">
              <a:solidFill>
                <a:srgbClr val="333399"/>
              </a:solidFill>
              <a:effectLst/>
              <a:uFillTx/>
              <a:latin typeface="Arial"/>
            </a:endParaRPr>
          </a:p>
          <a:p>
            <a:pPr lvl="2" marL="1085760" indent="-228600">
              <a:spcBef>
                <a:spcPts val="451"/>
              </a:spcBef>
              <a:buClr>
                <a:srgbClr val="000099"/>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ff"/>
                </a:solidFill>
                <a:effectLst/>
                <a:uFillTx/>
                <a:latin typeface="Arial"/>
              </a:rPr>
              <a:t>Forecasting gas availability on a period to period basis</a:t>
            </a:r>
            <a:endParaRPr b="0" lang="en-US" sz="1800" strike="noStrike" u="none">
              <a:solidFill>
                <a:srgbClr val="0000ff"/>
              </a:solidFill>
              <a:effectLst/>
              <a:uFillTx/>
              <a:latin typeface="Arial"/>
            </a:endParaRPr>
          </a:p>
          <a:p>
            <a:pPr lvl="2" marL="1085760" indent="-228600">
              <a:spcBef>
                <a:spcPts val="451"/>
              </a:spcBef>
              <a:buClr>
                <a:srgbClr val="000099"/>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ff"/>
                </a:solidFill>
                <a:effectLst/>
                <a:uFillTx/>
                <a:latin typeface="Arial"/>
              </a:rPr>
              <a:t>Find out relationship between temperature and gas curtailment</a:t>
            </a:r>
            <a:endParaRPr b="0" lang="en-US" sz="1800" strike="noStrike" u="none">
              <a:solidFill>
                <a:srgbClr val="0000ff"/>
              </a:solidFill>
              <a:effectLst/>
              <a:uFillTx/>
              <a:latin typeface="Arial"/>
            </a:endParaRPr>
          </a:p>
          <a:p>
            <a:pPr lvl="1" marL="743040" indent="-285840">
              <a:spcBef>
                <a:spcPts val="451"/>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ff"/>
                </a:solidFill>
                <a:effectLst/>
                <a:uFillTx/>
                <a:latin typeface="Arial"/>
              </a:rPr>
              <a:t>Forced Dispatched Units</a:t>
            </a:r>
            <a:endParaRPr b="0" lang="en-US" sz="1800" strike="noStrike" u="none">
              <a:solidFill>
                <a:srgbClr val="333399"/>
              </a:solidFill>
              <a:effectLst/>
              <a:uFillTx/>
              <a:latin typeface="Arial"/>
            </a:endParaRPr>
          </a:p>
          <a:p>
            <a:pPr lvl="2" marL="1085760" indent="-228600">
              <a:spcBef>
                <a:spcPts val="451"/>
              </a:spcBef>
              <a:buClr>
                <a:srgbClr val="000099"/>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ff"/>
                </a:solidFill>
                <a:effectLst/>
                <a:uFillTx/>
                <a:latin typeface="Arial"/>
              </a:rPr>
              <a:t>Update information on a month to month basis of the machines programmed to be forced dispatched</a:t>
            </a:r>
            <a:endParaRPr b="0" lang="en-US" sz="1800" strike="noStrike" u="none">
              <a:solidFill>
                <a:srgbClr val="0000ff"/>
              </a:solidFill>
              <a:effectLst/>
              <a:uFillTx/>
              <a:latin typeface="Arial"/>
            </a:endParaRPr>
          </a:p>
          <a:p>
            <a:pPr lvl="1" marL="74304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333399"/>
              </a:solidFill>
              <a:effectLst/>
              <a:uFillTx/>
              <a:latin typeface="Arial"/>
            </a:endParaRPr>
          </a:p>
          <a:p>
            <a:pPr lvl="1" marL="74304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333399"/>
              </a:solidFill>
              <a:effectLst/>
              <a:uFillTx/>
              <a:latin typeface="Arial"/>
            </a:endParaRPr>
          </a:p>
          <a:p>
            <a:pPr lvl="1" marL="743040" indent="0">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333399"/>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 name="PlaceHolder 1"/>
          <p:cNvSpPr>
            <a:spLocks noGrp="1"/>
          </p:cNvSpPr>
          <p:nvPr>
            <p:ph/>
          </p:nvPr>
        </p:nvSpPr>
        <p:spPr>
          <a:xfrm>
            <a:off x="685440" y="1142640"/>
            <a:ext cx="7924680" cy="5257800"/>
          </a:xfrm>
          <a:prstGeom prst="rect">
            <a:avLst/>
          </a:prstGeom>
          <a:noFill/>
          <a:ln w="0">
            <a:noFill/>
          </a:ln>
        </p:spPr>
        <p:txBody>
          <a:bodyPr lIns="90000" rIns="90000" tIns="46800" bIns="46800" anchor="t">
            <a:normAutofit/>
          </a:bodyPr>
          <a:p>
            <a:pPr marL="343080" indent="-343080">
              <a:lnSpc>
                <a:spcPct val="110000"/>
              </a:lnSpc>
              <a:spcBef>
                <a:spcPts val="550"/>
              </a:spcBef>
              <a:buClr>
                <a:srgbClr val="0000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ff"/>
                </a:solidFill>
                <a:effectLst/>
                <a:uFillTx/>
                <a:latin typeface="Arial"/>
              </a:rPr>
              <a:t>MODREG is a linear programming model  which is designed to calculate prices and optimize generation in  the Argentine Power Market</a:t>
            </a:r>
            <a:endParaRPr b="0" lang="en-US" sz="2200" strike="noStrike" u="none">
              <a:solidFill>
                <a:srgbClr val="0000ff"/>
              </a:solidFill>
              <a:effectLst/>
              <a:uFillTx/>
              <a:latin typeface="Arial"/>
            </a:endParaRPr>
          </a:p>
          <a:p>
            <a:pPr marL="343080" indent="-343080">
              <a:lnSpc>
                <a:spcPct val="110000"/>
              </a:lnSpc>
              <a:spcBef>
                <a:spcPts val="550"/>
              </a:spcBef>
              <a:buClr>
                <a:srgbClr val="0000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ff"/>
                </a:solidFill>
                <a:effectLst/>
                <a:uFillTx/>
                <a:latin typeface="Arial"/>
              </a:rPr>
              <a:t>MODREG works on a  weekly basis and in five (5) hourly blocks  </a:t>
            </a:r>
            <a:endParaRPr b="0" lang="en-US" sz="2200" strike="noStrike" u="none">
              <a:solidFill>
                <a:srgbClr val="0000ff"/>
              </a:solidFill>
              <a:effectLst/>
              <a:uFillTx/>
              <a:latin typeface="Arial"/>
            </a:endParaRPr>
          </a:p>
          <a:p>
            <a:pPr marL="343080" indent="-343080">
              <a:lnSpc>
                <a:spcPct val="110000"/>
              </a:lnSpc>
              <a:spcBef>
                <a:spcPts val="550"/>
              </a:spcBef>
              <a:buClr>
                <a:srgbClr val="0000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ff"/>
                </a:solidFill>
                <a:effectLst/>
                <a:uFillTx/>
                <a:latin typeface="Arial"/>
              </a:rPr>
              <a:t>MODREG based on  hydro generation data previously optimize by another model, optimizes (minimizes) the variable costs of  thermal generation, taking into account all the other variables such as demand, transmission lines, imports  and exports, </a:t>
            </a:r>
            <a:endParaRPr b="0" lang="en-US" sz="2200" strike="noStrike" u="none">
              <a:solidFill>
                <a:srgbClr val="0000ff"/>
              </a:solidFill>
              <a:effectLst/>
              <a:uFillTx/>
              <a:latin typeface="Arial"/>
            </a:endParaRPr>
          </a:p>
          <a:p>
            <a:pPr marL="343080" indent="-343080">
              <a:lnSpc>
                <a:spcPct val="110000"/>
              </a:lnSpc>
              <a:spcBef>
                <a:spcPts val="550"/>
              </a:spcBef>
              <a:buClr>
                <a:srgbClr val="0000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200" strike="noStrike" u="none">
                <a:solidFill>
                  <a:srgbClr val="0000ff"/>
                </a:solidFill>
                <a:effectLst/>
                <a:uFillTx/>
                <a:latin typeface="Arial"/>
              </a:rPr>
              <a:t>Because of its characteristics, MODREG is a useful tool to approach mid to long term pricing and generation outputs of the Argentine Power market.</a:t>
            </a:r>
            <a:endParaRPr b="0" lang="en-US" sz="2200" strike="noStrike" u="none">
              <a:solidFill>
                <a:srgbClr val="0000ff"/>
              </a:solidFill>
              <a:effectLst/>
              <a:uFillTx/>
              <a:latin typeface="Arial"/>
            </a:endParaRPr>
          </a:p>
          <a:p>
            <a:pPr marL="343080" indent="0">
              <a:lnSpc>
                <a:spcPct val="110000"/>
              </a:lnSpc>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0000ff"/>
              </a:solidFill>
              <a:effectLst/>
              <a:uFillTx/>
              <a:latin typeface="Arial"/>
            </a:endParaRPr>
          </a:p>
          <a:p>
            <a:pPr lvl="1" marL="743040" indent="0">
              <a:lnSpc>
                <a:spcPct val="110000"/>
              </a:lnSpc>
              <a:spcBef>
                <a:spcPts val="55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200" strike="noStrike" u="none">
              <a:solidFill>
                <a:srgbClr val="333399"/>
              </a:solidFill>
              <a:effectLst/>
              <a:uFillTx/>
              <a:latin typeface="Arial"/>
            </a:endParaRPr>
          </a:p>
        </p:txBody>
      </p:sp>
      <p:sp>
        <p:nvSpPr>
          <p:cNvPr id="13" name="PlaceHolder 2"/>
          <p:cNvSpPr>
            <a:spLocks noGrp="1"/>
          </p:cNvSpPr>
          <p:nvPr>
            <p:ph type="title"/>
          </p:nvPr>
        </p:nvSpPr>
        <p:spPr>
          <a:xfrm>
            <a:off x="685800" y="228600"/>
            <a:ext cx="7772400" cy="9907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99"/>
                </a:solidFill>
                <a:effectLst/>
                <a:uFillTx/>
                <a:latin typeface="Arial"/>
              </a:rPr>
              <a:t>MODREG Fundamentals</a:t>
            </a:r>
            <a:endParaRPr b="0" lang="en-US" sz="3200" strike="noStrike" u="none">
              <a:solidFill>
                <a:srgbClr val="000099"/>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 name="PlaceHolder 1"/>
          <p:cNvSpPr>
            <a:spLocks noGrp="1"/>
          </p:cNvSpPr>
          <p:nvPr>
            <p:ph type="title"/>
          </p:nvPr>
        </p:nvSpPr>
        <p:spPr>
          <a:xfrm>
            <a:off x="685800" y="228600"/>
            <a:ext cx="7772400" cy="9907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99"/>
                </a:solidFill>
                <a:effectLst/>
                <a:uFillTx/>
                <a:latin typeface="Arial"/>
              </a:rPr>
              <a:t>MODREG Inputs</a:t>
            </a:r>
            <a:endParaRPr b="0" lang="en-US" sz="3200" strike="noStrike" u="none">
              <a:solidFill>
                <a:srgbClr val="000099"/>
              </a:solidFill>
              <a:effectLst/>
              <a:uFillTx/>
              <a:latin typeface="Arial"/>
            </a:endParaRPr>
          </a:p>
        </p:txBody>
      </p:sp>
      <p:sp>
        <p:nvSpPr>
          <p:cNvPr id="15" name="PlaceHolder 2"/>
          <p:cNvSpPr>
            <a:spLocks noGrp="1"/>
          </p:cNvSpPr>
          <p:nvPr>
            <p:ph/>
          </p:nvPr>
        </p:nvSpPr>
        <p:spPr>
          <a:xfrm>
            <a:off x="457200" y="990720"/>
            <a:ext cx="8153280" cy="5410080"/>
          </a:xfrm>
          <a:prstGeom prst="rect">
            <a:avLst/>
          </a:prstGeom>
          <a:noFill/>
          <a:ln w="0">
            <a:noFill/>
          </a:ln>
        </p:spPr>
        <p:txBody>
          <a:bodyPr lIns="90000" rIns="90000" tIns="46800" bIns="46800" anchor="t">
            <a:normAutofit lnSpcReduction="9999"/>
          </a:bodyPr>
          <a:p>
            <a:pPr marL="343080" indent="-343080">
              <a:lnSpc>
                <a:spcPct val="80000"/>
              </a:lnSpc>
              <a:spcBef>
                <a:spcPts val="476"/>
              </a:spcBef>
              <a:buClr>
                <a:srgbClr val="0000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ff"/>
                </a:solidFill>
                <a:effectLst/>
                <a:uFillTx/>
                <a:latin typeface="Arial"/>
              </a:rPr>
              <a:t>MODREG ’s  main inputs:</a:t>
            </a:r>
            <a:endParaRPr b="0" lang="en-US" sz="1900" strike="noStrike" u="none">
              <a:solidFill>
                <a:srgbClr val="0000ff"/>
              </a:solidFill>
              <a:effectLst/>
              <a:uFillTx/>
              <a:latin typeface="Arial"/>
            </a:endParaRPr>
          </a:p>
          <a:p>
            <a:pPr lvl="1" marL="743040" indent="-285840">
              <a:lnSpc>
                <a:spcPct val="80000"/>
              </a:lnSpc>
              <a:spcBef>
                <a:spcPts val="476"/>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900" strike="noStrike" u="none">
                <a:solidFill>
                  <a:srgbClr val="0000ff"/>
                </a:solidFill>
                <a:effectLst/>
                <a:uFillTx/>
                <a:latin typeface="Arial"/>
              </a:rPr>
              <a:t>Demand</a:t>
            </a:r>
            <a:endParaRPr b="0" lang="en-US" sz="1900" strike="noStrike" u="none">
              <a:solidFill>
                <a:srgbClr val="333399"/>
              </a:solidFill>
              <a:effectLst/>
              <a:uFillTx/>
              <a:latin typeface="Arial"/>
            </a:endParaRPr>
          </a:p>
          <a:p>
            <a:pPr lvl="2" marL="1085760" indent="-228600">
              <a:lnSpc>
                <a:spcPct val="80000"/>
              </a:lnSpc>
              <a:spcBef>
                <a:spcPts val="476"/>
              </a:spcBef>
              <a:buClr>
                <a:srgbClr val="000099"/>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ff"/>
                </a:solidFill>
                <a:effectLst/>
                <a:uFillTx/>
                <a:latin typeface="Arial"/>
              </a:rPr>
              <a:t>Total demand is estimated from a reference year and  as a result from the aggregation of  all regional demands</a:t>
            </a:r>
            <a:endParaRPr b="0" lang="en-US" sz="1900" strike="noStrike" u="none">
              <a:solidFill>
                <a:srgbClr val="0000ff"/>
              </a:solidFill>
              <a:effectLst/>
              <a:uFillTx/>
              <a:latin typeface="Arial"/>
            </a:endParaRPr>
          </a:p>
          <a:p>
            <a:pPr lvl="2" marL="1085760" indent="-228600">
              <a:lnSpc>
                <a:spcPct val="80000"/>
              </a:lnSpc>
              <a:spcBef>
                <a:spcPts val="476"/>
              </a:spcBef>
              <a:buClr>
                <a:srgbClr val="000099"/>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ff"/>
                </a:solidFill>
                <a:effectLst/>
                <a:uFillTx/>
                <a:latin typeface="Arial"/>
              </a:rPr>
              <a:t>Each regional demand is calculated from a reference year and then adjusted by the estimated growth</a:t>
            </a:r>
            <a:endParaRPr b="0" lang="en-US" sz="1900" strike="noStrike" u="none">
              <a:solidFill>
                <a:srgbClr val="0000ff"/>
              </a:solidFill>
              <a:effectLst/>
              <a:uFillTx/>
              <a:latin typeface="Arial"/>
            </a:endParaRPr>
          </a:p>
          <a:p>
            <a:pPr lvl="1" marL="743040" indent="-285840">
              <a:lnSpc>
                <a:spcPct val="80000"/>
              </a:lnSpc>
              <a:spcBef>
                <a:spcPts val="476"/>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900" strike="noStrike" u="none">
                <a:solidFill>
                  <a:srgbClr val="0000ff"/>
                </a:solidFill>
                <a:effectLst/>
                <a:uFillTx/>
                <a:latin typeface="Arial"/>
              </a:rPr>
              <a:t>Thermal Generation</a:t>
            </a:r>
            <a:r>
              <a:rPr b="0" lang="en-US" sz="1900" strike="noStrike" u="none">
                <a:solidFill>
                  <a:srgbClr val="333399"/>
                </a:solidFill>
                <a:effectLst/>
                <a:uFillTx/>
                <a:latin typeface="Arial"/>
              </a:rPr>
              <a:t> </a:t>
            </a:r>
            <a:endParaRPr b="0" lang="en-US" sz="1900" strike="noStrike" u="none">
              <a:solidFill>
                <a:srgbClr val="333399"/>
              </a:solidFill>
              <a:effectLst/>
              <a:uFillTx/>
              <a:latin typeface="Arial"/>
            </a:endParaRPr>
          </a:p>
          <a:p>
            <a:pPr lvl="2" marL="1085760" indent="-228600">
              <a:lnSpc>
                <a:spcPct val="80000"/>
              </a:lnSpc>
              <a:spcBef>
                <a:spcPts val="476"/>
              </a:spcBef>
              <a:buClr>
                <a:srgbClr val="000099"/>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ff"/>
                </a:solidFill>
                <a:effectLst/>
                <a:uFillTx/>
                <a:latin typeface="Arial"/>
              </a:rPr>
              <a:t>Is optimize taking into account: declare cost of generation, Installed Capacity, Heat Rate, Fuel Consumption, Maintenance Schedule, Gas Availability,  Specific Fuel Consumption</a:t>
            </a:r>
            <a:endParaRPr b="0" lang="en-US" sz="1900" strike="noStrike" u="none">
              <a:solidFill>
                <a:srgbClr val="0000ff"/>
              </a:solidFill>
              <a:effectLst/>
              <a:uFillTx/>
              <a:latin typeface="Arial"/>
            </a:endParaRPr>
          </a:p>
          <a:p>
            <a:pPr lvl="1" marL="743040" indent="-285840">
              <a:lnSpc>
                <a:spcPct val="80000"/>
              </a:lnSpc>
              <a:spcBef>
                <a:spcPts val="476"/>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900" strike="noStrike" u="none">
                <a:solidFill>
                  <a:srgbClr val="0000ff"/>
                </a:solidFill>
                <a:effectLst/>
                <a:uFillTx/>
                <a:latin typeface="Arial"/>
              </a:rPr>
              <a:t>Hydro Generation</a:t>
            </a:r>
            <a:r>
              <a:rPr b="0" lang="en-US" sz="1900" strike="noStrike" u="none">
                <a:solidFill>
                  <a:srgbClr val="333399"/>
                </a:solidFill>
                <a:effectLst/>
                <a:uFillTx/>
                <a:latin typeface="Arial"/>
              </a:rPr>
              <a:t> </a:t>
            </a:r>
            <a:endParaRPr b="0" lang="en-US" sz="1900" strike="noStrike" u="none">
              <a:solidFill>
                <a:srgbClr val="333399"/>
              </a:solidFill>
              <a:effectLst/>
              <a:uFillTx/>
              <a:latin typeface="Arial"/>
            </a:endParaRPr>
          </a:p>
          <a:p>
            <a:pPr lvl="2" marL="1085760" indent="-228600">
              <a:lnSpc>
                <a:spcPct val="80000"/>
              </a:lnSpc>
              <a:spcBef>
                <a:spcPts val="476"/>
              </a:spcBef>
              <a:buClr>
                <a:srgbClr val="000099"/>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ff"/>
                </a:solidFill>
                <a:effectLst/>
                <a:uFillTx/>
                <a:latin typeface="Arial"/>
              </a:rPr>
              <a:t>Installed Capacity of generation facilities, and historical series of generation (57) 1943-1999</a:t>
            </a:r>
            <a:endParaRPr b="0" lang="en-US" sz="1900" strike="noStrike" u="none">
              <a:solidFill>
                <a:srgbClr val="0000ff"/>
              </a:solidFill>
              <a:effectLst/>
              <a:uFillTx/>
              <a:latin typeface="Arial"/>
            </a:endParaRPr>
          </a:p>
          <a:p>
            <a:pPr lvl="1" marL="743040" indent="-285840">
              <a:lnSpc>
                <a:spcPct val="80000"/>
              </a:lnSpc>
              <a:spcBef>
                <a:spcPts val="476"/>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900" strike="noStrike" u="none">
                <a:solidFill>
                  <a:srgbClr val="0000ff"/>
                </a:solidFill>
                <a:effectLst/>
                <a:uFillTx/>
                <a:latin typeface="Arial"/>
              </a:rPr>
              <a:t>Exports</a:t>
            </a:r>
            <a:endParaRPr b="0" lang="en-US" sz="1900" strike="noStrike" u="none">
              <a:solidFill>
                <a:srgbClr val="333399"/>
              </a:solidFill>
              <a:effectLst/>
              <a:uFillTx/>
              <a:latin typeface="Arial"/>
            </a:endParaRPr>
          </a:p>
          <a:p>
            <a:pPr lvl="2" marL="1085760" indent="-228600">
              <a:lnSpc>
                <a:spcPct val="80000"/>
              </a:lnSpc>
              <a:spcBef>
                <a:spcPts val="476"/>
              </a:spcBef>
              <a:buClr>
                <a:srgbClr val="000099"/>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ff"/>
                </a:solidFill>
                <a:effectLst/>
                <a:uFillTx/>
                <a:latin typeface="Arial"/>
              </a:rPr>
              <a:t>Exports to Brazil determined by each series of hydro situation and aggregate into the  total demand </a:t>
            </a:r>
            <a:endParaRPr b="0" lang="en-US" sz="1900" strike="noStrike" u="none">
              <a:solidFill>
                <a:srgbClr val="0000ff"/>
              </a:solidFill>
              <a:effectLst/>
              <a:uFillTx/>
              <a:latin typeface="Arial"/>
            </a:endParaRPr>
          </a:p>
          <a:p>
            <a:pPr lvl="1" marL="743040" indent="-285840">
              <a:lnSpc>
                <a:spcPct val="80000"/>
              </a:lnSpc>
              <a:spcBef>
                <a:spcPts val="476"/>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900" strike="noStrike" u="none">
                <a:solidFill>
                  <a:srgbClr val="0000ff"/>
                </a:solidFill>
                <a:effectLst/>
                <a:uFillTx/>
                <a:latin typeface="Arial"/>
              </a:rPr>
              <a:t>Transmission Lines</a:t>
            </a:r>
            <a:endParaRPr b="0" lang="en-US" sz="1900" strike="noStrike" u="none">
              <a:solidFill>
                <a:srgbClr val="333399"/>
              </a:solidFill>
              <a:effectLst/>
              <a:uFillTx/>
              <a:latin typeface="Arial"/>
            </a:endParaRPr>
          </a:p>
          <a:p>
            <a:pPr lvl="2" marL="1085760" indent="-228600">
              <a:lnSpc>
                <a:spcPct val="80000"/>
              </a:lnSpc>
              <a:spcBef>
                <a:spcPts val="476"/>
              </a:spcBef>
              <a:buClr>
                <a:srgbClr val="000099"/>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ff"/>
                </a:solidFill>
                <a:effectLst/>
                <a:uFillTx/>
                <a:latin typeface="Arial"/>
              </a:rPr>
              <a:t>Regional transmission lines, constraints and losses</a:t>
            </a:r>
            <a:endParaRPr b="0" lang="en-US" sz="1900" strike="noStrike" u="none">
              <a:solidFill>
                <a:srgbClr val="0000ff"/>
              </a:solidFill>
              <a:effectLst/>
              <a:uFillTx/>
              <a:latin typeface="Arial"/>
            </a:endParaRPr>
          </a:p>
          <a:p>
            <a:pPr lvl="1" marL="743040" indent="-285840">
              <a:lnSpc>
                <a:spcPct val="80000"/>
              </a:lnSpc>
              <a:spcBef>
                <a:spcPts val="476"/>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900" strike="noStrike" u="none">
                <a:solidFill>
                  <a:srgbClr val="0000ff"/>
                </a:solidFill>
                <a:effectLst/>
                <a:uFillTx/>
                <a:latin typeface="Arial"/>
              </a:rPr>
              <a:t>Power Exchange with Uruguay</a:t>
            </a:r>
            <a:endParaRPr b="0" lang="en-US" sz="1900" strike="noStrike" u="none">
              <a:solidFill>
                <a:srgbClr val="333399"/>
              </a:solidFill>
              <a:effectLst/>
              <a:uFillTx/>
              <a:latin typeface="Arial"/>
            </a:endParaRPr>
          </a:p>
          <a:p>
            <a:pPr lvl="2" marL="1085760" indent="-228600">
              <a:lnSpc>
                <a:spcPct val="80000"/>
              </a:lnSpc>
              <a:spcBef>
                <a:spcPts val="476"/>
              </a:spcBef>
              <a:buClr>
                <a:srgbClr val="000099"/>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900" strike="noStrike" u="none">
                <a:solidFill>
                  <a:srgbClr val="0000ff"/>
                </a:solidFill>
                <a:effectLst/>
                <a:uFillTx/>
                <a:latin typeface="Arial"/>
              </a:rPr>
              <a:t>Modeled as an integrated region of the Argentine Market</a:t>
            </a:r>
            <a:endParaRPr b="0" lang="en-US" sz="1900" strike="noStrike" u="none">
              <a:solidFill>
                <a:srgbClr val="0000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685800" y="228600"/>
            <a:ext cx="7772400" cy="9907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99"/>
                </a:solidFill>
                <a:effectLst/>
                <a:uFillTx/>
                <a:latin typeface="Arial"/>
              </a:rPr>
              <a:t>MODREG Calibration</a:t>
            </a:r>
            <a:endParaRPr b="0" lang="en-US" sz="3200" strike="noStrike" u="none">
              <a:solidFill>
                <a:srgbClr val="000099"/>
              </a:solidFill>
              <a:effectLst/>
              <a:uFillTx/>
              <a:latin typeface="Arial"/>
            </a:endParaRPr>
          </a:p>
        </p:txBody>
      </p:sp>
      <p:sp>
        <p:nvSpPr>
          <p:cNvPr id="17" name="PlaceHolder 2"/>
          <p:cNvSpPr>
            <a:spLocks noGrp="1"/>
          </p:cNvSpPr>
          <p:nvPr>
            <p:ph/>
          </p:nvPr>
        </p:nvSpPr>
        <p:spPr>
          <a:xfrm>
            <a:off x="685800" y="914040"/>
            <a:ext cx="7772400" cy="4724280"/>
          </a:xfrm>
          <a:prstGeom prst="rect">
            <a:avLst/>
          </a:prstGeom>
          <a:noFill/>
          <a:ln w="0">
            <a:noFill/>
          </a:ln>
        </p:spPr>
        <p:txBody>
          <a:bodyPr lIns="90000" rIns="90000" tIns="46800" bIns="46800" anchor="t">
            <a:normAutofit fontScale="92500" lnSpcReduction="19999"/>
          </a:bodyPr>
          <a:p>
            <a:pPr marL="343080" indent="-343080">
              <a:spcBef>
                <a:spcPts val="499"/>
              </a:spcBef>
              <a:buClr>
                <a:srgbClr val="0000ff"/>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ff"/>
                </a:solidFill>
                <a:effectLst/>
                <a:uFillTx/>
                <a:latin typeface="Arial"/>
              </a:rPr>
              <a:t>Calibration Exercise</a:t>
            </a:r>
            <a:endParaRPr b="0" lang="en-US" sz="2000" strike="noStrike" u="none">
              <a:solidFill>
                <a:srgbClr val="0000ff"/>
              </a:solidFill>
              <a:effectLst/>
              <a:uFillTx/>
              <a:latin typeface="Arial"/>
            </a:endParaRPr>
          </a:p>
          <a:p>
            <a:pPr lvl="1" marL="743040" indent="-285840">
              <a:spcBef>
                <a:spcPts val="499"/>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ff"/>
                </a:solidFill>
                <a:effectLst/>
                <a:uFillTx/>
                <a:latin typeface="Arial"/>
              </a:rPr>
              <a:t>Design to test  the accuracy of MODREG in predicting prices in the mid term</a:t>
            </a:r>
            <a:endParaRPr b="0" lang="en-US" sz="2000" strike="noStrike" u="none">
              <a:solidFill>
                <a:srgbClr val="333399"/>
              </a:solidFill>
              <a:effectLst/>
              <a:uFillTx/>
              <a:latin typeface="Arial"/>
            </a:endParaRPr>
          </a:p>
          <a:p>
            <a:pPr lvl="1" marL="743040" indent="-285840">
              <a:spcBef>
                <a:spcPts val="499"/>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ff"/>
                </a:solidFill>
                <a:effectLst/>
                <a:uFillTx/>
                <a:latin typeface="Arial"/>
              </a:rPr>
              <a:t>Input the actual data from January to July 2001 in regards to:</a:t>
            </a:r>
            <a:endParaRPr b="0" lang="en-US" sz="2000" strike="noStrike" u="none">
              <a:solidFill>
                <a:srgbClr val="333399"/>
              </a:solidFill>
              <a:effectLst/>
              <a:uFillTx/>
              <a:latin typeface="Arial"/>
            </a:endParaRPr>
          </a:p>
          <a:p>
            <a:pPr lvl="2" marL="1085760" indent="-228600">
              <a:spcBef>
                <a:spcPts val="499"/>
              </a:spcBef>
              <a:buClr>
                <a:srgbClr val="000099"/>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ff"/>
                </a:solidFill>
                <a:effectLst/>
                <a:uFillTx/>
                <a:latin typeface="Arial"/>
              </a:rPr>
              <a:t>Hydro generation </a:t>
            </a:r>
            <a:endParaRPr b="0" lang="en-US" sz="2000" strike="noStrike" u="none">
              <a:solidFill>
                <a:srgbClr val="0000ff"/>
              </a:solidFill>
              <a:effectLst/>
              <a:uFillTx/>
              <a:latin typeface="Arial"/>
            </a:endParaRPr>
          </a:p>
          <a:p>
            <a:pPr lvl="2" marL="1085760" indent="-228600">
              <a:spcBef>
                <a:spcPts val="499"/>
              </a:spcBef>
              <a:buClr>
                <a:srgbClr val="000099"/>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ff"/>
                </a:solidFill>
                <a:effectLst/>
                <a:uFillTx/>
                <a:latin typeface="Arial"/>
              </a:rPr>
              <a:t>Exports to Brazil</a:t>
            </a:r>
            <a:endParaRPr b="0" lang="en-US" sz="2000" strike="noStrike" u="none">
              <a:solidFill>
                <a:srgbClr val="0000ff"/>
              </a:solidFill>
              <a:effectLst/>
              <a:uFillTx/>
              <a:latin typeface="Arial"/>
            </a:endParaRPr>
          </a:p>
          <a:p>
            <a:pPr lvl="2" marL="1085760" indent="-228600">
              <a:spcBef>
                <a:spcPts val="499"/>
              </a:spcBef>
              <a:buClr>
                <a:srgbClr val="000099"/>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ff"/>
                </a:solidFill>
                <a:effectLst/>
                <a:uFillTx/>
                <a:latin typeface="Arial"/>
              </a:rPr>
              <a:t>Thermal plant availability</a:t>
            </a:r>
            <a:endParaRPr b="0" lang="en-US" sz="2000" strike="noStrike" u="none">
              <a:solidFill>
                <a:srgbClr val="0000ff"/>
              </a:solidFill>
              <a:effectLst/>
              <a:uFillTx/>
              <a:latin typeface="Arial"/>
            </a:endParaRPr>
          </a:p>
          <a:p>
            <a:pPr lvl="2" marL="1085760" indent="-228600">
              <a:spcBef>
                <a:spcPts val="499"/>
              </a:spcBef>
              <a:buClr>
                <a:srgbClr val="000099"/>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ff"/>
                </a:solidFill>
                <a:effectLst/>
                <a:uFillTx/>
                <a:latin typeface="Arial"/>
              </a:rPr>
              <a:t>Declare Costs of Generation</a:t>
            </a:r>
            <a:endParaRPr b="0" lang="en-US" sz="2000" strike="noStrike" u="none">
              <a:solidFill>
                <a:srgbClr val="0000ff"/>
              </a:solidFill>
              <a:effectLst/>
              <a:uFillTx/>
              <a:latin typeface="Arial"/>
            </a:endParaRPr>
          </a:p>
          <a:p>
            <a:pPr lvl="1" marL="743040" indent="-285840">
              <a:spcBef>
                <a:spcPts val="499"/>
              </a:spcBef>
              <a:buClr>
                <a:srgbClr val="3333cc"/>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000" strike="noStrike" u="none">
                <a:solidFill>
                  <a:srgbClr val="0000ff"/>
                </a:solidFill>
                <a:effectLst/>
                <a:uFillTx/>
                <a:latin typeface="Arial"/>
              </a:rPr>
              <a:t>MODREG to calculate:</a:t>
            </a:r>
            <a:endParaRPr b="0" lang="en-US" sz="2000" strike="noStrike" u="none">
              <a:solidFill>
                <a:srgbClr val="333399"/>
              </a:solidFill>
              <a:effectLst/>
              <a:uFillTx/>
              <a:latin typeface="Arial"/>
            </a:endParaRPr>
          </a:p>
          <a:p>
            <a:pPr lvl="1" marL="743040" indent="-285840">
              <a:spcBef>
                <a:spcPts val="4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333399"/>
                </a:solidFill>
                <a:effectLst/>
                <a:uFillTx/>
                <a:latin typeface="Arial"/>
              </a:rPr>
              <a:t>      </a:t>
            </a:r>
            <a:r>
              <a:rPr b="0" lang="en-US" sz="2000" strike="noStrike" u="none">
                <a:solidFill>
                  <a:srgbClr val="0000ff"/>
                </a:solidFill>
                <a:effectLst/>
                <a:uFillTx/>
                <a:latin typeface="Arial"/>
              </a:rPr>
              <a:t>Demand Growth                             Hydro Generation</a:t>
            </a:r>
            <a:endParaRPr b="0" lang="en-US" sz="2000" strike="noStrike" u="none">
              <a:solidFill>
                <a:srgbClr val="333399"/>
              </a:solidFill>
              <a:effectLst/>
              <a:uFillTx/>
              <a:latin typeface="Arial"/>
            </a:endParaRPr>
          </a:p>
          <a:p>
            <a:pPr lvl="2" marL="1085760" indent="-228600">
              <a:spcBef>
                <a:spcPts val="49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ff"/>
                </a:solidFill>
                <a:effectLst/>
                <a:uFillTx/>
                <a:latin typeface="Arial"/>
              </a:rPr>
              <a:t>Thermal Generation                       Transmission Losses</a:t>
            </a:r>
            <a:endParaRPr b="0" lang="en-US" sz="2000" strike="noStrike" u="none">
              <a:solidFill>
                <a:srgbClr val="0000ff"/>
              </a:solidFill>
              <a:effectLst/>
              <a:uFillTx/>
              <a:latin typeface="Arial"/>
            </a:endParaRPr>
          </a:p>
          <a:p>
            <a:pPr lvl="2" marL="1085760" indent="-228600">
              <a:spcBef>
                <a:spcPts val="49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ff"/>
                </a:solidFill>
                <a:effectLst/>
                <a:uFillTx/>
                <a:latin typeface="Arial"/>
              </a:rPr>
              <a:t> Fuel Consumption                         Exports and Imports</a:t>
            </a:r>
            <a:endParaRPr b="0" lang="en-US" sz="2000" strike="noStrike" u="none">
              <a:solidFill>
                <a:srgbClr val="0000ff"/>
              </a:solidFill>
              <a:effectLst/>
              <a:uFillTx/>
              <a:latin typeface="Arial"/>
            </a:endParaRPr>
          </a:p>
          <a:p>
            <a:pPr lvl="2" marL="1085760" indent="-228600">
              <a:spcBef>
                <a:spcPts val="499"/>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ff"/>
                </a:solidFill>
                <a:effectLst/>
                <a:uFillTx/>
                <a:latin typeface="Arial"/>
              </a:rPr>
              <a:t>                                     </a:t>
            </a:r>
            <a:endParaRPr b="0" lang="en-US" sz="2000" strike="noStrike" u="none">
              <a:solidFill>
                <a:srgbClr val="0000ff"/>
              </a:solidFill>
              <a:effectLst/>
              <a:uFillTx/>
              <a:latin typeface="Arial"/>
            </a:endParaRPr>
          </a:p>
          <a:p>
            <a:pPr lvl="2" marL="1085760" indent="0">
              <a:spcBef>
                <a:spcPts val="499"/>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ff"/>
              </a:solidFill>
              <a:effectLst/>
              <a:uFillTx/>
              <a:latin typeface="Arial"/>
            </a:endParaRPr>
          </a:p>
        </p:txBody>
      </p:sp>
      <p:sp>
        <p:nvSpPr>
          <p:cNvPr id="18" name=""/>
          <p:cNvSpPr/>
          <p:nvPr/>
        </p:nvSpPr>
        <p:spPr>
          <a:xfrm>
            <a:off x="1299960" y="5943600"/>
            <a:ext cx="6470640" cy="459720"/>
          </a:xfrm>
          <a:prstGeom prst="rect">
            <a:avLst/>
          </a:prstGeom>
          <a:solidFill>
            <a:srgbClr val="ffff66"/>
          </a:solidFill>
          <a:ln w="9360">
            <a:solidFill>
              <a:srgbClr val="0000ff"/>
            </a:solidFill>
            <a:miter/>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ff"/>
                </a:solidFill>
                <a:effectLst/>
                <a:uFillTx/>
                <a:latin typeface="Times New Roman"/>
              </a:rPr>
              <a:t>PRICE is the main output required from MODREG</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PlaceHolder 1"/>
          <p:cNvSpPr>
            <a:spLocks noGrp="1"/>
          </p:cNvSpPr>
          <p:nvPr>
            <p:ph type="title"/>
          </p:nvPr>
        </p:nvSpPr>
        <p:spPr>
          <a:xfrm>
            <a:off x="685800" y="304560"/>
            <a:ext cx="7772400" cy="99036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99"/>
                </a:solidFill>
                <a:effectLst/>
                <a:uFillTx/>
                <a:latin typeface="Arial"/>
              </a:rPr>
              <a:t>MODREG Calibration</a:t>
            </a:r>
            <a:br>
              <a:rPr sz="2800"/>
            </a:br>
            <a:r>
              <a:rPr b="0" lang="en-US" sz="2800" strike="noStrike" u="none">
                <a:solidFill>
                  <a:srgbClr val="000099"/>
                </a:solidFill>
                <a:effectLst/>
                <a:uFillTx/>
                <a:latin typeface="Arial"/>
              </a:rPr>
              <a:t>Local Demand</a:t>
            </a:r>
            <a:endParaRPr b="0" lang="en-US" sz="2800" strike="noStrike" u="none">
              <a:solidFill>
                <a:srgbClr val="000099"/>
              </a:solidFill>
              <a:effectLst/>
              <a:uFillTx/>
              <a:latin typeface="Arial"/>
            </a:endParaRPr>
          </a:p>
        </p:txBody>
      </p:sp>
      <p:grpSp>
        <p:nvGrpSpPr>
          <p:cNvPr id="20" name=""/>
          <p:cNvGrpSpPr/>
          <p:nvPr/>
        </p:nvGrpSpPr>
        <p:grpSpPr>
          <a:xfrm>
            <a:off x="1546200" y="1994040"/>
            <a:ext cx="6367320" cy="1714320"/>
            <a:chOff x="1546200" y="1994040"/>
            <a:chExt cx="6367320" cy="1714320"/>
          </a:xfrm>
        </p:grpSpPr>
        <p:sp>
          <p:nvSpPr>
            <p:cNvPr id="21" name=""/>
            <p:cNvSpPr/>
            <p:nvPr/>
          </p:nvSpPr>
          <p:spPr>
            <a:xfrm>
              <a:off x="1546200" y="1994040"/>
              <a:ext cx="6367320" cy="21960"/>
            </a:xfrm>
            <a:prstGeom prst="rect">
              <a:avLst/>
            </a:prstGeom>
            <a:solidFill>
              <a:srgbClr val="00fe00"/>
            </a:solidFill>
            <a:ln w="0">
              <a:noFill/>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22" name=""/>
            <p:cNvSpPr/>
            <p:nvPr/>
          </p:nvSpPr>
          <p:spPr>
            <a:xfrm>
              <a:off x="1546200" y="2016000"/>
              <a:ext cx="6367320" cy="11160"/>
            </a:xfrm>
            <a:prstGeom prst="rect">
              <a:avLst/>
            </a:prstGeom>
            <a:solidFill>
              <a:srgbClr val="00fe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23" name=""/>
            <p:cNvSpPr/>
            <p:nvPr/>
          </p:nvSpPr>
          <p:spPr>
            <a:xfrm>
              <a:off x="1546200" y="2027160"/>
              <a:ext cx="6367320" cy="22320"/>
            </a:xfrm>
            <a:prstGeom prst="rect">
              <a:avLst/>
            </a:prstGeom>
            <a:solidFill>
              <a:srgbClr val="00fd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24" name=""/>
            <p:cNvSpPr/>
            <p:nvPr/>
          </p:nvSpPr>
          <p:spPr>
            <a:xfrm>
              <a:off x="1546200" y="2049480"/>
              <a:ext cx="6367320" cy="11160"/>
            </a:xfrm>
            <a:prstGeom prst="rect">
              <a:avLst/>
            </a:prstGeom>
            <a:solidFill>
              <a:srgbClr val="00fc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25" name=""/>
            <p:cNvSpPr/>
            <p:nvPr/>
          </p:nvSpPr>
          <p:spPr>
            <a:xfrm>
              <a:off x="1546200" y="2060640"/>
              <a:ext cx="6367320" cy="20520"/>
            </a:xfrm>
            <a:prstGeom prst="rect">
              <a:avLst/>
            </a:prstGeom>
            <a:solidFill>
              <a:srgbClr val="00fc00"/>
            </a:solidFill>
            <a:ln w="0">
              <a:noFill/>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26" name=""/>
            <p:cNvSpPr/>
            <p:nvPr/>
          </p:nvSpPr>
          <p:spPr>
            <a:xfrm>
              <a:off x="1546200" y="2081160"/>
              <a:ext cx="6367320" cy="22320"/>
            </a:xfrm>
            <a:prstGeom prst="rect">
              <a:avLst/>
            </a:prstGeom>
            <a:solidFill>
              <a:srgbClr val="00fa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27" name=""/>
            <p:cNvSpPr/>
            <p:nvPr/>
          </p:nvSpPr>
          <p:spPr>
            <a:xfrm>
              <a:off x="1546200" y="2103480"/>
              <a:ext cx="6367320" cy="11160"/>
            </a:xfrm>
            <a:prstGeom prst="rect">
              <a:avLst/>
            </a:prstGeom>
            <a:solidFill>
              <a:srgbClr val="00f9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28" name=""/>
            <p:cNvSpPr/>
            <p:nvPr/>
          </p:nvSpPr>
          <p:spPr>
            <a:xfrm>
              <a:off x="1546200" y="2114640"/>
              <a:ext cx="6367320" cy="21960"/>
            </a:xfrm>
            <a:prstGeom prst="rect">
              <a:avLst/>
            </a:prstGeom>
            <a:solidFill>
              <a:srgbClr val="00f800"/>
            </a:solidFill>
            <a:ln w="0">
              <a:noFill/>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29" name=""/>
            <p:cNvSpPr/>
            <p:nvPr/>
          </p:nvSpPr>
          <p:spPr>
            <a:xfrm>
              <a:off x="1546200" y="2136600"/>
              <a:ext cx="6367320" cy="22320"/>
            </a:xfrm>
            <a:prstGeom prst="rect">
              <a:avLst/>
            </a:prstGeom>
            <a:solidFill>
              <a:srgbClr val="00f6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30" name=""/>
            <p:cNvSpPr/>
            <p:nvPr/>
          </p:nvSpPr>
          <p:spPr>
            <a:xfrm>
              <a:off x="1546200" y="2158920"/>
              <a:ext cx="6367320" cy="11160"/>
            </a:xfrm>
            <a:prstGeom prst="rect">
              <a:avLst/>
            </a:prstGeom>
            <a:solidFill>
              <a:srgbClr val="00f5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31" name=""/>
            <p:cNvSpPr/>
            <p:nvPr/>
          </p:nvSpPr>
          <p:spPr>
            <a:xfrm>
              <a:off x="1546200" y="2170080"/>
              <a:ext cx="6367320" cy="22320"/>
            </a:xfrm>
            <a:prstGeom prst="rect">
              <a:avLst/>
            </a:prstGeom>
            <a:solidFill>
              <a:srgbClr val="00f3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32" name=""/>
            <p:cNvSpPr/>
            <p:nvPr/>
          </p:nvSpPr>
          <p:spPr>
            <a:xfrm>
              <a:off x="1546200" y="2192400"/>
              <a:ext cx="6367320" cy="11160"/>
            </a:xfrm>
            <a:prstGeom prst="rect">
              <a:avLst/>
            </a:prstGeom>
            <a:solidFill>
              <a:srgbClr val="00f1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33" name=""/>
            <p:cNvSpPr/>
            <p:nvPr/>
          </p:nvSpPr>
          <p:spPr>
            <a:xfrm>
              <a:off x="1546200" y="2203560"/>
              <a:ext cx="6367320" cy="21960"/>
            </a:xfrm>
            <a:prstGeom prst="rect">
              <a:avLst/>
            </a:prstGeom>
            <a:solidFill>
              <a:srgbClr val="00ef00"/>
            </a:solidFill>
            <a:ln w="0">
              <a:noFill/>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34" name=""/>
            <p:cNvSpPr/>
            <p:nvPr/>
          </p:nvSpPr>
          <p:spPr>
            <a:xfrm>
              <a:off x="1546200" y="2225520"/>
              <a:ext cx="6367320" cy="22320"/>
            </a:xfrm>
            <a:prstGeom prst="rect">
              <a:avLst/>
            </a:prstGeom>
            <a:solidFill>
              <a:srgbClr val="00ec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35" name=""/>
            <p:cNvSpPr/>
            <p:nvPr/>
          </p:nvSpPr>
          <p:spPr>
            <a:xfrm>
              <a:off x="1546200" y="2247840"/>
              <a:ext cx="6367320" cy="11160"/>
            </a:xfrm>
            <a:prstGeom prst="rect">
              <a:avLst/>
            </a:prstGeom>
            <a:solidFill>
              <a:srgbClr val="00ea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36" name=""/>
            <p:cNvSpPr/>
            <p:nvPr/>
          </p:nvSpPr>
          <p:spPr>
            <a:xfrm>
              <a:off x="1546200" y="2259000"/>
              <a:ext cx="6367320" cy="22320"/>
            </a:xfrm>
            <a:prstGeom prst="rect">
              <a:avLst/>
            </a:prstGeom>
            <a:solidFill>
              <a:srgbClr val="00e7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37" name=""/>
            <p:cNvSpPr/>
            <p:nvPr/>
          </p:nvSpPr>
          <p:spPr>
            <a:xfrm>
              <a:off x="1546200" y="2281320"/>
              <a:ext cx="6367320" cy="11160"/>
            </a:xfrm>
            <a:prstGeom prst="rect">
              <a:avLst/>
            </a:prstGeom>
            <a:solidFill>
              <a:srgbClr val="00e4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38" name=""/>
            <p:cNvSpPr/>
            <p:nvPr/>
          </p:nvSpPr>
          <p:spPr>
            <a:xfrm>
              <a:off x="1546200" y="2292480"/>
              <a:ext cx="6367320" cy="21960"/>
            </a:xfrm>
            <a:prstGeom prst="rect">
              <a:avLst/>
            </a:prstGeom>
            <a:solidFill>
              <a:srgbClr val="00e100"/>
            </a:solidFill>
            <a:ln w="0">
              <a:noFill/>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39" name=""/>
            <p:cNvSpPr/>
            <p:nvPr/>
          </p:nvSpPr>
          <p:spPr>
            <a:xfrm>
              <a:off x="1546200" y="2314440"/>
              <a:ext cx="6367320" cy="22320"/>
            </a:xfrm>
            <a:prstGeom prst="rect">
              <a:avLst/>
            </a:prstGeom>
            <a:solidFill>
              <a:srgbClr val="00dc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0" name=""/>
            <p:cNvSpPr/>
            <p:nvPr/>
          </p:nvSpPr>
          <p:spPr>
            <a:xfrm>
              <a:off x="1546200" y="2336760"/>
              <a:ext cx="6367320" cy="11160"/>
            </a:xfrm>
            <a:prstGeom prst="rect">
              <a:avLst/>
            </a:prstGeom>
            <a:solidFill>
              <a:srgbClr val="00d9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41" name=""/>
            <p:cNvSpPr/>
            <p:nvPr/>
          </p:nvSpPr>
          <p:spPr>
            <a:xfrm>
              <a:off x="1546200" y="2347920"/>
              <a:ext cx="6367320" cy="22320"/>
            </a:xfrm>
            <a:prstGeom prst="rect">
              <a:avLst/>
            </a:prstGeom>
            <a:solidFill>
              <a:srgbClr val="00d5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2" name=""/>
            <p:cNvSpPr/>
            <p:nvPr/>
          </p:nvSpPr>
          <p:spPr>
            <a:xfrm>
              <a:off x="1546200" y="2370240"/>
              <a:ext cx="6367320" cy="21960"/>
            </a:xfrm>
            <a:prstGeom prst="rect">
              <a:avLst/>
            </a:prstGeom>
            <a:solidFill>
              <a:srgbClr val="00d000"/>
            </a:solidFill>
            <a:ln w="0">
              <a:noFill/>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43" name=""/>
            <p:cNvSpPr/>
            <p:nvPr/>
          </p:nvSpPr>
          <p:spPr>
            <a:xfrm>
              <a:off x="1546200" y="2392200"/>
              <a:ext cx="6367320" cy="11160"/>
            </a:xfrm>
            <a:prstGeom prst="rect">
              <a:avLst/>
            </a:prstGeom>
            <a:solidFill>
              <a:srgbClr val="00cc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44" name=""/>
            <p:cNvSpPr/>
            <p:nvPr/>
          </p:nvSpPr>
          <p:spPr>
            <a:xfrm>
              <a:off x="1546200" y="2403360"/>
              <a:ext cx="6367320" cy="20880"/>
            </a:xfrm>
            <a:prstGeom prst="rect">
              <a:avLst/>
            </a:prstGeom>
            <a:solidFill>
              <a:srgbClr val="00c800"/>
            </a:solidFill>
            <a:ln w="0">
              <a:noFill/>
            </a:ln>
          </p:spPr>
          <p:style>
            <a:lnRef idx="0"/>
            <a:fillRef idx="0"/>
            <a:effectRef idx="0"/>
            <a:fontRef idx="minor"/>
          </p:style>
          <p:txBody>
            <a:bodyPr lIns="90000" rIns="90000" tIns="-25920" bIns="-25920" anchor="t">
              <a:noAutofit/>
            </a:bodyPr>
            <a:p>
              <a:endParaRPr b="0" lang="en-US" sz="2400" strike="noStrike" u="none">
                <a:solidFill>
                  <a:srgbClr val="000000"/>
                </a:solidFill>
                <a:effectLst/>
                <a:uFillTx/>
                <a:latin typeface="Times New Roman"/>
              </a:endParaRPr>
            </a:p>
          </p:txBody>
        </p:sp>
        <p:sp>
          <p:nvSpPr>
            <p:cNvPr id="45" name=""/>
            <p:cNvSpPr/>
            <p:nvPr/>
          </p:nvSpPr>
          <p:spPr>
            <a:xfrm>
              <a:off x="1546200" y="2424240"/>
              <a:ext cx="6367320" cy="11160"/>
            </a:xfrm>
            <a:prstGeom prst="rect">
              <a:avLst/>
            </a:prstGeom>
            <a:solidFill>
              <a:srgbClr val="00c4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46" name=""/>
            <p:cNvSpPr/>
            <p:nvPr/>
          </p:nvSpPr>
          <p:spPr>
            <a:xfrm>
              <a:off x="1546200" y="2435400"/>
              <a:ext cx="6367320" cy="21960"/>
            </a:xfrm>
            <a:prstGeom prst="rect">
              <a:avLst/>
            </a:prstGeom>
            <a:solidFill>
              <a:srgbClr val="00c000"/>
            </a:solidFill>
            <a:ln w="0">
              <a:noFill/>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47" name=""/>
            <p:cNvSpPr/>
            <p:nvPr/>
          </p:nvSpPr>
          <p:spPr>
            <a:xfrm>
              <a:off x="1546200" y="2457360"/>
              <a:ext cx="6367320" cy="22320"/>
            </a:xfrm>
            <a:prstGeom prst="rect">
              <a:avLst/>
            </a:prstGeom>
            <a:solidFill>
              <a:srgbClr val="00ba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48" name=""/>
            <p:cNvSpPr/>
            <p:nvPr/>
          </p:nvSpPr>
          <p:spPr>
            <a:xfrm>
              <a:off x="1546200" y="2479680"/>
              <a:ext cx="6367320" cy="11160"/>
            </a:xfrm>
            <a:prstGeom prst="rect">
              <a:avLst/>
            </a:prstGeom>
            <a:solidFill>
              <a:srgbClr val="00b6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49" name=""/>
            <p:cNvSpPr/>
            <p:nvPr/>
          </p:nvSpPr>
          <p:spPr>
            <a:xfrm>
              <a:off x="1546200" y="2490840"/>
              <a:ext cx="6367320" cy="22320"/>
            </a:xfrm>
            <a:prstGeom prst="rect">
              <a:avLst/>
            </a:prstGeom>
            <a:solidFill>
              <a:srgbClr val="00b2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50" name=""/>
            <p:cNvSpPr/>
            <p:nvPr/>
          </p:nvSpPr>
          <p:spPr>
            <a:xfrm>
              <a:off x="1546200" y="2513160"/>
              <a:ext cx="6367320" cy="10800"/>
            </a:xfrm>
            <a:prstGeom prst="rect">
              <a:avLst/>
            </a:prstGeom>
            <a:solidFill>
              <a:srgbClr val="00ad00"/>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51" name=""/>
            <p:cNvSpPr/>
            <p:nvPr/>
          </p:nvSpPr>
          <p:spPr>
            <a:xfrm>
              <a:off x="1546200" y="2523960"/>
              <a:ext cx="6367320" cy="22320"/>
            </a:xfrm>
            <a:prstGeom prst="rect">
              <a:avLst/>
            </a:prstGeom>
            <a:solidFill>
              <a:srgbClr val="00a9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52" name=""/>
            <p:cNvSpPr/>
            <p:nvPr/>
          </p:nvSpPr>
          <p:spPr>
            <a:xfrm>
              <a:off x="1546200" y="2546280"/>
              <a:ext cx="6367320" cy="22320"/>
            </a:xfrm>
            <a:prstGeom prst="rect">
              <a:avLst/>
            </a:prstGeom>
            <a:solidFill>
              <a:srgbClr val="00a3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53" name=""/>
            <p:cNvSpPr/>
            <p:nvPr/>
          </p:nvSpPr>
          <p:spPr>
            <a:xfrm>
              <a:off x="1546200" y="2568600"/>
              <a:ext cx="6367320" cy="11160"/>
            </a:xfrm>
            <a:prstGeom prst="rect">
              <a:avLst/>
            </a:prstGeom>
            <a:solidFill>
              <a:srgbClr val="009f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54" name=""/>
            <p:cNvSpPr/>
            <p:nvPr/>
          </p:nvSpPr>
          <p:spPr>
            <a:xfrm>
              <a:off x="1546200" y="2579760"/>
              <a:ext cx="6367320" cy="22320"/>
            </a:xfrm>
            <a:prstGeom prst="rect">
              <a:avLst/>
            </a:prstGeom>
            <a:solidFill>
              <a:srgbClr val="009b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55" name=""/>
            <p:cNvSpPr/>
            <p:nvPr/>
          </p:nvSpPr>
          <p:spPr>
            <a:xfrm>
              <a:off x="1546200" y="2602080"/>
              <a:ext cx="6367320" cy="21960"/>
            </a:xfrm>
            <a:prstGeom prst="rect">
              <a:avLst/>
            </a:prstGeom>
            <a:solidFill>
              <a:srgbClr val="009600"/>
            </a:solidFill>
            <a:ln w="0">
              <a:noFill/>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56" name=""/>
            <p:cNvSpPr/>
            <p:nvPr/>
          </p:nvSpPr>
          <p:spPr>
            <a:xfrm>
              <a:off x="1546200" y="2624040"/>
              <a:ext cx="6367320" cy="11160"/>
            </a:xfrm>
            <a:prstGeom prst="rect">
              <a:avLst/>
            </a:prstGeom>
            <a:solidFill>
              <a:srgbClr val="0093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57" name=""/>
            <p:cNvSpPr/>
            <p:nvPr/>
          </p:nvSpPr>
          <p:spPr>
            <a:xfrm>
              <a:off x="1546200" y="2635200"/>
              <a:ext cx="6367320" cy="22320"/>
            </a:xfrm>
            <a:prstGeom prst="rect">
              <a:avLst/>
            </a:prstGeom>
            <a:solidFill>
              <a:srgbClr val="008f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58" name=""/>
            <p:cNvSpPr/>
            <p:nvPr/>
          </p:nvSpPr>
          <p:spPr>
            <a:xfrm>
              <a:off x="1546200" y="2657520"/>
              <a:ext cx="6367320" cy="11160"/>
            </a:xfrm>
            <a:prstGeom prst="rect">
              <a:avLst/>
            </a:prstGeom>
            <a:solidFill>
              <a:srgbClr val="008c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59" name=""/>
            <p:cNvSpPr/>
            <p:nvPr/>
          </p:nvSpPr>
          <p:spPr>
            <a:xfrm>
              <a:off x="1546200" y="2668680"/>
              <a:ext cx="6367320" cy="21960"/>
            </a:xfrm>
            <a:prstGeom prst="rect">
              <a:avLst/>
            </a:prstGeom>
            <a:solidFill>
              <a:srgbClr val="008900"/>
            </a:solidFill>
            <a:ln w="0">
              <a:noFill/>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60" name=""/>
            <p:cNvSpPr/>
            <p:nvPr/>
          </p:nvSpPr>
          <p:spPr>
            <a:xfrm>
              <a:off x="1546200" y="2690640"/>
              <a:ext cx="6367320" cy="22320"/>
            </a:xfrm>
            <a:prstGeom prst="rect">
              <a:avLst/>
            </a:prstGeom>
            <a:solidFill>
              <a:srgbClr val="0085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61" name=""/>
            <p:cNvSpPr/>
            <p:nvPr/>
          </p:nvSpPr>
          <p:spPr>
            <a:xfrm>
              <a:off x="1546200" y="2712960"/>
              <a:ext cx="6367320" cy="11160"/>
            </a:xfrm>
            <a:prstGeom prst="rect">
              <a:avLst/>
            </a:prstGeom>
            <a:solidFill>
              <a:srgbClr val="0082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62" name=""/>
            <p:cNvSpPr/>
            <p:nvPr/>
          </p:nvSpPr>
          <p:spPr>
            <a:xfrm>
              <a:off x="1546200" y="2724120"/>
              <a:ext cx="6367320" cy="22320"/>
            </a:xfrm>
            <a:prstGeom prst="rect">
              <a:avLst/>
            </a:prstGeom>
            <a:solidFill>
              <a:srgbClr val="008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63" name=""/>
            <p:cNvSpPr/>
            <p:nvPr/>
          </p:nvSpPr>
          <p:spPr>
            <a:xfrm>
              <a:off x="1546200" y="2746440"/>
              <a:ext cx="6367320" cy="11160"/>
            </a:xfrm>
            <a:prstGeom prst="rect">
              <a:avLst/>
            </a:prstGeom>
            <a:solidFill>
              <a:srgbClr val="007e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64" name=""/>
            <p:cNvSpPr/>
            <p:nvPr/>
          </p:nvSpPr>
          <p:spPr>
            <a:xfrm>
              <a:off x="1546200" y="2757600"/>
              <a:ext cx="6367320" cy="20520"/>
            </a:xfrm>
            <a:prstGeom prst="rect">
              <a:avLst/>
            </a:prstGeom>
            <a:solidFill>
              <a:srgbClr val="007c00"/>
            </a:solidFill>
            <a:ln w="0">
              <a:noFill/>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65" name=""/>
            <p:cNvSpPr/>
            <p:nvPr/>
          </p:nvSpPr>
          <p:spPr>
            <a:xfrm>
              <a:off x="1546200" y="2778120"/>
              <a:ext cx="6367320" cy="22320"/>
            </a:xfrm>
            <a:prstGeom prst="rect">
              <a:avLst/>
            </a:prstGeom>
            <a:solidFill>
              <a:srgbClr val="007a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66" name=""/>
            <p:cNvSpPr/>
            <p:nvPr/>
          </p:nvSpPr>
          <p:spPr>
            <a:xfrm>
              <a:off x="1546200" y="2800440"/>
              <a:ext cx="6367320" cy="11160"/>
            </a:xfrm>
            <a:prstGeom prst="rect">
              <a:avLst/>
            </a:prstGeom>
            <a:solidFill>
              <a:srgbClr val="0079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67" name=""/>
            <p:cNvSpPr/>
            <p:nvPr/>
          </p:nvSpPr>
          <p:spPr>
            <a:xfrm>
              <a:off x="1546200" y="2811600"/>
              <a:ext cx="6367320" cy="21960"/>
            </a:xfrm>
            <a:prstGeom prst="rect">
              <a:avLst/>
            </a:prstGeom>
            <a:solidFill>
              <a:srgbClr val="007700"/>
            </a:solidFill>
            <a:ln w="0">
              <a:noFill/>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68" name=""/>
            <p:cNvSpPr/>
            <p:nvPr/>
          </p:nvSpPr>
          <p:spPr>
            <a:xfrm>
              <a:off x="1546200" y="2833560"/>
              <a:ext cx="6367320" cy="11160"/>
            </a:xfrm>
            <a:prstGeom prst="rect">
              <a:avLst/>
            </a:prstGeom>
            <a:solidFill>
              <a:srgbClr val="0076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69" name=""/>
            <p:cNvSpPr/>
            <p:nvPr/>
          </p:nvSpPr>
          <p:spPr>
            <a:xfrm>
              <a:off x="1546200" y="2844720"/>
              <a:ext cx="6367320" cy="22320"/>
            </a:xfrm>
            <a:prstGeom prst="rect">
              <a:avLst/>
            </a:prstGeom>
            <a:solidFill>
              <a:srgbClr val="0076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70" name=""/>
            <p:cNvSpPr/>
            <p:nvPr/>
          </p:nvSpPr>
          <p:spPr>
            <a:xfrm>
              <a:off x="1546200" y="2867040"/>
              <a:ext cx="6367320" cy="22320"/>
            </a:xfrm>
            <a:prstGeom prst="rect">
              <a:avLst/>
            </a:prstGeom>
            <a:solidFill>
              <a:srgbClr val="0077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71" name=""/>
            <p:cNvSpPr/>
            <p:nvPr/>
          </p:nvSpPr>
          <p:spPr>
            <a:xfrm>
              <a:off x="1546200" y="2889360"/>
              <a:ext cx="6367320" cy="11160"/>
            </a:xfrm>
            <a:prstGeom prst="rect">
              <a:avLst/>
            </a:prstGeom>
            <a:solidFill>
              <a:srgbClr val="0079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72" name=""/>
            <p:cNvSpPr/>
            <p:nvPr/>
          </p:nvSpPr>
          <p:spPr>
            <a:xfrm>
              <a:off x="1546200" y="2900520"/>
              <a:ext cx="6367320" cy="21960"/>
            </a:xfrm>
            <a:prstGeom prst="rect">
              <a:avLst/>
            </a:prstGeom>
            <a:solidFill>
              <a:srgbClr val="007a00"/>
            </a:solidFill>
            <a:ln w="0">
              <a:noFill/>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73" name=""/>
            <p:cNvSpPr/>
            <p:nvPr/>
          </p:nvSpPr>
          <p:spPr>
            <a:xfrm>
              <a:off x="1546200" y="2922480"/>
              <a:ext cx="6367320" cy="22320"/>
            </a:xfrm>
            <a:prstGeom prst="rect">
              <a:avLst/>
            </a:prstGeom>
            <a:solidFill>
              <a:srgbClr val="007c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74" name=""/>
            <p:cNvSpPr/>
            <p:nvPr/>
          </p:nvSpPr>
          <p:spPr>
            <a:xfrm>
              <a:off x="1546200" y="2944800"/>
              <a:ext cx="6367320" cy="11160"/>
            </a:xfrm>
            <a:prstGeom prst="rect">
              <a:avLst/>
            </a:prstGeom>
            <a:solidFill>
              <a:srgbClr val="007e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75" name=""/>
            <p:cNvSpPr/>
            <p:nvPr/>
          </p:nvSpPr>
          <p:spPr>
            <a:xfrm>
              <a:off x="1546200" y="2955960"/>
              <a:ext cx="6367320" cy="22320"/>
            </a:xfrm>
            <a:prstGeom prst="rect">
              <a:avLst/>
            </a:prstGeom>
            <a:solidFill>
              <a:srgbClr val="008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76" name=""/>
            <p:cNvSpPr/>
            <p:nvPr/>
          </p:nvSpPr>
          <p:spPr>
            <a:xfrm>
              <a:off x="1546200" y="2978280"/>
              <a:ext cx="6367320" cy="11160"/>
            </a:xfrm>
            <a:prstGeom prst="rect">
              <a:avLst/>
            </a:prstGeom>
            <a:solidFill>
              <a:srgbClr val="0082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77" name=""/>
            <p:cNvSpPr/>
            <p:nvPr/>
          </p:nvSpPr>
          <p:spPr>
            <a:xfrm>
              <a:off x="1546200" y="2989440"/>
              <a:ext cx="6367320" cy="21960"/>
            </a:xfrm>
            <a:prstGeom prst="rect">
              <a:avLst/>
            </a:prstGeom>
            <a:solidFill>
              <a:srgbClr val="008500"/>
            </a:solidFill>
            <a:ln w="0">
              <a:noFill/>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78" name=""/>
            <p:cNvSpPr/>
            <p:nvPr/>
          </p:nvSpPr>
          <p:spPr>
            <a:xfrm>
              <a:off x="1546200" y="3011400"/>
              <a:ext cx="6367320" cy="22320"/>
            </a:xfrm>
            <a:prstGeom prst="rect">
              <a:avLst/>
            </a:prstGeom>
            <a:solidFill>
              <a:srgbClr val="0089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79" name=""/>
            <p:cNvSpPr/>
            <p:nvPr/>
          </p:nvSpPr>
          <p:spPr>
            <a:xfrm>
              <a:off x="1546200" y="3033720"/>
              <a:ext cx="6367320" cy="11160"/>
            </a:xfrm>
            <a:prstGeom prst="rect">
              <a:avLst/>
            </a:prstGeom>
            <a:solidFill>
              <a:srgbClr val="008c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0" name=""/>
            <p:cNvSpPr/>
            <p:nvPr/>
          </p:nvSpPr>
          <p:spPr>
            <a:xfrm>
              <a:off x="1546200" y="3044880"/>
              <a:ext cx="6367320" cy="22320"/>
            </a:xfrm>
            <a:prstGeom prst="rect">
              <a:avLst/>
            </a:prstGeom>
            <a:solidFill>
              <a:srgbClr val="008f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81" name=""/>
            <p:cNvSpPr/>
            <p:nvPr/>
          </p:nvSpPr>
          <p:spPr>
            <a:xfrm>
              <a:off x="1546200" y="3067200"/>
              <a:ext cx="6367320" cy="10800"/>
            </a:xfrm>
            <a:prstGeom prst="rect">
              <a:avLst/>
            </a:prstGeom>
            <a:solidFill>
              <a:srgbClr val="009300"/>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82" name=""/>
            <p:cNvSpPr/>
            <p:nvPr/>
          </p:nvSpPr>
          <p:spPr>
            <a:xfrm>
              <a:off x="1546200" y="3078000"/>
              <a:ext cx="6367320" cy="22320"/>
            </a:xfrm>
            <a:prstGeom prst="rect">
              <a:avLst/>
            </a:prstGeom>
            <a:solidFill>
              <a:srgbClr val="0096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83" name=""/>
            <p:cNvSpPr/>
            <p:nvPr/>
          </p:nvSpPr>
          <p:spPr>
            <a:xfrm>
              <a:off x="1546200" y="3100320"/>
              <a:ext cx="6367320" cy="20880"/>
            </a:xfrm>
            <a:prstGeom prst="rect">
              <a:avLst/>
            </a:prstGeom>
            <a:solidFill>
              <a:srgbClr val="009b00"/>
            </a:solidFill>
            <a:ln w="0">
              <a:noFill/>
            </a:ln>
          </p:spPr>
          <p:style>
            <a:lnRef idx="0"/>
            <a:fillRef idx="0"/>
            <a:effectRef idx="0"/>
            <a:fontRef idx="minor"/>
          </p:style>
          <p:txBody>
            <a:bodyPr lIns="90000" rIns="90000" tIns="-25920" bIns="-25920" anchor="t">
              <a:noAutofit/>
            </a:bodyPr>
            <a:p>
              <a:endParaRPr b="0" lang="en-US" sz="2400" strike="noStrike" u="none">
                <a:solidFill>
                  <a:srgbClr val="000000"/>
                </a:solidFill>
                <a:effectLst/>
                <a:uFillTx/>
                <a:latin typeface="Times New Roman"/>
              </a:endParaRPr>
            </a:p>
          </p:txBody>
        </p:sp>
        <p:sp>
          <p:nvSpPr>
            <p:cNvPr id="84" name=""/>
            <p:cNvSpPr/>
            <p:nvPr/>
          </p:nvSpPr>
          <p:spPr>
            <a:xfrm>
              <a:off x="1546200" y="3121200"/>
              <a:ext cx="6367320" cy="10800"/>
            </a:xfrm>
            <a:prstGeom prst="rect">
              <a:avLst/>
            </a:prstGeom>
            <a:solidFill>
              <a:srgbClr val="009f00"/>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85" name=""/>
            <p:cNvSpPr/>
            <p:nvPr/>
          </p:nvSpPr>
          <p:spPr>
            <a:xfrm>
              <a:off x="1546200" y="3132000"/>
              <a:ext cx="6367320" cy="22320"/>
            </a:xfrm>
            <a:prstGeom prst="rect">
              <a:avLst/>
            </a:prstGeom>
            <a:solidFill>
              <a:srgbClr val="00a3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86" name=""/>
            <p:cNvSpPr/>
            <p:nvPr/>
          </p:nvSpPr>
          <p:spPr>
            <a:xfrm>
              <a:off x="1546200" y="3154320"/>
              <a:ext cx="6367320" cy="22320"/>
            </a:xfrm>
            <a:prstGeom prst="rect">
              <a:avLst/>
            </a:prstGeom>
            <a:solidFill>
              <a:srgbClr val="00a9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87" name=""/>
            <p:cNvSpPr/>
            <p:nvPr/>
          </p:nvSpPr>
          <p:spPr>
            <a:xfrm>
              <a:off x="1546200" y="3176640"/>
              <a:ext cx="6367320" cy="11160"/>
            </a:xfrm>
            <a:prstGeom prst="rect">
              <a:avLst/>
            </a:prstGeom>
            <a:solidFill>
              <a:srgbClr val="00ad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88" name=""/>
            <p:cNvSpPr/>
            <p:nvPr/>
          </p:nvSpPr>
          <p:spPr>
            <a:xfrm>
              <a:off x="1546200" y="3187800"/>
              <a:ext cx="6367320" cy="21960"/>
            </a:xfrm>
            <a:prstGeom prst="rect">
              <a:avLst/>
            </a:prstGeom>
            <a:solidFill>
              <a:srgbClr val="00b200"/>
            </a:solidFill>
            <a:ln w="0">
              <a:noFill/>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89" name=""/>
            <p:cNvSpPr/>
            <p:nvPr/>
          </p:nvSpPr>
          <p:spPr>
            <a:xfrm>
              <a:off x="1546200" y="3209760"/>
              <a:ext cx="6367320" cy="11160"/>
            </a:xfrm>
            <a:prstGeom prst="rect">
              <a:avLst/>
            </a:prstGeom>
            <a:solidFill>
              <a:srgbClr val="00b6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90" name=""/>
            <p:cNvSpPr/>
            <p:nvPr/>
          </p:nvSpPr>
          <p:spPr>
            <a:xfrm>
              <a:off x="1546200" y="3220920"/>
              <a:ext cx="6367320" cy="22320"/>
            </a:xfrm>
            <a:prstGeom prst="rect">
              <a:avLst/>
            </a:prstGeom>
            <a:solidFill>
              <a:srgbClr val="00ba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91" name=""/>
            <p:cNvSpPr/>
            <p:nvPr/>
          </p:nvSpPr>
          <p:spPr>
            <a:xfrm>
              <a:off x="1546200" y="3243240"/>
              <a:ext cx="6367320" cy="22320"/>
            </a:xfrm>
            <a:prstGeom prst="rect">
              <a:avLst/>
            </a:prstGeom>
            <a:solidFill>
              <a:srgbClr val="00c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92" name=""/>
            <p:cNvSpPr/>
            <p:nvPr/>
          </p:nvSpPr>
          <p:spPr>
            <a:xfrm>
              <a:off x="1546200" y="3265560"/>
              <a:ext cx="6367320" cy="11160"/>
            </a:xfrm>
            <a:prstGeom prst="rect">
              <a:avLst/>
            </a:prstGeom>
            <a:solidFill>
              <a:srgbClr val="00c4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93" name=""/>
            <p:cNvSpPr/>
            <p:nvPr/>
          </p:nvSpPr>
          <p:spPr>
            <a:xfrm>
              <a:off x="1546200" y="3276720"/>
              <a:ext cx="6367320" cy="21960"/>
            </a:xfrm>
            <a:prstGeom prst="rect">
              <a:avLst/>
            </a:prstGeom>
            <a:solidFill>
              <a:srgbClr val="00c800"/>
            </a:solidFill>
            <a:ln w="0">
              <a:noFill/>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94" name=""/>
            <p:cNvSpPr/>
            <p:nvPr/>
          </p:nvSpPr>
          <p:spPr>
            <a:xfrm>
              <a:off x="1546200" y="3298680"/>
              <a:ext cx="6367320" cy="11160"/>
            </a:xfrm>
            <a:prstGeom prst="rect">
              <a:avLst/>
            </a:prstGeom>
            <a:solidFill>
              <a:srgbClr val="00cc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95" name=""/>
            <p:cNvSpPr/>
            <p:nvPr/>
          </p:nvSpPr>
          <p:spPr>
            <a:xfrm>
              <a:off x="1546200" y="3309840"/>
              <a:ext cx="6367320" cy="22320"/>
            </a:xfrm>
            <a:prstGeom prst="rect">
              <a:avLst/>
            </a:prstGeom>
            <a:solidFill>
              <a:srgbClr val="00d0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96" name=""/>
            <p:cNvSpPr/>
            <p:nvPr/>
          </p:nvSpPr>
          <p:spPr>
            <a:xfrm>
              <a:off x="1546200" y="3332160"/>
              <a:ext cx="6367320" cy="22320"/>
            </a:xfrm>
            <a:prstGeom prst="rect">
              <a:avLst/>
            </a:prstGeom>
            <a:solidFill>
              <a:srgbClr val="00d5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97" name=""/>
            <p:cNvSpPr/>
            <p:nvPr/>
          </p:nvSpPr>
          <p:spPr>
            <a:xfrm>
              <a:off x="1546200" y="3354480"/>
              <a:ext cx="6367320" cy="11160"/>
            </a:xfrm>
            <a:prstGeom prst="rect">
              <a:avLst/>
            </a:prstGeom>
            <a:solidFill>
              <a:srgbClr val="00d9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98" name=""/>
            <p:cNvSpPr/>
            <p:nvPr/>
          </p:nvSpPr>
          <p:spPr>
            <a:xfrm>
              <a:off x="1546200" y="3365640"/>
              <a:ext cx="6367320" cy="21960"/>
            </a:xfrm>
            <a:prstGeom prst="rect">
              <a:avLst/>
            </a:prstGeom>
            <a:solidFill>
              <a:srgbClr val="00dc00"/>
            </a:solidFill>
            <a:ln w="0">
              <a:noFill/>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99" name=""/>
            <p:cNvSpPr/>
            <p:nvPr/>
          </p:nvSpPr>
          <p:spPr>
            <a:xfrm>
              <a:off x="1546200" y="3387600"/>
              <a:ext cx="6367320" cy="22320"/>
            </a:xfrm>
            <a:prstGeom prst="rect">
              <a:avLst/>
            </a:prstGeom>
            <a:solidFill>
              <a:srgbClr val="00e1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100" name=""/>
            <p:cNvSpPr/>
            <p:nvPr/>
          </p:nvSpPr>
          <p:spPr>
            <a:xfrm>
              <a:off x="1546200" y="3409920"/>
              <a:ext cx="6367320" cy="11160"/>
            </a:xfrm>
            <a:prstGeom prst="rect">
              <a:avLst/>
            </a:prstGeom>
            <a:solidFill>
              <a:srgbClr val="00e4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01" name=""/>
            <p:cNvSpPr/>
            <p:nvPr/>
          </p:nvSpPr>
          <p:spPr>
            <a:xfrm>
              <a:off x="1546200" y="3421080"/>
              <a:ext cx="6367320" cy="22320"/>
            </a:xfrm>
            <a:prstGeom prst="rect">
              <a:avLst/>
            </a:prstGeom>
            <a:solidFill>
              <a:srgbClr val="00e7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102" name=""/>
            <p:cNvSpPr/>
            <p:nvPr/>
          </p:nvSpPr>
          <p:spPr>
            <a:xfrm>
              <a:off x="1546200" y="3443400"/>
              <a:ext cx="6367320" cy="9360"/>
            </a:xfrm>
            <a:prstGeom prst="rect">
              <a:avLst/>
            </a:prstGeom>
            <a:solidFill>
              <a:srgbClr val="00ea00"/>
            </a:solidFill>
            <a:ln w="0">
              <a:noFill/>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103" name=""/>
            <p:cNvSpPr/>
            <p:nvPr/>
          </p:nvSpPr>
          <p:spPr>
            <a:xfrm>
              <a:off x="1546200" y="3452760"/>
              <a:ext cx="6367320" cy="22320"/>
            </a:xfrm>
            <a:prstGeom prst="rect">
              <a:avLst/>
            </a:prstGeom>
            <a:solidFill>
              <a:srgbClr val="00ec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104" name=""/>
            <p:cNvSpPr/>
            <p:nvPr/>
          </p:nvSpPr>
          <p:spPr>
            <a:xfrm>
              <a:off x="1546200" y="3475080"/>
              <a:ext cx="6367320" cy="22320"/>
            </a:xfrm>
            <a:prstGeom prst="rect">
              <a:avLst/>
            </a:prstGeom>
            <a:solidFill>
              <a:srgbClr val="00ef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105" name=""/>
            <p:cNvSpPr/>
            <p:nvPr/>
          </p:nvSpPr>
          <p:spPr>
            <a:xfrm>
              <a:off x="1546200" y="3497400"/>
              <a:ext cx="6367320" cy="10800"/>
            </a:xfrm>
            <a:prstGeom prst="rect">
              <a:avLst/>
            </a:prstGeom>
            <a:solidFill>
              <a:srgbClr val="00f100"/>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06" name=""/>
            <p:cNvSpPr/>
            <p:nvPr/>
          </p:nvSpPr>
          <p:spPr>
            <a:xfrm>
              <a:off x="1546200" y="3508200"/>
              <a:ext cx="6367320" cy="22320"/>
            </a:xfrm>
            <a:prstGeom prst="rect">
              <a:avLst/>
            </a:prstGeom>
            <a:solidFill>
              <a:srgbClr val="00f3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107" name=""/>
            <p:cNvSpPr/>
            <p:nvPr/>
          </p:nvSpPr>
          <p:spPr>
            <a:xfrm>
              <a:off x="1546200" y="3530520"/>
              <a:ext cx="6367320" cy="11160"/>
            </a:xfrm>
            <a:prstGeom prst="rect">
              <a:avLst/>
            </a:prstGeom>
            <a:solidFill>
              <a:srgbClr val="00f5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08" name=""/>
            <p:cNvSpPr/>
            <p:nvPr/>
          </p:nvSpPr>
          <p:spPr>
            <a:xfrm>
              <a:off x="1546200" y="3541680"/>
              <a:ext cx="6367320" cy="22320"/>
            </a:xfrm>
            <a:prstGeom prst="rect">
              <a:avLst/>
            </a:prstGeom>
            <a:solidFill>
              <a:srgbClr val="00f6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109" name=""/>
            <p:cNvSpPr/>
            <p:nvPr/>
          </p:nvSpPr>
          <p:spPr>
            <a:xfrm>
              <a:off x="1546200" y="3564000"/>
              <a:ext cx="6367320" cy="22320"/>
            </a:xfrm>
            <a:prstGeom prst="rect">
              <a:avLst/>
            </a:prstGeom>
            <a:solidFill>
              <a:srgbClr val="00f8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110" name=""/>
            <p:cNvSpPr/>
            <p:nvPr/>
          </p:nvSpPr>
          <p:spPr>
            <a:xfrm>
              <a:off x="1546200" y="3586320"/>
              <a:ext cx="6367320" cy="10800"/>
            </a:xfrm>
            <a:prstGeom prst="rect">
              <a:avLst/>
            </a:prstGeom>
            <a:solidFill>
              <a:srgbClr val="00f900"/>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11" name=""/>
            <p:cNvSpPr/>
            <p:nvPr/>
          </p:nvSpPr>
          <p:spPr>
            <a:xfrm>
              <a:off x="1546200" y="3597120"/>
              <a:ext cx="6367320" cy="22320"/>
            </a:xfrm>
            <a:prstGeom prst="rect">
              <a:avLst/>
            </a:prstGeom>
            <a:solidFill>
              <a:srgbClr val="00fa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112" name=""/>
            <p:cNvSpPr/>
            <p:nvPr/>
          </p:nvSpPr>
          <p:spPr>
            <a:xfrm>
              <a:off x="1546200" y="3619440"/>
              <a:ext cx="6367320" cy="22320"/>
            </a:xfrm>
            <a:prstGeom prst="rect">
              <a:avLst/>
            </a:prstGeom>
            <a:solidFill>
              <a:srgbClr val="00fc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113" name=""/>
            <p:cNvSpPr/>
            <p:nvPr/>
          </p:nvSpPr>
          <p:spPr>
            <a:xfrm>
              <a:off x="1546200" y="3641760"/>
              <a:ext cx="6367320" cy="11160"/>
            </a:xfrm>
            <a:prstGeom prst="rect">
              <a:avLst/>
            </a:prstGeom>
            <a:solidFill>
              <a:srgbClr val="00fc00"/>
            </a:solidFill>
            <a:ln w="0">
              <a:noFill/>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14" name=""/>
            <p:cNvSpPr/>
            <p:nvPr/>
          </p:nvSpPr>
          <p:spPr>
            <a:xfrm>
              <a:off x="1546200" y="3652920"/>
              <a:ext cx="6367320" cy="22320"/>
            </a:xfrm>
            <a:prstGeom prst="rect">
              <a:avLst/>
            </a:prstGeom>
            <a:solidFill>
              <a:srgbClr val="00fd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115" name=""/>
            <p:cNvSpPr/>
            <p:nvPr/>
          </p:nvSpPr>
          <p:spPr>
            <a:xfrm>
              <a:off x="1546200" y="3675240"/>
              <a:ext cx="6367320" cy="10800"/>
            </a:xfrm>
            <a:prstGeom prst="rect">
              <a:avLst/>
            </a:prstGeom>
            <a:solidFill>
              <a:srgbClr val="00fe00"/>
            </a:solidFill>
            <a:ln w="0">
              <a:noFill/>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116" name=""/>
            <p:cNvSpPr/>
            <p:nvPr/>
          </p:nvSpPr>
          <p:spPr>
            <a:xfrm>
              <a:off x="1546200" y="3686040"/>
              <a:ext cx="6367320" cy="22320"/>
            </a:xfrm>
            <a:prstGeom prst="rect">
              <a:avLst/>
            </a:prstGeom>
            <a:solidFill>
              <a:srgbClr val="00fe00"/>
            </a:solidFill>
            <a:ln w="0">
              <a:noFill/>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grpSp>
      <p:sp>
        <p:nvSpPr>
          <p:cNvPr id="117" name=""/>
          <p:cNvSpPr/>
          <p:nvPr/>
        </p:nvSpPr>
        <p:spPr>
          <a:xfrm>
            <a:off x="1546200" y="1994040"/>
            <a:ext cx="6367320" cy="171432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8" name=""/>
          <p:cNvSpPr/>
          <p:nvPr/>
        </p:nvSpPr>
        <p:spPr>
          <a:xfrm>
            <a:off x="1546200" y="3276720"/>
            <a:ext cx="63673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19" name=""/>
          <p:cNvSpPr/>
          <p:nvPr/>
        </p:nvSpPr>
        <p:spPr>
          <a:xfrm>
            <a:off x="1546200" y="2855880"/>
            <a:ext cx="636732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0" name=""/>
          <p:cNvSpPr/>
          <p:nvPr/>
        </p:nvSpPr>
        <p:spPr>
          <a:xfrm>
            <a:off x="1546200" y="2424240"/>
            <a:ext cx="63673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1" name=""/>
          <p:cNvSpPr/>
          <p:nvPr/>
        </p:nvSpPr>
        <p:spPr>
          <a:xfrm>
            <a:off x="1546200" y="1994040"/>
            <a:ext cx="1440" cy="171432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2" name=""/>
          <p:cNvSpPr/>
          <p:nvPr/>
        </p:nvSpPr>
        <p:spPr>
          <a:xfrm>
            <a:off x="1495440" y="3708360"/>
            <a:ext cx="5076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3" name=""/>
          <p:cNvSpPr/>
          <p:nvPr/>
        </p:nvSpPr>
        <p:spPr>
          <a:xfrm>
            <a:off x="1495440" y="3276720"/>
            <a:ext cx="5076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4" name=""/>
          <p:cNvSpPr/>
          <p:nvPr/>
        </p:nvSpPr>
        <p:spPr>
          <a:xfrm>
            <a:off x="1495440" y="2855880"/>
            <a:ext cx="5076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5" name=""/>
          <p:cNvSpPr/>
          <p:nvPr/>
        </p:nvSpPr>
        <p:spPr>
          <a:xfrm>
            <a:off x="1495440" y="2424240"/>
            <a:ext cx="5076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6" name=""/>
          <p:cNvSpPr/>
          <p:nvPr/>
        </p:nvSpPr>
        <p:spPr>
          <a:xfrm>
            <a:off x="1495440" y="1994040"/>
            <a:ext cx="5076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127" name=""/>
          <p:cNvSpPr/>
          <p:nvPr/>
        </p:nvSpPr>
        <p:spPr>
          <a:xfrm>
            <a:off x="1546200" y="3708360"/>
            <a:ext cx="636732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8" name=""/>
          <p:cNvSpPr/>
          <p:nvPr/>
        </p:nvSpPr>
        <p:spPr>
          <a:xfrm flipV="1">
            <a:off x="1546200" y="3708360"/>
            <a:ext cx="1440" cy="55440"/>
          </a:xfrm>
          <a:prstGeom prst="line">
            <a:avLst/>
          </a:prstGeom>
          <a:ln w="0">
            <a:solidFill>
              <a:srgbClr val="000000"/>
            </a:solid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29" name=""/>
          <p:cNvSpPr/>
          <p:nvPr/>
        </p:nvSpPr>
        <p:spPr>
          <a:xfrm flipV="1">
            <a:off x="2452680" y="3708360"/>
            <a:ext cx="1440" cy="55440"/>
          </a:xfrm>
          <a:prstGeom prst="line">
            <a:avLst/>
          </a:prstGeom>
          <a:ln w="0">
            <a:solidFill>
              <a:srgbClr val="000000"/>
            </a:solid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30" name=""/>
          <p:cNvSpPr/>
          <p:nvPr/>
        </p:nvSpPr>
        <p:spPr>
          <a:xfrm flipV="1">
            <a:off x="3370320" y="3708360"/>
            <a:ext cx="1440" cy="55440"/>
          </a:xfrm>
          <a:prstGeom prst="line">
            <a:avLst/>
          </a:prstGeom>
          <a:ln w="0">
            <a:solidFill>
              <a:srgbClr val="000000"/>
            </a:solid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31" name=""/>
          <p:cNvSpPr/>
          <p:nvPr/>
        </p:nvSpPr>
        <p:spPr>
          <a:xfrm flipV="1">
            <a:off x="4276800" y="3708360"/>
            <a:ext cx="1440" cy="55440"/>
          </a:xfrm>
          <a:prstGeom prst="line">
            <a:avLst/>
          </a:prstGeom>
          <a:ln w="0">
            <a:solidFill>
              <a:srgbClr val="000000"/>
            </a:solid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32" name=""/>
          <p:cNvSpPr/>
          <p:nvPr/>
        </p:nvSpPr>
        <p:spPr>
          <a:xfrm flipV="1">
            <a:off x="5183280" y="3708360"/>
            <a:ext cx="1440" cy="55440"/>
          </a:xfrm>
          <a:prstGeom prst="line">
            <a:avLst/>
          </a:prstGeom>
          <a:ln w="0">
            <a:solidFill>
              <a:srgbClr val="000000"/>
            </a:solid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33" name=""/>
          <p:cNvSpPr/>
          <p:nvPr/>
        </p:nvSpPr>
        <p:spPr>
          <a:xfrm flipV="1">
            <a:off x="6089760" y="3708360"/>
            <a:ext cx="1440" cy="55440"/>
          </a:xfrm>
          <a:prstGeom prst="line">
            <a:avLst/>
          </a:prstGeom>
          <a:ln w="0">
            <a:solidFill>
              <a:srgbClr val="000000"/>
            </a:solid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34" name=""/>
          <p:cNvSpPr/>
          <p:nvPr/>
        </p:nvSpPr>
        <p:spPr>
          <a:xfrm flipV="1">
            <a:off x="7007400" y="3708360"/>
            <a:ext cx="1440" cy="55440"/>
          </a:xfrm>
          <a:prstGeom prst="line">
            <a:avLst/>
          </a:prstGeom>
          <a:ln w="0">
            <a:solidFill>
              <a:srgbClr val="000000"/>
            </a:solid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35" name=""/>
          <p:cNvSpPr/>
          <p:nvPr/>
        </p:nvSpPr>
        <p:spPr>
          <a:xfrm flipV="1">
            <a:off x="7913520" y="3708360"/>
            <a:ext cx="1800" cy="55440"/>
          </a:xfrm>
          <a:prstGeom prst="line">
            <a:avLst/>
          </a:prstGeom>
          <a:ln w="0">
            <a:solidFill>
              <a:srgbClr val="000000"/>
            </a:solidFill>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36" name=""/>
          <p:cNvSpPr/>
          <p:nvPr/>
        </p:nvSpPr>
        <p:spPr>
          <a:xfrm>
            <a:off x="2004840" y="2147760"/>
            <a:ext cx="906480" cy="365400"/>
          </a:xfrm>
          <a:custGeom>
            <a:avLst/>
            <a:gdLst/>
            <a:ahLst/>
            <a:rect l="l" t="t" r="r" b="b"/>
            <a:pathLst>
              <a:path w="571" h="230">
                <a:moveTo>
                  <a:pt x="0" y="0"/>
                </a:moveTo>
                <a:lnTo>
                  <a:pt x="70" y="35"/>
                </a:lnTo>
                <a:lnTo>
                  <a:pt x="141" y="70"/>
                </a:lnTo>
                <a:lnTo>
                  <a:pt x="282" y="147"/>
                </a:lnTo>
                <a:lnTo>
                  <a:pt x="359" y="174"/>
                </a:lnTo>
                <a:lnTo>
                  <a:pt x="430" y="202"/>
                </a:lnTo>
                <a:lnTo>
                  <a:pt x="500" y="223"/>
                </a:lnTo>
                <a:lnTo>
                  <a:pt x="571" y="230"/>
                </a:lnTo>
              </a:path>
            </a:pathLst>
          </a:custGeom>
          <a:noFill/>
          <a:ln w="20520">
            <a:solidFill>
              <a:srgbClr val="000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7" name=""/>
          <p:cNvSpPr/>
          <p:nvPr/>
        </p:nvSpPr>
        <p:spPr>
          <a:xfrm>
            <a:off x="2911320" y="2147760"/>
            <a:ext cx="906480" cy="365400"/>
          </a:xfrm>
          <a:custGeom>
            <a:avLst/>
            <a:gdLst/>
            <a:ahLst/>
            <a:rect l="l" t="t" r="r" b="b"/>
            <a:pathLst>
              <a:path w="571" h="230">
                <a:moveTo>
                  <a:pt x="0" y="230"/>
                </a:moveTo>
                <a:lnTo>
                  <a:pt x="39" y="230"/>
                </a:lnTo>
                <a:lnTo>
                  <a:pt x="71" y="216"/>
                </a:lnTo>
                <a:lnTo>
                  <a:pt x="141" y="188"/>
                </a:lnTo>
                <a:lnTo>
                  <a:pt x="212" y="147"/>
                </a:lnTo>
                <a:lnTo>
                  <a:pt x="282" y="105"/>
                </a:lnTo>
                <a:lnTo>
                  <a:pt x="359" y="56"/>
                </a:lnTo>
                <a:lnTo>
                  <a:pt x="430" y="21"/>
                </a:lnTo>
                <a:lnTo>
                  <a:pt x="462" y="7"/>
                </a:lnTo>
                <a:lnTo>
                  <a:pt x="501" y="0"/>
                </a:lnTo>
                <a:lnTo>
                  <a:pt x="533" y="0"/>
                </a:lnTo>
                <a:lnTo>
                  <a:pt x="571" y="0"/>
                </a:lnTo>
              </a:path>
            </a:pathLst>
          </a:custGeom>
          <a:noFill/>
          <a:ln w="20520">
            <a:solidFill>
              <a:srgbClr val="000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8" name=""/>
          <p:cNvSpPr/>
          <p:nvPr/>
        </p:nvSpPr>
        <p:spPr>
          <a:xfrm>
            <a:off x="3817800" y="2147760"/>
            <a:ext cx="917640" cy="674640"/>
          </a:xfrm>
          <a:custGeom>
            <a:avLst/>
            <a:gdLst/>
            <a:ahLst/>
            <a:rect l="l" t="t" r="r" b="b"/>
            <a:pathLst>
              <a:path w="578" h="425">
                <a:moveTo>
                  <a:pt x="0" y="0"/>
                </a:moveTo>
                <a:lnTo>
                  <a:pt x="39" y="7"/>
                </a:lnTo>
                <a:lnTo>
                  <a:pt x="71" y="28"/>
                </a:lnTo>
                <a:lnTo>
                  <a:pt x="109" y="49"/>
                </a:lnTo>
                <a:lnTo>
                  <a:pt x="141" y="77"/>
                </a:lnTo>
                <a:lnTo>
                  <a:pt x="218" y="140"/>
                </a:lnTo>
                <a:lnTo>
                  <a:pt x="289" y="216"/>
                </a:lnTo>
                <a:lnTo>
                  <a:pt x="359" y="286"/>
                </a:lnTo>
                <a:lnTo>
                  <a:pt x="436" y="356"/>
                </a:lnTo>
                <a:lnTo>
                  <a:pt x="469" y="377"/>
                </a:lnTo>
                <a:lnTo>
                  <a:pt x="507" y="397"/>
                </a:lnTo>
                <a:lnTo>
                  <a:pt x="539" y="418"/>
                </a:lnTo>
                <a:lnTo>
                  <a:pt x="578" y="425"/>
                </a:lnTo>
              </a:path>
            </a:pathLst>
          </a:custGeom>
          <a:noFill/>
          <a:ln w="20520">
            <a:solidFill>
              <a:srgbClr val="000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9" name=""/>
          <p:cNvSpPr/>
          <p:nvPr/>
        </p:nvSpPr>
        <p:spPr>
          <a:xfrm>
            <a:off x="4735440" y="2403360"/>
            <a:ext cx="906480" cy="419040"/>
          </a:xfrm>
          <a:custGeom>
            <a:avLst/>
            <a:gdLst/>
            <a:ahLst/>
            <a:rect l="l" t="t" r="r" b="b"/>
            <a:pathLst>
              <a:path w="571" h="264">
                <a:moveTo>
                  <a:pt x="0" y="264"/>
                </a:moveTo>
                <a:lnTo>
                  <a:pt x="38" y="264"/>
                </a:lnTo>
                <a:lnTo>
                  <a:pt x="70" y="264"/>
                </a:lnTo>
                <a:lnTo>
                  <a:pt x="141" y="243"/>
                </a:lnTo>
                <a:lnTo>
                  <a:pt x="211" y="209"/>
                </a:lnTo>
                <a:lnTo>
                  <a:pt x="288" y="160"/>
                </a:lnTo>
                <a:lnTo>
                  <a:pt x="359" y="111"/>
                </a:lnTo>
                <a:lnTo>
                  <a:pt x="430" y="62"/>
                </a:lnTo>
                <a:lnTo>
                  <a:pt x="500" y="27"/>
                </a:lnTo>
                <a:lnTo>
                  <a:pt x="571" y="0"/>
                </a:lnTo>
              </a:path>
            </a:pathLst>
          </a:custGeom>
          <a:noFill/>
          <a:ln w="20520">
            <a:solidFill>
              <a:srgbClr val="000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0" name=""/>
          <p:cNvSpPr/>
          <p:nvPr/>
        </p:nvSpPr>
        <p:spPr>
          <a:xfrm>
            <a:off x="5641920" y="2347920"/>
            <a:ext cx="906480" cy="55440"/>
          </a:xfrm>
          <a:custGeom>
            <a:avLst/>
            <a:gdLst/>
            <a:ahLst/>
            <a:rect l="l" t="t" r="r" b="b"/>
            <a:pathLst>
              <a:path w="571" h="35">
                <a:moveTo>
                  <a:pt x="0" y="35"/>
                </a:moveTo>
                <a:lnTo>
                  <a:pt x="70" y="21"/>
                </a:lnTo>
                <a:lnTo>
                  <a:pt x="141" y="14"/>
                </a:lnTo>
                <a:lnTo>
                  <a:pt x="282" y="7"/>
                </a:lnTo>
                <a:lnTo>
                  <a:pt x="430" y="14"/>
                </a:lnTo>
                <a:lnTo>
                  <a:pt x="500" y="7"/>
                </a:lnTo>
                <a:lnTo>
                  <a:pt x="571" y="0"/>
                </a:lnTo>
              </a:path>
            </a:pathLst>
          </a:custGeom>
          <a:noFill/>
          <a:ln w="20520">
            <a:solidFill>
              <a:srgbClr val="000080"/>
            </a:solidFill>
            <a:round/>
          </a:ln>
        </p:spPr>
        <p:style>
          <a:lnRef idx="0"/>
          <a:fillRef idx="0"/>
          <a:effectRef idx="0"/>
          <a:fontRef idx="minor"/>
        </p:style>
        <p:txBody>
          <a:bodyPr lIns="90000" rIns="90000" tIns="8640" bIns="8640" anchor="t">
            <a:noAutofit/>
          </a:bodyPr>
          <a:p>
            <a:endParaRPr b="0" lang="en-US" sz="2400" strike="noStrike" u="none">
              <a:solidFill>
                <a:srgbClr val="000000"/>
              </a:solidFill>
              <a:effectLst/>
              <a:uFillTx/>
              <a:latin typeface="Times New Roman"/>
            </a:endParaRPr>
          </a:p>
        </p:txBody>
      </p:sp>
      <p:sp>
        <p:nvSpPr>
          <p:cNvPr id="141" name=""/>
          <p:cNvSpPr/>
          <p:nvPr/>
        </p:nvSpPr>
        <p:spPr>
          <a:xfrm>
            <a:off x="6548400" y="2125800"/>
            <a:ext cx="906480" cy="222120"/>
          </a:xfrm>
          <a:custGeom>
            <a:avLst/>
            <a:gdLst/>
            <a:ahLst/>
            <a:rect l="l" t="t" r="r" b="b"/>
            <a:pathLst>
              <a:path w="571" h="140">
                <a:moveTo>
                  <a:pt x="0" y="140"/>
                </a:moveTo>
                <a:lnTo>
                  <a:pt x="141" y="112"/>
                </a:lnTo>
                <a:lnTo>
                  <a:pt x="282" y="77"/>
                </a:lnTo>
                <a:lnTo>
                  <a:pt x="430" y="35"/>
                </a:lnTo>
                <a:lnTo>
                  <a:pt x="571" y="0"/>
                </a:lnTo>
              </a:path>
            </a:pathLst>
          </a:custGeom>
          <a:noFill/>
          <a:ln w="20520">
            <a:solidFill>
              <a:srgbClr val="00008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2" name=""/>
          <p:cNvSpPr/>
          <p:nvPr/>
        </p:nvSpPr>
        <p:spPr>
          <a:xfrm>
            <a:off x="2004840" y="2247840"/>
            <a:ext cx="906480" cy="487440"/>
          </a:xfrm>
          <a:custGeom>
            <a:avLst/>
            <a:gdLst/>
            <a:ahLst/>
            <a:rect l="l" t="t" r="r" b="b"/>
            <a:pathLst>
              <a:path w="571" h="307">
                <a:moveTo>
                  <a:pt x="0" y="0"/>
                </a:moveTo>
                <a:lnTo>
                  <a:pt x="70" y="42"/>
                </a:lnTo>
                <a:lnTo>
                  <a:pt x="141" y="91"/>
                </a:lnTo>
                <a:lnTo>
                  <a:pt x="282" y="188"/>
                </a:lnTo>
                <a:lnTo>
                  <a:pt x="359" y="230"/>
                </a:lnTo>
                <a:lnTo>
                  <a:pt x="430" y="265"/>
                </a:lnTo>
                <a:lnTo>
                  <a:pt x="500" y="293"/>
                </a:lnTo>
                <a:lnTo>
                  <a:pt x="571" y="307"/>
                </a:lnTo>
              </a:path>
            </a:pathLst>
          </a:custGeom>
          <a:noFill/>
          <a:ln w="20520">
            <a:solidFill>
              <a:srgbClr val="ffff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3" name=""/>
          <p:cNvSpPr/>
          <p:nvPr/>
        </p:nvSpPr>
        <p:spPr>
          <a:xfrm>
            <a:off x="2911320" y="2370240"/>
            <a:ext cx="906480" cy="365040"/>
          </a:xfrm>
          <a:custGeom>
            <a:avLst/>
            <a:gdLst/>
            <a:ahLst/>
            <a:rect l="l" t="t" r="r" b="b"/>
            <a:pathLst>
              <a:path w="571" h="230">
                <a:moveTo>
                  <a:pt x="0" y="230"/>
                </a:moveTo>
                <a:lnTo>
                  <a:pt x="39" y="230"/>
                </a:lnTo>
                <a:lnTo>
                  <a:pt x="71" y="223"/>
                </a:lnTo>
                <a:lnTo>
                  <a:pt x="141" y="195"/>
                </a:lnTo>
                <a:lnTo>
                  <a:pt x="212" y="160"/>
                </a:lnTo>
                <a:lnTo>
                  <a:pt x="282" y="118"/>
                </a:lnTo>
                <a:lnTo>
                  <a:pt x="359" y="69"/>
                </a:lnTo>
                <a:lnTo>
                  <a:pt x="430" y="34"/>
                </a:lnTo>
                <a:lnTo>
                  <a:pt x="501" y="7"/>
                </a:lnTo>
                <a:lnTo>
                  <a:pt x="533" y="0"/>
                </a:lnTo>
                <a:lnTo>
                  <a:pt x="571" y="0"/>
                </a:lnTo>
              </a:path>
            </a:pathLst>
          </a:custGeom>
          <a:noFill/>
          <a:ln w="20520">
            <a:solidFill>
              <a:srgbClr val="ffff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4" name=""/>
          <p:cNvSpPr/>
          <p:nvPr/>
        </p:nvSpPr>
        <p:spPr>
          <a:xfrm>
            <a:off x="3817800" y="2370240"/>
            <a:ext cx="917640" cy="452160"/>
          </a:xfrm>
          <a:custGeom>
            <a:avLst/>
            <a:gdLst/>
            <a:ahLst/>
            <a:rect l="l" t="t" r="r" b="b"/>
            <a:pathLst>
              <a:path w="578" h="285">
                <a:moveTo>
                  <a:pt x="0" y="0"/>
                </a:moveTo>
                <a:lnTo>
                  <a:pt x="39" y="7"/>
                </a:lnTo>
                <a:lnTo>
                  <a:pt x="71" y="14"/>
                </a:lnTo>
                <a:lnTo>
                  <a:pt x="141" y="48"/>
                </a:lnTo>
                <a:lnTo>
                  <a:pt x="218" y="90"/>
                </a:lnTo>
                <a:lnTo>
                  <a:pt x="289" y="139"/>
                </a:lnTo>
                <a:lnTo>
                  <a:pt x="359" y="195"/>
                </a:lnTo>
                <a:lnTo>
                  <a:pt x="436" y="237"/>
                </a:lnTo>
                <a:lnTo>
                  <a:pt x="507" y="271"/>
                </a:lnTo>
                <a:lnTo>
                  <a:pt x="539" y="278"/>
                </a:lnTo>
                <a:lnTo>
                  <a:pt x="578" y="285"/>
                </a:lnTo>
              </a:path>
            </a:pathLst>
          </a:custGeom>
          <a:noFill/>
          <a:ln w="20520">
            <a:solidFill>
              <a:srgbClr val="ffff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5" name=""/>
          <p:cNvSpPr/>
          <p:nvPr/>
        </p:nvSpPr>
        <p:spPr>
          <a:xfrm>
            <a:off x="4735440" y="2479680"/>
            <a:ext cx="906480" cy="342720"/>
          </a:xfrm>
          <a:custGeom>
            <a:avLst/>
            <a:gdLst/>
            <a:ahLst/>
            <a:rect l="l" t="t" r="r" b="b"/>
            <a:pathLst>
              <a:path w="571" h="216">
                <a:moveTo>
                  <a:pt x="0" y="216"/>
                </a:moveTo>
                <a:lnTo>
                  <a:pt x="70" y="209"/>
                </a:lnTo>
                <a:lnTo>
                  <a:pt x="141" y="195"/>
                </a:lnTo>
                <a:lnTo>
                  <a:pt x="211" y="168"/>
                </a:lnTo>
                <a:lnTo>
                  <a:pt x="288" y="126"/>
                </a:lnTo>
                <a:lnTo>
                  <a:pt x="359" y="91"/>
                </a:lnTo>
                <a:lnTo>
                  <a:pt x="430" y="56"/>
                </a:lnTo>
                <a:lnTo>
                  <a:pt x="500" y="21"/>
                </a:lnTo>
                <a:lnTo>
                  <a:pt x="571" y="0"/>
                </a:lnTo>
              </a:path>
            </a:pathLst>
          </a:custGeom>
          <a:noFill/>
          <a:ln w="20520">
            <a:solidFill>
              <a:srgbClr val="ffff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6" name=""/>
          <p:cNvSpPr/>
          <p:nvPr/>
        </p:nvSpPr>
        <p:spPr>
          <a:xfrm>
            <a:off x="5641920" y="2414520"/>
            <a:ext cx="906480" cy="65160"/>
          </a:xfrm>
          <a:custGeom>
            <a:avLst/>
            <a:gdLst/>
            <a:ahLst/>
            <a:rect l="l" t="t" r="r" b="b"/>
            <a:pathLst>
              <a:path w="571" h="41">
                <a:moveTo>
                  <a:pt x="0" y="41"/>
                </a:moveTo>
                <a:lnTo>
                  <a:pt x="70" y="27"/>
                </a:lnTo>
                <a:lnTo>
                  <a:pt x="141" y="20"/>
                </a:lnTo>
                <a:lnTo>
                  <a:pt x="282" y="20"/>
                </a:lnTo>
                <a:lnTo>
                  <a:pt x="430" y="20"/>
                </a:lnTo>
                <a:lnTo>
                  <a:pt x="500" y="13"/>
                </a:lnTo>
                <a:lnTo>
                  <a:pt x="571" y="0"/>
                </a:lnTo>
              </a:path>
            </a:pathLst>
          </a:custGeom>
          <a:noFill/>
          <a:ln w="20520">
            <a:solidFill>
              <a:srgbClr val="ffff00"/>
            </a:solidFill>
            <a:round/>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47" name=""/>
          <p:cNvSpPr/>
          <p:nvPr/>
        </p:nvSpPr>
        <p:spPr>
          <a:xfrm>
            <a:off x="6548400" y="2081160"/>
            <a:ext cx="906480" cy="333360"/>
          </a:xfrm>
          <a:custGeom>
            <a:avLst/>
            <a:gdLst/>
            <a:ahLst/>
            <a:rect l="l" t="t" r="r" b="b"/>
            <a:pathLst>
              <a:path w="571" h="210">
                <a:moveTo>
                  <a:pt x="0" y="210"/>
                </a:moveTo>
                <a:lnTo>
                  <a:pt x="141" y="168"/>
                </a:lnTo>
                <a:lnTo>
                  <a:pt x="282" y="112"/>
                </a:lnTo>
                <a:lnTo>
                  <a:pt x="430" y="56"/>
                </a:lnTo>
                <a:lnTo>
                  <a:pt x="571" y="0"/>
                </a:lnTo>
              </a:path>
            </a:pathLst>
          </a:custGeom>
          <a:noFill/>
          <a:ln w="20520">
            <a:solidFill>
              <a:srgbClr val="ffff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8" name=""/>
          <p:cNvSpPr/>
          <p:nvPr/>
        </p:nvSpPr>
        <p:spPr>
          <a:xfrm>
            <a:off x="3977640" y="1395360"/>
            <a:ext cx="11797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Total Demand</a:t>
            </a:r>
            <a:endParaRPr b="0" lang="en-US" sz="1400" strike="noStrike" u="none">
              <a:solidFill>
                <a:srgbClr val="000000"/>
              </a:solidFill>
              <a:effectLst/>
              <a:uFillTx/>
              <a:latin typeface="Times New Roman"/>
            </a:endParaRPr>
          </a:p>
        </p:txBody>
      </p:sp>
      <p:sp>
        <p:nvSpPr>
          <p:cNvPr id="149" name=""/>
          <p:cNvSpPr/>
          <p:nvPr/>
        </p:nvSpPr>
        <p:spPr>
          <a:xfrm>
            <a:off x="991800" y="3608280"/>
            <a:ext cx="4467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5,000</a:t>
            </a:r>
            <a:endParaRPr b="0" lang="en-US" sz="1400" strike="noStrike" u="none">
              <a:solidFill>
                <a:srgbClr val="000000"/>
              </a:solidFill>
              <a:effectLst/>
              <a:uFillTx/>
              <a:latin typeface="Times New Roman"/>
            </a:endParaRPr>
          </a:p>
        </p:txBody>
      </p:sp>
      <p:sp>
        <p:nvSpPr>
          <p:cNvPr id="150" name=""/>
          <p:cNvSpPr/>
          <p:nvPr/>
        </p:nvSpPr>
        <p:spPr>
          <a:xfrm>
            <a:off x="991800" y="3176640"/>
            <a:ext cx="4467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5,500</a:t>
            </a:r>
            <a:endParaRPr b="0" lang="en-US" sz="1400" strike="noStrike" u="none">
              <a:solidFill>
                <a:srgbClr val="000000"/>
              </a:solidFill>
              <a:effectLst/>
              <a:uFillTx/>
              <a:latin typeface="Times New Roman"/>
            </a:endParaRPr>
          </a:p>
        </p:txBody>
      </p:sp>
      <p:sp>
        <p:nvSpPr>
          <p:cNvPr id="151" name=""/>
          <p:cNvSpPr/>
          <p:nvPr/>
        </p:nvSpPr>
        <p:spPr>
          <a:xfrm>
            <a:off x="991800" y="2757600"/>
            <a:ext cx="4467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6,000</a:t>
            </a:r>
            <a:endParaRPr b="0" lang="en-US" sz="1400" strike="noStrike" u="none">
              <a:solidFill>
                <a:srgbClr val="000000"/>
              </a:solidFill>
              <a:effectLst/>
              <a:uFillTx/>
              <a:latin typeface="Times New Roman"/>
            </a:endParaRPr>
          </a:p>
        </p:txBody>
      </p:sp>
      <p:sp>
        <p:nvSpPr>
          <p:cNvPr id="152" name=""/>
          <p:cNvSpPr/>
          <p:nvPr/>
        </p:nvSpPr>
        <p:spPr>
          <a:xfrm>
            <a:off x="991800" y="2325600"/>
            <a:ext cx="4467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6,500</a:t>
            </a:r>
            <a:endParaRPr b="0" lang="en-US" sz="1400" strike="noStrike" u="none">
              <a:solidFill>
                <a:srgbClr val="000000"/>
              </a:solidFill>
              <a:effectLst/>
              <a:uFillTx/>
              <a:latin typeface="Times New Roman"/>
            </a:endParaRPr>
          </a:p>
        </p:txBody>
      </p:sp>
      <p:sp>
        <p:nvSpPr>
          <p:cNvPr id="153" name=""/>
          <p:cNvSpPr/>
          <p:nvPr/>
        </p:nvSpPr>
        <p:spPr>
          <a:xfrm>
            <a:off x="991800" y="1893960"/>
            <a:ext cx="4467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7,000</a:t>
            </a:r>
            <a:endParaRPr b="0" lang="en-US" sz="1400" strike="noStrike" u="none">
              <a:solidFill>
                <a:srgbClr val="000000"/>
              </a:solidFill>
              <a:effectLst/>
              <a:uFillTx/>
              <a:latin typeface="Times New Roman"/>
            </a:endParaRPr>
          </a:p>
        </p:txBody>
      </p:sp>
      <p:sp>
        <p:nvSpPr>
          <p:cNvPr id="154" name=""/>
          <p:cNvSpPr/>
          <p:nvPr/>
        </p:nvSpPr>
        <p:spPr>
          <a:xfrm>
            <a:off x="1797840" y="3862440"/>
            <a:ext cx="5457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Jan-01</a:t>
            </a:r>
            <a:endParaRPr b="0" lang="en-US" sz="1400" strike="noStrike" u="none">
              <a:solidFill>
                <a:srgbClr val="000000"/>
              </a:solidFill>
              <a:effectLst/>
              <a:uFillTx/>
              <a:latin typeface="Times New Roman"/>
            </a:endParaRPr>
          </a:p>
        </p:txBody>
      </p:sp>
      <p:sp>
        <p:nvSpPr>
          <p:cNvPr id="155" name=""/>
          <p:cNvSpPr/>
          <p:nvPr/>
        </p:nvSpPr>
        <p:spPr>
          <a:xfrm>
            <a:off x="2695320" y="3862440"/>
            <a:ext cx="5655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Feb-01</a:t>
            </a:r>
            <a:endParaRPr b="0" lang="en-US" sz="1400" strike="noStrike" u="none">
              <a:solidFill>
                <a:srgbClr val="000000"/>
              </a:solidFill>
              <a:effectLst/>
              <a:uFillTx/>
              <a:latin typeface="Times New Roman"/>
            </a:endParaRPr>
          </a:p>
        </p:txBody>
      </p:sp>
      <p:sp>
        <p:nvSpPr>
          <p:cNvPr id="156" name=""/>
          <p:cNvSpPr/>
          <p:nvPr/>
        </p:nvSpPr>
        <p:spPr>
          <a:xfrm>
            <a:off x="3601800" y="3862440"/>
            <a:ext cx="5655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Mar-01</a:t>
            </a:r>
            <a:endParaRPr b="0" lang="en-US" sz="1400" strike="noStrike" u="none">
              <a:solidFill>
                <a:srgbClr val="000000"/>
              </a:solidFill>
              <a:effectLst/>
              <a:uFillTx/>
              <a:latin typeface="Times New Roman"/>
            </a:endParaRPr>
          </a:p>
        </p:txBody>
      </p:sp>
      <p:sp>
        <p:nvSpPr>
          <p:cNvPr id="157" name=""/>
          <p:cNvSpPr/>
          <p:nvPr/>
        </p:nvSpPr>
        <p:spPr>
          <a:xfrm>
            <a:off x="4528440" y="3862440"/>
            <a:ext cx="5360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Apr-01</a:t>
            </a:r>
            <a:endParaRPr b="0" lang="en-US" sz="1400" strike="noStrike" u="none">
              <a:solidFill>
                <a:srgbClr val="000000"/>
              </a:solidFill>
              <a:effectLst/>
              <a:uFillTx/>
              <a:latin typeface="Times New Roman"/>
            </a:endParaRPr>
          </a:p>
        </p:txBody>
      </p:sp>
      <p:sp>
        <p:nvSpPr>
          <p:cNvPr id="158" name=""/>
          <p:cNvSpPr/>
          <p:nvPr/>
        </p:nvSpPr>
        <p:spPr>
          <a:xfrm>
            <a:off x="5410080" y="3862440"/>
            <a:ext cx="5954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May-01</a:t>
            </a:r>
            <a:endParaRPr b="0" lang="en-US" sz="1400" strike="noStrike" u="none">
              <a:solidFill>
                <a:srgbClr val="000000"/>
              </a:solidFill>
              <a:effectLst/>
              <a:uFillTx/>
              <a:latin typeface="Times New Roman"/>
            </a:endParaRPr>
          </a:p>
        </p:txBody>
      </p:sp>
      <p:sp>
        <p:nvSpPr>
          <p:cNvPr id="159" name=""/>
          <p:cNvSpPr/>
          <p:nvPr/>
        </p:nvSpPr>
        <p:spPr>
          <a:xfrm>
            <a:off x="6350760" y="3862440"/>
            <a:ext cx="5457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Jun-01</a:t>
            </a:r>
            <a:endParaRPr b="0" lang="en-US" sz="1400" strike="noStrike" u="none">
              <a:solidFill>
                <a:srgbClr val="000000"/>
              </a:solidFill>
              <a:effectLst/>
              <a:uFillTx/>
              <a:latin typeface="Times New Roman"/>
            </a:endParaRPr>
          </a:p>
        </p:txBody>
      </p:sp>
      <p:sp>
        <p:nvSpPr>
          <p:cNvPr id="160" name=""/>
          <p:cNvSpPr/>
          <p:nvPr/>
        </p:nvSpPr>
        <p:spPr>
          <a:xfrm>
            <a:off x="7277400" y="3862440"/>
            <a:ext cx="4863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Jul-01</a:t>
            </a:r>
            <a:endParaRPr b="0" lang="en-US" sz="1400" strike="noStrike" u="none">
              <a:solidFill>
                <a:srgbClr val="000000"/>
              </a:solidFill>
              <a:effectLst/>
              <a:uFillTx/>
              <a:latin typeface="Times New Roman"/>
            </a:endParaRPr>
          </a:p>
        </p:txBody>
      </p:sp>
      <p:sp>
        <p:nvSpPr>
          <p:cNvPr id="161" name=""/>
          <p:cNvSpPr/>
          <p:nvPr/>
        </p:nvSpPr>
        <p:spPr>
          <a:xfrm>
            <a:off x="3808440" y="4227480"/>
            <a:ext cx="1863720" cy="287280"/>
          </a:xfrm>
          <a:prstGeom prst="rect">
            <a:avLst/>
          </a:prstGeom>
          <a:solidFill>
            <a:srgbClr val="ffffff"/>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2" name=""/>
          <p:cNvSpPr/>
          <p:nvPr/>
        </p:nvSpPr>
        <p:spPr>
          <a:xfrm>
            <a:off x="3868560" y="4383000"/>
            <a:ext cx="244800" cy="1800"/>
          </a:xfrm>
          <a:prstGeom prst="line">
            <a:avLst/>
          </a:prstGeom>
          <a:ln w="20520">
            <a:solidFill>
              <a:srgbClr val="00008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63" name=""/>
          <p:cNvSpPr/>
          <p:nvPr/>
        </p:nvSpPr>
        <p:spPr>
          <a:xfrm>
            <a:off x="4153320" y="4272120"/>
            <a:ext cx="4964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Actual</a:t>
            </a:r>
            <a:endParaRPr b="0" lang="en-US" sz="1400" strike="noStrike" u="none">
              <a:solidFill>
                <a:srgbClr val="000000"/>
              </a:solidFill>
              <a:effectLst/>
              <a:uFillTx/>
              <a:latin typeface="Times New Roman"/>
            </a:endParaRPr>
          </a:p>
        </p:txBody>
      </p:sp>
      <p:sp>
        <p:nvSpPr>
          <p:cNvPr id="164" name=""/>
          <p:cNvSpPr/>
          <p:nvPr/>
        </p:nvSpPr>
        <p:spPr>
          <a:xfrm>
            <a:off x="4765680" y="4383000"/>
            <a:ext cx="244440" cy="1800"/>
          </a:xfrm>
          <a:prstGeom prst="line">
            <a:avLst/>
          </a:prstGeom>
          <a:ln w="20520">
            <a:solidFill>
              <a:srgbClr val="ffff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65" name=""/>
          <p:cNvSpPr/>
          <p:nvPr/>
        </p:nvSpPr>
        <p:spPr>
          <a:xfrm>
            <a:off x="5090040" y="4272120"/>
            <a:ext cx="6051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Modreg</a:t>
            </a:r>
            <a:endParaRPr b="0" lang="en-US" sz="1400" strike="noStrike" u="none">
              <a:solidFill>
                <a:srgbClr val="000000"/>
              </a:solidFill>
              <a:effectLst/>
              <a:uFillTx/>
              <a:latin typeface="Times New Roman"/>
            </a:endParaRPr>
          </a:p>
        </p:txBody>
      </p:sp>
      <p:sp>
        <p:nvSpPr>
          <p:cNvPr id="166" name=""/>
          <p:cNvSpPr/>
          <p:nvPr/>
        </p:nvSpPr>
        <p:spPr>
          <a:xfrm>
            <a:off x="812880" y="1274760"/>
            <a:ext cx="7497720" cy="330660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pic>
        <p:nvPicPr>
          <p:cNvPr id="167" name="" descr=""/>
          <p:cNvPicPr/>
          <p:nvPr/>
        </p:nvPicPr>
        <p:blipFill>
          <a:blip r:embed="rId1"/>
          <a:stretch/>
        </p:blipFill>
        <p:spPr>
          <a:xfrm>
            <a:off x="457200" y="4724280"/>
            <a:ext cx="8305920" cy="1295640"/>
          </a:xfrm>
          <a:prstGeom prst="rect">
            <a:avLst/>
          </a:prstGeom>
          <a:noFill/>
          <a:ln w="0">
            <a:noFill/>
          </a:ln>
        </p:spPr>
      </p:pic>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8" name="PlaceHolder 1"/>
          <p:cNvSpPr>
            <a:spLocks noGrp="1"/>
          </p:cNvSpPr>
          <p:nvPr>
            <p:ph type="title"/>
          </p:nvPr>
        </p:nvSpPr>
        <p:spPr>
          <a:xfrm>
            <a:off x="609480" y="304560"/>
            <a:ext cx="7772400" cy="99036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99"/>
                </a:solidFill>
                <a:effectLst/>
                <a:uFillTx/>
                <a:latin typeface="Arial"/>
              </a:rPr>
              <a:t>MODREG Calibration</a:t>
            </a:r>
            <a:br>
              <a:rPr sz="2800"/>
            </a:br>
            <a:r>
              <a:rPr b="0" lang="en-US" sz="2800" strike="noStrike" u="none">
                <a:solidFill>
                  <a:srgbClr val="000099"/>
                </a:solidFill>
                <a:effectLst/>
                <a:uFillTx/>
                <a:latin typeface="Arial"/>
              </a:rPr>
              <a:t>Hydro Generation</a:t>
            </a:r>
            <a:endParaRPr b="0" lang="en-US" sz="2800" strike="noStrike" u="none">
              <a:solidFill>
                <a:srgbClr val="000099"/>
              </a:solidFill>
              <a:effectLst/>
              <a:uFillTx/>
              <a:latin typeface="Arial"/>
            </a:endParaRPr>
          </a:p>
        </p:txBody>
      </p:sp>
      <p:pic>
        <p:nvPicPr>
          <p:cNvPr id="169" name="" descr=""/>
          <p:cNvPicPr/>
          <p:nvPr/>
        </p:nvPicPr>
        <p:blipFill>
          <a:blip r:embed="rId1"/>
          <a:stretch/>
        </p:blipFill>
        <p:spPr>
          <a:xfrm>
            <a:off x="533520" y="1295280"/>
            <a:ext cx="7924680" cy="3461040"/>
          </a:xfrm>
          <a:prstGeom prst="rect">
            <a:avLst/>
          </a:prstGeom>
          <a:noFill/>
          <a:ln w="0">
            <a:noFill/>
          </a:ln>
        </p:spPr>
      </p:pic>
      <p:pic>
        <p:nvPicPr>
          <p:cNvPr id="170" name="" descr=""/>
          <p:cNvPicPr/>
          <p:nvPr/>
        </p:nvPicPr>
        <p:blipFill>
          <a:blip r:embed="rId2"/>
          <a:stretch/>
        </p:blipFill>
        <p:spPr>
          <a:xfrm>
            <a:off x="380880" y="4800600"/>
            <a:ext cx="8305920" cy="1295280"/>
          </a:xfrm>
          <a:prstGeom prst="rect">
            <a:avLst/>
          </a:prstGeom>
          <a:noFill/>
          <a:ln w="0">
            <a:noFill/>
          </a:ln>
        </p:spPr>
      </p:pic>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1" name="PlaceHolder 1"/>
          <p:cNvSpPr>
            <a:spLocks noGrp="1"/>
          </p:cNvSpPr>
          <p:nvPr>
            <p:ph type="title"/>
          </p:nvPr>
        </p:nvSpPr>
        <p:spPr>
          <a:xfrm>
            <a:off x="685800" y="304560"/>
            <a:ext cx="7772400" cy="99036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99"/>
                </a:solidFill>
                <a:effectLst/>
                <a:uFillTx/>
                <a:latin typeface="Arial"/>
              </a:rPr>
              <a:t>MODREG Calibration</a:t>
            </a:r>
            <a:br>
              <a:rPr sz="2800"/>
            </a:br>
            <a:r>
              <a:rPr b="0" lang="en-US" sz="2800" strike="noStrike" u="none">
                <a:solidFill>
                  <a:srgbClr val="000099"/>
                </a:solidFill>
                <a:effectLst/>
                <a:uFillTx/>
                <a:latin typeface="Arial"/>
              </a:rPr>
              <a:t>Thermal Generation</a:t>
            </a:r>
            <a:endParaRPr b="0" lang="en-US" sz="2800" strike="noStrike" u="none">
              <a:solidFill>
                <a:srgbClr val="000099"/>
              </a:solidFill>
              <a:effectLst/>
              <a:uFillTx/>
              <a:latin typeface="Arial"/>
            </a:endParaRPr>
          </a:p>
        </p:txBody>
      </p:sp>
      <p:pic>
        <p:nvPicPr>
          <p:cNvPr id="172" name="" descr=""/>
          <p:cNvPicPr/>
          <p:nvPr/>
        </p:nvPicPr>
        <p:blipFill>
          <a:blip r:embed="rId1"/>
          <a:stretch/>
        </p:blipFill>
        <p:spPr>
          <a:xfrm>
            <a:off x="533520" y="1371600"/>
            <a:ext cx="8001000" cy="3429000"/>
          </a:xfrm>
          <a:prstGeom prst="rect">
            <a:avLst/>
          </a:prstGeom>
          <a:noFill/>
          <a:ln w="0">
            <a:noFill/>
          </a:ln>
        </p:spPr>
      </p:pic>
      <p:pic>
        <p:nvPicPr>
          <p:cNvPr id="173" name="" descr=""/>
          <p:cNvPicPr/>
          <p:nvPr/>
        </p:nvPicPr>
        <p:blipFill>
          <a:blip r:embed="rId2"/>
          <a:stretch/>
        </p:blipFill>
        <p:spPr>
          <a:xfrm>
            <a:off x="380880" y="4876920"/>
            <a:ext cx="8382240" cy="1295280"/>
          </a:xfrm>
          <a:prstGeom prst="rect">
            <a:avLst/>
          </a:prstGeom>
          <a:noFill/>
          <a:ln w="0">
            <a:noFill/>
          </a:ln>
        </p:spPr>
      </p:pic>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4" name="PlaceHolder 1"/>
          <p:cNvSpPr>
            <a:spLocks noGrp="1"/>
          </p:cNvSpPr>
          <p:nvPr>
            <p:ph type="title"/>
          </p:nvPr>
        </p:nvSpPr>
        <p:spPr>
          <a:xfrm>
            <a:off x="762120" y="304560"/>
            <a:ext cx="7772400" cy="99036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99"/>
                </a:solidFill>
                <a:effectLst/>
                <a:uFillTx/>
                <a:latin typeface="Arial"/>
              </a:rPr>
              <a:t>MODREG Calibration</a:t>
            </a:r>
            <a:br>
              <a:rPr sz="2800"/>
            </a:br>
            <a:r>
              <a:rPr b="0" lang="en-US" sz="2800" strike="noStrike" u="none">
                <a:solidFill>
                  <a:srgbClr val="000099"/>
                </a:solidFill>
                <a:effectLst/>
                <a:uFillTx/>
                <a:latin typeface="Arial"/>
              </a:rPr>
              <a:t>Nuclear Production</a:t>
            </a:r>
            <a:endParaRPr b="0" lang="en-US" sz="2800" strike="noStrike" u="none">
              <a:solidFill>
                <a:srgbClr val="000099"/>
              </a:solidFill>
              <a:effectLst/>
              <a:uFillTx/>
              <a:latin typeface="Arial"/>
            </a:endParaRPr>
          </a:p>
        </p:txBody>
      </p:sp>
      <p:pic>
        <p:nvPicPr>
          <p:cNvPr id="175" name="" descr=""/>
          <p:cNvPicPr/>
          <p:nvPr/>
        </p:nvPicPr>
        <p:blipFill>
          <a:blip r:embed="rId1"/>
          <a:stretch/>
        </p:blipFill>
        <p:spPr>
          <a:xfrm>
            <a:off x="685800" y="1371600"/>
            <a:ext cx="7848720" cy="3514680"/>
          </a:xfrm>
          <a:prstGeom prst="rect">
            <a:avLst/>
          </a:prstGeom>
          <a:noFill/>
          <a:ln w="0">
            <a:noFill/>
          </a:ln>
        </p:spPr>
      </p:pic>
      <p:pic>
        <p:nvPicPr>
          <p:cNvPr id="176" name="" descr=""/>
          <p:cNvPicPr/>
          <p:nvPr/>
        </p:nvPicPr>
        <p:blipFill>
          <a:blip r:embed="rId2"/>
          <a:stretch/>
        </p:blipFill>
        <p:spPr>
          <a:xfrm>
            <a:off x="380880" y="5029200"/>
            <a:ext cx="8458200" cy="1295280"/>
          </a:xfrm>
          <a:prstGeom prst="rect">
            <a:avLst/>
          </a:prstGeom>
          <a:noFill/>
          <a:ln w="0">
            <a:noFill/>
          </a:ln>
        </p:spPr>
      </p:pic>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7" name="PlaceHolder 1"/>
          <p:cNvSpPr>
            <a:spLocks noGrp="1"/>
          </p:cNvSpPr>
          <p:nvPr>
            <p:ph type="title"/>
          </p:nvPr>
        </p:nvSpPr>
        <p:spPr>
          <a:xfrm>
            <a:off x="685800" y="304560"/>
            <a:ext cx="7772400" cy="990360"/>
          </a:xfrm>
          <a:prstGeom prst="rect">
            <a:avLst/>
          </a:prstGeom>
          <a:noFill/>
          <a:ln w="0">
            <a:noFill/>
          </a:ln>
        </p:spPr>
        <p:txBody>
          <a:bodyPr lIns="91440" rIns="91440" tIns="45720" bIns="4572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99"/>
                </a:solidFill>
                <a:effectLst/>
                <a:uFillTx/>
                <a:latin typeface="Arial"/>
              </a:rPr>
              <a:t>MODREG Calibration</a:t>
            </a:r>
            <a:br>
              <a:rPr sz="2800"/>
            </a:br>
            <a:r>
              <a:rPr b="0" lang="en-US" sz="2800" strike="noStrike" u="none">
                <a:solidFill>
                  <a:srgbClr val="000099"/>
                </a:solidFill>
                <a:effectLst/>
                <a:uFillTx/>
                <a:latin typeface="Arial"/>
              </a:rPr>
              <a:t>Imports</a:t>
            </a:r>
            <a:endParaRPr b="0" lang="en-US" sz="2800" strike="noStrike" u="none">
              <a:solidFill>
                <a:srgbClr val="000099"/>
              </a:solidFill>
              <a:effectLst/>
              <a:uFillTx/>
              <a:latin typeface="Arial"/>
            </a:endParaRPr>
          </a:p>
        </p:txBody>
      </p:sp>
      <p:pic>
        <p:nvPicPr>
          <p:cNvPr id="178" name="" descr=""/>
          <p:cNvPicPr/>
          <p:nvPr/>
        </p:nvPicPr>
        <p:blipFill>
          <a:blip r:embed="rId1"/>
          <a:stretch/>
        </p:blipFill>
        <p:spPr>
          <a:xfrm>
            <a:off x="533520" y="1219320"/>
            <a:ext cx="8001000" cy="3504960"/>
          </a:xfrm>
          <a:prstGeom prst="rect">
            <a:avLst/>
          </a:prstGeom>
          <a:noFill/>
          <a:ln w="0">
            <a:noFill/>
          </a:ln>
        </p:spPr>
      </p:pic>
      <p:pic>
        <p:nvPicPr>
          <p:cNvPr id="179" name="" descr=""/>
          <p:cNvPicPr/>
          <p:nvPr/>
        </p:nvPicPr>
        <p:blipFill>
          <a:blip r:embed="rId2"/>
          <a:stretch/>
        </p:blipFill>
        <p:spPr>
          <a:xfrm>
            <a:off x="304920" y="4876920"/>
            <a:ext cx="8534160" cy="1295280"/>
          </a:xfrm>
          <a:prstGeom prst="rect">
            <a:avLst/>
          </a:prstGeom>
          <a:noFill/>
          <a:ln w="0">
            <a:noFill/>
          </a:ln>
        </p:spPr>
      </p:pic>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2151</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2001-09-26T10:14:16Z</dcterms:created>
  <dc:creator>Jorge L Gumucio</dc:creator>
  <dc:description/>
  <dc:language>en-US</dc:language>
  <cp:lastModifiedBy>Jorge L Gumucio</cp:lastModifiedBy>
  <cp:lastPrinted>2001-09-27T11:28:32Z</cp:lastPrinted>
  <dcterms:modified xsi:type="dcterms:W3CDTF">2001-09-28T11:58:29Z</dcterms:modified>
  <cp:revision>9</cp:revision>
  <dc:subject/>
  <dc:title>MODREG Calibration</dc:title>
</cp:coreProperties>
</file>