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6858000" cy="9326563"/>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3" name="PlaceHolder 1"/>
          <p:cNvSpPr>
            <a:spLocks noGrp="1"/>
          </p:cNvSpPr>
          <p:nvPr>
            <p:ph type="title"/>
          </p:nvPr>
        </p:nvSpPr>
        <p:spPr>
          <a:xfrm>
            <a:off x="342720" y="371880"/>
            <a:ext cx="6171840" cy="15570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4" name="PlaceHolder 2"/>
          <p:cNvSpPr>
            <a:spLocks noGrp="1"/>
          </p:cNvSpPr>
          <p:nvPr>
            <p:ph type="subTitle"/>
          </p:nvPr>
        </p:nvSpPr>
        <p:spPr>
          <a:xfrm>
            <a:off x="342720" y="2182320"/>
            <a:ext cx="6171840" cy="540900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6858000" cy="9325080"/>
          </a:xfrm>
          <a:prstGeom prst="rect">
            <a:avLst/>
          </a:prstGeom>
          <a:solidFill>
            <a:srgbClr val="ffffff"/>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 name="PlaceHolder 1"/>
          <p:cNvSpPr>
            <a:spLocks noGrp="1"/>
          </p:cNvSpPr>
          <p:nvPr>
            <p:ph type="title"/>
          </p:nvPr>
        </p:nvSpPr>
        <p:spPr>
          <a:xfrm>
            <a:off x="342720" y="371880"/>
            <a:ext cx="6171840" cy="15570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2" name="PlaceHolder 2"/>
          <p:cNvSpPr>
            <a:spLocks noGrp="1"/>
          </p:cNvSpPr>
          <p:nvPr>
            <p:ph type="body"/>
          </p:nvPr>
        </p:nvSpPr>
        <p:spPr>
          <a:xfrm>
            <a:off x="342720" y="2182320"/>
            <a:ext cx="6171840" cy="5409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txBox="1"/>
          <p:nvPr/>
        </p:nvSpPr>
        <p:spPr>
          <a:xfrm>
            <a:off x="139680" y="917640"/>
            <a:ext cx="6446880" cy="2752560"/>
          </a:xfrm>
          <a:prstGeom prst="rect">
            <a:avLst/>
          </a:prstGeom>
          <a:noFill/>
          <a:ln w="25560">
            <a:solidFill>
              <a:srgbClr val="3333cc"/>
            </a:solidFill>
            <a:round/>
          </a:ln>
        </p:spPr>
        <p:txBody>
          <a:bodyPr lIns="0" rIns="0" tIns="0" bIns="0" anchor="t">
            <a:spAutoFit/>
          </a:bodyPr>
          <a:p>
            <a:pPr>
              <a:lnSpc>
                <a:spcPct val="100000"/>
              </a:lnSpc>
            </a:pPr>
            <a:r>
              <a:rPr b="1" i="1" lang="en-US" sz="1000" strike="noStrike" u="sng">
                <a:solidFill>
                  <a:srgbClr val="000000"/>
                </a:solidFill>
                <a:effectLst/>
                <a:uFillTx/>
                <a:latin typeface="Arial"/>
                <a:ea typeface="Arial"/>
              </a:rPr>
              <a:t>Objective</a:t>
            </a:r>
            <a:endParaRPr b="0" lang="en-US" sz="10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Modeling risk, the risk that information derived from models is inaccurate,  is a fundamental risk that Enron faces since models are used in every facet of the company.  Models can range from large complex systems such as ERMS and EnPower to simple Excel spreadsheets used to calculate the value of an option.  For the purpose of this project, models are defined as:</a:t>
            </a:r>
            <a:endParaRPr b="0" lang="en-US" sz="9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lvl="1" marL="1144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those tools used for valuation purposes that have an effect on the financial statements and</a:t>
            </a:r>
            <a:endParaRPr b="0" lang="en-US" sz="900" strike="noStrike" u="none">
              <a:solidFill>
                <a:srgbClr val="000000"/>
              </a:solidFill>
              <a:effectLst/>
              <a:uFillTx/>
              <a:latin typeface="Arial"/>
            </a:endParaRPr>
          </a:p>
          <a:p>
            <a:pPr lvl="1" marL="1144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those tools used to make business/pricing decisions on a frequent and recurring basis.</a:t>
            </a:r>
            <a:endParaRPr b="0" lang="en-US" sz="900" strike="noStrike" u="none">
              <a:solidFill>
                <a:srgbClr val="000000"/>
              </a:solidFill>
              <a:effectLst/>
              <a:uFillTx/>
              <a:latin typeface="Arial"/>
            </a:endParaRPr>
          </a:p>
          <a:p>
            <a:pPr lvl="1" marL="1144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Modeling risk may occur due to the following reasons: (1) development of models by parties that do not have requisite experience or knowledge, (2) revisions to models by parties that do not have requisite experience or knowledge and (3) inappropriate application of models due to either improper inputs or improper use of models.  The scope of the review includes all of the various groups (Research group, Risk Analytics, Structuring, and Enron IT) that are involved in modeling.  Although various groups have or are developing formal processes and procedures to control model risk, model risk should be assessed on an overall basis.  Although this review covers model risk throughout the organization, detail reviews of the processes and procedures of the various groups are performed in various reviews such as </a:t>
            </a:r>
            <a:r>
              <a:rPr b="0" i="1" lang="en-US" sz="900" strike="noStrike" u="none">
                <a:solidFill>
                  <a:srgbClr val="000000"/>
                </a:solidFill>
                <a:effectLst/>
                <a:uFillTx/>
                <a:latin typeface="Book Antiqua"/>
                <a:ea typeface="Book Antiqua"/>
              </a:rPr>
              <a:t>Equity Valuation, IT Infrastructure Review,  </a:t>
            </a:r>
            <a:r>
              <a:rPr b="0" lang="en-US" sz="900" strike="noStrike" u="none">
                <a:solidFill>
                  <a:srgbClr val="000000"/>
                </a:solidFill>
                <a:effectLst/>
                <a:uFillTx/>
                <a:latin typeface="Book Antiqua"/>
                <a:ea typeface="Book Antiqua"/>
              </a:rPr>
              <a:t>trading desk reviews and specific application reviews.  The objectives of this review are: (1) identify those parties involved in modeling throughout Enron NA and ECM and (2) assess the current environment surrounding the development, changing, testing, and documentation of models.</a:t>
            </a:r>
            <a:endParaRPr b="0" lang="en-US" sz="900" strike="noStrike" u="none">
              <a:solidFill>
                <a:srgbClr val="000000"/>
              </a:solidFill>
              <a:effectLst/>
              <a:uFillTx/>
              <a:latin typeface="Arial"/>
            </a:endParaRPr>
          </a:p>
        </p:txBody>
      </p:sp>
      <p:sp>
        <p:nvSpPr>
          <p:cNvPr id="6" name=""/>
          <p:cNvSpPr txBox="1"/>
          <p:nvPr/>
        </p:nvSpPr>
        <p:spPr>
          <a:xfrm>
            <a:off x="228600" y="152280"/>
            <a:ext cx="6400800" cy="76212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Business Audit Review</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Model Development</a:t>
            </a:r>
            <a:endParaRPr b="0" lang="en-US" sz="1200" strike="noStrike" u="none">
              <a:solidFill>
                <a:srgbClr val="000000"/>
              </a:solidFill>
              <a:effectLst/>
              <a:uFillTx/>
              <a:latin typeface="Arial"/>
            </a:endParaRPr>
          </a:p>
        </p:txBody>
      </p:sp>
      <p:sp>
        <p:nvSpPr>
          <p:cNvPr id="7" name=""/>
          <p:cNvSpPr txBox="1"/>
          <p:nvPr/>
        </p:nvSpPr>
        <p:spPr>
          <a:xfrm>
            <a:off x="139680" y="3746520"/>
            <a:ext cx="6446880" cy="1523880"/>
          </a:xfrm>
          <a:prstGeom prst="rect">
            <a:avLst/>
          </a:prstGeom>
          <a:noFill/>
          <a:ln w="25560">
            <a:solidFill>
              <a:srgbClr val="3333cc"/>
            </a:solidFill>
            <a:round/>
          </a:ln>
        </p:spPr>
        <p:txBody>
          <a:bodyPr lIns="0" rIns="0" tIns="0" bIns="0" anchor="t">
            <a:spAutoFit/>
          </a:bodyPr>
          <a:p>
            <a:pPr marL="228600" indent="-228600">
              <a:lnSpc>
                <a:spcPct val="100000"/>
              </a:lnSpc>
            </a:pPr>
            <a:r>
              <a:rPr b="1" i="1" lang="en-US" sz="1000" strike="noStrike" u="sng">
                <a:solidFill>
                  <a:srgbClr val="000000"/>
                </a:solidFill>
                <a:effectLst/>
                <a:uFillTx/>
                <a:latin typeface="Arial"/>
                <a:ea typeface="Arial"/>
              </a:rPr>
              <a:t>Control Strengths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Schedule B tracks all positions valued outside of the major commodity systems that are included in income</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Independent third parties (i.e. Darrell Duffy) are utilized periodically by Research group to review various models</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Research group maintains documentation and security over the Exotic Option Library</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Transaction Approval Forms (TAFs) and Deal Approval Sheets (DASHs) are created for significant structured transactions which include documentation about the modeling methodology and major assumptions and risk factors.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Risk Analytics generates a Transaction Review and Analysis report documenting their review of the transaction and the corresponding model.</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Both applications deployment and change management processes have been implemented to provide a more controlled environment for applications development and maintenance.</a:t>
            </a:r>
            <a:endParaRPr b="0" lang="en-US" sz="900" strike="noStrike" u="none">
              <a:solidFill>
                <a:srgbClr val="000000"/>
              </a:solidFill>
              <a:effectLst/>
              <a:uFillTx/>
              <a:latin typeface="Arial"/>
            </a:endParaRPr>
          </a:p>
        </p:txBody>
      </p:sp>
      <p:sp>
        <p:nvSpPr>
          <p:cNvPr id="8" name=""/>
          <p:cNvSpPr txBox="1"/>
          <p:nvPr/>
        </p:nvSpPr>
        <p:spPr>
          <a:xfrm>
            <a:off x="139680" y="5356080"/>
            <a:ext cx="6446880" cy="3708360"/>
          </a:xfrm>
          <a:prstGeom prst="rect">
            <a:avLst/>
          </a:prstGeom>
          <a:noFill/>
          <a:ln w="25560">
            <a:solidFill>
              <a:srgbClr val="3333cc"/>
            </a:solidFill>
            <a:round/>
          </a:ln>
        </p:spPr>
        <p:txBody>
          <a:bodyPr lIns="0" rIns="0" tIns="0" bIns="0" anchor="t">
            <a:spAutoFit/>
          </a:bodyPr>
          <a:p>
            <a:pPr marL="228600" indent="-228600">
              <a:lnSpc>
                <a:spcPct val="100000"/>
              </a:lnSpc>
              <a:tabLst>
                <a:tab algn="l" pos="0"/>
              </a:tabLst>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In order to effectively control and manage model risk,  Management should clearly define what is a model and what groups should be involved in the modeling process.  Based on these definitions, policies and procedures should be developed and implemented to ensure that all modeling is subject to adequate controls.  Currently, no single unit or person including the Research group, Risk Analytics, Structuring, and Enron IT is vested with the authority to audit, approve, and monitor valuation models; therefore, responsibility for final model approval and validation is dispersed throughout Enron.</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A review should be performed on all models.  In a recent study, Freeman (1996),  90%  of spreadsheets with over 150 rows contained at least one significant formula mistake.  Based on our review, examples of models for which there was not an independent review and the corresponding financial statement impact include NPI (JEDI Special Limited Partner Interest) ($20 million writeoff), Snake River ($10 million writeoff), Vastar ($14 million) and Embedded Credit Reserve.</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A group independent of the modeling process should be established or designated the responsibility for ensuring an independent review is performed and documented timely.  This group will determine the scope, timing, and those responsible for assisting in the independent review and will make recommendations regarding the necessity and timing of any periodic follow-up reviews.   As part of the independent review, the group should conclude on the following:</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tabLst>
                <a:tab algn="l" pos="0"/>
              </a:tabLst>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appropriateness of the model methodology,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appropriateness of the model testing (stress testing, reconciliation between model and books),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all major risks and assumptions have been identified and documented,</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major assumptions are supported and validated and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model accurately reflects contractual terms and conditions</a:t>
            </a:r>
            <a:endParaRPr b="0" lang="en-US" sz="900" strike="noStrike" u="none">
              <a:solidFill>
                <a:srgbClr val="000000"/>
              </a:solidFill>
              <a:effectLst/>
              <a:uFillTx/>
              <a:latin typeface="Arial"/>
            </a:endParaRPr>
          </a:p>
        </p:txBody>
      </p:sp>
      <p:sp>
        <p:nvSpPr>
          <p:cNvPr id="9" name=""/>
          <p:cNvSpPr txBox="1"/>
          <p:nvPr/>
        </p:nvSpPr>
        <p:spPr>
          <a:xfrm>
            <a:off x="2286000" y="9067680"/>
            <a:ext cx="2203560" cy="214200"/>
          </a:xfrm>
          <a:prstGeom prst="rect">
            <a:avLst/>
          </a:prstGeom>
          <a:noFill/>
          <a:ln w="0">
            <a:noFill/>
          </a:ln>
        </p:spPr>
        <p:txBody>
          <a:bodyPr lIns="0" rIns="0" tIns="0" bIns="0" anchor="t">
            <a:spAutoFit/>
          </a:bodyPr>
          <a:p>
            <a:pPr>
              <a:lnSpc>
                <a:spcPct val="100000"/>
              </a:lnSpc>
            </a:pPr>
            <a:r>
              <a:rPr b="0" lang="en-US" sz="800" strike="noStrike" u="none">
                <a:solidFill>
                  <a:srgbClr val="000000"/>
                </a:solidFill>
                <a:effectLst/>
                <a:uFillTx/>
                <a:latin typeface="Times New Roman"/>
                <a:ea typeface="Times New Roman"/>
              </a:rPr>
              <a:t>Reported at the October 1st  Controller’s Meeting</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txBox="1"/>
          <p:nvPr/>
        </p:nvSpPr>
        <p:spPr>
          <a:xfrm>
            <a:off x="228600" y="152280"/>
            <a:ext cx="6400800" cy="76212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Business Audit Review</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Model Development</a:t>
            </a:r>
            <a:endParaRPr b="0" lang="en-US" sz="1200" strike="noStrike" u="none">
              <a:solidFill>
                <a:srgbClr val="000000"/>
              </a:solidFill>
              <a:effectLst/>
              <a:uFillTx/>
              <a:latin typeface="Arial"/>
            </a:endParaRPr>
          </a:p>
        </p:txBody>
      </p:sp>
      <p:sp>
        <p:nvSpPr>
          <p:cNvPr id="11" name=""/>
          <p:cNvSpPr txBox="1"/>
          <p:nvPr/>
        </p:nvSpPr>
        <p:spPr>
          <a:xfrm>
            <a:off x="139680" y="1130400"/>
            <a:ext cx="6446880" cy="4800600"/>
          </a:xfrm>
          <a:prstGeom prst="rect">
            <a:avLst/>
          </a:prstGeom>
          <a:noFill/>
          <a:ln w="25560">
            <a:solidFill>
              <a:srgbClr val="3333cc"/>
            </a:solidFill>
            <a:round/>
          </a:ln>
        </p:spPr>
        <p:txBody>
          <a:bodyPr lIns="0" rIns="0" tIns="0" bIns="0" anchor="t">
            <a:spAutoFit/>
          </a:bodyPr>
          <a:p>
            <a:pPr marL="228600" indent="-228600">
              <a:lnSpc>
                <a:spcPct val="100000"/>
              </a:lnSpc>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Assumptions create significant value for certain transactions.  Over time, it is important to periodically review major assumptions and assess whether those assumptions continue to be valid.  Thus, the policies and procedures should include  a process to identify transactions with significant assumptions and assess the validity of those assumptions on a periodic basis(at a minimum on an annual basis).  The group that performed the initial independent review should be responsible for ensuring this assessment occurs on a timely basis.  Based on our review, models for which the assumptions were not reviewed on a periodic basis include Snake River, TVA and the Power Scalars.</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No one group is responsible for tracking and cataloguing models created within Enron.  The policy should establish a group who is responsible for cataloguing new models and tracking any changes to existing models.   These tracking procedures will provide a check to ensure all models have been independently reviewed.  Also, they provide a means for different groups throughout Enron to communicate and share knowledge regarding modeling methodologies and techniques.  Originally, the group should focus on establishing procedures for capturing information on a go forward basis and then work to gain a listing of all models previously developed. The group should develop some medium for housing all information relating to models.  However various groups such as Risk Analytics and Research Group do have a process in place to maintain models and model documentation.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Due to the lack of formal policies and procedures, appropriate documentation may not be maintained by all groups involved in modeling.  As a result, significant information about a transaction’s model and assumptions may be lost due to employees changing business units or leaving Enron.  Documentation should at a minimum include the following:</a:t>
            </a: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Group(s) and person(s) that developed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Purpose of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Users of the model</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Major or significant assumptions and sources of information for those assumptions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Group(s) responsible for performing  independent review and the results of the review</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Results of the periodic assumption review</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Model changes</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Group responsible for maintaining a control model </a:t>
            </a:r>
            <a:endParaRPr b="0" lang="en-US" sz="900" strike="noStrike" u="none">
              <a:solidFill>
                <a:srgbClr val="000000"/>
              </a:solidFill>
              <a:effectLst/>
              <a:uFillTx/>
              <a:latin typeface="Arial"/>
            </a:endParaRPr>
          </a:p>
          <a:p>
            <a:pPr lvl="1" marL="57168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r>
              <a:rPr b="0" lang="en-US" sz="900" strike="noStrike" u="none">
                <a:solidFill>
                  <a:srgbClr val="000000"/>
                </a:solidFill>
                <a:effectLst/>
                <a:uFillTx/>
                <a:latin typeface="Book Antiqua"/>
                <a:ea typeface="Book Antiqua"/>
              </a:rPr>
              <a:t>Model approval</a:t>
            </a:r>
            <a:endParaRPr b="0" lang="en-US" sz="900" strike="noStrike" u="none">
              <a:solidFill>
                <a:srgbClr val="000000"/>
              </a:solidFill>
              <a:effectLst/>
              <a:uFillTx/>
              <a:latin typeface="Arial"/>
            </a:endParaRPr>
          </a:p>
          <a:p>
            <a:pPr marL="228600" indent="-228600">
              <a:lnSpc>
                <a:spcPct val="100000"/>
              </a:lnSpc>
            </a:pPr>
            <a:endParaRPr b="0" lang="en-US" sz="900" strike="noStrike" u="none">
              <a:solidFill>
                <a:srgbClr val="000000"/>
              </a:solidFill>
              <a:effectLst/>
              <a:uFillTx/>
              <a:latin typeface="Arial"/>
            </a:endParaRPr>
          </a:p>
          <a:p>
            <a:pPr marL="228600" indent="-22860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formal approval procedures for structured transactions should incorporate model approval by the independent reviewer.</a:t>
            </a:r>
            <a:endParaRPr b="0" lang="en-US" sz="900" strike="noStrike" u="none">
              <a:solidFill>
                <a:srgbClr val="000000"/>
              </a:solidFill>
              <a:effectLst/>
              <a:uFillTx/>
              <a:latin typeface="Arial"/>
            </a:endParaRPr>
          </a:p>
        </p:txBody>
      </p:sp>
      <p:sp>
        <p:nvSpPr>
          <p:cNvPr id="12" name=""/>
          <p:cNvSpPr txBox="1"/>
          <p:nvPr/>
        </p:nvSpPr>
        <p:spPr>
          <a:xfrm>
            <a:off x="2286000" y="8915400"/>
            <a:ext cx="2203560" cy="214200"/>
          </a:xfrm>
          <a:prstGeom prst="rect">
            <a:avLst/>
          </a:prstGeom>
          <a:noFill/>
          <a:ln w="0">
            <a:noFill/>
          </a:ln>
        </p:spPr>
        <p:txBody>
          <a:bodyPr lIns="0" rIns="0" tIns="0" bIns="0" anchor="t">
            <a:spAutoFit/>
          </a:bodyPr>
          <a:p>
            <a:pPr>
              <a:lnSpc>
                <a:spcPct val="100000"/>
              </a:lnSpc>
            </a:pPr>
            <a:r>
              <a:rPr b="0" lang="en-US" sz="800" strike="noStrike" u="none">
                <a:solidFill>
                  <a:srgbClr val="000000"/>
                </a:solidFill>
                <a:effectLst/>
                <a:uFillTx/>
                <a:latin typeface="Times New Roman"/>
                <a:ea typeface="Times New Roman"/>
              </a:rPr>
              <a:t>Reported at the October 1st  Controller’s Meeting</a:t>
            </a:r>
            <a:endParaRPr b="0" lang="en-US" sz="800" strike="noStrike" u="none">
              <a:solidFill>
                <a:srgbClr val="000000"/>
              </a:solidFill>
              <a:effectLst/>
              <a:uFillTx/>
              <a:latin typeface="Arial"/>
            </a:endParaRPr>
          </a:p>
        </p:txBody>
      </p:sp>
      <p:sp>
        <p:nvSpPr>
          <p:cNvPr id="13" name=""/>
          <p:cNvSpPr/>
          <p:nvPr/>
        </p:nvSpPr>
        <p:spPr>
          <a:xfrm>
            <a:off x="5165640" y="399960"/>
            <a:ext cx="184320" cy="30492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Jennifer Stevenson</dc:creator>
  <dc:description/>
  <dc:language>en-US</dc:language>
  <cp:lastModifiedBy>Andrew Schuleman</cp:lastModifiedBy>
  <cp:revision>0</cp:revision>
  <dc:subject/>
  <dc:title>No Slide Title</dc:title>
</cp:coreProperties>
</file>