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89169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981080" y="152280"/>
            <a:ext cx="70106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3520" y="1371240"/>
            <a:ext cx="807696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31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666880" y="6248520"/>
            <a:ext cx="37339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E94045-0683-48D0-82B5-B1CB903CEED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3520" y="1828440"/>
            <a:ext cx="807696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4"/>
          </p:nvPr>
        </p:nvSpPr>
        <p:spPr>
          <a:xfrm>
            <a:off x="533160" y="58672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5"/>
          </p:nvPr>
        </p:nvSpPr>
        <p:spPr>
          <a:xfrm>
            <a:off x="2743200" y="5867280"/>
            <a:ext cx="36576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6"/>
          </p:nvPr>
        </p:nvSpPr>
        <p:spPr>
          <a:xfrm>
            <a:off x="6705360" y="58672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87B3168-05F9-4707-83D0-4CE2E9AD57E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3520" y="1828440"/>
            <a:ext cx="807696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Participant Readiness Tracking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533520" y="3428640"/>
            <a:ext cx="8076960" cy="213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Ted Hailu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 Client Relations Manager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15,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981080" y="152280"/>
            <a:ext cx="70106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 Client Relations Representatives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33520" y="1371240"/>
            <a:ext cx="807696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Relations Representatives are available to support you throughout this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Patrick Cook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Patterson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 Moast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Reminders of upcoming key dates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981080" y="152280"/>
            <a:ext cx="70106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Readiness Tracking?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533520" y="1371240"/>
            <a:ext cx="807696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Realization of the ERCOT Market Implementation Plan as approved by TAC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Comprehensive inventory of readiness activities and tests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that tracks Market Participant readiness to complete operational and market transactions with ERCOT on June 1,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981080" y="152280"/>
            <a:ext cx="70106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Readiness Tracking?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33520" y="1371240"/>
            <a:ext cx="807696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Facilitates QSE qualification process by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Providing a common point of reference for readiness activities of all Market Participants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Producing easy-to-use reports and scorecards for key readiness requirements (</a:t>
            </a:r>
            <a:r>
              <a:rPr b="1" lang="en-US" sz="2800" strike="noStrike" u="none">
                <a:solidFill>
                  <a:srgbClr val="33cc33"/>
                </a:solidFill>
                <a:effectLst/>
                <a:uFillTx/>
                <a:latin typeface="Arial"/>
              </a:rPr>
              <a:t>Green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Yellow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981080" y="152280"/>
            <a:ext cx="70106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3048120" y="1066680"/>
            <a:ext cx="259056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each readiness requirement, the respective area Lead supports and tracks Market Participant readiness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019920" y="2971800"/>
            <a:ext cx="259056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 Client Relations Team consolidates readiness data, produces reports, and follows-up with Market Participant for any requested assistance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04920" y="3216240"/>
            <a:ext cx="259056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 Management reviews readiness report, takes action and makes recommendations as applicable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724280" y="2895480"/>
            <a:ext cx="1219320" cy="2057400"/>
          </a:xfrm>
          <a:custGeom>
            <a:avLst/>
            <a:gdLst>
              <a:gd name="textAreaLeft" fmla="*/ 163080 w 1219320"/>
              <a:gd name="textAreaRight" fmla="*/ 1056240 w 1219320"/>
              <a:gd name="textAreaTop" fmla="*/ 337320 h 2057400"/>
              <a:gd name="textAreaBottom" fmla="*/ 1605960 h 205740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7084" stAng="-5400000" swAng="5400000"/>
                <a:lnTo>
                  <a:pt x="21600" y="13317"/>
                </a:lnTo>
                <a:arcTo wR="21600" hR="7084" stAng="0" swAng="1801688"/>
                <a:lnTo>
                  <a:pt x="10659" y="20677"/>
                </a:lnTo>
                <a:lnTo>
                  <a:pt x="0" y="17284"/>
                </a:lnTo>
                <a:lnTo>
                  <a:pt x="10659" y="12044"/>
                </a:lnTo>
                <a:lnTo>
                  <a:pt x="10659" y="13244"/>
                </a:lnTo>
                <a:arcTo wR="21600" hR="7084" stAng="1801688" swAng="-1254031"/>
                <a:lnTo>
                  <a:pt x="19397" y="10200"/>
                </a:lnTo>
                <a:arcTo wR="21600" hR="7084" stAng="-547656" swAng="-4852344"/>
                <a:close/>
              </a:path>
              <a:path fill="darkenLess" w="21600" h="21600">
                <a:moveTo>
                  <a:pt x="0" y="0"/>
                </a:moveTo>
                <a:arcTo wR="21600" hR="7084" stAng="-5400000" swAng="5400000"/>
                <a:lnTo>
                  <a:pt x="21600" y="13317"/>
                </a:lnTo>
                <a:arcTo wR="21600" hR="7084" stAng="0" swAng="-547656"/>
                <a:lnTo>
                  <a:pt x="19397" y="10200"/>
                </a:lnTo>
                <a:arcTo wR="21600" hR="7084" stAng="-547656" swAng="-4852344"/>
                <a:close/>
              </a:path>
            </a:pathLst>
          </a:custGeom>
          <a:solidFill>
            <a:srgbClr val="0099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0920000">
            <a:off x="2971080" y="2742480"/>
            <a:ext cx="1219320" cy="2057400"/>
          </a:xfrm>
          <a:custGeom>
            <a:avLst/>
            <a:gdLst>
              <a:gd name="textAreaLeft" fmla="*/ 163080 w 1219320"/>
              <a:gd name="textAreaRight" fmla="*/ 1056240 w 1219320"/>
              <a:gd name="textAreaTop" fmla="*/ 337320 h 2057400"/>
              <a:gd name="textAreaBottom" fmla="*/ 1605960 h 205740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7084" stAng="-5400000" swAng="5400000"/>
                <a:lnTo>
                  <a:pt x="21600" y="13317"/>
                </a:lnTo>
                <a:arcTo wR="21600" hR="7084" stAng="0" swAng="1801688"/>
                <a:lnTo>
                  <a:pt x="10659" y="20677"/>
                </a:lnTo>
                <a:lnTo>
                  <a:pt x="0" y="17284"/>
                </a:lnTo>
                <a:lnTo>
                  <a:pt x="10659" y="12044"/>
                </a:lnTo>
                <a:lnTo>
                  <a:pt x="10659" y="13244"/>
                </a:lnTo>
                <a:arcTo wR="21600" hR="7084" stAng="1801688" swAng="-1254031"/>
                <a:lnTo>
                  <a:pt x="19397" y="10200"/>
                </a:lnTo>
                <a:arcTo wR="21600" hR="7084" stAng="-547656" swAng="-4852344"/>
                <a:close/>
              </a:path>
              <a:path fill="darkenLess" w="21600" h="21600">
                <a:moveTo>
                  <a:pt x="0" y="0"/>
                </a:moveTo>
                <a:arcTo wR="21600" hR="7084" stAng="-5400000" swAng="5400000"/>
                <a:lnTo>
                  <a:pt x="21600" y="13317"/>
                </a:lnTo>
                <a:arcTo wR="21600" hR="7084" stAng="0" swAng="-547656"/>
                <a:lnTo>
                  <a:pt x="19397" y="10200"/>
                </a:lnTo>
                <a:arcTo wR="21600" hR="7084" stAng="-547656" swAng="-4852344"/>
                <a:close/>
              </a:path>
            </a:pathLst>
          </a:custGeom>
          <a:solidFill>
            <a:srgbClr val="3366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08040" y="5654520"/>
            <a:ext cx="6492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Client Relations Team is responsible for the Readiness Tracking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981080" y="152280"/>
            <a:ext cx="70106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EDI Technical Connectivity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33520" y="1371240"/>
            <a:ext cx="807696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 Technical Connectivity is listed on the ERCOT Market Implementation Plan as a requirement for some Participants; for instance for QSEs during the month of February,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following example shows how readiness can be tracked and reported for this requirement for a given Participant that is scheduled to complete it in October-November,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904760" y="152280"/>
            <a:ext cx="7086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Lead Tracks and Supports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990720" y="2184480"/>
          <a:ext cx="7086600" cy="25542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90720" y="2184480"/>
                    <a:ext cx="7086600" cy="2554200"/>
                  </a:xfrm>
                  <a:prstGeom prst="rect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>
            <a:off x="914400" y="1295280"/>
            <a:ext cx="7391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 Technical Connectivity tracking by EDI Lead for Market Participant “MP-1” is recorded as follows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14400" y="4832280"/>
            <a:ext cx="6721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indicates that although testing was successful on the week of 10/13, “MP-1” did not  continue testing during the following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981080" y="152280"/>
            <a:ext cx="70106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Lead Reports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1905120" y="1770120"/>
          <a:ext cx="6019560" cy="47592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905120" y="1770120"/>
                    <a:ext cx="6019560" cy="4759200"/>
                  </a:xfrm>
                  <a:prstGeom prst="rect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914400" y="990720"/>
            <a:ext cx="7391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“MP-1” EDI Technical Connectivity readiness status is thus reported as Yellow by the EDI Lead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6680" y="297180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828800" y="2819520"/>
            <a:ext cx="1219320" cy="4572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2280" y="2311560"/>
            <a:ext cx="139716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“MP-1” readiness status is Yellow for EDI Technical Connectivity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981080" y="152280"/>
            <a:ext cx="70106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Readiness Scorecard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2971800" y="2057400"/>
          <a:ext cx="5257800" cy="45720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971800" y="2057400"/>
                    <a:ext cx="5257800" cy="4572000"/>
                  </a:xfrm>
                  <a:prstGeom prst="rect">
                    <a:avLst/>
                  </a:prstGeom>
                  <a:solidFill>
                    <a:srgbClr val="ffffff"/>
                  </a:solidFill>
                  <a:ln w="2844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>
            <a:off x="762120" y="1066680"/>
            <a:ext cx="7391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(Partial) Scorecard for the week ending 10/20 as submitted by Client Relations Team to Program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29200" y="1981080"/>
            <a:ext cx="1828800" cy="1219320"/>
          </a:xfrm>
          <a:prstGeom prst="ellipse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09480" y="2641680"/>
            <a:ext cx="236232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Reports EDI Technical Connectivity status along with all other readiness criteria in a comprehensive scorecard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981080" y="152280"/>
            <a:ext cx="70106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What’s Next?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33520" y="1371240"/>
            <a:ext cx="807696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Readiness Tracking items testing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Secure input from Market Participants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 to TAC and at MRS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Readiness Tracking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2000-11-15T05:21:08Z</dcterms:created>
  <dc:creator>Baljit Salh</dc:creator>
  <dc:description/>
  <dc:language>en-US</dc:language>
  <cp:lastModifiedBy>Michael J. Curry</cp:lastModifiedBy>
  <dcterms:modified xsi:type="dcterms:W3CDTF">2000-11-27T13:55:29Z</dcterms:modified>
  <cp:revision>7</cp:revision>
  <dc:subject>Powerpoint Presentation</dc:subject>
  <dc:title>No Slide Title</dc:title>
</cp:coreProperties>
</file>