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6858000"/>
  <p:notesSz cx="6980238" cy="923766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F05F85C1-BDD6-440F-B5B7-B26C1A5F9E0C}"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9ABE952E-79E5-4C73-A04E-74668823B06A}"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1A0F4AF-154D-4E0C-84DC-52E7B0322FEA}"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CAISO Studies on Market Power</a:t>
            </a:r>
            <a:endParaRPr b="0" lang="en-US" sz="4400" strike="noStrike" u="none">
              <a:solidFill>
                <a:srgbClr val="000000"/>
              </a:solidFill>
              <a:effectLst/>
              <a:uFillTx/>
              <a:latin typeface="Times New Roman"/>
            </a:endParaRPr>
          </a:p>
        </p:txBody>
      </p:sp>
      <p:sp>
        <p:nvSpPr>
          <p:cNvPr id="10"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June 18, 2001</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228600"/>
            <a:ext cx="77724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ISO’s Statements</a:t>
            </a:r>
            <a:endParaRPr b="0" lang="en-US" sz="4400" strike="noStrike" u="none">
              <a:solidFill>
                <a:srgbClr val="000000"/>
              </a:solidFill>
              <a:effectLst/>
              <a:uFillTx/>
              <a:latin typeface="Times New Roman"/>
            </a:endParaRPr>
          </a:p>
        </p:txBody>
      </p:sp>
      <p:sp>
        <p:nvSpPr>
          <p:cNvPr id="28" name="PlaceHolder 2"/>
          <p:cNvSpPr>
            <a:spLocks noGrp="1"/>
          </p:cNvSpPr>
          <p:nvPr>
            <p:ph/>
          </p:nvPr>
        </p:nvSpPr>
        <p:spPr>
          <a:xfrm>
            <a:off x="837720" y="1676520"/>
            <a:ext cx="7543800" cy="3047760"/>
          </a:xfrm>
          <a:prstGeom prst="rect">
            <a:avLst/>
          </a:prstGeom>
          <a:noFill/>
          <a:ln w="0">
            <a:noFill/>
          </a:ln>
        </p:spPr>
        <p:txBody>
          <a:bodyPr lIns="90000" rIns="90000" tIns="46800" bIns="46800" anchor="t">
            <a:normAutofit/>
          </a:bodyPr>
          <a:p>
            <a:pPr marL="343080" indent="-343080">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President and CEO, CA ISO acknowledges that “the findings contained therein (DMA Studies) were preliminary and that they were based on assumptions derived from information available to the ISO at that time”</a:t>
            </a:r>
            <a:r>
              <a:rPr b="0" lang="en-US" sz="3000" strike="noStrike" u="none">
                <a:solidFill>
                  <a:srgbClr val="000000"/>
                </a:solidFill>
                <a:effectLst/>
                <a:uFillTx/>
                <a:latin typeface="Times New Roman"/>
              </a:rPr>
              <a:t> </a:t>
            </a:r>
            <a:endParaRPr b="0" lang="en-US" sz="30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(Source: Letter from Terry M. Winter to Stephen Oliver (VP, BPA)</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7632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Conclusions</a:t>
            </a:r>
            <a:endParaRPr b="0" lang="en-US" sz="4400" strike="noStrike" u="none">
              <a:solidFill>
                <a:srgbClr val="000000"/>
              </a:solidFill>
              <a:effectLst/>
              <a:uFillTx/>
              <a:latin typeface="Times New Roman"/>
            </a:endParaRPr>
          </a:p>
        </p:txBody>
      </p:sp>
      <p:sp>
        <p:nvSpPr>
          <p:cNvPr id="30" name="PlaceHolder 2"/>
          <p:cNvSpPr>
            <a:spLocks noGrp="1"/>
          </p:cNvSpPr>
          <p:nvPr>
            <p:ph/>
          </p:nvPr>
        </p:nvSpPr>
        <p:spPr>
          <a:xfrm>
            <a:off x="685440" y="1219320"/>
            <a:ext cx="8001000" cy="487656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With less than ……% of supply share into the California markets, allegations of exercise of market power are unfounded</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ISO admits that its findings are preliminary</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Subsequent reassessment by ISO of the excess payments made to BPA casts some doubts on the methodology employed</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ISO should pay greater attention to alleviating the supply-demand situation than to seeking price caps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1519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Outline</a:t>
            </a:r>
            <a:endParaRPr b="0" lang="en-US" sz="4400" strike="noStrike" u="none">
              <a:solidFill>
                <a:srgbClr val="000000"/>
              </a:solidFill>
              <a:effectLst/>
              <a:uFillTx/>
              <a:latin typeface="Times New Roman"/>
            </a:endParaRPr>
          </a:p>
        </p:txBody>
      </p:sp>
      <p:sp>
        <p:nvSpPr>
          <p:cNvPr id="12" name="PlaceHolder 2"/>
          <p:cNvSpPr>
            <a:spLocks noGrp="1"/>
          </p:cNvSpPr>
          <p:nvPr>
            <p:ph/>
          </p:nvPr>
        </p:nvSpPr>
        <p:spPr>
          <a:xfrm>
            <a:off x="685800" y="1143000"/>
            <a:ext cx="7772400" cy="4952880"/>
          </a:xfrm>
          <a:prstGeom prst="rect">
            <a:avLst/>
          </a:prstGeom>
          <a:noFill/>
          <a:ln w="0">
            <a:noFill/>
          </a:ln>
        </p:spPr>
        <p:txBody>
          <a:bodyPr lIns="90000" rIns="90000" tIns="46800" bIns="46800" anchor="t">
            <a:normAutofit/>
          </a:bodyPr>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1. How much did the LACK OF POLITICAL LEADERSHIP / LUNACY cost California consumers?</a:t>
            </a:r>
            <a:endParaRPr b="0" lang="en-US" sz="24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LUNACY = CPUC did not accept $60/Mwh last year </a:t>
            </a:r>
            <a:endParaRPr b="0" lang="en-US" sz="24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unwillingness to fix credit problems</a:t>
            </a:r>
            <a:endParaRPr b="0" lang="en-US" sz="24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Bad CDWR buying habits</a:t>
            </a:r>
            <a:endParaRPr b="0" lang="en-US" sz="24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other</a:t>
            </a:r>
            <a:endParaRPr b="0" lang="en-US" sz="24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2.</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Analyze key Cal ISO studies dealing with "overearning" and market abuse.</a:t>
            </a:r>
            <a:endParaRPr b="0" lang="en-US" sz="24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Methodological faults</a:t>
            </a:r>
            <a:endParaRPr b="0" lang="en-US" sz="24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Analyze Key Findings</a:t>
            </a:r>
            <a:endParaRPr b="0" lang="en-US" sz="24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Develop appropriate "Enron" responses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76320"/>
            <a:ext cx="77724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Outline (contd.)</a:t>
            </a:r>
            <a:endParaRPr b="0" lang="en-US" sz="4400" strike="noStrike" u="none">
              <a:solidFill>
                <a:srgbClr val="000000"/>
              </a:solidFill>
              <a:effectLst/>
              <a:uFillTx/>
              <a:latin typeface="Times New Roman"/>
            </a:endParaRPr>
          </a:p>
        </p:txBody>
      </p:sp>
      <p:sp>
        <p:nvSpPr>
          <p:cNvPr id="14" name="PlaceHolder 2"/>
          <p:cNvSpPr>
            <a:spLocks noGrp="1"/>
          </p:cNvSpPr>
          <p:nvPr>
            <p:ph/>
          </p:nvPr>
        </p:nvSpPr>
        <p:spPr>
          <a:xfrm>
            <a:off x="685800" y="1066680"/>
            <a:ext cx="7772400" cy="5029200"/>
          </a:xfrm>
          <a:prstGeom prst="rect">
            <a:avLst/>
          </a:prstGeom>
          <a:noFill/>
          <a:ln w="0">
            <a:noFill/>
          </a:ln>
        </p:spPr>
        <p:txBody>
          <a:bodyPr lIns="90000" rIns="90000" tIns="46800" bIns="46800" anchor="t">
            <a:normAutofit/>
          </a:bodyPr>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3.</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Develop framework to assist in responding to political "calls" for market controls</a:t>
            </a:r>
            <a:endParaRPr b="0" lang="en-US" sz="24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Understand better who "won" from the WEALTH TRANSFER</a:t>
            </a:r>
            <a:endParaRPr b="0" lang="en-US" sz="24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How much was transferred to "Texas generators"?</a:t>
            </a:r>
            <a:endParaRPr b="0" lang="en-US" sz="24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4.</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Other fixes still needed</a:t>
            </a:r>
            <a:endParaRPr b="0" lang="en-US" sz="24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A/S markets in California</a:t>
            </a:r>
            <a:endParaRPr b="0" lang="en-US" sz="24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Governance issues</a:t>
            </a:r>
            <a:endParaRPr b="0" lang="en-US" sz="2400" strike="noStrike" u="none">
              <a:solidFill>
                <a:srgbClr val="000000"/>
              </a:solidFill>
              <a:effectLst/>
              <a:uFillTx/>
              <a:latin typeface="Times New Roman"/>
            </a:endParaRPr>
          </a:p>
          <a:p>
            <a:pPr marL="343080" indent="-34308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a:t>
            </a: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other?</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45720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DMA-ISO Conclusions</a:t>
            </a:r>
            <a:endParaRPr b="0" lang="en-US" sz="4400" strike="noStrike" u="none">
              <a:solidFill>
                <a:srgbClr val="000000"/>
              </a:solidFill>
              <a:effectLst/>
              <a:uFillTx/>
              <a:latin typeface="Times New Roman"/>
            </a:endParaRPr>
          </a:p>
        </p:txBody>
      </p:sp>
      <p:sp>
        <p:nvSpPr>
          <p:cNvPr id="16" name="PlaceHolder 2"/>
          <p:cNvSpPr>
            <a:spLocks noGrp="1"/>
          </p:cNvSpPr>
          <p:nvPr>
            <p:ph/>
          </p:nvPr>
        </p:nvSpPr>
        <p:spPr>
          <a:xfrm>
            <a:off x="762120" y="2286000"/>
            <a:ext cx="7696080" cy="2286000"/>
          </a:xfrm>
          <a:prstGeom prst="rect">
            <a:avLst/>
          </a:prstGeom>
          <a:noFill/>
          <a:ln w="0">
            <a:noFill/>
          </a:ln>
        </p:spPr>
        <p:txBody>
          <a:bodyPr lIns="90000" rIns="90000" tIns="46800" bIns="46800" anchor="t">
            <a:normAutofit/>
          </a:bodyPr>
          <a:p>
            <a:pPr marL="343080" indent="9360">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Gouging of excess payments by Energy suppliers / traders in the California Markets, during the period May - November 2000</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85800" y="1519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DMA Studies</a:t>
            </a:r>
            <a:endParaRPr b="0" lang="en-US" sz="4400" strike="noStrike" u="none">
              <a:solidFill>
                <a:srgbClr val="000000"/>
              </a:solidFill>
              <a:effectLst/>
              <a:uFillTx/>
              <a:latin typeface="Times New Roman"/>
            </a:endParaRPr>
          </a:p>
        </p:txBody>
      </p:sp>
      <p:sp>
        <p:nvSpPr>
          <p:cNvPr id="18" name="PlaceHolder 2"/>
          <p:cNvSpPr>
            <a:spLocks noGrp="1"/>
          </p:cNvSpPr>
          <p:nvPr>
            <p:ph/>
          </p:nvPr>
        </p:nvSpPr>
        <p:spPr>
          <a:xfrm>
            <a:off x="761760" y="990720"/>
            <a:ext cx="7924680" cy="5410080"/>
          </a:xfrm>
          <a:prstGeom prst="rect">
            <a:avLst/>
          </a:prstGeom>
          <a:noFill/>
          <a:ln w="0">
            <a:noFill/>
          </a:ln>
        </p:spPr>
        <p:txBody>
          <a:bodyPr lIns="90000" rIns="90000" tIns="46800" bIns="46800" anchor="t">
            <a:normAutofit fontScale="92500" lnSpcReduction="9999"/>
          </a:bodyPr>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The Wolak study arrives at a measure for measuring market power and concludes that total payments of $785 million in excess of competitive levels were made</a:t>
            </a:r>
            <a:endParaRPr b="0" lang="en-US" sz="28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The DMA studies compare actual bids submitted by certain suppliers on an aggregate basis and individually against competitive benchmarks established by DMA.</a:t>
            </a:r>
            <a:endParaRPr b="0" lang="en-US" sz="28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Sheffrin of the DMA identifies a list of suppliers who had exercised market power</a:t>
            </a:r>
            <a:endParaRPr b="0" lang="en-US" sz="28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In her analysis she arrives at total excess payments of $505.2 Million</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228600"/>
            <a:ext cx="7772400" cy="990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000000"/>
                </a:solidFill>
                <a:effectLst/>
                <a:uFillTx/>
                <a:latin typeface="Times New Roman"/>
              </a:rPr>
              <a:t>Drawbacks of the studies</a:t>
            </a:r>
            <a:endParaRPr b="0" lang="en-US" sz="4800" strike="noStrike" u="none">
              <a:solidFill>
                <a:srgbClr val="000000"/>
              </a:solidFill>
              <a:effectLst/>
              <a:uFillTx/>
              <a:latin typeface="Times New Roman"/>
            </a:endParaRPr>
          </a:p>
        </p:txBody>
      </p:sp>
      <p:sp>
        <p:nvSpPr>
          <p:cNvPr id="20" name="PlaceHolder 2"/>
          <p:cNvSpPr>
            <a:spLocks noGrp="1"/>
          </p:cNvSpPr>
          <p:nvPr>
            <p:ph/>
          </p:nvPr>
        </p:nvSpPr>
        <p:spPr>
          <a:xfrm>
            <a:off x="837720" y="1447560"/>
            <a:ext cx="7696440" cy="4647960"/>
          </a:xfrm>
          <a:prstGeom prst="rect">
            <a:avLst/>
          </a:prstGeom>
          <a:noFill/>
          <a:ln w="0">
            <a:noFill/>
          </a:ln>
        </p:spPr>
        <p:txBody>
          <a:bodyPr lIns="90000" rIns="90000" tIns="46800" bIns="46800" anchor="t">
            <a:normAutofit/>
          </a:bodyPr>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Fail to treat the entire Western Interconnection region as an integrated market</a:t>
            </a:r>
            <a:endParaRPr b="0" lang="en-US" sz="28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an utter disregard to supply and demand conditions outside of California</a:t>
            </a:r>
            <a:endParaRPr b="0" lang="en-US" sz="24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Apply an arbitrary heat rate-based cost standard for importers that does not reflect resource scarcity in the Pacific Northwest</a:t>
            </a:r>
            <a:endParaRPr b="0" lang="en-US" sz="28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Total disregard for opportunity costs that impact competitive market prices in California</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p:nvPr>
        </p:nvSpPr>
        <p:spPr>
          <a:xfrm>
            <a:off x="685440" y="1219320"/>
            <a:ext cx="7924680" cy="5029200"/>
          </a:xfrm>
          <a:prstGeom prst="rect">
            <a:avLst/>
          </a:prstGeom>
          <a:noFill/>
          <a:ln w="0">
            <a:noFill/>
          </a:ln>
        </p:spPr>
        <p:txBody>
          <a:bodyPr lIns="90000" rIns="90000" tIns="46800" bIns="46800" anchor="t">
            <a:normAutofit/>
          </a:bodyPr>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Unrealistic assumptions regarding cost of new power</a:t>
            </a:r>
            <a:endParaRPr b="0" lang="en-US" sz="28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Instead of placing attention on programs that would help alleviate the supply-demand imbalance, the ISO’s call for greatly expanded price controls will deter investment in new generation</a:t>
            </a:r>
            <a:endParaRPr b="0" lang="en-US" sz="2800" strike="noStrike" u="none">
              <a:solidFill>
                <a:srgbClr val="000000"/>
              </a:solidFill>
              <a:effectLst/>
              <a:uFillTx/>
              <a:latin typeface="Times New Roman"/>
            </a:endParaRPr>
          </a:p>
        </p:txBody>
      </p:sp>
      <p:sp>
        <p:nvSpPr>
          <p:cNvPr id="22" name="PlaceHolder 2"/>
          <p:cNvSpPr>
            <a:spLocks noGrp="1"/>
          </p:cNvSpPr>
          <p:nvPr>
            <p:ph type="title"/>
          </p:nvPr>
        </p:nvSpPr>
        <p:spPr>
          <a:xfrm>
            <a:off x="685800" y="76320"/>
            <a:ext cx="77724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000000"/>
                </a:solidFill>
                <a:effectLst/>
                <a:uFillTx/>
                <a:latin typeface="Times New Roman"/>
              </a:rPr>
              <a:t>Drawbacks in the studies</a:t>
            </a:r>
            <a:endParaRPr b="0" lang="en-US" sz="4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151920"/>
            <a:ext cx="77724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Issues</a:t>
            </a:r>
            <a:endParaRPr b="0" lang="en-US" sz="4400" strike="noStrike" u="none">
              <a:solidFill>
                <a:srgbClr val="000000"/>
              </a:solidFill>
              <a:effectLst/>
              <a:uFillTx/>
              <a:latin typeface="Times New Roman"/>
            </a:endParaRPr>
          </a:p>
        </p:txBody>
      </p:sp>
      <p:sp>
        <p:nvSpPr>
          <p:cNvPr id="24" name="PlaceHolder 2"/>
          <p:cNvSpPr>
            <a:spLocks noGrp="1"/>
          </p:cNvSpPr>
          <p:nvPr>
            <p:ph/>
          </p:nvPr>
        </p:nvSpPr>
        <p:spPr>
          <a:xfrm>
            <a:off x="762120" y="1295280"/>
            <a:ext cx="7696080" cy="464832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Public utilities - not private utilities - are the ones who are making more money </a:t>
            </a:r>
            <a:endParaRPr b="0" lang="en-US" sz="2800" strike="noStrike" u="none">
              <a:solidFill>
                <a:srgbClr val="000000"/>
              </a:solidFill>
              <a:effectLst/>
              <a:uFillTx/>
              <a:latin typeface="Times New Roman"/>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(This will shortly be quantified)</a:t>
            </a:r>
            <a:endParaRPr b="0" lang="en-US" sz="1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California’s own public utilities are more likely to exercise market power as they have greater maneuverability (in terms of volumes of supplies) than anybody else to game the market</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ISO substantially reduces the “monopoly rents” earned by BPA, based on information supplied to it by the latter.</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228600"/>
            <a:ext cx="7772400" cy="8380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Numberspeak</a:t>
            </a:r>
            <a:endParaRPr b="0" lang="en-US" sz="4400" strike="noStrike" u="none">
              <a:solidFill>
                <a:srgbClr val="000000"/>
              </a:solidFill>
              <a:effectLst/>
              <a:uFillTx/>
              <a:latin typeface="Times New Roman"/>
            </a:endParaRPr>
          </a:p>
        </p:txBody>
      </p:sp>
      <p:sp>
        <p:nvSpPr>
          <p:cNvPr id="26" name="PlaceHolder 2"/>
          <p:cNvSpPr>
            <a:spLocks noGrp="1"/>
          </p:cNvSpPr>
          <p:nvPr>
            <p:ph/>
          </p:nvPr>
        </p:nvSpPr>
        <p:spPr>
          <a:xfrm>
            <a:off x="685800" y="1371600"/>
            <a:ext cx="7772400" cy="495288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Less than 19% of the excess payments made have gone to Texas-based suppliers / traders</a:t>
            </a:r>
            <a:endParaRPr b="0" lang="en-US" sz="28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a:t>
            </a:r>
            <a:r>
              <a:rPr b="0" lang="en-US" sz="1600" strike="noStrike" u="none">
                <a:solidFill>
                  <a:srgbClr val="000000"/>
                </a:solidFill>
                <a:effectLst/>
                <a:uFillTx/>
                <a:latin typeface="Times New Roman"/>
              </a:rPr>
              <a:t>(Source: Decoded Sheffrin Study)</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Close to 75% of the excess payments made have gone to Non-Texas-based suppliers</a:t>
            </a:r>
            <a:r>
              <a:rPr b="0" lang="en-US" sz="2800" strike="noStrike" u="none">
                <a:solidFill>
                  <a:srgbClr val="000000"/>
                </a:solidFill>
                <a:effectLst/>
                <a:uFillTx/>
                <a:latin typeface="Times New Roman"/>
              </a:rPr>
              <a:t>	</a:t>
            </a:r>
            <a:r>
              <a:rPr b="0" lang="en-US" sz="1600" strike="noStrike" u="none">
                <a:solidFill>
                  <a:srgbClr val="000000"/>
                </a:solidFill>
                <a:effectLst/>
                <a:uFillTx/>
                <a:latin typeface="Times New Roman"/>
              </a:rPr>
              <a:t>(Source:  )</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California’s own Public Utilities supply nearly ……% of the energy supplied in California in the year …… </a:t>
            </a:r>
            <a:r>
              <a:rPr b="0" lang="en-US" sz="1600" strike="noStrike" u="none">
                <a:solidFill>
                  <a:srgbClr val="000000"/>
                </a:solidFill>
                <a:effectLst/>
                <a:uFillTx/>
                <a:latin typeface="Times New Roman"/>
              </a:rPr>
              <a:t>(Source:  )</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Texas-based suppliers contribute only …..% of the supplies into California </a:t>
            </a:r>
            <a:r>
              <a:rPr b="0" lang="en-US" sz="1600" strike="noStrike" u="none">
                <a:solidFill>
                  <a:srgbClr val="000000"/>
                </a:solidFill>
                <a:effectLst/>
                <a:uFillTx/>
                <a:latin typeface="Times New Roman"/>
              </a:rPr>
              <a:t>(Source: .)</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694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2001-06-11T19:15:47Z</dcterms:created>
  <dc:creator>Enron user</dc:creator>
  <dc:description/>
  <dc:language>en-US</dc:language>
  <cp:lastModifiedBy>Enron user</cp:lastModifiedBy>
  <cp:lastPrinted>2001-06-18T14:40:15Z</cp:lastPrinted>
  <dcterms:modified xsi:type="dcterms:W3CDTF">2001-06-18T15:35:41Z</dcterms:modified>
  <cp:revision>35</cp:revision>
  <dc:subject/>
  <dc:title>CAISO Studies on Market Power</dc:title>
</cp:coreProperties>
</file>