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Lst>
  <p:sldSz cx="9144000" cy="6858000"/>
  <p:notesSz cx="6980238"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2EB6AA6-7B68-463E-8406-7817DD16F864}"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9C9EEFD-C0CD-4570-A1EB-ED650FE42943}"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B2AD94B-5D43-4CB1-B7E4-E5F8A9563410}"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1F38782-20C4-49D6-9BFA-58E3736DC62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1904760"/>
            <a:ext cx="777240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Lack of Political Will &amp;</a:t>
            </a:r>
            <a:br>
              <a:rPr sz="4400"/>
            </a:br>
            <a:r>
              <a:rPr b="0" lang="en-US" sz="4400" strike="noStrike" u="none">
                <a:solidFill>
                  <a:srgbClr val="000000"/>
                </a:solidFill>
                <a:effectLst/>
                <a:uFillTx/>
                <a:latin typeface="Times New Roman"/>
              </a:rPr>
              <a:t>Market Power</a:t>
            </a:r>
            <a:endParaRPr b="0" lang="en-US" sz="4400" strike="noStrike" u="none">
              <a:solidFill>
                <a:srgbClr val="000000"/>
              </a:solidFill>
              <a:effectLst/>
              <a:uFillTx/>
              <a:latin typeface="Times New Roman"/>
            </a:endParaRPr>
          </a:p>
        </p:txBody>
      </p:sp>
      <p:sp>
        <p:nvSpPr>
          <p:cNvPr id="10"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June 25, 2001</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Stranded Costs</a:t>
            </a:r>
            <a:endParaRPr b="0" lang="en-US" sz="4400" strike="noStrike" u="none">
              <a:solidFill>
                <a:srgbClr val="000000"/>
              </a:solidFill>
              <a:effectLst/>
              <a:uFillTx/>
              <a:latin typeface="Times New Roman"/>
            </a:endParaRPr>
          </a:p>
        </p:txBody>
      </p:sp>
      <p:sp>
        <p:nvSpPr>
          <p:cNvPr id="30" name="PlaceHolder 2"/>
          <p:cNvSpPr>
            <a:spLocks noGrp="1"/>
          </p:cNvSpPr>
          <p:nvPr>
            <p:ph/>
          </p:nvPr>
        </p:nvSpPr>
        <p:spPr>
          <a:xfrm>
            <a:off x="838080" y="2362320"/>
            <a:ext cx="7467840" cy="266688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Based on a forecasted Price Curve (SP15) one can conclude that the long-term contracts entered into by DWR have resulted in about $21 billion in stranded costs, vis-à-vis purchases from the market </a:t>
            </a:r>
            <a:endParaRPr b="0" lang="en-US" sz="2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(Refer to Appendix 5 for more detail </a:t>
            </a:r>
            <a:r>
              <a:rPr b="1" lang="en-US" sz="1600" strike="noStrike" u="none">
                <a:solidFill>
                  <a:srgbClr val="000000"/>
                </a:solidFill>
                <a:effectLst/>
                <a:uFillTx/>
                <a:latin typeface="Times New Roman"/>
              </a:rPr>
              <a:t>Appendix to be attached shortly</a:t>
            </a:r>
            <a:r>
              <a:rPr b="0"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4572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DMA-ISO Conclusions</a:t>
            </a:r>
            <a:endParaRPr b="0" lang="en-US" sz="4400" strike="noStrike" u="none">
              <a:solidFill>
                <a:srgbClr val="000000"/>
              </a:solidFill>
              <a:effectLst/>
              <a:uFillTx/>
              <a:latin typeface="Times New Roman"/>
            </a:endParaRPr>
          </a:p>
        </p:txBody>
      </p:sp>
      <p:sp>
        <p:nvSpPr>
          <p:cNvPr id="32" name="PlaceHolder 2"/>
          <p:cNvSpPr>
            <a:spLocks noGrp="1"/>
          </p:cNvSpPr>
          <p:nvPr>
            <p:ph/>
          </p:nvPr>
        </p:nvSpPr>
        <p:spPr>
          <a:xfrm>
            <a:off x="762120" y="2286000"/>
            <a:ext cx="7696080" cy="2286000"/>
          </a:xfrm>
          <a:prstGeom prst="rect">
            <a:avLst/>
          </a:prstGeom>
          <a:noFill/>
          <a:ln w="0">
            <a:noFill/>
          </a:ln>
        </p:spPr>
        <p:txBody>
          <a:bodyPr lIns="90000" rIns="90000" tIns="46800" bIns="46800" anchor="t">
            <a:normAutofit/>
          </a:bodyPr>
          <a:p>
            <a:pPr marL="343080" indent="936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Gouging of excess payments by Energy suppliers / traders in the California Markets, during the period May - November 2000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1519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DMA Studies</a:t>
            </a:r>
            <a:endParaRPr b="0" lang="en-US" sz="4400" strike="noStrike" u="none">
              <a:solidFill>
                <a:srgbClr val="000000"/>
              </a:solidFill>
              <a:effectLst/>
              <a:uFillTx/>
              <a:latin typeface="Times New Roman"/>
            </a:endParaRPr>
          </a:p>
        </p:txBody>
      </p:sp>
      <p:sp>
        <p:nvSpPr>
          <p:cNvPr id="34" name="PlaceHolder 2"/>
          <p:cNvSpPr>
            <a:spLocks noGrp="1"/>
          </p:cNvSpPr>
          <p:nvPr>
            <p:ph/>
          </p:nvPr>
        </p:nvSpPr>
        <p:spPr>
          <a:xfrm>
            <a:off x="761760" y="990720"/>
            <a:ext cx="7924680" cy="5410080"/>
          </a:xfrm>
          <a:prstGeom prst="rect">
            <a:avLst/>
          </a:prstGeom>
          <a:noFill/>
          <a:ln w="0">
            <a:noFill/>
          </a:ln>
        </p:spPr>
        <p:txBody>
          <a:bodyPr lIns="90000" rIns="90000" tIns="46800" bIns="46800" anchor="t">
            <a:normAutofit fontScale="92500" lnSpcReduction="9999"/>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Wolak study arrives at a measure for measuring market power and concludes that total payments of $785 million in excess of competitive levels were made</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DMA studies compare actual bids submitted by certain suppliers on an aggregate basis and individually against competitive benchmarks established by DMA.</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Sheffrin of the DMA identifies a list of suppliers who had exercised market power and arrives at total excess payments of $505.2 Million</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Hildebrandt of the DMA in his revised analysis, dated June 19 2001, arrives at an an aggregate estimate of $8.9 billion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Times New Roman"/>
              </a:rPr>
              <a:t>Drawbacks of the studies</a:t>
            </a:r>
            <a:endParaRPr b="0" lang="en-US" sz="4800" strike="noStrike" u="none">
              <a:solidFill>
                <a:srgbClr val="000000"/>
              </a:solidFill>
              <a:effectLst/>
              <a:uFillTx/>
              <a:latin typeface="Times New Roman"/>
            </a:endParaRPr>
          </a:p>
        </p:txBody>
      </p:sp>
      <p:sp>
        <p:nvSpPr>
          <p:cNvPr id="36" name="PlaceHolder 2"/>
          <p:cNvSpPr>
            <a:spLocks noGrp="1"/>
          </p:cNvSpPr>
          <p:nvPr>
            <p:ph/>
          </p:nvPr>
        </p:nvSpPr>
        <p:spPr>
          <a:xfrm>
            <a:off x="837720" y="1447560"/>
            <a:ext cx="7696440" cy="464796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Fail to treat the entire Western Interconnection region as an integrated market</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an utter disregard to supply and demand conditions outside of California</a:t>
            </a:r>
            <a:endParaRPr b="0" lang="en-US" sz="24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Arbitrary heat rate-based cost standard for importers that does not reflect resource scarcity in the Pacific Northwest</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Total disregard for opportunity costs that impact competitive market prices in California</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p:nvPr>
        </p:nvSpPr>
        <p:spPr>
          <a:xfrm>
            <a:off x="685440" y="1219320"/>
            <a:ext cx="7924680" cy="50292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Unrealistic assumptions regarding cost of new power</a:t>
            </a:r>
            <a:endParaRPr b="0" lang="en-US" sz="2800" strike="noStrike" u="none">
              <a:solidFill>
                <a:srgbClr val="000000"/>
              </a:solidFill>
              <a:effectLst/>
              <a:uFillTx/>
              <a:latin typeface="Times New Roman"/>
            </a:endParaRPr>
          </a:p>
          <a:p>
            <a:pPr marL="343080" indent="-343080">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Conclusion</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Instead of placing attention to programs that would help alleviate the supply-demand imbalance, the ISO’s call for greatly expanded price controls will deter investments in new generation</a:t>
            </a:r>
            <a:endParaRPr b="0" lang="en-US" sz="2800" strike="noStrike" u="none">
              <a:solidFill>
                <a:srgbClr val="000000"/>
              </a:solidFill>
              <a:effectLst/>
              <a:uFillTx/>
              <a:latin typeface="Times New Roman"/>
            </a:endParaRPr>
          </a:p>
        </p:txBody>
      </p:sp>
      <p:sp>
        <p:nvSpPr>
          <p:cNvPr id="38" name="PlaceHolder 2"/>
          <p:cNvSpPr>
            <a:spLocks noGrp="1"/>
          </p:cNvSpPr>
          <p:nvPr>
            <p:ph type="title"/>
          </p:nvPr>
        </p:nvSpPr>
        <p:spPr>
          <a:xfrm>
            <a:off x="685800" y="7632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Times New Roman"/>
              </a:rPr>
              <a:t>Drawbacks in the studies</a:t>
            </a:r>
            <a:endParaRPr b="0" lang="en-US" sz="4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Issues</a:t>
            </a:r>
            <a:endParaRPr b="0" lang="en-US" sz="4400" strike="noStrike" u="none">
              <a:solidFill>
                <a:srgbClr val="000000"/>
              </a:solidFill>
              <a:effectLst/>
              <a:uFillTx/>
              <a:latin typeface="Times New Roman"/>
            </a:endParaRPr>
          </a:p>
        </p:txBody>
      </p:sp>
      <p:sp>
        <p:nvSpPr>
          <p:cNvPr id="40" name="PlaceHolder 2"/>
          <p:cNvSpPr>
            <a:spLocks noGrp="1"/>
          </p:cNvSpPr>
          <p:nvPr>
            <p:ph/>
          </p:nvPr>
        </p:nvSpPr>
        <p:spPr>
          <a:xfrm>
            <a:off x="762120" y="990720"/>
            <a:ext cx="7696080" cy="541008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California’s own public utilities are more likely to exercise market power as they have greater maneuverability (in terms of volumes of supplies) than anybody else to game the market</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 $1 billion alleged overcharge by Sempra Energy Trading Corp. and San Diego Gas &amp; Electric, both units of Sempra Energy  (SRE), was deleted by ISO, according to documents obtained by Dow Jones Newswires”. The ISO wouldn’t explain explain the reason it erased the company’s alleged overcharge.</a:t>
            </a:r>
            <a:endParaRPr b="0" lang="en-US" sz="24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600" strike="noStrike" u="none">
                <a:solidFill>
                  <a:srgbClr val="000000"/>
                </a:solidFill>
                <a:effectLst/>
                <a:uFillTx/>
                <a:latin typeface="Times New Roman"/>
              </a:rPr>
              <a:t>(Source: Dow Jones Energy Service, 06/22/2001)</a:t>
            </a:r>
            <a:endParaRPr b="0" lang="en-US" sz="16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ISO substantially reduces the “monopoly rents” earned by BPA, based on information supplied to it by the latter.</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151920"/>
            <a:ext cx="7772400" cy="762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Numberspeak</a:t>
            </a:r>
            <a:endParaRPr b="0" lang="en-US" sz="4400" strike="noStrike" u="none">
              <a:solidFill>
                <a:srgbClr val="000000"/>
              </a:solidFill>
              <a:effectLst/>
              <a:uFillTx/>
              <a:latin typeface="Times New Roman"/>
            </a:endParaRPr>
          </a:p>
        </p:txBody>
      </p:sp>
      <p:sp>
        <p:nvSpPr>
          <p:cNvPr id="42" name="PlaceHolder 2"/>
          <p:cNvSpPr>
            <a:spLocks noGrp="1"/>
          </p:cNvSpPr>
          <p:nvPr>
            <p:ph/>
          </p:nvPr>
        </p:nvSpPr>
        <p:spPr>
          <a:xfrm>
            <a:off x="685800" y="1143000"/>
            <a:ext cx="7772400" cy="495288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Less than 19% of the excess payments made have gone to Texas-based suppliers / traders</a:t>
            </a:r>
            <a:endParaRPr b="0" lang="en-US" sz="2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(Source: Decoded Sheffrin Study)</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Close to 75% of the excess payments made have gone to Non-Texas-based suppliers </a:t>
            </a:r>
            <a:r>
              <a:rPr b="0" lang="en-US" sz="1600" strike="noStrike" u="none">
                <a:solidFill>
                  <a:srgbClr val="000000"/>
                </a:solidFill>
                <a:effectLst/>
                <a:uFillTx/>
                <a:latin typeface="Times New Roman"/>
              </a:rPr>
              <a:t>(Source: DMA Studies )</a:t>
            </a:r>
            <a:endParaRPr b="0" lang="en-US" sz="16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 weighted analysis of the excess payments by the volumes transacted in that year* reveal that the actual share of Enron in terms of excess payments is about 1 % (Refer Appendix 6)</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This indicates that the allegations made against Enron are uncalled for</a:t>
            </a:r>
            <a:endParaRPr b="0" lang="en-US" sz="2800" strike="noStrike" u="none">
              <a:solidFill>
                <a:srgbClr val="000000"/>
              </a:solidFill>
              <a:effectLst/>
              <a:uFillTx/>
              <a:latin typeface="Times New Roman"/>
            </a:endParaRPr>
          </a:p>
        </p:txBody>
      </p:sp>
      <p:sp>
        <p:nvSpPr>
          <p:cNvPr id="43" name=""/>
          <p:cNvSpPr/>
          <p:nvPr/>
        </p:nvSpPr>
        <p:spPr>
          <a:xfrm>
            <a:off x="746280" y="6310440"/>
            <a:ext cx="761508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The volume shares for 1999 have been used due to lack of adequate information for 2000</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22860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ISO’s Statements</a:t>
            </a:r>
            <a:endParaRPr b="0" lang="en-US" sz="4400" strike="noStrike" u="none">
              <a:solidFill>
                <a:srgbClr val="000000"/>
              </a:solidFill>
              <a:effectLst/>
              <a:uFillTx/>
              <a:latin typeface="Times New Roman"/>
            </a:endParaRPr>
          </a:p>
        </p:txBody>
      </p:sp>
      <p:sp>
        <p:nvSpPr>
          <p:cNvPr id="45" name="PlaceHolder 2"/>
          <p:cNvSpPr>
            <a:spLocks noGrp="1"/>
          </p:cNvSpPr>
          <p:nvPr>
            <p:ph/>
          </p:nvPr>
        </p:nvSpPr>
        <p:spPr>
          <a:xfrm>
            <a:off x="837720" y="1676520"/>
            <a:ext cx="7543800" cy="3047760"/>
          </a:xfrm>
          <a:prstGeom prst="rect">
            <a:avLst/>
          </a:prstGeom>
          <a:noFill/>
          <a:ln w="0">
            <a:noFill/>
          </a:ln>
        </p:spPr>
        <p:txBody>
          <a:bodyPr lIns="90000" rIns="90000" tIns="46800" bIns="46800" anchor="t">
            <a:normAutofit/>
          </a:bodyPr>
          <a:p>
            <a:pPr marL="343080" indent="-34308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President and CEO, CA ISO acknowledges that “the findings contained therein (DMA Studies) were preliminary and that they were based on assumptions derived from information available to the ISO at that time”</a:t>
            </a:r>
            <a:r>
              <a:rPr b="0" lang="en-US" sz="3000" strike="noStrike" u="none">
                <a:solidFill>
                  <a:srgbClr val="000000"/>
                </a:solidFill>
                <a:effectLst/>
                <a:uFillTx/>
                <a:latin typeface="Times New Roman"/>
              </a:rPr>
              <a:t> </a:t>
            </a:r>
            <a:endParaRPr b="0" lang="en-US" sz="30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(Source: Letter from Terry M. Winter to Stephen Oliver (VP, BPA)</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Conclusions</a:t>
            </a:r>
            <a:endParaRPr b="0" lang="en-US" sz="4400" strike="noStrike" u="none">
              <a:solidFill>
                <a:srgbClr val="000000"/>
              </a:solidFill>
              <a:effectLst/>
              <a:uFillTx/>
              <a:latin typeface="Times New Roman"/>
            </a:endParaRPr>
          </a:p>
        </p:txBody>
      </p:sp>
      <p:sp>
        <p:nvSpPr>
          <p:cNvPr id="47" name="PlaceHolder 2"/>
          <p:cNvSpPr>
            <a:spLocks noGrp="1"/>
          </p:cNvSpPr>
          <p:nvPr>
            <p:ph/>
          </p:nvPr>
        </p:nvSpPr>
        <p:spPr>
          <a:xfrm>
            <a:off x="685800" y="1752120"/>
            <a:ext cx="7848720" cy="34290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ISO admits that its findings are preliminary</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Subsequent reassessment by ISO of the excess payments made to BPA casts some doubts on the methodology employed</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ISO should pay greater attention to alleviating the supply-demand situation than to seeking price caps</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Allegations made by the ISO are uncalled for</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76320"/>
            <a:ext cx="7772400" cy="761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Appendix 1</a:t>
            </a:r>
            <a:endParaRPr b="0" lang="en-US" sz="4400" strike="noStrike" u="none">
              <a:solidFill>
                <a:srgbClr val="000000"/>
              </a:solidFill>
              <a:effectLst/>
              <a:uFillTx/>
              <a:latin typeface="Times New Roman"/>
            </a:endParaRPr>
          </a:p>
        </p:txBody>
      </p:sp>
      <p:graphicFrame>
        <p:nvGraphicFramePr>
          <p:cNvPr id="49" name=""/>
          <p:cNvGraphicFramePr/>
          <p:nvPr/>
        </p:nvGraphicFramePr>
        <p:xfrm>
          <a:off x="372960" y="993600"/>
          <a:ext cx="8489880" cy="4416480"/>
        </p:xfrm>
        <a:graphic>
          <a:graphicData uri="http://schemas.openxmlformats.org/presentationml/2006/ole">
            <p:oleObj progId="Excel.Sheet.12" r:id="rId1" spid="">
              <p:embed/>
              <p:pic>
                <p:nvPicPr>
                  <p:cNvPr id="50" name="" descr=""/>
                  <p:cNvPicPr/>
                  <p:nvPr/>
                </p:nvPicPr>
                <p:blipFill>
                  <a:blip r:embed="rId2"/>
                  <a:stretch/>
                </p:blipFill>
                <p:spPr>
                  <a:xfrm>
                    <a:off x="372960" y="993600"/>
                    <a:ext cx="8489880" cy="4416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762120" y="15228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Lack of Political Leadership</a:t>
            </a:r>
            <a:endParaRPr b="0" lang="en-US" sz="4400" strike="noStrike" u="none">
              <a:solidFill>
                <a:srgbClr val="000000"/>
              </a:solidFill>
              <a:effectLst/>
              <a:uFillTx/>
              <a:latin typeface="Times New Roman"/>
            </a:endParaRPr>
          </a:p>
        </p:txBody>
      </p:sp>
      <p:sp>
        <p:nvSpPr>
          <p:cNvPr id="12" name="PlaceHolder 2"/>
          <p:cNvSpPr>
            <a:spLocks noGrp="1"/>
          </p:cNvSpPr>
          <p:nvPr>
            <p:ph/>
          </p:nvPr>
        </p:nvSpPr>
        <p:spPr>
          <a:xfrm>
            <a:off x="761760" y="1371240"/>
            <a:ext cx="7848360" cy="4419720"/>
          </a:xfrm>
          <a:prstGeom prst="rect">
            <a:avLst/>
          </a:prstGeom>
          <a:noFill/>
          <a:ln w="0">
            <a:noFill/>
          </a:ln>
        </p:spPr>
        <p:txBody>
          <a:bodyPr lIns="90000" rIns="90000" tIns="46800" bIns="46800" anchor="t">
            <a:normAutofit/>
          </a:bodyPr>
          <a:p>
            <a:pPr marL="343080" indent="-34308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Davis’s Legacy to California Energy Markets is marked by Costly Actions and In-Actions</a:t>
            </a:r>
            <a:endParaRPr b="0" lang="en-US" sz="2800" strike="noStrike" u="none">
              <a:solidFill>
                <a:srgbClr val="000000"/>
              </a:solidFill>
              <a:effectLst/>
              <a:uFillTx/>
              <a:latin typeface="Times New Roman"/>
            </a:endParaRPr>
          </a:p>
          <a:p>
            <a:pPr lvl="1" marL="752400" indent="-28584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Costly Action 1: </a:t>
            </a:r>
            <a:r>
              <a:rPr b="0" lang="en-US" sz="2400" strike="noStrike" u="none">
                <a:solidFill>
                  <a:srgbClr val="000000"/>
                </a:solidFill>
                <a:effectLst/>
                <a:uFillTx/>
                <a:latin typeface="Times New Roman"/>
              </a:rPr>
              <a:t>Davis pushes FERC for Price Caps. Price Caps of Nov. 1 lead to delay of much needed capacity, that failed to come online during Summer 2001</a:t>
            </a:r>
            <a:endParaRPr b="0" lang="en-US" sz="2400" strike="noStrike" u="none">
              <a:solidFill>
                <a:srgbClr val="000000"/>
              </a:solidFill>
              <a:effectLst/>
              <a:uFillTx/>
              <a:latin typeface="Times New Roman"/>
            </a:endParaRPr>
          </a:p>
          <a:p>
            <a:pPr lvl="1" marL="752400" indent="-28584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NERC projects that California would be deficient by about 3,600 MW this summer</a:t>
            </a:r>
            <a:endParaRPr b="0" lang="en-US" sz="2400" strike="noStrike" u="none">
              <a:solidFill>
                <a:srgbClr val="000000"/>
              </a:solidFill>
              <a:effectLst/>
              <a:uFillTx/>
              <a:latin typeface="Times New Roman"/>
            </a:endParaRPr>
          </a:p>
          <a:p>
            <a:pPr lvl="1" marL="752400" indent="-28584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Times New Roman"/>
              </a:rPr>
              <a:t>This shortfall would have been reduced by 10-20% had price caps not been provided for</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85800" y="1519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Appendix 2</a:t>
            </a:r>
            <a:endParaRPr b="0" lang="en-US" sz="4400" strike="noStrike" u="none">
              <a:solidFill>
                <a:srgbClr val="000000"/>
              </a:solidFill>
              <a:effectLst/>
              <a:uFillTx/>
              <a:latin typeface="Times New Roman"/>
            </a:endParaRPr>
          </a:p>
        </p:txBody>
      </p:sp>
      <p:graphicFrame>
        <p:nvGraphicFramePr>
          <p:cNvPr id="52" name=""/>
          <p:cNvGraphicFramePr/>
          <p:nvPr/>
        </p:nvGraphicFramePr>
        <p:xfrm>
          <a:off x="457200" y="1014480"/>
          <a:ext cx="8321760" cy="5081400"/>
        </p:xfrm>
        <a:graphic>
          <a:graphicData uri="http://schemas.openxmlformats.org/presentationml/2006/ole">
            <p:oleObj progId="Excel.Sheet.12" r:id="rId1" spid="">
              <p:embed/>
              <p:pic>
                <p:nvPicPr>
                  <p:cNvPr id="53" name="" descr=""/>
                  <p:cNvPicPr/>
                  <p:nvPr/>
                </p:nvPicPr>
                <p:blipFill>
                  <a:blip r:embed="rId2"/>
                  <a:stretch/>
                </p:blipFill>
                <p:spPr>
                  <a:xfrm>
                    <a:off x="457200" y="1014480"/>
                    <a:ext cx="8321760" cy="5081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
          <p:cNvSpPr/>
          <p:nvPr/>
        </p:nvSpPr>
        <p:spPr>
          <a:xfrm>
            <a:off x="685800" y="228600"/>
            <a:ext cx="7772400" cy="8380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Appendix 3</a:t>
            </a:r>
            <a:endParaRPr b="0" lang="en-US" sz="4400" strike="noStrike" u="none">
              <a:solidFill>
                <a:srgbClr val="000000"/>
              </a:solidFill>
              <a:effectLst/>
              <a:uFillTx/>
              <a:latin typeface="Times New Roman"/>
            </a:endParaRPr>
          </a:p>
        </p:txBody>
      </p:sp>
      <p:graphicFrame>
        <p:nvGraphicFramePr>
          <p:cNvPr id="55" name=""/>
          <p:cNvGraphicFramePr/>
          <p:nvPr/>
        </p:nvGraphicFramePr>
        <p:xfrm>
          <a:off x="538200" y="1366920"/>
          <a:ext cx="8224920" cy="3967200"/>
        </p:xfrm>
        <a:graphic>
          <a:graphicData uri="http://schemas.openxmlformats.org/presentationml/2006/ole">
            <p:oleObj progId="Excel.Sheet.12" r:id="rId1" spid="">
              <p:embed/>
              <p:pic>
                <p:nvPicPr>
                  <p:cNvPr id="56" name="" descr=""/>
                  <p:cNvPicPr/>
                  <p:nvPr/>
                </p:nvPicPr>
                <p:blipFill>
                  <a:blip r:embed="rId2"/>
                  <a:stretch/>
                </p:blipFill>
                <p:spPr>
                  <a:xfrm>
                    <a:off x="538200" y="1366920"/>
                    <a:ext cx="8224920" cy="39672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1519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Appendix 4</a:t>
            </a:r>
            <a:endParaRPr b="0" lang="en-US" sz="4400" strike="noStrike" u="none">
              <a:solidFill>
                <a:srgbClr val="000000"/>
              </a:solidFill>
              <a:effectLst/>
              <a:uFillTx/>
              <a:latin typeface="Times New Roman"/>
            </a:endParaRPr>
          </a:p>
        </p:txBody>
      </p:sp>
      <p:graphicFrame>
        <p:nvGraphicFramePr>
          <p:cNvPr id="58" name=""/>
          <p:cNvGraphicFramePr/>
          <p:nvPr/>
        </p:nvGraphicFramePr>
        <p:xfrm>
          <a:off x="372960" y="1222200"/>
          <a:ext cx="8240760" cy="3996000"/>
        </p:xfrm>
        <a:graphic>
          <a:graphicData uri="http://schemas.openxmlformats.org/presentationml/2006/ole">
            <p:oleObj progId="Excel.Sheet.12" r:id="rId1" spid="">
              <p:embed/>
              <p:pic>
                <p:nvPicPr>
                  <p:cNvPr id="59" name="" descr=""/>
                  <p:cNvPicPr/>
                  <p:nvPr/>
                </p:nvPicPr>
                <p:blipFill>
                  <a:blip r:embed="rId2"/>
                  <a:stretch/>
                </p:blipFill>
                <p:spPr>
                  <a:xfrm>
                    <a:off x="372960" y="1222200"/>
                    <a:ext cx="8240760" cy="3996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Appendix 5</a:t>
            </a:r>
            <a:endParaRPr b="0" lang="en-US" sz="4400" strike="noStrike" u="none">
              <a:solidFill>
                <a:srgbClr val="000000"/>
              </a:solidFill>
              <a:effectLst/>
              <a:uFillTx/>
              <a:latin typeface="Times New Roman"/>
            </a:endParaRPr>
          </a:p>
        </p:txBody>
      </p:sp>
      <p:graphicFrame>
        <p:nvGraphicFramePr>
          <p:cNvPr id="61" name=""/>
          <p:cNvGraphicFramePr/>
          <p:nvPr/>
        </p:nvGraphicFramePr>
        <p:xfrm>
          <a:off x="762120" y="1560600"/>
          <a:ext cx="7848360" cy="4535280"/>
        </p:xfrm>
        <a:graphic>
          <a:graphicData uri="http://schemas.openxmlformats.org/presentationml/2006/ole">
            <p:oleObj progId="Excel.Sheet.12" r:id="rId1" spid="">
              <p:embed/>
              <p:pic>
                <p:nvPicPr>
                  <p:cNvPr id="62" name="" descr=""/>
                  <p:cNvPicPr/>
                  <p:nvPr/>
                </p:nvPicPr>
                <p:blipFill>
                  <a:blip r:embed="rId2"/>
                  <a:stretch/>
                </p:blipFill>
                <p:spPr>
                  <a:xfrm>
                    <a:off x="762120" y="1560600"/>
                    <a:ext cx="7848360" cy="4535280"/>
                  </a:xfrm>
                  <a:prstGeom prst="rect">
                    <a:avLst/>
                  </a:prstGeom>
                  <a:noFill/>
                  <a:ln w="0">
                    <a:noFill/>
                  </a:ln>
                </p:spPr>
              </p:pic>
            </p:oleObj>
          </a:graphicData>
        </a:graphic>
      </p:graphicFrame>
      <p:sp>
        <p:nvSpPr>
          <p:cNvPr id="63" name=""/>
          <p:cNvSpPr/>
          <p:nvPr/>
        </p:nvSpPr>
        <p:spPr>
          <a:xfrm>
            <a:off x="784800" y="6324480"/>
            <a:ext cx="3776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be checked if we can use this price curve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3805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Appendix 6</a:t>
            </a:r>
            <a:endParaRPr b="0" lang="en-US" sz="4400" strike="noStrike" u="none">
              <a:solidFill>
                <a:srgbClr val="000000"/>
              </a:solidFill>
              <a:effectLst/>
              <a:uFillTx/>
              <a:latin typeface="Times New Roman"/>
            </a:endParaRPr>
          </a:p>
        </p:txBody>
      </p:sp>
      <p:graphicFrame>
        <p:nvGraphicFramePr>
          <p:cNvPr id="65" name=""/>
          <p:cNvGraphicFramePr/>
          <p:nvPr/>
        </p:nvGraphicFramePr>
        <p:xfrm>
          <a:off x="609480" y="1455840"/>
          <a:ext cx="8229600" cy="4716360"/>
        </p:xfrm>
        <a:graphic>
          <a:graphicData uri="http://schemas.openxmlformats.org/presentationml/2006/ole">
            <p:oleObj progId="Excel.Sheet.12" r:id="rId1" spid="">
              <p:embed/>
              <p:pic>
                <p:nvPicPr>
                  <p:cNvPr id="66" name="" descr=""/>
                  <p:cNvPicPr/>
                  <p:nvPr/>
                </p:nvPicPr>
                <p:blipFill>
                  <a:blip r:embed="rId2"/>
                  <a:stretch/>
                </p:blipFill>
                <p:spPr>
                  <a:xfrm>
                    <a:off x="609480" y="1455840"/>
                    <a:ext cx="8229600" cy="4716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p:nvPr>
        </p:nvSpPr>
        <p:spPr>
          <a:xfrm>
            <a:off x="685440" y="1142640"/>
            <a:ext cx="8077320" cy="5181480"/>
          </a:xfrm>
          <a:prstGeom prst="rect">
            <a:avLst/>
          </a:prstGeom>
          <a:noFill/>
          <a:ln w="0">
            <a:noFill/>
          </a:ln>
        </p:spPr>
        <p:txBody>
          <a:bodyPr lIns="90000" rIns="90000" tIns="46800" bIns="46800" anchor="t">
            <a:normAutofit/>
          </a:bodyPr>
          <a:p>
            <a:pPr lvl="1" marL="743040" indent="-28584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Costly In-Action 2:</a:t>
            </a:r>
            <a:r>
              <a:rPr b="0" lang="en-US" sz="2400" strike="noStrike" u="none">
                <a:solidFill>
                  <a:srgbClr val="000000"/>
                </a:solidFill>
                <a:effectLst/>
                <a:uFillTx/>
                <a:latin typeface="Times New Roman"/>
              </a:rPr>
              <a:t> CPUC makes it difficult, if not impossible, for utilities to forward contract for significant amounts of power leading to:</a:t>
            </a:r>
            <a:endParaRPr b="0" lang="en-US" sz="2400" strike="noStrike" u="none">
              <a:solidFill>
                <a:srgbClr val="000000"/>
              </a:solidFill>
              <a:effectLst/>
              <a:uFillTx/>
              <a:latin typeface="Times New Roman"/>
            </a:endParaRPr>
          </a:p>
          <a:p>
            <a:pPr lvl="2" marL="1143000" indent="-228600">
              <a:spcBef>
                <a:spcPts val="499"/>
              </a:spcBef>
              <a:spcAft>
                <a:spcPts val="499"/>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load serving utilities paying highly escalated cost of power; and</a:t>
            </a:r>
            <a:endParaRPr b="0" lang="en-US" sz="2000" strike="noStrike" u="none">
              <a:solidFill>
                <a:srgbClr val="000000"/>
              </a:solidFill>
              <a:effectLst/>
              <a:uFillTx/>
              <a:latin typeface="Times New Roman"/>
            </a:endParaRPr>
          </a:p>
          <a:p>
            <a:pPr lvl="2" marL="1143000" indent="-228600">
              <a:spcBef>
                <a:spcPts val="499"/>
              </a:spcBef>
              <a:spcAft>
                <a:spcPts val="499"/>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DWR contracting for power at prices significantly above the prices available during early Summer of 2000</a:t>
            </a:r>
            <a:endParaRPr b="0" lang="en-US" sz="2000" strike="noStrike" u="none">
              <a:solidFill>
                <a:srgbClr val="000000"/>
              </a:solidFill>
              <a:effectLst/>
              <a:uFillTx/>
              <a:latin typeface="Times New Roman"/>
            </a:endParaRPr>
          </a:p>
          <a:p>
            <a:pPr lvl="1" marL="743040" indent="-28584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Costly In-Action 3:</a:t>
            </a:r>
            <a:r>
              <a:rPr b="0" lang="en-US" sz="2400" strike="noStrike" u="none">
                <a:solidFill>
                  <a:srgbClr val="000000"/>
                </a:solidFill>
                <a:effectLst/>
                <a:uFillTx/>
                <a:latin typeface="Times New Roman"/>
              </a:rPr>
              <a:t> Cost overruns due to the failure of CPUC to recognize the serious fundamental demand-supply imbalance faced by utilities and their consumers</a:t>
            </a:r>
            <a:endParaRPr b="0" lang="en-US" sz="2400" strike="noStrike" u="none">
              <a:solidFill>
                <a:srgbClr val="000000"/>
              </a:solidFill>
              <a:effectLst/>
              <a:uFillTx/>
              <a:latin typeface="Times New Roman"/>
            </a:endParaRPr>
          </a:p>
          <a:p>
            <a:pPr lvl="2" marL="1143000" indent="-228600">
              <a:spcBef>
                <a:spcPts val="499"/>
              </a:spcBef>
              <a:spcAft>
                <a:spcPts val="499"/>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Increasing consumer prices by 20% in July 2000, instead of 10% in January 01 and 30% in June 01would have</a:t>
            </a:r>
            <a:endParaRPr b="0" lang="en-US" sz="2000" strike="noStrike" u="none">
              <a:solidFill>
                <a:srgbClr val="000000"/>
              </a:solidFill>
              <a:effectLst/>
              <a:uFillTx/>
              <a:latin typeface="Times New Roman"/>
            </a:endParaRPr>
          </a:p>
          <a:p>
            <a:pPr lvl="3" marL="1600200" indent="-228600">
              <a:spcBef>
                <a:spcPts val="499"/>
              </a:spcBef>
              <a:spcAft>
                <a:spcPts val="499"/>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decreased demand; and</a:t>
            </a:r>
            <a:endParaRPr b="0" lang="en-US" sz="1800" strike="noStrike" u="none">
              <a:solidFill>
                <a:srgbClr val="000000"/>
              </a:solidFill>
              <a:effectLst/>
              <a:uFillTx/>
              <a:latin typeface="Times New Roman"/>
            </a:endParaRPr>
          </a:p>
          <a:p>
            <a:pPr lvl="3" marL="1600200" indent="-228600">
              <a:spcBef>
                <a:spcPts val="499"/>
              </a:spcBef>
              <a:spcAft>
                <a:spcPts val="499"/>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lowered wholesale prices</a:t>
            </a:r>
            <a:endParaRPr b="0" lang="en-US" sz="1800" strike="noStrike" u="none">
              <a:solidFill>
                <a:srgbClr val="000000"/>
              </a:solidFill>
              <a:effectLst/>
              <a:uFillTx/>
              <a:latin typeface="Times New Roman"/>
            </a:endParaRPr>
          </a:p>
        </p:txBody>
      </p:sp>
      <p:sp>
        <p:nvSpPr>
          <p:cNvPr id="14" name="PlaceHolder 2"/>
          <p:cNvSpPr>
            <a:spLocks noGrp="1"/>
          </p:cNvSpPr>
          <p:nvPr>
            <p:ph type="title"/>
          </p:nvPr>
        </p:nvSpPr>
        <p:spPr>
          <a:xfrm>
            <a:off x="685800" y="15228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Lack of Political Leadership</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p:nvPr>
        </p:nvSpPr>
        <p:spPr>
          <a:xfrm>
            <a:off x="685800" y="1143000"/>
            <a:ext cx="7772400" cy="4952880"/>
          </a:xfrm>
          <a:prstGeom prst="rect">
            <a:avLst/>
          </a:prstGeom>
          <a:noFill/>
          <a:ln w="0">
            <a:noFill/>
          </a:ln>
        </p:spPr>
        <p:txBody>
          <a:bodyPr lIns="90000" rIns="90000" tIns="46800" bIns="46800" anchor="t">
            <a:normAutofit/>
          </a:bodyPr>
          <a:p>
            <a:pPr marL="343080" indent="-34308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CPUC rejected last year offer</a:t>
            </a:r>
            <a:endParaRPr b="0" lang="en-US" sz="2800" strike="noStrike" u="none">
              <a:solidFill>
                <a:srgbClr val="000000"/>
              </a:solidFill>
              <a:effectLst/>
              <a:uFillTx/>
              <a:latin typeface="Times New Roman"/>
            </a:endParaRPr>
          </a:p>
          <a:p>
            <a:pPr marL="343080" indent="-34308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“Last summer, Houston-based Enron and several other firms offered to sell power to California's utilities for just five years at about $50 a megawatt-hour”</a:t>
            </a:r>
            <a:endParaRPr b="0" lang="en-US" sz="2800" strike="noStrike" u="none">
              <a:solidFill>
                <a:srgbClr val="000000"/>
              </a:solidFill>
              <a:effectLst/>
              <a:uFillTx/>
              <a:latin typeface="Times New Roman"/>
            </a:endParaRPr>
          </a:p>
          <a:p>
            <a:pPr marL="343080" indent="-34308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(Source: L.A. Times, June 13, 2001)</a:t>
            </a:r>
            <a:endParaRPr b="0" lang="en-US" sz="16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California releases long-term power deals…</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“the state will be paying an average price of $69/MWh over the next 10 years”</a:t>
            </a:r>
            <a:endParaRPr b="0" lang="en-US" sz="2800" strike="noStrike" u="none">
              <a:solidFill>
                <a:srgbClr val="000000"/>
              </a:solidFill>
              <a:effectLst/>
              <a:uFillTx/>
              <a:latin typeface="Times New Roman"/>
            </a:endParaRPr>
          </a:p>
          <a:p>
            <a:pPr marL="343080" indent="-343080">
              <a:spcBef>
                <a:spcPts val="499"/>
              </a:spcBef>
              <a:spcAft>
                <a:spcPts val="499"/>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(Source: Platts: Electric Power Daily, June 18, 2001)</a:t>
            </a:r>
            <a:endParaRPr b="0" lang="en-US" sz="1600" strike="noStrike" u="none">
              <a:solidFill>
                <a:srgbClr val="000000"/>
              </a:solidFill>
              <a:effectLst/>
              <a:uFillTx/>
              <a:latin typeface="Times New Roman"/>
            </a:endParaRPr>
          </a:p>
        </p:txBody>
      </p:sp>
      <p:sp>
        <p:nvSpPr>
          <p:cNvPr id="16" name="PlaceHolder 2"/>
          <p:cNvSpPr>
            <a:spLocks noGrp="1"/>
          </p:cNvSpPr>
          <p:nvPr>
            <p:ph type="title"/>
          </p:nvPr>
        </p:nvSpPr>
        <p:spPr>
          <a:xfrm>
            <a:off x="685800" y="15228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Lack of Political Leadership</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15192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Costly Action / In-action</a:t>
            </a:r>
            <a:endParaRPr b="0" lang="en-US" sz="4400" strike="noStrike" u="none">
              <a:solidFill>
                <a:srgbClr val="000000"/>
              </a:solidFill>
              <a:effectLst/>
              <a:uFillTx/>
              <a:latin typeface="Times New Roman"/>
            </a:endParaRPr>
          </a:p>
        </p:txBody>
      </p:sp>
      <p:sp>
        <p:nvSpPr>
          <p:cNvPr id="18" name="PlaceHolder 2"/>
          <p:cNvSpPr>
            <a:spLocks noGrp="1"/>
          </p:cNvSpPr>
          <p:nvPr>
            <p:ph/>
          </p:nvPr>
        </p:nvSpPr>
        <p:spPr>
          <a:xfrm>
            <a:off x="838080" y="1066320"/>
            <a:ext cx="7925040" cy="52578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Options before the state, fall of 2000:</a:t>
            </a:r>
            <a:endParaRPr b="0" lang="en-US" sz="28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 Enter into long-term contracts in 2000, instead of 2001</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 Buy on the spot market in 2001</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 Not to go in for Price Caps in Nov. 2000</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 Impose tariff increases &amp; conservation measures in 2000</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5. Bring the QFs back into generation earlier on </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(Jan ‘01)</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6. Not to incur Stranded costs due to long-term contracts this year</a:t>
            </a:r>
            <a:endParaRPr b="0" lang="en-US" sz="2400" strike="noStrike" u="none">
              <a:solidFill>
                <a:srgbClr val="000000"/>
              </a:solidFill>
              <a:effectLst/>
              <a:uFillTx/>
              <a:latin typeface="Times New Roman"/>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7. Concentrate on correcting the demand-supply imbalance, instead of spending time on market power studies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151920"/>
            <a:ext cx="7772400" cy="1219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Long-term contracts &amp; Spot Market Purchases</a:t>
            </a: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914040" y="1447920"/>
            <a:ext cx="7467480" cy="441936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Long-term contracts were available to the state, in fall 2000, at $45, $50, $55  /MWh. However, the state chose to ignore such opportunities and paid anywhere between $12 to $19 billion instead over the period 2000-2010*</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Instead of entering into long-term contracts this year if the state had resorted to spot market purchases for atleast 25% of the total contracted for, the state would have saved $6 billion over the period 2001-2010 (Based on forward price curves)</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Refer appendix 1 &amp; 2 for more details</a:t>
            </a:r>
            <a:endParaRPr b="0" lang="en-US" sz="2400" strike="noStrike" u="none">
              <a:solidFill>
                <a:srgbClr val="000000"/>
              </a:solidFill>
              <a:effectLst/>
              <a:uFillTx/>
              <a:latin typeface="Times New Roman"/>
            </a:endParaRPr>
          </a:p>
        </p:txBody>
      </p:sp>
      <p:sp>
        <p:nvSpPr>
          <p:cNvPr id="21" name=""/>
          <p:cNvSpPr/>
          <p:nvPr/>
        </p:nvSpPr>
        <p:spPr>
          <a:xfrm>
            <a:off x="822240" y="5867280"/>
            <a:ext cx="7788240" cy="734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*This is if one were to assume that the entire contracted value as of today were purchased in long-term contracts last year. If the state had entered into contracts last year, for atleast 25% of the total contracted this year, the state could have saved close to $5 billion, over this period</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228240"/>
            <a:ext cx="777240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Price Caps</a:t>
            </a:r>
            <a:endParaRPr b="0" lang="en-US" sz="4400" strike="noStrike" u="none">
              <a:solidFill>
                <a:srgbClr val="000000"/>
              </a:solidFill>
              <a:effectLst/>
              <a:uFillTx/>
              <a:latin typeface="Times New Roman"/>
            </a:endParaRPr>
          </a:p>
        </p:txBody>
      </p:sp>
      <p:sp>
        <p:nvSpPr>
          <p:cNvPr id="23" name="PlaceHolder 2"/>
          <p:cNvSpPr>
            <a:spLocks noGrp="1"/>
          </p:cNvSpPr>
          <p:nvPr>
            <p:ph/>
          </p:nvPr>
        </p:nvSpPr>
        <p:spPr>
          <a:xfrm>
            <a:off x="685440" y="1142640"/>
            <a:ext cx="7924680" cy="518148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price cap on the California Power Exchange day-ahead market was lowered from $750 per kilowatthour to $250 per kilowatthour as the summer progressed. By August, average hourly exports were 3000 megawatts greater than in May 2000. As a result, net imports in August 2000 were 3500 megawatts below 1999 levels</a:t>
            </a:r>
            <a:endParaRPr b="0" lang="en-US" sz="2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Source: Federal Energy Regulatory Commission. Staff Report on U.S. Bulk Power Markets: Part I (November 2000)</a:t>
            </a:r>
            <a:endParaRPr b="0" lang="en-US" sz="1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current price caps are likely to result in nearly 113 hours of rolling outages this summer, for Californian residents, with an average size of approximately 1900 megawatts. This would affect approx. 1.4 million households</a:t>
            </a:r>
            <a:endParaRPr b="0" lang="en-US" sz="2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(Source: “The Impact of Wholesale Electricity Price Controls on California Summer Reliability, June2001, U.S. Department of Energy)</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Tariff increases and demand elasticity*</a:t>
            </a:r>
            <a:endParaRPr b="0" lang="en-US" sz="4400" strike="noStrike" u="none">
              <a:solidFill>
                <a:srgbClr val="000000"/>
              </a:solidFill>
              <a:effectLst/>
              <a:uFillTx/>
              <a:latin typeface="Times New Roman"/>
            </a:endParaRPr>
          </a:p>
        </p:txBody>
      </p:sp>
      <p:sp>
        <p:nvSpPr>
          <p:cNvPr id="25" name="PlaceHolder 2"/>
          <p:cNvSpPr>
            <a:spLocks noGrp="1"/>
          </p:cNvSpPr>
          <p:nvPr>
            <p:ph/>
          </p:nvPr>
        </p:nvSpPr>
        <p:spPr>
          <a:xfrm>
            <a:off x="685800" y="1676520"/>
            <a:ext cx="7772400" cy="4419360"/>
          </a:xfrm>
          <a:prstGeom prst="rect">
            <a:avLst/>
          </a:prstGeom>
          <a:noFill/>
          <a:ln w="0">
            <a:noFill/>
          </a:ln>
        </p:spPr>
        <p:txBody>
          <a:bodyPr lIns="90000" rIns="90000" tIns="46800" bIns="46800" anchor="t">
            <a:normAutofit fontScale="92500" lnSpcReduction="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Assuming the same demand elasticity and conservation pattern in 2000 as in 2001, saving of about $7.8 billion could have been made over the period 2000-10 if tariff increases were imposed in 2000</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If lower demand elasticity and conservation patterns be assumed in 2000 vis-à-vis 2001, these savings marginally reduce to $7.4 over the same period </a:t>
            </a:r>
            <a:endParaRPr b="0" lang="en-US" sz="2800" strike="noStrike" u="none">
              <a:solidFill>
                <a:srgbClr val="000000"/>
              </a:solidFill>
              <a:effectLst/>
              <a:uFillTx/>
              <a:latin typeface="Times New Roman"/>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400" strike="noStrike" u="none">
                <a:solidFill>
                  <a:srgbClr val="000000"/>
                </a:solidFill>
                <a:effectLst/>
                <a:uFillTx/>
                <a:latin typeface="Times New Roman"/>
              </a:rPr>
              <a:t>For more details refer Appendix 3</a:t>
            </a:r>
            <a:endParaRPr b="0" lang="en-US" sz="2400" strike="noStrike" u="none">
              <a:solidFill>
                <a:srgbClr val="000000"/>
              </a:solidFill>
              <a:effectLst/>
              <a:uFillTx/>
              <a:latin typeface="Times New Roman"/>
            </a:endParaRPr>
          </a:p>
        </p:txBody>
      </p:sp>
      <p:sp>
        <p:nvSpPr>
          <p:cNvPr id="26" name=""/>
          <p:cNvSpPr/>
          <p:nvPr/>
        </p:nvSpPr>
        <p:spPr>
          <a:xfrm>
            <a:off x="1046160" y="6400800"/>
            <a:ext cx="184968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Source: DWR Report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7632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QF Generation*</a:t>
            </a:r>
            <a:endParaRPr b="0" lang="en-US" sz="4400" strike="noStrike" u="none">
              <a:solidFill>
                <a:srgbClr val="000000"/>
              </a:solidFill>
              <a:effectLst/>
              <a:uFillTx/>
              <a:latin typeface="Times New Roman"/>
            </a:endParaRPr>
          </a:p>
        </p:txBody>
      </p:sp>
      <p:sp>
        <p:nvSpPr>
          <p:cNvPr id="28" name="PlaceHolder 2"/>
          <p:cNvSpPr>
            <a:spLocks noGrp="1"/>
          </p:cNvSpPr>
          <p:nvPr>
            <p:ph/>
          </p:nvPr>
        </p:nvSpPr>
        <p:spPr>
          <a:xfrm>
            <a:off x="762120" y="1066320"/>
            <a:ext cx="7696080" cy="487692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January &amp; April 01 DWR purchases power from the spot market for prices higher than $300/MWh</a:t>
            </a:r>
            <a:endParaRPr b="0" lang="en-US" sz="2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Utilities Edison and PG&amp;E withhold payments to the QFs, amounting to $529 million and $387 Million resp., as of Jan 31, 2001 </a:t>
            </a:r>
            <a:r>
              <a:rPr b="0" lang="en-US" sz="1600" strike="noStrike" u="none">
                <a:solidFill>
                  <a:srgbClr val="000000"/>
                </a:solidFill>
                <a:effectLst/>
                <a:uFillTx/>
                <a:latin typeface="Times New Roman"/>
              </a:rPr>
              <a:t>(Source: L.A. Times 02/10/2001)</a:t>
            </a:r>
            <a:endParaRPr b="0" lang="en-US" sz="16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Many QFs go offline due to change in the formula used for arriving at gas prices to be paid by them and demand payments of $125/MWh </a:t>
            </a:r>
            <a:r>
              <a:rPr b="1" lang="en-US" sz="2400" strike="noStrike" u="none">
                <a:solidFill>
                  <a:srgbClr val="000000"/>
                </a:solidFill>
                <a:effectLst/>
                <a:uFillTx/>
                <a:latin typeface="Times New Roman"/>
              </a:rPr>
              <a:t>(Source: to be quoted ???)</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Had DWR restored QF generation instead of resorting to the spot market purchases it could have saved anywhere between $1.0 billion and $1.1 billion. (For more details refer Appendix 4)</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1693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2001-06-11T19:15:47Z</dcterms:created>
  <dc:creator>Enron user</dc:creator>
  <dc:description/>
  <dc:language>en-US</dc:language>
  <cp:lastModifiedBy>Enron user</cp:lastModifiedBy>
  <cp:lastPrinted>2001-06-25T20:43:31Z</cp:lastPrinted>
  <dcterms:modified xsi:type="dcterms:W3CDTF">2001-06-25T20:55:28Z</dcterms:modified>
  <cp:revision>85</cp:revision>
  <dc:subject/>
  <dc:title>CAISO Studies on Market Power</dc:title>
</cp:coreProperties>
</file>