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_rels/presentation.xml.rels" ContentType="application/vnd.openxmlformats-package.relationships+xml"/>
  <Override PartName="/ppt/media/image1.png" ContentType="image/png"/>
  <Override PartName="/ppt/media/image2.wmf" ContentType="image/x-wmf"/>
  <Override PartName="/ppt/media/image3.wmf" ContentType="image/x-wmf"/>
  <Override PartName="/ppt/media/image4.png" ContentType="image/png"/>
  <Override PartName="/ppt/media/image5.png" ContentType="image/png"/>
  <Override PartName="/ppt/media/image6.png" ContentType="image/png"/>
  <Override PartName="/ppt/media/image10.png" ContentType="image/png"/>
  <Override PartName="/ppt/media/image7.png" ContentType="image/png"/>
  <Override PartName="/ppt/media/image8.wmf" ContentType="image/x-wmf"/>
  <Override PartName="/ppt/media/image9.wmf" ContentType="image/x-wmf"/>
  <Override PartName="/ppt/media/image13.wmf" ContentType="image/x-wmf"/>
  <Override PartName="/ppt/media/image11.wmf" ContentType="image/x-wmf"/>
  <Override PartName="/ppt/media/image12.png" ContentType="image/png"/>
  <Override PartName="/ppt/embeddings/oleObject1.pptx" ContentType="application/vnd.openxmlformats-officedocument.presentationml.presentation"/>
  <Override PartName="/ppt/embeddings/oleObject1.bin" ContentType="application/vnd.openxmlformats-officedocument.oleObject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4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27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1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2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/>
  <p:notesSz cx="6994525" cy="9283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wmf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wmf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wmf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wmf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gradFill rotWithShape="0">
          <a:gsLst>
            <a:gs pos="0">
              <a:srgbClr val="570057"/>
            </a:gs>
            <a:gs pos="50000">
              <a:srgbClr val="990099"/>
            </a:gs>
            <a:gs pos="100000">
              <a:srgbClr val="570057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2822400" y="114120"/>
            <a:ext cx="5940720" cy="6807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358640" y="1177920"/>
            <a:ext cx="7404120" cy="4836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>
              <a:spcAft>
                <a:spcPts val="1500"/>
              </a:spcAft>
              <a:buClr>
                <a:srgbClr val="ffdd4d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143000" indent="-22860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600200" indent="-228600">
              <a:spcAft>
                <a:spcPts val="1500"/>
              </a:spcAft>
              <a:buClr>
                <a:srgbClr val="ffdd4d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057400" indent="-228600">
              <a:spcAft>
                <a:spcPts val="1500"/>
              </a:spcAft>
              <a:buClr>
                <a:srgbClr val="ffdd4d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057400" indent="-228600">
              <a:spcAft>
                <a:spcPts val="1500"/>
              </a:spcAft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2057400" indent="-228600">
              <a:spcAft>
                <a:spcPts val="1500"/>
              </a:spcAft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>
          <a:xfrm>
            <a:off x="4767120" y="6525720"/>
            <a:ext cx="532080" cy="225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000" strike="noStrike" u="none">
                <a:solidFill>
                  <a:srgbClr val="ffdd4d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B8516A7-143E-486E-AAC7-2662D25F4691}" type="slidenum">
              <a:rPr b="0" lang="en-US" sz="1000" strike="noStrike" u="none">
                <a:solidFill>
                  <a:srgbClr val="ffdd4d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" name=""/>
          <p:cNvGrpSpPr/>
          <p:nvPr/>
        </p:nvGrpSpPr>
        <p:grpSpPr>
          <a:xfrm>
            <a:off x="0" y="0"/>
            <a:ext cx="1014480" cy="6870600"/>
            <a:chOff x="0" y="0"/>
            <a:chExt cx="1014480" cy="6870600"/>
          </a:xfrm>
        </p:grpSpPr>
        <p:sp>
          <p:nvSpPr>
            <p:cNvPr id="4" name=""/>
            <p:cNvSpPr/>
            <p:nvPr/>
          </p:nvSpPr>
          <p:spPr>
            <a:xfrm>
              <a:off x="0" y="0"/>
              <a:ext cx="1014480" cy="6858000"/>
            </a:xfrm>
            <a:prstGeom prst="rect">
              <a:avLst/>
            </a:prstGeom>
            <a:solidFill>
              <a:srgbClr val="ffdd4d"/>
            </a:solidFill>
            <a:ln w="9360">
              <a:solidFill>
                <a:srgbClr val="ffdd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" name=""/>
            <p:cNvSpPr/>
            <p:nvPr/>
          </p:nvSpPr>
          <p:spPr>
            <a:xfrm>
              <a:off x="1011240" y="0"/>
              <a:ext cx="0" cy="6858000"/>
            </a:xfrm>
            <a:prstGeom prst="line">
              <a:avLst/>
            </a:prstGeom>
            <a:ln w="9360">
              <a:solidFill>
                <a:srgbClr val="ffdd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6" name="" descr=""/>
            <p:cNvPicPr/>
            <p:nvPr/>
          </p:nvPicPr>
          <p:blipFill>
            <a:blip r:embed="rId2"/>
            <a:srcRect l="17265" t="0" r="13676" b="3336"/>
            <a:stretch/>
          </p:blipFill>
          <p:spPr>
            <a:xfrm>
              <a:off x="98280" y="12600"/>
              <a:ext cx="909720" cy="6858000"/>
            </a:xfrm>
            <a:prstGeom prst="rect">
              <a:avLst/>
            </a:prstGeom>
            <a:noFill/>
            <a:ln w="9360">
              <a:solidFill>
                <a:srgbClr val="ffdd4d"/>
              </a:solidFill>
              <a:miter/>
            </a:ln>
          </p:spPr>
        </p:pic>
      </p:grpSp>
      <p:sp>
        <p:nvSpPr>
          <p:cNvPr id="7" name=""/>
          <p:cNvSpPr/>
          <p:nvPr/>
        </p:nvSpPr>
        <p:spPr>
          <a:xfrm>
            <a:off x="1344600" y="841320"/>
            <a:ext cx="7799400" cy="0"/>
          </a:xfrm>
          <a:prstGeom prst="line">
            <a:avLst/>
          </a:prstGeom>
          <a:ln w="9360">
            <a:solidFill>
              <a:srgbClr val="00e4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" name="" descr=""/>
          <p:cNvPicPr/>
          <p:nvPr/>
        </p:nvPicPr>
        <p:blipFill>
          <a:blip r:embed="rId3"/>
          <a:stretch/>
        </p:blipFill>
        <p:spPr>
          <a:xfrm>
            <a:off x="8290080" y="6116760"/>
            <a:ext cx="768240" cy="74124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gradFill rotWithShape="0">
          <a:gsLst>
            <a:gs pos="0">
              <a:srgbClr val="570057"/>
            </a:gs>
            <a:gs pos="50000">
              <a:srgbClr val="990099"/>
            </a:gs>
            <a:gs pos="100000">
              <a:srgbClr val="570057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822400" y="114120"/>
            <a:ext cx="5940720" cy="6807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358640" y="1177920"/>
            <a:ext cx="7404120" cy="4836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>
              <a:spcAft>
                <a:spcPts val="1500"/>
              </a:spcAft>
              <a:buClr>
                <a:srgbClr val="ffdd4d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143000" indent="-22860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600200" indent="-228600">
              <a:spcAft>
                <a:spcPts val="1500"/>
              </a:spcAft>
              <a:buClr>
                <a:srgbClr val="ffdd4d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057400" indent="-228600">
              <a:spcAft>
                <a:spcPts val="1500"/>
              </a:spcAft>
              <a:buClr>
                <a:srgbClr val="ffdd4d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057400" indent="-228600">
              <a:spcAft>
                <a:spcPts val="1500"/>
              </a:spcAft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2057400" indent="-228600">
              <a:spcAft>
                <a:spcPts val="1500"/>
              </a:spcAft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sldNum" idx="2"/>
          </p:nvPr>
        </p:nvSpPr>
        <p:spPr>
          <a:xfrm>
            <a:off x="4767120" y="6525720"/>
            <a:ext cx="532080" cy="225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000" strike="noStrike" u="none">
                <a:solidFill>
                  <a:srgbClr val="ffdd4d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B4AE9E2-4EDF-4A06-A65B-A041651B8AD4}" type="slidenum">
              <a:rPr b="0" lang="en-US" sz="1000" strike="noStrike" u="none">
                <a:solidFill>
                  <a:srgbClr val="ffdd4d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2" name=""/>
          <p:cNvGrpSpPr/>
          <p:nvPr/>
        </p:nvGrpSpPr>
        <p:grpSpPr>
          <a:xfrm>
            <a:off x="0" y="0"/>
            <a:ext cx="1014480" cy="6870600"/>
            <a:chOff x="0" y="0"/>
            <a:chExt cx="1014480" cy="6870600"/>
          </a:xfrm>
        </p:grpSpPr>
        <p:sp>
          <p:nvSpPr>
            <p:cNvPr id="4" name=""/>
            <p:cNvSpPr/>
            <p:nvPr/>
          </p:nvSpPr>
          <p:spPr>
            <a:xfrm>
              <a:off x="0" y="0"/>
              <a:ext cx="1014480" cy="6858000"/>
            </a:xfrm>
            <a:prstGeom prst="rect">
              <a:avLst/>
            </a:prstGeom>
            <a:solidFill>
              <a:srgbClr val="ffdd4d"/>
            </a:solidFill>
            <a:ln w="9360">
              <a:solidFill>
                <a:srgbClr val="ffdd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" name=""/>
            <p:cNvSpPr/>
            <p:nvPr/>
          </p:nvSpPr>
          <p:spPr>
            <a:xfrm>
              <a:off x="1011240" y="0"/>
              <a:ext cx="0" cy="6858000"/>
            </a:xfrm>
            <a:prstGeom prst="line">
              <a:avLst/>
            </a:prstGeom>
            <a:ln w="9360">
              <a:solidFill>
                <a:srgbClr val="ffdd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14" name="" descr=""/>
            <p:cNvPicPr/>
            <p:nvPr/>
          </p:nvPicPr>
          <p:blipFill>
            <a:blip r:embed="rId2"/>
            <a:srcRect l="17265" t="0" r="13676" b="3336"/>
            <a:stretch/>
          </p:blipFill>
          <p:spPr>
            <a:xfrm>
              <a:off x="98280" y="12600"/>
              <a:ext cx="909720" cy="6858000"/>
            </a:xfrm>
            <a:prstGeom prst="rect">
              <a:avLst/>
            </a:prstGeom>
            <a:noFill/>
            <a:ln w="9360">
              <a:solidFill>
                <a:srgbClr val="ffdd4d"/>
              </a:solidFill>
              <a:miter/>
            </a:ln>
          </p:spPr>
        </p:pic>
      </p:grpSp>
      <p:sp>
        <p:nvSpPr>
          <p:cNvPr id="15" name=""/>
          <p:cNvSpPr/>
          <p:nvPr/>
        </p:nvSpPr>
        <p:spPr>
          <a:xfrm>
            <a:off x="1344600" y="841320"/>
            <a:ext cx="7799400" cy="0"/>
          </a:xfrm>
          <a:prstGeom prst="line">
            <a:avLst/>
          </a:prstGeom>
          <a:ln w="9360">
            <a:solidFill>
              <a:srgbClr val="00e4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6" name="" descr=""/>
          <p:cNvPicPr/>
          <p:nvPr/>
        </p:nvPicPr>
        <p:blipFill>
          <a:blip r:embed="rId3"/>
          <a:stretch/>
        </p:blipFill>
        <p:spPr>
          <a:xfrm>
            <a:off x="8290080" y="6116760"/>
            <a:ext cx="768240" cy="74124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gradFill rotWithShape="0">
          <a:gsLst>
            <a:gs pos="0">
              <a:srgbClr val="570057"/>
            </a:gs>
            <a:gs pos="50000">
              <a:srgbClr val="990099"/>
            </a:gs>
            <a:gs pos="100000">
              <a:srgbClr val="570057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" descr=""/>
          <p:cNvPicPr/>
          <p:nvPr/>
        </p:nvPicPr>
        <p:blipFill>
          <a:blip r:embed="rId2"/>
          <a:srcRect l="32631" t="0" r="31866" b="0"/>
          <a:stretch/>
        </p:blipFill>
        <p:spPr>
          <a:xfrm>
            <a:off x="3333600" y="4906800"/>
            <a:ext cx="2152800" cy="1130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117760" y="695160"/>
            <a:ext cx="3676680" cy="6811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9" name="crowd" descr=""/>
          <p:cNvPicPr/>
          <p:nvPr/>
        </p:nvPicPr>
        <p:blipFill>
          <a:blip r:embed="rId3"/>
          <a:srcRect l="0" t="0" r="1988" b="0"/>
          <a:stretch/>
        </p:blipFill>
        <p:spPr>
          <a:xfrm>
            <a:off x="243000" y="225360"/>
            <a:ext cx="3479760" cy="289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" name=""/>
          <p:cNvSpPr/>
          <p:nvPr/>
        </p:nvSpPr>
        <p:spPr>
          <a:xfrm>
            <a:off x="219240" y="195120"/>
            <a:ext cx="8645400" cy="6459840"/>
          </a:xfrm>
          <a:prstGeom prst="rect">
            <a:avLst/>
          </a:prstGeom>
          <a:noFill/>
          <a:ln w="38160">
            <a:solidFill>
              <a:srgbClr val="ffdd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"/>
          <p:cNvSpPr/>
          <p:nvPr/>
        </p:nvSpPr>
        <p:spPr>
          <a:xfrm>
            <a:off x="0" y="3125880"/>
            <a:ext cx="9144000" cy="0"/>
          </a:xfrm>
          <a:prstGeom prst="line">
            <a:avLst/>
          </a:prstGeom>
          <a:ln w="936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2" name="orange%20lady%20copy" descr=""/>
          <p:cNvPicPr/>
          <p:nvPr/>
        </p:nvPicPr>
        <p:blipFill>
          <a:blip r:embed="rId4"/>
          <a:srcRect l="0" t="0" r="2160" b="0"/>
          <a:stretch/>
        </p:blipFill>
        <p:spPr>
          <a:xfrm>
            <a:off x="3727440" y="1633680"/>
            <a:ext cx="1641600" cy="1488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" name=""/>
          <p:cNvSpPr/>
          <p:nvPr/>
        </p:nvSpPr>
        <p:spPr>
          <a:xfrm>
            <a:off x="0" y="3112920"/>
            <a:ext cx="9144000" cy="0"/>
          </a:xfrm>
          <a:prstGeom prst="line">
            <a:avLst/>
          </a:prstGeom>
          <a:ln w="9360">
            <a:solidFill>
              <a:srgbClr val="00e4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4" name="" descr=""/>
          <p:cNvPicPr/>
          <p:nvPr/>
        </p:nvPicPr>
        <p:blipFill>
          <a:blip r:embed="rId5"/>
          <a:srcRect l="2280" t="27455" r="89149" b="29418"/>
          <a:stretch/>
        </p:blipFill>
        <p:spPr>
          <a:xfrm>
            <a:off x="0" y="3465360"/>
            <a:ext cx="741240" cy="668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" name="CS3279" descr=""/>
          <p:cNvPicPr/>
          <p:nvPr/>
        </p:nvPicPr>
        <p:blipFill>
          <a:blip r:embed="rId6"/>
          <a:srcRect l="4056" t="4341" r="0" b="0"/>
          <a:stretch/>
        </p:blipFill>
        <p:spPr>
          <a:xfrm>
            <a:off x="5479920" y="4408560"/>
            <a:ext cx="3359160" cy="2244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" name="" descr=""/>
          <p:cNvPicPr/>
          <p:nvPr/>
        </p:nvPicPr>
        <p:blipFill>
          <a:blip r:embed="rId7"/>
          <a:srcRect l="0" t="4095" r="0" b="8820"/>
          <a:stretch/>
        </p:blipFill>
        <p:spPr>
          <a:xfrm>
            <a:off x="4680" y="3132000"/>
            <a:ext cx="9139320" cy="1316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spcAft>
                <a:spcPts val="1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457200" indent="0" algn="ctr">
              <a:spcAft>
                <a:spcPts val="15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914400" algn="ctr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371600" algn="ctr">
              <a:spcAft>
                <a:spcPts val="1500"/>
              </a:spcAft>
              <a:buClr>
                <a:srgbClr val="ffdd4d"/>
              </a:buClr>
              <a:buFont typeface="Arial"/>
              <a:buChar char="–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1828800" algn="ctr">
              <a:spcAft>
                <a:spcPts val="1500"/>
              </a:spcAft>
              <a:buClr>
                <a:srgbClr val="ffdd4d"/>
              </a:buClr>
              <a:buFont typeface="Arial"/>
              <a:buChar char="»"/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1828800">
              <a:spcBef>
                <a:spcPts val="601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1828800">
              <a:spcBef>
                <a:spcPts val="601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package" Target="../embeddings/oleObject1.pptx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package" Target="../embeddings/oleObject1.pptx"/><Relationship Id="rId2" Type="http://schemas.openxmlformats.org/officeDocument/2006/relationships/image" Target="../media/image11.wmf"/><Relationship Id="rId3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wmf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460046"/>
            </a:gs>
            <a:gs pos="50000">
              <a:srgbClr val="990099"/>
            </a:gs>
            <a:gs pos="100000">
              <a:srgbClr val="460046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275440" y="723960"/>
            <a:ext cx="3676320" cy="6811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Presentation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70057"/>
            </a:gs>
            <a:gs pos="50000">
              <a:srgbClr val="990099"/>
            </a:gs>
            <a:gs pos="100000">
              <a:srgbClr val="570057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393920" y="114120"/>
            <a:ext cx="7369200" cy="6807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Businesses—Enron Energy Services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1358640" y="1177920"/>
            <a:ext cx="7404120" cy="4836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Aft>
                <a:spcPts val="150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Results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Signed retail business contracts totaling $8.5 billion in value, more than double the 1998 totals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Widened competitive advantage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70057"/>
            </a:gs>
            <a:gs pos="50000">
              <a:srgbClr val="990099"/>
            </a:gs>
            <a:gs pos="100000">
              <a:srgbClr val="570057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337760" y="114120"/>
            <a:ext cx="7425000" cy="6807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Businesses—Enron North America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1358640" y="1177920"/>
            <a:ext cx="7404120" cy="4836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Modernizes the once heavily regulated energy market by creating a wholesale market with on-demand generation and creative financing instruments.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70057"/>
            </a:gs>
            <a:gs pos="50000">
              <a:srgbClr val="990099"/>
            </a:gs>
            <a:gs pos="100000">
              <a:srgbClr val="570057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379520" y="114120"/>
            <a:ext cx="7383600" cy="6807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Businesses—Enron North America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1359000" y="1177920"/>
            <a:ext cx="7518240" cy="4836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Aft>
                <a:spcPts val="150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Results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#1 trader and marketer of gas and power in North America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Traded first weather-indexed transaction in August 1997 and completed transactions in 1999 with a notional value of $700mm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Significant financial trading team focused on interest rate, F/X and equity positions across Enron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Incubator for new businesses (EES, EBS and Enron Net Works)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70057"/>
            </a:gs>
            <a:gs pos="50000">
              <a:srgbClr val="990099"/>
            </a:gs>
            <a:gs pos="100000">
              <a:srgbClr val="570057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379520" y="114120"/>
            <a:ext cx="7383600" cy="6807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Businesses—Enron North America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52" name=""/>
          <p:cNvGraphicFramePr/>
          <p:nvPr/>
        </p:nvGraphicFramePr>
        <p:xfrm>
          <a:off x="1884240" y="1177920"/>
          <a:ext cx="6465960" cy="4836960"/>
        </p:xfrm>
        <a:graphic>
          <a:graphicData uri="http://schemas.openxmlformats.org/presentationml/2006/ole">
            <p:oleObj progId="PowerPoint.Show.12" r:id="rId1" spid="">
              <p:embed/>
              <p:pic>
                <p:nvPicPr>
                  <p:cNvPr id="5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884240" y="1177920"/>
                    <a:ext cx="6465960" cy="483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4" name=""/>
          <p:cNvSpPr/>
          <p:nvPr/>
        </p:nvSpPr>
        <p:spPr>
          <a:xfrm>
            <a:off x="7705800" y="5470560"/>
            <a:ext cx="577800" cy="519120"/>
          </a:xfrm>
          <a:prstGeom prst="rect">
            <a:avLst/>
          </a:prstGeom>
          <a:solidFill>
            <a:srgbClr val="ffffff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70057"/>
            </a:gs>
            <a:gs pos="50000">
              <a:srgbClr val="990099"/>
            </a:gs>
            <a:gs pos="100000">
              <a:srgbClr val="570057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325520" y="114120"/>
            <a:ext cx="7437600" cy="6807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Businesses—Enron Net Works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1358640" y="1177920"/>
            <a:ext cx="7404120" cy="4836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Offers global, 24-hour online trading of products at www.enrononline.com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Enjoys advantage of being first to enter field 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Built site in-house in seven months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Stands as the only global principal-based system to view real-time prices and transact instantaneously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>
              <a:spcAft>
                <a:spcPts val="1500"/>
              </a:spcAft>
              <a:buClr>
                <a:srgbClr val="ffdd4d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multi-commodity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>
              <a:spcAft>
                <a:spcPts val="1500"/>
              </a:spcAft>
              <a:buClr>
                <a:srgbClr val="ffdd4d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multi-currency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>
              <a:spcAft>
                <a:spcPts val="1500"/>
              </a:spcAft>
              <a:buClr>
                <a:srgbClr val="ffdd4d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multi-lingual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70057"/>
            </a:gs>
            <a:gs pos="50000">
              <a:srgbClr val="990099"/>
            </a:gs>
            <a:gs pos="100000">
              <a:srgbClr val="570057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339920" y="114120"/>
            <a:ext cx="7423200" cy="6807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Businesses—Enron Net Works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1358640" y="1177920"/>
            <a:ext cx="7404120" cy="4836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Aft>
                <a:spcPts val="150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Results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Carried more than $50 billion in notional value in its first half year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Daily notional value of approximately $1 billion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70057"/>
            </a:gs>
            <a:gs pos="50000">
              <a:srgbClr val="990099"/>
            </a:gs>
            <a:gs pos="100000">
              <a:srgbClr val="570057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"/>
          <p:cNvSpPr/>
          <p:nvPr/>
        </p:nvSpPr>
        <p:spPr>
          <a:xfrm>
            <a:off x="1660680" y="114480"/>
            <a:ext cx="7102440" cy="6807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Businesses—Enron Net Works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0" name="enrononline" descr=""/>
          <p:cNvPicPr/>
          <p:nvPr/>
        </p:nvPicPr>
        <p:blipFill>
          <a:blip r:embed="rId1"/>
          <a:stretch/>
        </p:blipFill>
        <p:spPr>
          <a:xfrm>
            <a:off x="1363680" y="1106640"/>
            <a:ext cx="7351560" cy="5014800"/>
          </a:xfrm>
          <a:prstGeom prst="rect">
            <a:avLst/>
          </a:prstGeom>
          <a:noFill/>
          <a:ln w="9360">
            <a:solidFill>
              <a:srgbClr val="ffdd4d"/>
            </a:solidFill>
            <a:miter/>
          </a:ln>
        </p:spPr>
      </p:pic>
      <p:sp>
        <p:nvSpPr>
          <p:cNvPr id="61" name=""/>
          <p:cNvSpPr/>
          <p:nvPr/>
        </p:nvSpPr>
        <p:spPr>
          <a:xfrm>
            <a:off x="2928960" y="1106640"/>
            <a:ext cx="4228920" cy="91440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PlaceHolder 1"/>
          <p:cNvSpPr>
            <a:spLocks noGrp="1"/>
          </p:cNvSpPr>
          <p:nvPr>
            <p:ph/>
          </p:nvPr>
        </p:nvSpPr>
        <p:spPr>
          <a:xfrm>
            <a:off x="1358640" y="1177920"/>
            <a:ext cx="7404120" cy="4836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algn="ctr">
              <a:spcAft>
                <a:spcPts val="49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Transactions via EnronOnline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 algn="ctr">
              <a:spcAft>
                <a:spcPts val="49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(Weekly)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70057"/>
            </a:gs>
            <a:gs pos="50000">
              <a:srgbClr val="990099"/>
            </a:gs>
            <a:gs pos="100000">
              <a:srgbClr val="570057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"/>
          <p:cNvSpPr/>
          <p:nvPr/>
        </p:nvSpPr>
        <p:spPr>
          <a:xfrm>
            <a:off x="1660680" y="114480"/>
            <a:ext cx="7102440" cy="6807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Businesses—Enron Net Works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64" name=""/>
          <p:cNvGraphicFramePr/>
          <p:nvPr/>
        </p:nvGraphicFramePr>
        <p:xfrm>
          <a:off x="1571760" y="1106640"/>
          <a:ext cx="6978600" cy="4821120"/>
        </p:xfrm>
        <a:graphic>
          <a:graphicData uri="http://schemas.openxmlformats.org/presentationml/2006/ole">
            <p:oleObj progId="PowerPoint.Show.12" r:id="rId1" spid="">
              <p:embed/>
              <p:pic>
                <p:nvPicPr>
                  <p:cNvPr id="6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71760" y="1106640"/>
                    <a:ext cx="6978600" cy="4821120"/>
                  </a:xfrm>
                  <a:prstGeom prst="rect">
                    <a:avLst/>
                  </a:prstGeom>
                  <a:noFill/>
                  <a:ln w="9360">
                    <a:solidFill>
                      <a:srgbClr val="ffdd4d"/>
                    </a:solidFill>
                    <a:miter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70057"/>
            </a:gs>
            <a:gs pos="50000">
              <a:srgbClr val="990099"/>
            </a:gs>
            <a:gs pos="100000">
              <a:srgbClr val="570057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353600" y="114120"/>
            <a:ext cx="7409160" cy="6807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Businesses—Broadband Services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1358640" y="1177920"/>
            <a:ext cx="7404120" cy="4836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Invented a market to trade bandwidth as a commodity, and also sell it directly to customers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70057"/>
            </a:gs>
            <a:gs pos="50000">
              <a:srgbClr val="990099"/>
            </a:gs>
            <a:gs pos="100000">
              <a:srgbClr val="570057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365120" y="114120"/>
            <a:ext cx="7398000" cy="6807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Businesses—Broadband Services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1358640" y="1177920"/>
            <a:ext cx="7404120" cy="4836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Aft>
                <a:spcPts val="150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Results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Established benchmark bandwidth contracts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Uniquely positioned in a market with 150% growth potential for each of the next 4 years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70057"/>
            </a:gs>
            <a:gs pos="50000">
              <a:srgbClr val="990099"/>
            </a:gs>
            <a:gs pos="100000">
              <a:srgbClr val="570057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822400" y="114120"/>
            <a:ext cx="5940720" cy="6807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About Enron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1358640" y="1177920"/>
            <a:ext cx="7458120" cy="4836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1500"/>
              </a:spcBef>
              <a:spcAft>
                <a:spcPts val="150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 Global Energy and Communications Company with: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$40 Billion in 1999 Revenues (#18 on Fortune 500)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20,000 employees worldwide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Over 50 offices in 30 countries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70057"/>
            </a:gs>
            <a:gs pos="50000">
              <a:srgbClr val="990099"/>
            </a:gs>
            <a:gs pos="100000">
              <a:srgbClr val="570057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2822400" y="114120"/>
            <a:ext cx="5940720" cy="6807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Common Thread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1358640" y="1177920"/>
            <a:ext cx="7404120" cy="4836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Creative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Proactive 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Risk-taking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Flexible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0">
              <a:spcAft>
                <a:spcPts val="1500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70057"/>
            </a:gs>
            <a:gs pos="50000">
              <a:srgbClr val="990099"/>
            </a:gs>
            <a:gs pos="100000">
              <a:srgbClr val="570057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2033280" y="114120"/>
            <a:ext cx="6729480" cy="6807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What People Are Saying About Us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pSp>
        <p:nvGrpSpPr>
          <p:cNvPr id="73" name=""/>
          <p:cNvGrpSpPr/>
          <p:nvPr/>
        </p:nvGrpSpPr>
        <p:grpSpPr>
          <a:xfrm>
            <a:off x="1297080" y="1633680"/>
            <a:ext cx="7559640" cy="4019400"/>
            <a:chOff x="1297080" y="1633680"/>
            <a:chExt cx="7559640" cy="4019400"/>
          </a:xfrm>
        </p:grpSpPr>
        <p:sp>
          <p:nvSpPr>
            <p:cNvPr id="74" name=""/>
            <p:cNvSpPr/>
            <p:nvPr/>
          </p:nvSpPr>
          <p:spPr>
            <a:xfrm>
              <a:off x="1297080" y="1633680"/>
              <a:ext cx="7543800" cy="3917880"/>
            </a:xfrm>
            <a:custGeom>
              <a:avLst/>
              <a:gdLst/>
              <a:ahLst/>
              <a:rect l="l" t="t" r="r" b="b"/>
              <a:pathLst>
                <a:path w="4083" h="3019">
                  <a:moveTo>
                    <a:pt x="5" y="2933"/>
                  </a:moveTo>
                  <a:lnTo>
                    <a:pt x="11" y="0"/>
                  </a:lnTo>
                  <a:lnTo>
                    <a:pt x="4083" y="0"/>
                  </a:lnTo>
                  <a:lnTo>
                    <a:pt x="4082" y="2954"/>
                  </a:lnTo>
                  <a:lnTo>
                    <a:pt x="4010" y="3019"/>
                  </a:lnTo>
                  <a:lnTo>
                    <a:pt x="3879" y="2954"/>
                  </a:lnTo>
                  <a:lnTo>
                    <a:pt x="3741" y="2997"/>
                  </a:lnTo>
                  <a:lnTo>
                    <a:pt x="3633" y="2952"/>
                  </a:lnTo>
                  <a:lnTo>
                    <a:pt x="3523" y="2963"/>
                  </a:lnTo>
                  <a:lnTo>
                    <a:pt x="3452" y="2938"/>
                  </a:lnTo>
                  <a:lnTo>
                    <a:pt x="3380" y="2977"/>
                  </a:lnTo>
                  <a:lnTo>
                    <a:pt x="3293" y="2987"/>
                  </a:lnTo>
                  <a:lnTo>
                    <a:pt x="2996" y="2952"/>
                  </a:lnTo>
                  <a:lnTo>
                    <a:pt x="2823" y="2943"/>
                  </a:lnTo>
                  <a:lnTo>
                    <a:pt x="2765" y="2992"/>
                  </a:lnTo>
                  <a:lnTo>
                    <a:pt x="2706" y="2950"/>
                  </a:lnTo>
                  <a:lnTo>
                    <a:pt x="2540" y="2981"/>
                  </a:lnTo>
                  <a:lnTo>
                    <a:pt x="2482" y="2954"/>
                  </a:lnTo>
                  <a:lnTo>
                    <a:pt x="2344" y="2965"/>
                  </a:lnTo>
                  <a:lnTo>
                    <a:pt x="2279" y="3008"/>
                  </a:lnTo>
                  <a:lnTo>
                    <a:pt x="2205" y="2956"/>
                  </a:lnTo>
                  <a:lnTo>
                    <a:pt x="2083" y="2949"/>
                  </a:lnTo>
                  <a:lnTo>
                    <a:pt x="1983" y="2949"/>
                  </a:lnTo>
                  <a:lnTo>
                    <a:pt x="1924" y="2992"/>
                  </a:lnTo>
                  <a:lnTo>
                    <a:pt x="1859" y="2949"/>
                  </a:lnTo>
                  <a:lnTo>
                    <a:pt x="1728" y="2949"/>
                  </a:lnTo>
                  <a:lnTo>
                    <a:pt x="1723" y="3019"/>
                  </a:lnTo>
                  <a:lnTo>
                    <a:pt x="1621" y="3019"/>
                  </a:lnTo>
                  <a:lnTo>
                    <a:pt x="1556" y="2949"/>
                  </a:lnTo>
                  <a:lnTo>
                    <a:pt x="1439" y="2949"/>
                  </a:lnTo>
                  <a:lnTo>
                    <a:pt x="1129" y="2987"/>
                  </a:lnTo>
                  <a:lnTo>
                    <a:pt x="1106" y="2949"/>
                  </a:lnTo>
                  <a:lnTo>
                    <a:pt x="1034" y="2956"/>
                  </a:lnTo>
                  <a:lnTo>
                    <a:pt x="891" y="2971"/>
                  </a:lnTo>
                  <a:lnTo>
                    <a:pt x="767" y="2949"/>
                  </a:lnTo>
                  <a:lnTo>
                    <a:pt x="651" y="2976"/>
                  </a:lnTo>
                  <a:lnTo>
                    <a:pt x="564" y="2949"/>
                  </a:lnTo>
                  <a:lnTo>
                    <a:pt x="405" y="2967"/>
                  </a:lnTo>
                  <a:lnTo>
                    <a:pt x="311" y="2938"/>
                  </a:lnTo>
                  <a:lnTo>
                    <a:pt x="311" y="2981"/>
                  </a:lnTo>
                  <a:lnTo>
                    <a:pt x="152" y="2997"/>
                  </a:lnTo>
                  <a:lnTo>
                    <a:pt x="0" y="2949"/>
                  </a:lnTo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  <a:effectLst>
              <a:outerShdw dist="89604" dir="2700000" blurRad="0" rotWithShape="0">
                <a:srgbClr val="ffcc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" name=""/>
            <p:cNvSpPr/>
            <p:nvPr/>
          </p:nvSpPr>
          <p:spPr>
            <a:xfrm>
              <a:off x="1452600" y="1835280"/>
              <a:ext cx="7404120" cy="3817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>
                <a:lnSpc>
                  <a:spcPct val="100000"/>
                </a:lnSpc>
                <a:spcAft>
                  <a:spcPts val="1500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ts val="0"/>
                </a:lnSpc>
                <a:spcAft>
                  <a:spcPts val="1500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30000"/>
                </a:lnSpc>
                <a:spcAft>
                  <a:spcPts val="1500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i="1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“In less than a decade . . . Enron has emerged from its unlikely perch in the utility industry as a model for the new American workplace - every bit as much as the Silicon Valley start-ups that usually come to mind when the subject is entrepreneurship or innovation.”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76" name="newyorktimes" descr=""/>
            <p:cNvPicPr/>
            <p:nvPr/>
          </p:nvPicPr>
          <p:blipFill>
            <a:blip r:embed="rId1"/>
            <a:stretch/>
          </p:blipFill>
          <p:spPr>
            <a:xfrm>
              <a:off x="3506760" y="1774800"/>
              <a:ext cx="3408480" cy="657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77" name=""/>
            <p:cNvSpPr/>
            <p:nvPr/>
          </p:nvSpPr>
          <p:spPr>
            <a:xfrm>
              <a:off x="4350960" y="2360520"/>
              <a:ext cx="16358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SUNDAY, JUNE 27, 1999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78" name=""/>
            <p:cNvGrpSpPr/>
            <p:nvPr/>
          </p:nvGrpSpPr>
          <p:grpSpPr>
            <a:xfrm>
              <a:off x="1297080" y="2351160"/>
              <a:ext cx="7538400" cy="304920"/>
              <a:chOff x="1297080" y="2351160"/>
              <a:chExt cx="7538400" cy="304920"/>
            </a:xfrm>
          </p:grpSpPr>
          <p:sp>
            <p:nvSpPr>
              <p:cNvPr id="79" name=""/>
              <p:cNvSpPr/>
              <p:nvPr/>
            </p:nvSpPr>
            <p:spPr>
              <a:xfrm>
                <a:off x="1297080" y="2656080"/>
                <a:ext cx="7538400" cy="0"/>
              </a:xfrm>
              <a:prstGeom prst="line">
                <a:avLst/>
              </a:prstGeom>
              <a:ln w="28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0" name=""/>
              <p:cNvSpPr/>
              <p:nvPr/>
            </p:nvSpPr>
            <p:spPr>
              <a:xfrm>
                <a:off x="1297080" y="2351160"/>
                <a:ext cx="7538400" cy="0"/>
              </a:xfrm>
              <a:prstGeom prst="line">
                <a:avLst/>
              </a:prstGeom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70057"/>
            </a:gs>
            <a:gs pos="50000">
              <a:srgbClr val="990099"/>
            </a:gs>
            <a:gs pos="100000">
              <a:srgbClr val="570057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2822400" y="114120"/>
            <a:ext cx="5940720" cy="6807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Accolades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1358640" y="1177920"/>
            <a:ext cx="7404120" cy="4836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339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“Most Innovative Company” 2000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None/>
              <a:tabLst>
                <a:tab algn="l" pos="0"/>
                <a:tab algn="l" pos="339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“Most Innovative Company” 1999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None/>
              <a:tabLst>
                <a:tab algn="l" pos="0"/>
                <a:tab algn="l" pos="339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“Most Innovative Company” 1998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None/>
              <a:tabLst>
                <a:tab algn="l" pos="0"/>
                <a:tab algn="l" pos="339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“Most Innovative Company” 1997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None/>
              <a:tabLst>
                <a:tab algn="l" pos="0"/>
                <a:tab algn="l" pos="339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“Most Innovative Company” 1996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0">
              <a:spcAft>
                <a:spcPts val="1500"/>
              </a:spcAft>
              <a:buNone/>
              <a:tabLst>
                <a:tab algn="l" pos="339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339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“100 Best companies to work for” 2000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None/>
              <a:tabLst>
                <a:tab algn="l" pos="0"/>
                <a:tab algn="l" pos="339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“100 Best companies to work for” 1999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3" name=""/>
          <p:cNvSpPr/>
          <p:nvPr/>
        </p:nvSpPr>
        <p:spPr>
          <a:xfrm>
            <a:off x="5472000" y="3803760"/>
            <a:ext cx="1509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— Fortune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"/>
          <p:cNvSpPr/>
          <p:nvPr/>
        </p:nvSpPr>
        <p:spPr>
          <a:xfrm>
            <a:off x="5472000" y="5530680"/>
            <a:ext cx="1509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— Fortune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70057"/>
            </a:gs>
            <a:gs pos="50000">
              <a:srgbClr val="990099"/>
            </a:gs>
            <a:gs pos="100000">
              <a:srgbClr val="570057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2822400" y="114120"/>
            <a:ext cx="5940720" cy="6807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What We Value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1358640" y="1177920"/>
            <a:ext cx="7404120" cy="4836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Respect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Integrity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Communication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Excellence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70057"/>
            </a:gs>
            <a:gs pos="50000">
              <a:srgbClr val="990099"/>
            </a:gs>
            <a:gs pos="100000">
              <a:srgbClr val="570057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2822400" y="114120"/>
            <a:ext cx="5940720" cy="6807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What It’s Like to Work Here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1358640" y="1177920"/>
            <a:ext cx="7404120" cy="4836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Work environment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75000"/>
              </a:lnSpc>
              <a:spcAft>
                <a:spcPts val="1500"/>
              </a:spcAft>
              <a:buClr>
                <a:srgbClr val="ffdd4d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fast-paced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75000"/>
              </a:lnSpc>
              <a:spcAft>
                <a:spcPts val="1500"/>
              </a:spcAft>
              <a:buClr>
                <a:srgbClr val="ffdd4d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sometimes chaotic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75000"/>
              </a:lnSpc>
              <a:spcAft>
                <a:spcPts val="1500"/>
              </a:spcAft>
              <a:buClr>
                <a:srgbClr val="ffdd4d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intense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75000"/>
              </a:lnSpc>
              <a:spcAft>
                <a:spcPts val="1500"/>
              </a:spcAft>
              <a:buClr>
                <a:srgbClr val="ffdd4d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unstructured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75000"/>
              </a:lnSpc>
              <a:spcAft>
                <a:spcPts val="1500"/>
              </a:spcAft>
              <a:buClr>
                <a:srgbClr val="ffdd4d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flexible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Houston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75000"/>
              </a:lnSpc>
              <a:spcAft>
                <a:spcPts val="1500"/>
              </a:spcAft>
              <a:buClr>
                <a:srgbClr val="ffdd4d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#1 US city for entrepreneurship &amp; growth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75000"/>
              </a:lnSpc>
              <a:spcAft>
                <a:spcPts val="1500"/>
              </a:spcAft>
              <a:buClr>
                <a:srgbClr val="ffdd4d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4th largest city in America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75000"/>
              </a:lnSpc>
              <a:spcAft>
                <a:spcPts val="1500"/>
              </a:spcAft>
              <a:buClr>
                <a:srgbClr val="ffdd4d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low cost of living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70057"/>
            </a:gs>
            <a:gs pos="50000">
              <a:srgbClr val="990099"/>
            </a:gs>
            <a:gs pos="100000">
              <a:srgbClr val="570057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2822400" y="114120"/>
            <a:ext cx="5940720" cy="6807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Analyst Program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1358640" y="2491920"/>
            <a:ext cx="7404120" cy="4837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Undergraduate degree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 year program; 1 year rotations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Stepping stone to top-tier MBA programs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Opportunities to receive financial support for business school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0">
              <a:spcAft>
                <a:spcPts val="1500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1" name=""/>
          <p:cNvSpPr/>
          <p:nvPr/>
        </p:nvSpPr>
        <p:spPr>
          <a:xfrm>
            <a:off x="1284120" y="1106640"/>
            <a:ext cx="75600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 program designed to develop skills in, finance, accounting, modeling, data analysis and trading.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70057"/>
            </a:gs>
            <a:gs pos="50000">
              <a:srgbClr val="990099"/>
            </a:gs>
            <a:gs pos="100000">
              <a:srgbClr val="570057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2822400" y="114120"/>
            <a:ext cx="5940720" cy="6807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1440" rIns="91440" tIns="45720" bIns="45720" anchor="ctr">
            <a:noAutofit/>
          </a:bodyPr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Analyst Program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1329840" y="2021040"/>
            <a:ext cx="7404120" cy="4836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Tax Analysts focus on tax auditing and accounting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Technologists work on projects such as software development, internet applications, networked systems, infrastructure design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75000"/>
              </a:lnSpc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Graduate or undergraduate degree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 year program; 1 year rotations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Opportunities to receive financial support for professional certifications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4" name=""/>
          <p:cNvSpPr/>
          <p:nvPr/>
        </p:nvSpPr>
        <p:spPr>
          <a:xfrm>
            <a:off x="1255680" y="1106640"/>
            <a:ext cx="7311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 also offer two specialized analyst tracks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70057"/>
            </a:gs>
            <a:gs pos="50000">
              <a:srgbClr val="990099"/>
            </a:gs>
            <a:gs pos="100000">
              <a:srgbClr val="570057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2822400" y="114120"/>
            <a:ext cx="5940720" cy="6807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Associate Program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1358640" y="1177920"/>
            <a:ext cx="7404120" cy="4836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Graduate degree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18-24 month program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3-4 six month rotations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>
              <a:spcAft>
                <a:spcPts val="1500"/>
              </a:spcAft>
              <a:buClr>
                <a:srgbClr val="ffdd4d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Designed to develop skills in originating, structuring, execution, trading and finance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Immediate exposure and impact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Eligible for promotion to manager after 18 months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70057"/>
            </a:gs>
            <a:gs pos="50000">
              <a:srgbClr val="990099"/>
            </a:gs>
            <a:gs pos="100000">
              <a:srgbClr val="570057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2822400" y="114120"/>
            <a:ext cx="5940720" cy="6807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Goals of the Program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1358640" y="1177920"/>
            <a:ext cx="7404120" cy="4836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Understand the business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Build relationships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Experience our culture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Add value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70057"/>
            </a:gs>
            <a:gs pos="50000">
              <a:srgbClr val="990099"/>
            </a:gs>
            <a:gs pos="100000">
              <a:srgbClr val="570057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2822400" y="114120"/>
            <a:ext cx="5940720" cy="6807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What’s Next—Recruiting Process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358640" y="1177920"/>
            <a:ext cx="7785000" cy="4836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Aft>
                <a:spcPts val="150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Round 1 Interviews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Two thirty minute back-to-back interviews conducted on-campus with management representatives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0">
              <a:spcAft>
                <a:spcPts val="499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Round 2 Interviews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Occur the next day with two thirty minute back-to-back interviews typically conducted off-campus with senior management representatives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70057"/>
            </a:gs>
            <a:gs pos="50000">
              <a:srgbClr val="990099"/>
            </a:gs>
            <a:gs pos="100000">
              <a:srgbClr val="570057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822400" y="114120"/>
            <a:ext cx="5940720" cy="6807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It’s Different Here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1358640" y="1177920"/>
            <a:ext cx="7404120" cy="4836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 constantly ask “Why?” 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 invent ways to do the impossible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 exemplify a New Economy company, offering innovation of a dot-com, stability of </a:t>
            </a:r>
            <a:r>
              <a:rPr b="0" i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FORTUNE</a:t>
            </a: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500, and trading expertise of Wall Street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0">
              <a:spcAft>
                <a:spcPts val="1500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70057"/>
            </a:gs>
            <a:gs pos="50000">
              <a:srgbClr val="990099"/>
            </a:gs>
            <a:gs pos="100000">
              <a:srgbClr val="570057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2822400" y="114120"/>
            <a:ext cx="5940720" cy="6807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What’s Next—Recruiting Process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1359000" y="1177920"/>
            <a:ext cx="7308720" cy="4836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Aft>
                <a:spcPts val="150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Super Saturday 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Interviews conducted in the Enron Houston Office with senior management representatives 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Planned weekend activities that allow candidates to meet additional Enron employees and explore the Houston area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0">
              <a:spcAft>
                <a:spcPts val="499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Offers</a:t>
            </a: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Results of interviews verbally communicated to all candidates on the Monday following Super Saturday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70057"/>
            </a:gs>
            <a:gs pos="50000">
              <a:srgbClr val="990099"/>
            </a:gs>
            <a:gs pos="100000">
              <a:srgbClr val="570057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2822400" y="114120"/>
            <a:ext cx="5940720" cy="6807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Dates on Campus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1358640" y="1177920"/>
            <a:ext cx="7404120" cy="4836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Career Fair - September 20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Resume Drop Deadline - September 19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Campus Interviews - October 9 and 10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70057"/>
            </a:gs>
            <a:gs pos="50000">
              <a:srgbClr val="990099"/>
            </a:gs>
            <a:gs pos="100000">
              <a:srgbClr val="570057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/>
          </p:nvPr>
        </p:nvSpPr>
        <p:spPr>
          <a:xfrm>
            <a:off x="1044720" y="4679640"/>
            <a:ext cx="8099280" cy="11653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t">
            <a:normAutofit/>
          </a:bodyPr>
          <a:p>
            <a:pPr marL="343080" indent="-343080" algn="ctr">
              <a:spcAft>
                <a:spcPts val="174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It’s Different Here.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06" name=""/>
          <p:cNvGraphicFramePr/>
          <p:nvPr/>
        </p:nvGraphicFramePr>
        <p:xfrm>
          <a:off x="3757680" y="1211400"/>
          <a:ext cx="2525760" cy="3406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0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757680" y="1211400"/>
                    <a:ext cx="2525760" cy="3406680"/>
                  </a:xfrm>
                  <a:prstGeom prst="rect">
                    <a:avLst/>
                  </a:prstGeom>
                  <a:noFill/>
                  <a:ln w="0">
                    <a:noFill/>
                  </a:ln>
                  <a:effectLst>
                    <a:outerShdw dist="71785" dir="2700000" blurRad="0" rotWithShape="0">
                      <a:srgbClr val="000000"/>
                    </a:outerShdw>
                  </a:effectLst>
                </p:spPr>
              </p:pic>
            </p:oleObj>
          </a:graphicData>
        </a:graphic>
      </p:graphicFrame>
      <p:sp>
        <p:nvSpPr>
          <p:cNvPr id="108" name="PlaceHolder 2"/>
          <p:cNvSpPr>
            <a:spLocks noGrp="1"/>
          </p:cNvSpPr>
          <p:nvPr>
            <p:ph type="title"/>
          </p:nvPr>
        </p:nvSpPr>
        <p:spPr>
          <a:xfrm>
            <a:off x="2822400" y="114120"/>
            <a:ext cx="5940720" cy="6807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70057"/>
            </a:gs>
            <a:gs pos="50000">
              <a:srgbClr val="990099"/>
            </a:gs>
            <a:gs pos="100000">
              <a:srgbClr val="570057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652400" y="114120"/>
            <a:ext cx="7110360" cy="6807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Rules for a New Economy—Company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1358640" y="1177920"/>
            <a:ext cx="7785000" cy="4836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Derives strength from knowledge, not just physical assets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Operates globally, effortlessly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Sees constant innovation as only way to outperform competition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Uses information adeptly to restructure organizations and boost productivity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70057"/>
            </a:gs>
            <a:gs pos="50000">
              <a:srgbClr val="990099"/>
            </a:gs>
            <a:gs pos="100000">
              <a:srgbClr val="570057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822400" y="114120"/>
            <a:ext cx="5940720" cy="6807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Enron’s Business Model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1358640" y="1177920"/>
            <a:ext cx="7404120" cy="4836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Identify and manage risk opportunities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Redefine products and services as commodities 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Create liquid markets by developing unique networks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Develop a trading forum for product and services at www.enrononline.com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0">
              <a:spcAft>
                <a:spcPts val="1500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70057"/>
            </a:gs>
            <a:gs pos="50000">
              <a:srgbClr val="990099"/>
            </a:gs>
            <a:gs pos="100000">
              <a:srgbClr val="570057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2822400" y="114120"/>
            <a:ext cx="5940720" cy="6807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Business Case—Gas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1358640" y="1177920"/>
            <a:ext cx="7404120" cy="4836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Aft>
                <a:spcPts val="150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Problem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Deregulation of the gas industry resulted in fluctuations in price of gas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Enron’s Solution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Began selling gas price options and hedges to lend stability to industry 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Developed EnronOnline to allow users to transact instantaneously with real-time prices for a range of energy and related commodities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70057"/>
            </a:gs>
            <a:gs pos="50000">
              <a:srgbClr val="990099"/>
            </a:gs>
            <a:gs pos="100000">
              <a:srgbClr val="570057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2822400" y="114120"/>
            <a:ext cx="5940720" cy="6807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Business Case—Weather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1358640" y="1177920"/>
            <a:ext cx="7404120" cy="4836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Aft>
                <a:spcPts val="150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Problem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Companies lose money when extreme weather conditions drastically affect supply and demand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Enron’s Solution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began selling options on the weather, allowing companies to hedge the financial effects of extreme weather conditions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Companies can now swap and trade options on www.enronweather.com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70057"/>
            </a:gs>
            <a:gs pos="50000">
              <a:srgbClr val="990099"/>
            </a:gs>
            <a:gs pos="100000">
              <a:srgbClr val="570057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2822400" y="114120"/>
            <a:ext cx="5940720" cy="6807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Business Case—Bandwidth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1358640" y="1177920"/>
            <a:ext cx="7404120" cy="4836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Aft>
                <a:spcPts val="150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Problem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Inflexibility of bandwidth contracts resulted in companies paying for unused bandwidth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Enron’s Solution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Began partnership with Sun Microsystems to trade surplus bandwidth using Sun routers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Became unique one-stop source for all broadband services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Premium broadband market expected to grow 150% annually, 2000-2004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70057"/>
            </a:gs>
            <a:gs pos="50000">
              <a:srgbClr val="990099"/>
            </a:gs>
            <a:gs pos="100000">
              <a:srgbClr val="570057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503360" y="114120"/>
            <a:ext cx="7259760" cy="6807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Businesses—Enron Energy Services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1358640" y="1177920"/>
            <a:ext cx="7404120" cy="4836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Aft>
                <a:spcPts val="1500"/>
              </a:spcAft>
              <a:buClr>
                <a:srgbClr val="ffdd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Uses our procurement, forecasting and modeling capabilities to manage energy needs of big businesses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2000-08-08T11:30:16Z</dcterms:created>
  <dc:creator>Joanne R. Dorismond</dc:creator>
  <dc:description/>
  <dc:language>en-US</dc:language>
  <cp:lastModifiedBy>lexi elliott</cp:lastModifiedBy>
  <cp:lastPrinted>2000-08-30T18:46:48Z</cp:lastPrinted>
  <dcterms:modified xsi:type="dcterms:W3CDTF">2000-09-07T13:56:04Z</dcterms:modified>
  <cp:revision>99</cp:revision>
  <dc:subject/>
  <dc:title>No Slide Title</dc:title>
</cp:coreProperties>
</file>