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dt" idx="1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700" strike="noStrike" u="none">
                <a:solidFill>
                  <a:srgbClr val="044299"/>
                </a:solidFill>
                <a:effectLst/>
                <a:uFillTx/>
                <a:latin typeface="Arial"/>
              </a:rPr>
              <a:t>Click to move the slide</a:t>
            </a:r>
            <a:endParaRPr b="1" lang="en-US" sz="4700" strike="noStrike" u="none">
              <a:solidFill>
                <a:srgbClr val="044299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ftr" idx="2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6"/>
          <p:cNvSpPr>
            <a:spLocks noGrp="1"/>
          </p:cNvSpPr>
          <p:nvPr>
            <p:ph type="sldNum" idx="3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C7C9B49-0020-41C4-8590-E36F267B92A0}" type="slidenum"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3217E04-C5E7-4308-952A-F52138E91050}" type="slidenum"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0560" cy="3427560"/>
          </a:xfrm>
          <a:prstGeom prst="rect">
            <a:avLst/>
          </a:prstGeom>
          <a:ln w="0">
            <a:noFill/>
          </a:ln>
        </p:spPr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lipArtAnd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0"/>
            <a:ext cx="9144000" cy="1066680"/>
          </a:xfrm>
          <a:prstGeom prst="rect">
            <a:avLst/>
          </a:prstGeom>
          <a:solidFill>
            <a:srgbClr val="00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0" y="1066680"/>
            <a:ext cx="9144000" cy="57913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27a8b9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" name="" descr=""/>
          <p:cNvPicPr/>
          <p:nvPr/>
        </p:nvPicPr>
        <p:blipFill>
          <a:blip r:embed="rId2"/>
          <a:stretch/>
        </p:blipFill>
        <p:spPr>
          <a:xfrm>
            <a:off x="7467480" y="228600"/>
            <a:ext cx="1371600" cy="571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440" y="304560"/>
            <a:ext cx="609588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685800" y="1523520"/>
            <a:ext cx="815328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10000"/>
              </a:lnSpc>
              <a:spcAft>
                <a:spcPts val="174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Aft>
                <a:spcPts val="174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10000"/>
              </a:lnSpc>
              <a:spcAft>
                <a:spcPts val="174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110000"/>
              </a:lnSpc>
              <a:spcAft>
                <a:spcPts val="174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110000"/>
              </a:lnSpc>
              <a:spcAft>
                <a:spcPts val="1749"/>
              </a:spcAft>
              <a:buClr>
                <a:srgbClr val="044299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110000"/>
              </a:lnSpc>
              <a:spcAft>
                <a:spcPts val="174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110000"/>
              </a:lnSpc>
              <a:spcAft>
                <a:spcPts val="174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0" y="1066680"/>
            <a:ext cx="9144000" cy="0"/>
          </a:xfrm>
          <a:prstGeom prst="line">
            <a:avLst/>
          </a:prstGeom>
          <a:ln w="381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0"/>
            <a:ext cx="9144000" cy="1066680"/>
          </a:xfrm>
          <a:prstGeom prst="rect">
            <a:avLst/>
          </a:prstGeom>
          <a:solidFill>
            <a:srgbClr val="00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0" y="1066680"/>
            <a:ext cx="9144000" cy="57913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27a8b9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" descr=""/>
          <p:cNvPicPr/>
          <p:nvPr/>
        </p:nvPicPr>
        <p:blipFill>
          <a:blip r:embed="rId2"/>
          <a:stretch/>
        </p:blipFill>
        <p:spPr>
          <a:xfrm>
            <a:off x="7467480" y="228600"/>
            <a:ext cx="1371600" cy="571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440" y="304560"/>
            <a:ext cx="609588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85800" y="1523520"/>
            <a:ext cx="815328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10000"/>
              </a:lnSpc>
              <a:spcAft>
                <a:spcPts val="174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Aft>
                <a:spcPts val="174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10000"/>
              </a:lnSpc>
              <a:spcAft>
                <a:spcPts val="174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110000"/>
              </a:lnSpc>
              <a:spcAft>
                <a:spcPts val="174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110000"/>
              </a:lnSpc>
              <a:spcAft>
                <a:spcPts val="1749"/>
              </a:spcAft>
              <a:buClr>
                <a:srgbClr val="044299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110000"/>
              </a:lnSpc>
              <a:spcAft>
                <a:spcPts val="174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110000"/>
              </a:lnSpc>
              <a:spcAft>
                <a:spcPts val="174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>
            <a:off x="0" y="1066680"/>
            <a:ext cx="9144000" cy="0"/>
          </a:xfrm>
          <a:prstGeom prst="line">
            <a:avLst/>
          </a:prstGeom>
          <a:ln w="381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0" y="0"/>
            <a:ext cx="9144000" cy="1066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18288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0" y="1066680"/>
            <a:ext cx="9144000" cy="57913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27a8b9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" descr=""/>
          <p:cNvPicPr/>
          <p:nvPr/>
        </p:nvPicPr>
        <p:blipFill>
          <a:blip r:embed="rId2"/>
          <a:stretch/>
        </p:blipFill>
        <p:spPr>
          <a:xfrm>
            <a:off x="685800" y="266760"/>
            <a:ext cx="1371600" cy="571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1599840"/>
            <a:ext cx="647712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700" strike="noStrike" u="none">
                <a:solidFill>
                  <a:srgbClr val="044299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4700" strike="noStrike" u="none">
              <a:solidFill>
                <a:srgbClr val="044299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0" y="1066680"/>
            <a:ext cx="9144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0" y="1066680"/>
            <a:ext cx="9144000" cy="0"/>
          </a:xfrm>
          <a:prstGeom prst="line">
            <a:avLst/>
          </a:prstGeom>
          <a:ln w="381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10000"/>
              </a:lnSpc>
              <a:spcAft>
                <a:spcPts val="15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i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algn="ctr">
              <a:lnSpc>
                <a:spcPct val="11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lnSpc>
                <a:spcPct val="11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lnSpc>
                <a:spcPct val="11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044299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44299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44299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44299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44299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44299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44299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1599840"/>
            <a:ext cx="647712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700" strike="noStrike" u="none">
                <a:solidFill>
                  <a:srgbClr val="044299"/>
                </a:solidFill>
                <a:effectLst/>
                <a:uFillTx/>
                <a:latin typeface="Trebuchet MS"/>
              </a:rPr>
              <a:t>Texas Restructuring</a:t>
            </a:r>
            <a:br>
              <a:rPr sz="4700"/>
            </a:br>
            <a:r>
              <a:rPr b="1" i="1" lang="en-US" sz="2400" strike="noStrike" u="none">
                <a:solidFill>
                  <a:srgbClr val="044299"/>
                </a:solidFill>
                <a:effectLst/>
                <a:uFillTx/>
                <a:latin typeface="Trebuchet MS"/>
              </a:rPr>
              <a:t>Fitting the pieces of the puzzle together</a:t>
            </a:r>
            <a:endParaRPr b="1" lang="en-US" sz="2400" strike="noStrike" u="none">
              <a:solidFill>
                <a:srgbClr val="044299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subTitle"/>
          </p:nvPr>
        </p:nvSpPr>
        <p:spPr>
          <a:xfrm>
            <a:off x="685440" y="3580920"/>
            <a:ext cx="426708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80000"/>
              </a:lnSpc>
              <a:spcAft>
                <a:spcPts val="15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 Conservative Forum</a:t>
            </a:r>
            <a:endParaRPr b="1" i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80000"/>
              </a:lnSpc>
              <a:spcAft>
                <a:spcPts val="15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27, 2001</a:t>
            </a:r>
            <a:endParaRPr b="1" i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28240" y="151920"/>
            <a:ext cx="670572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Texas: Quick Competition Recap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7" name=""/>
          <p:cNvGrpSpPr/>
          <p:nvPr/>
        </p:nvGrpSpPr>
        <p:grpSpPr>
          <a:xfrm>
            <a:off x="0" y="1523880"/>
            <a:ext cx="9524880" cy="4657320"/>
            <a:chOff x="0" y="1523880"/>
            <a:chExt cx="9524880" cy="4657320"/>
          </a:xfrm>
        </p:grpSpPr>
        <p:grpSp>
          <p:nvGrpSpPr>
            <p:cNvPr id="28" name=""/>
            <p:cNvGrpSpPr/>
            <p:nvPr/>
          </p:nvGrpSpPr>
          <p:grpSpPr>
            <a:xfrm>
              <a:off x="0" y="4648320"/>
              <a:ext cx="2362320" cy="1066680"/>
              <a:chOff x="0" y="4648320"/>
              <a:chExt cx="2362320" cy="1066680"/>
            </a:xfrm>
          </p:grpSpPr>
          <p:sp>
            <p:nvSpPr>
              <p:cNvPr id="29" name=""/>
              <p:cNvSpPr/>
              <p:nvPr/>
            </p:nvSpPr>
            <p:spPr>
              <a:xfrm>
                <a:off x="0" y="5334120"/>
                <a:ext cx="18288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PlaceHolder 2"/>
              <p:cNvSpPr>
                <a:spLocks noGrp="1"/>
              </p:cNvSpPr>
              <p:nvPr>
                <p:ph/>
              </p:nvPr>
            </p:nvSpPr>
            <p:spPr>
              <a:xfrm>
                <a:off x="457200" y="5334120"/>
                <a:ext cx="1905120" cy="380880"/>
              </a:xfrm>
              <a:prstGeom prst="rect">
                <a:avLst/>
              </a:prstGeom>
              <a:noFill/>
              <a:ln w="0">
                <a:noFill/>
              </a:ln>
            </p:spPr>
            <p:txBody>
              <a:bodyPr lIns="92160" rIns="92160" tIns="46080" bIns="46080" anchor="t">
                <a:normAutofit fontScale="55000" lnSpcReduction="19999"/>
              </a:bodyPr>
              <a:p>
                <a:pPr indent="0">
                  <a:lnSpc>
                    <a:spcPct val="110000"/>
                  </a:lnSpc>
                  <a:spcBef>
                    <a:spcPts val="1125"/>
                  </a:spcBef>
                  <a:spcAft>
                    <a:spcPts val="1125"/>
                  </a:spcAft>
                  <a:buNone/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800" strike="noStrike" u="none">
                    <a:solidFill>
                      <a:srgbClr val="0000ff"/>
                    </a:solidFill>
                    <a:effectLst/>
                    <a:uFillTx/>
                    <a:latin typeface="Impact"/>
                  </a:rPr>
                  <a:t>Wholesale competition legislation passed</a:t>
                </a: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Impact"/>
                  </a:rPr>
                  <a:t> </a:t>
                </a:r>
                <a:r>
                  <a:rPr b="1" lang="en-US" sz="1800" strike="noStrike" u="none">
                    <a:solidFill>
                      <a:srgbClr val="000000"/>
                    </a:solidFill>
                    <a:effectLst/>
                    <a:uFillTx/>
                    <a:latin typeface="Monotype Sorts"/>
                    <a:ea typeface="Monotype Sorts"/>
                  </a:rPr>
                  <a:t></a:t>
                </a:r>
                <a:endPara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609480" y="4648320"/>
                <a:ext cx="762120" cy="703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250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ff0000"/>
                    </a:solidFill>
                    <a:effectLst/>
                    <a:uFillTx/>
                    <a:latin typeface="Arial"/>
                  </a:rPr>
                  <a:t>May1995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2" name=""/>
            <p:cNvGrpSpPr/>
            <p:nvPr/>
          </p:nvGrpSpPr>
          <p:grpSpPr>
            <a:xfrm>
              <a:off x="6172200" y="2209680"/>
              <a:ext cx="1523880" cy="1295640"/>
              <a:chOff x="6172200" y="2209680"/>
              <a:chExt cx="1523880" cy="1295640"/>
            </a:xfrm>
          </p:grpSpPr>
          <p:sp>
            <p:nvSpPr>
              <p:cNvPr id="33" name=""/>
              <p:cNvSpPr/>
              <p:nvPr/>
            </p:nvSpPr>
            <p:spPr>
              <a:xfrm>
                <a:off x="6400800" y="2209680"/>
                <a:ext cx="914400" cy="649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250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ff0000"/>
                    </a:solidFill>
                    <a:effectLst/>
                    <a:uFillTx/>
                    <a:latin typeface="Arial"/>
                  </a:rPr>
                  <a:t>Jan.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30000"/>
                  </a:lnSpc>
                  <a:spcBef>
                    <a:spcPts val="1250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ff0000"/>
                    </a:solidFill>
                    <a:effectLst/>
                    <a:uFillTx/>
                    <a:latin typeface="Arial"/>
                  </a:rPr>
                  <a:t>2002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6324480" y="2895480"/>
                <a:ext cx="1371600" cy="457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1500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 flipV="1">
                <a:off x="6172200" y="2895480"/>
                <a:ext cx="0" cy="60984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6172200" y="2895480"/>
                <a:ext cx="13716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7" name=""/>
            <p:cNvGrpSpPr/>
            <p:nvPr/>
          </p:nvGrpSpPr>
          <p:grpSpPr>
            <a:xfrm>
              <a:off x="1828800" y="4038480"/>
              <a:ext cx="1828800" cy="2142720"/>
              <a:chOff x="1828800" y="4038480"/>
              <a:chExt cx="1828800" cy="2142720"/>
            </a:xfrm>
          </p:grpSpPr>
          <p:sp>
            <p:nvSpPr>
              <p:cNvPr id="38" name=""/>
              <p:cNvSpPr/>
              <p:nvPr/>
            </p:nvSpPr>
            <p:spPr>
              <a:xfrm>
                <a:off x="2057400" y="4724280"/>
                <a:ext cx="1600200" cy="1456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50000"/>
                  </a:lnSpc>
                  <a:spcBef>
                    <a:spcPts val="1125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ts val="0"/>
                  </a:lnSpc>
                  <a:spcBef>
                    <a:spcPts val="1125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800" strike="noStrike" u="none">
                    <a:solidFill>
                      <a:srgbClr val="0000ff"/>
                    </a:solidFill>
                    <a:effectLst/>
                    <a:uFillTx/>
                    <a:latin typeface="Impact"/>
                  </a:rPr>
                  <a:t>Texas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60000"/>
                  </a:lnSpc>
                  <a:spcBef>
                    <a:spcPts val="1125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800" strike="noStrike" u="none">
                    <a:solidFill>
                      <a:srgbClr val="0000ff"/>
                    </a:solidFill>
                    <a:effectLst/>
                    <a:uFillTx/>
                    <a:latin typeface="Impact"/>
                  </a:rPr>
                  <a:t>Legislature; 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70000"/>
                  </a:lnSpc>
                  <a:spcBef>
                    <a:spcPts val="1500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800" strike="noStrike" u="none">
                    <a:solidFill>
                      <a:srgbClr val="0000ff"/>
                    </a:solidFill>
                    <a:effectLst/>
                    <a:uFillTx/>
                    <a:latin typeface="Impact"/>
                  </a:rPr>
                  <a:t>Gov.  Bush    signs SB 7 </a:t>
                </a:r>
                <a:r>
                  <a: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Monotype Sorts"/>
                    <a:ea typeface="Monotype Sorts"/>
                  </a:rPr>
                  <a:t>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1828800" y="4038480"/>
                <a:ext cx="1523880" cy="703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250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ff0000"/>
                    </a:solidFill>
                    <a:effectLst/>
                    <a:uFillTx/>
                    <a:latin typeface="Arial"/>
                  </a:rPr>
                  <a:t>Jan.- June 1999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 flipV="1">
                <a:off x="1828800" y="4724280"/>
                <a:ext cx="0" cy="60984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1828800" y="4724280"/>
                <a:ext cx="152388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2" name=""/>
            <p:cNvGrpSpPr/>
            <p:nvPr/>
          </p:nvGrpSpPr>
          <p:grpSpPr>
            <a:xfrm>
              <a:off x="3352680" y="3429000"/>
              <a:ext cx="1524240" cy="1657440"/>
              <a:chOff x="3352680" y="3429000"/>
              <a:chExt cx="1524240" cy="1657440"/>
            </a:xfrm>
          </p:grpSpPr>
          <p:sp>
            <p:nvSpPr>
              <p:cNvPr id="43" name=""/>
              <p:cNvSpPr/>
              <p:nvPr/>
            </p:nvSpPr>
            <p:spPr>
              <a:xfrm>
                <a:off x="3581280" y="3429000"/>
                <a:ext cx="990720" cy="703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250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ff0000"/>
                    </a:solidFill>
                    <a:effectLst/>
                    <a:uFillTx/>
                    <a:latin typeface="Arial"/>
                  </a:rPr>
                  <a:t>Sept. 1999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" name=""/>
              <p:cNvSpPr/>
              <p:nvPr/>
            </p:nvSpPr>
            <p:spPr>
              <a:xfrm>
                <a:off x="3505320" y="4114800"/>
                <a:ext cx="1371600" cy="9716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90000"/>
                  </a:lnSpc>
                  <a:spcBef>
                    <a:spcPts val="1500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000" strike="noStrike" u="none">
                    <a:solidFill>
                      <a:srgbClr val="0000ff"/>
                    </a:solidFill>
                    <a:effectLst/>
                    <a:uFillTx/>
                    <a:latin typeface="Impact"/>
                  </a:rPr>
                  <a:t>Electric rates    frozen </a:t>
                </a:r>
                <a:r>
                  <a: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Monotype Sorts"/>
                    <a:ea typeface="Monotype Sorts"/>
                  </a:rPr>
                  <a:t>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" name=""/>
              <p:cNvSpPr/>
              <p:nvPr/>
            </p:nvSpPr>
            <p:spPr>
              <a:xfrm flipV="1">
                <a:off x="3352680" y="4114440"/>
                <a:ext cx="0" cy="60948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3352680" y="4114800"/>
                <a:ext cx="144792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7" name=""/>
            <p:cNvGrpSpPr/>
            <p:nvPr/>
          </p:nvGrpSpPr>
          <p:grpSpPr>
            <a:xfrm>
              <a:off x="7543800" y="1523880"/>
              <a:ext cx="1981080" cy="1371240"/>
              <a:chOff x="7543800" y="1523880"/>
              <a:chExt cx="1981080" cy="1371240"/>
            </a:xfrm>
          </p:grpSpPr>
          <p:sp>
            <p:nvSpPr>
              <p:cNvPr id="48" name=""/>
              <p:cNvSpPr/>
              <p:nvPr/>
            </p:nvSpPr>
            <p:spPr>
              <a:xfrm>
                <a:off x="7620120" y="1523880"/>
                <a:ext cx="990360" cy="703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250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ff0000"/>
                    </a:solidFill>
                    <a:effectLst/>
                    <a:uFillTx/>
                    <a:latin typeface="Arial"/>
                  </a:rPr>
                  <a:t>Jan. 2005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7696080" y="2270160"/>
                <a:ext cx="1828800" cy="396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1250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7543800" y="2286000"/>
                <a:ext cx="1600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" name=""/>
              <p:cNvSpPr/>
              <p:nvPr/>
            </p:nvSpPr>
            <p:spPr>
              <a:xfrm flipV="1">
                <a:off x="7543800" y="2285640"/>
                <a:ext cx="0" cy="60948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2" name=""/>
            <p:cNvGrpSpPr/>
            <p:nvPr/>
          </p:nvGrpSpPr>
          <p:grpSpPr>
            <a:xfrm>
              <a:off x="4800600" y="2819520"/>
              <a:ext cx="1523880" cy="1294920"/>
              <a:chOff x="4800600" y="2819520"/>
              <a:chExt cx="1523880" cy="1294920"/>
            </a:xfrm>
          </p:grpSpPr>
          <p:sp>
            <p:nvSpPr>
              <p:cNvPr id="53" name=""/>
              <p:cNvSpPr/>
              <p:nvPr/>
            </p:nvSpPr>
            <p:spPr>
              <a:xfrm>
                <a:off x="5029200" y="2819520"/>
                <a:ext cx="914400" cy="703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1250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ff0000"/>
                    </a:solidFill>
                    <a:effectLst/>
                    <a:uFillTx/>
                    <a:latin typeface="Arial"/>
                  </a:rPr>
                  <a:t>June 2001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4952880" y="3505320"/>
                <a:ext cx="1371600" cy="457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spcBef>
                    <a:spcPts val="1500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 flipV="1">
                <a:off x="4800600" y="3504960"/>
                <a:ext cx="0" cy="60948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4800600" y="3505320"/>
                <a:ext cx="13716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57" name=""/>
          <p:cNvSpPr/>
          <p:nvPr/>
        </p:nvSpPr>
        <p:spPr>
          <a:xfrm>
            <a:off x="4885920" y="3511440"/>
            <a:ext cx="1126440" cy="12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Impact"/>
              </a:rPr>
              <a:t>Pilot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Impact"/>
              </a:rPr>
              <a:t>program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4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Impact"/>
              </a:rPr>
              <a:t>begins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Monotype Sorts"/>
                <a:ea typeface="Monotype Sorts"/>
              </a:rPr>
              <a:t>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173280" y="2978280"/>
            <a:ext cx="1497600" cy="111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Impact"/>
              </a:rPr>
              <a:t>Retail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3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Impact"/>
              </a:rPr>
              <a:t>competition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Impact"/>
              </a:rPr>
              <a:t>begins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661520" y="2368440"/>
            <a:ext cx="1176840" cy="147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49"/>
              </a:spcBef>
              <a:spcAft>
                <a:spcPts val="2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ff"/>
                </a:solidFill>
                <a:effectLst/>
                <a:uFillTx/>
                <a:latin typeface="Impact"/>
              </a:rPr>
              <a:t>Affiliate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249"/>
              </a:spcBef>
              <a:spcAft>
                <a:spcPts val="2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ff"/>
                </a:solidFill>
                <a:effectLst/>
                <a:uFillTx/>
                <a:latin typeface="Impact"/>
              </a:rPr>
              <a:t>Reps can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249"/>
              </a:spcBef>
              <a:spcAft>
                <a:spcPts val="2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ff"/>
                </a:solidFill>
                <a:effectLst/>
                <a:uFillTx/>
                <a:latin typeface="Impact"/>
              </a:rPr>
              <a:t>offer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249"/>
              </a:spcBef>
              <a:spcAft>
                <a:spcPts val="2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ff"/>
                </a:solidFill>
                <a:effectLst/>
                <a:uFillTx/>
                <a:latin typeface="Impact"/>
              </a:rPr>
              <a:t>non-PTB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249"/>
              </a:spcBef>
              <a:spcAft>
                <a:spcPts val="2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ff"/>
                </a:solidFill>
                <a:effectLst/>
                <a:uFillTx/>
                <a:latin typeface="Impact"/>
              </a:rPr>
              <a:t>rate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228240" y="151920"/>
            <a:ext cx="609588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Key Pieces  of Texas Model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5143680" y="1904760"/>
            <a:ext cx="4000320" cy="236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10000"/>
              </a:lnSpc>
              <a:spcAft>
                <a:spcPts val="15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Infrastructure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Aft>
                <a:spcPts val="15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Market Design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Aft>
                <a:spcPts val="15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Retail Market Design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Aft>
                <a:spcPts val="15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Protections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62" name=""/>
          <p:cNvGrpSpPr/>
          <p:nvPr/>
        </p:nvGrpSpPr>
        <p:grpSpPr>
          <a:xfrm>
            <a:off x="304920" y="1600200"/>
            <a:ext cx="4647600" cy="3733920"/>
            <a:chOff x="304920" y="1600200"/>
            <a:chExt cx="4647600" cy="3733920"/>
          </a:xfrm>
        </p:grpSpPr>
        <p:sp>
          <p:nvSpPr>
            <p:cNvPr id="63" name=""/>
            <p:cNvSpPr/>
            <p:nvPr/>
          </p:nvSpPr>
          <p:spPr>
            <a:xfrm>
              <a:off x="380880" y="1676520"/>
              <a:ext cx="4571640" cy="365760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64" name=""/>
            <p:cNvGrpSpPr/>
            <p:nvPr/>
          </p:nvGrpSpPr>
          <p:grpSpPr>
            <a:xfrm>
              <a:off x="304920" y="1600200"/>
              <a:ext cx="4495680" cy="3591000"/>
              <a:chOff x="304920" y="1600200"/>
              <a:chExt cx="4495680" cy="3591000"/>
            </a:xfrm>
          </p:grpSpPr>
          <p:graphicFrame>
            <p:nvGraphicFramePr>
              <p:cNvPr id="65" name=""/>
              <p:cNvGraphicFramePr/>
              <p:nvPr/>
            </p:nvGraphicFramePr>
            <p:xfrm>
              <a:off x="304920" y="1600200"/>
              <a:ext cx="4495680" cy="3591000"/>
            </p:xfrm>
            <a:graphic>
              <a:graphicData uri="http://schemas.openxmlformats.org/presentationml/2006/ole">
                <p:oleObj r:id="rId1" spid="">
                  <p:embed/>
                  <p:pic>
                    <p:nvPicPr>
                      <p:cNvPr id="66" name="" descr=""/>
                      <p:cNvPicPr/>
                      <p:nvPr/>
                    </p:nvPicPr>
                    <p:blipFill>
                      <a:blip r:embed="rId2"/>
                      <a:stretch/>
                    </p:blipFill>
                    <p:spPr>
                      <a:xfrm>
                        <a:off x="304920" y="1600200"/>
                        <a:ext cx="4495680" cy="3591000"/>
                      </a:xfrm>
                      <a:prstGeom prst="rect">
                        <a:avLst/>
                      </a:prstGeom>
                      <a:noFill/>
                      <a:ln w="0">
                        <a:noFill/>
                      </a:ln>
                    </p:spPr>
                  </p:pic>
                </p:oleObj>
              </a:graphicData>
            </a:graphic>
          </p:graphicFrame>
          <p:sp>
            <p:nvSpPr>
              <p:cNvPr id="67" name=""/>
              <p:cNvSpPr/>
              <p:nvPr/>
            </p:nvSpPr>
            <p:spPr>
              <a:xfrm>
                <a:off x="309600" y="1892160"/>
                <a:ext cx="1823760" cy="429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Infrastructure</a:t>
                </a:r>
                <a:endParaRPr b="0" lang="en-US" sz="2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3187080" y="1752480"/>
                <a:ext cx="1603800" cy="1191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Wholesale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Market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Design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3373200" y="3809880"/>
                <a:ext cx="1197000" cy="1191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Retail 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Market 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Design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>
                <a:off x="382680" y="3962520"/>
                <a:ext cx="1705320" cy="825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Customer 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Protections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pic>
          <p:nvPicPr>
            <p:cNvPr id="71" name="Texas%20Outline%20color" descr=""/>
            <p:cNvPicPr/>
            <p:nvPr/>
          </p:nvPicPr>
          <p:blipFill>
            <a:blip r:embed="rId3"/>
            <a:stretch/>
          </p:blipFill>
          <p:spPr>
            <a:xfrm>
              <a:off x="1904760" y="2819520"/>
              <a:ext cx="1218960" cy="1160280"/>
            </a:xfrm>
            <a:prstGeom prst="rect">
              <a:avLst/>
            </a:prstGeom>
            <a:noFill/>
            <a:ln w="0">
              <a:noFill/>
            </a:ln>
          </p:spPr>
        </p:pic>
      </p:grp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/>
          </p:nvPr>
        </p:nvSpPr>
        <p:spPr>
          <a:xfrm>
            <a:off x="3200400" y="1371240"/>
            <a:ext cx="59436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structure and rules support infrastructure investment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Generators pay “shallow” interconnection fees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Postage stamp transmission pricing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ISO determines “need” for new transmission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transmission projects completed or underway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generation investment: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1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2000: 5,395 MW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1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2001: 9,323 MW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152280" y="152280"/>
            <a:ext cx="66294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4" name="Jigsaw%2001_NPP" descr=""/>
          <p:cNvPicPr/>
          <p:nvPr/>
        </p:nvPicPr>
        <p:blipFill>
          <a:blip r:embed="rId1"/>
          <a:srcRect l="17188" t="6251" r="40631" b="47923"/>
          <a:stretch/>
        </p:blipFill>
        <p:spPr>
          <a:xfrm>
            <a:off x="152280" y="2057400"/>
            <a:ext cx="2971800" cy="2422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5" name=""/>
          <p:cNvSpPr/>
          <p:nvPr/>
        </p:nvSpPr>
        <p:spPr>
          <a:xfrm>
            <a:off x="302760" y="2286000"/>
            <a:ext cx="25779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Infrastructure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title"/>
          </p:nvPr>
        </p:nvSpPr>
        <p:spPr>
          <a:xfrm>
            <a:off x="685440" y="304560"/>
            <a:ext cx="609588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Infrastructure Development is Critical to Reliability and Markets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/>
          </p:nvPr>
        </p:nvSpPr>
        <p:spPr>
          <a:xfrm>
            <a:off x="228240" y="1294920"/>
            <a:ext cx="57150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Single control area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transmission subject to one regulator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market participants active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Bilateral market with ISO balancing and ancillary services markets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Portion of incumbent capacity output available at auction initially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Centralized settlement of market (wholesale &amp; retail)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Centralized customer registration process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152280" y="152280"/>
            <a:ext cx="66294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070760" y="2301840"/>
            <a:ext cx="18396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0" name=""/>
          <p:cNvGrpSpPr/>
          <p:nvPr/>
        </p:nvGrpSpPr>
        <p:grpSpPr>
          <a:xfrm>
            <a:off x="5791320" y="1600200"/>
            <a:ext cx="3112200" cy="3025800"/>
            <a:chOff x="5791320" y="1600200"/>
            <a:chExt cx="3112200" cy="3025800"/>
          </a:xfrm>
        </p:grpSpPr>
        <p:pic>
          <p:nvPicPr>
            <p:cNvPr id="81" name="Jigsaw%2002_NPP" descr=""/>
            <p:cNvPicPr/>
            <p:nvPr/>
          </p:nvPicPr>
          <p:blipFill>
            <a:blip r:embed="rId1"/>
            <a:srcRect l="24941" t="4253" r="34318" b="41760"/>
            <a:stretch/>
          </p:blipFill>
          <p:spPr>
            <a:xfrm>
              <a:off x="5791320" y="1600200"/>
              <a:ext cx="3043440" cy="30258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82" name=""/>
            <p:cNvSpPr/>
            <p:nvPr/>
          </p:nvSpPr>
          <p:spPr>
            <a:xfrm>
              <a:off x="6710040" y="1746000"/>
              <a:ext cx="2193480" cy="1557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Wholesale </a:t>
              </a:r>
              <a:endPara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Market</a:t>
              </a:r>
              <a:endPara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Design</a:t>
              </a:r>
              <a:endPara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3" name="PlaceHolder 2"/>
          <p:cNvSpPr>
            <a:spLocks noGrp="1"/>
          </p:cNvSpPr>
          <p:nvPr>
            <p:ph type="title"/>
          </p:nvPr>
        </p:nvSpPr>
        <p:spPr>
          <a:xfrm>
            <a:off x="685440" y="304560"/>
            <a:ext cx="609588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Effective Wholesale Market Design Facilitates Competition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/>
          </p:nvPr>
        </p:nvSpPr>
        <p:spPr>
          <a:xfrm>
            <a:off x="151920" y="1219320"/>
            <a:ext cx="4953240" cy="5333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Wires companies’ sole focus is reliable delivery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Retail customer served by competitive retailer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 to large customers is at market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Affiliated REP offers Price To Beat to small customers initially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1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Fuel / purchased energy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>
              <a:lnSpc>
                <a:spcPct val="110000"/>
              </a:lnSpc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adjustment feature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1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Pricing restrictions on affiliate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>
              <a:lnSpc>
                <a:spcPct val="110000"/>
              </a:lnSpc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removed after 3 years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152280" y="152280"/>
            <a:ext cx="66294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699160" y="3978360"/>
            <a:ext cx="183960" cy="57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7" name=""/>
          <p:cNvGrpSpPr/>
          <p:nvPr/>
        </p:nvGrpSpPr>
        <p:grpSpPr>
          <a:xfrm>
            <a:off x="5105520" y="1905120"/>
            <a:ext cx="3733560" cy="3041640"/>
            <a:chOff x="5105520" y="1905120"/>
            <a:chExt cx="3733560" cy="3041640"/>
          </a:xfrm>
        </p:grpSpPr>
        <p:pic>
          <p:nvPicPr>
            <p:cNvPr id="88" name="Jigsaw%2003_NPP" descr=""/>
            <p:cNvPicPr/>
            <p:nvPr/>
          </p:nvPicPr>
          <p:blipFill>
            <a:blip r:embed="rId1"/>
            <a:srcRect l="18754" t="10415" r="39065" b="43759"/>
            <a:stretch/>
          </p:blipFill>
          <p:spPr>
            <a:xfrm>
              <a:off x="5105520" y="1905120"/>
              <a:ext cx="3733560" cy="30416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89" name=""/>
            <p:cNvSpPr/>
            <p:nvPr/>
          </p:nvSpPr>
          <p:spPr>
            <a:xfrm>
              <a:off x="6640920" y="2895840"/>
              <a:ext cx="1447200" cy="1557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Retail </a:t>
              </a:r>
              <a:endPara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Market</a:t>
              </a:r>
              <a:endPara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Design</a:t>
              </a:r>
              <a:endPara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0" name="PlaceHolder 2"/>
          <p:cNvSpPr>
            <a:spLocks noGrp="1"/>
          </p:cNvSpPr>
          <p:nvPr>
            <p:ph type="title"/>
          </p:nvPr>
        </p:nvSpPr>
        <p:spPr>
          <a:xfrm>
            <a:off x="685440" y="304560"/>
            <a:ext cx="609588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Single Retailer Model Will Accelerate Transition To Competition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/>
          </p:nvPr>
        </p:nvSpPr>
        <p:spPr>
          <a:xfrm>
            <a:off x="4038120" y="1371240"/>
            <a:ext cx="48006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PUC Protection Rules: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Anti-slamming / anti-cramming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Termination and disconnect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Market monitoring by PUCT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Benefit Fund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8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Customer education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Aft>
                <a:spcPts val="499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Low income payment &amp; energy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>
              <a:lnSpc>
                <a:spcPct val="80000"/>
              </a:lnSpc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efficiency assistance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>
              <a:lnSpc>
                <a:spcPct val="80000"/>
              </a:lnSpc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PUC Customer Education Campaign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Competitive Provider of Last Resort Service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152280" y="76320"/>
            <a:ext cx="50292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3" name=""/>
          <p:cNvGrpSpPr/>
          <p:nvPr/>
        </p:nvGrpSpPr>
        <p:grpSpPr>
          <a:xfrm>
            <a:off x="311040" y="1908000"/>
            <a:ext cx="3035520" cy="3044880"/>
            <a:chOff x="311040" y="1908000"/>
            <a:chExt cx="3035520" cy="3044880"/>
          </a:xfrm>
        </p:grpSpPr>
        <p:pic>
          <p:nvPicPr>
            <p:cNvPr id="94" name="Jigsaw%2004_NPP" descr=""/>
            <p:cNvPicPr/>
            <p:nvPr/>
          </p:nvPicPr>
          <p:blipFill>
            <a:blip r:embed="rId1"/>
            <a:srcRect l="26632" t="18754" r="32819" b="27003"/>
            <a:stretch/>
          </p:blipFill>
          <p:spPr>
            <a:xfrm>
              <a:off x="311040" y="1908000"/>
              <a:ext cx="3035520" cy="3044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95" name=""/>
            <p:cNvSpPr/>
            <p:nvPr/>
          </p:nvSpPr>
          <p:spPr>
            <a:xfrm>
              <a:off x="380160" y="2895480"/>
              <a:ext cx="2216160" cy="1069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Customer </a:t>
              </a:r>
              <a:endPara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Protections</a:t>
              </a:r>
              <a:endPara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6" name="PlaceHolder 2"/>
          <p:cNvSpPr>
            <a:spLocks noGrp="1"/>
          </p:cNvSpPr>
          <p:nvPr>
            <p:ph type="title"/>
          </p:nvPr>
        </p:nvSpPr>
        <p:spPr>
          <a:xfrm>
            <a:off x="685440" y="304560"/>
            <a:ext cx="609588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Customer Protection Rules Ensure Smooth Transition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85440" y="304560"/>
            <a:ext cx="655308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Congress Should Focus on Energy Security, Reliability, and Removal of Barriers to Efficient Competition</a:t>
            </a:r>
            <a:br>
              <a:rPr sz="2400"/>
            </a:b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609120" y="1294920"/>
            <a:ext cx="815364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passage of HR 4 (SAFE Act)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Authorize a North American self-regulated reliability organization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the trend towards RTOs that include all transmission owners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Authorize FERC to serve as a Federal backstop to ensure that vital transmission lines are built to serve regional markets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Repeal PUHCA, which restricts the use of economic structures, consolidation, diversification, and new entry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Prospectively repeal the mandatory power purchase provisions in PURPA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Renew the Price-Anderson Act (nuclear insurance)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Aft>
                <a:spcPts val="12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 not jeopardize energy security by precluding the use of fuels like coal because of overly stringent emissions limits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1999-12-14T13:51:46Z</dcterms:created>
  <dc:creator>Keith Bielamowicz</dc:creator>
  <dc:description/>
  <dc:language>en-US</dc:language>
  <cp:lastModifiedBy>Randy Eminger</cp:lastModifiedBy>
  <cp:lastPrinted>2001-09-20T12:01:48Z</cp:lastPrinted>
  <dcterms:modified xsi:type="dcterms:W3CDTF">2001-09-27T09:51:39Z</dcterms:modified>
  <cp:revision>89</cp:revision>
  <dc:subject/>
  <dc:title>Titles Line Up with the Starmark</dc:title>
</cp:coreProperties>
</file>