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796088"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1981080" y="609120"/>
            <a:ext cx="647712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5400" strike="noStrike" u="none">
              <a:solidFill>
                <a:srgbClr val="ffff00"/>
              </a:solidFill>
              <a:effectLst/>
              <a:uFillTx/>
              <a:latin typeface="Times New Roman"/>
            </a:endParaRPr>
          </a:p>
        </p:txBody>
      </p:sp>
      <p:sp>
        <p:nvSpPr>
          <p:cNvPr id="6" name="PlaceHolder 2"/>
          <p:cNvSpPr>
            <a:spLocks noGrp="1"/>
          </p:cNvSpPr>
          <p:nvPr>
            <p:ph/>
          </p:nvPr>
        </p:nvSpPr>
        <p:spPr>
          <a:xfrm>
            <a:off x="1981080" y="2133360"/>
            <a:ext cx="6400800" cy="3733560"/>
          </a:xfrm>
          <a:prstGeom prst="rect">
            <a:avLst/>
          </a:prstGeom>
          <a:noFill/>
          <a:ln w="0">
            <a:noFill/>
          </a:ln>
        </p:spPr>
        <p:txBody>
          <a:bodyPr lIns="90000" rIns="90000" tIns="46800" bIns="4680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1981080" y="609120"/>
            <a:ext cx="647712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5400" strike="noStrike" u="none">
              <a:solidFill>
                <a:srgbClr val="ffff00"/>
              </a:solidFill>
              <a:effectLst/>
              <a:uFillTx/>
              <a:latin typeface="Times New Roman"/>
            </a:endParaRPr>
          </a:p>
        </p:txBody>
      </p:sp>
      <p:sp>
        <p:nvSpPr>
          <p:cNvPr id="8" name="PlaceHolder 2"/>
          <p:cNvSpPr>
            <a:spLocks noGrp="1"/>
          </p:cNvSpPr>
          <p:nvPr>
            <p:ph type="subTitle"/>
          </p:nvPr>
        </p:nvSpPr>
        <p:spPr>
          <a:xfrm>
            <a:off x="1981080" y="2133360"/>
            <a:ext cx="6400800" cy="3733560"/>
          </a:xfrm>
          <a:prstGeom prst="rect">
            <a:avLst/>
          </a:prstGeom>
          <a:noFill/>
          <a:ln w="0">
            <a:noFill/>
          </a:ln>
        </p:spPr>
        <p:txBody>
          <a:bodyPr lIns="0" rIns="0" tIns="0" bIns="0" anchor="ctr">
            <a:sp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981080" y="609120"/>
            <a:ext cx="6477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ffff00"/>
                </a:solidFill>
                <a:effectLst/>
                <a:uFillTx/>
                <a:latin typeface="Times New Roman"/>
              </a:rPr>
              <a:t>Click to edit the title text format</a:t>
            </a:r>
            <a:endParaRPr b="1" lang="en-US" sz="5400" strike="noStrike" u="none">
              <a:solidFill>
                <a:srgbClr val="ffff00"/>
              </a:solidFill>
              <a:effectLst/>
              <a:uFillTx/>
              <a:latin typeface="Times New Roman"/>
            </a:endParaRPr>
          </a:p>
        </p:txBody>
      </p:sp>
      <p:sp>
        <p:nvSpPr>
          <p:cNvPr id="1" name="PlaceHolder 2"/>
          <p:cNvSpPr>
            <a:spLocks noGrp="1"/>
          </p:cNvSpPr>
          <p:nvPr>
            <p:ph type="body"/>
          </p:nvPr>
        </p:nvSpPr>
        <p:spPr>
          <a:xfrm>
            <a:off x="1981080" y="2133360"/>
            <a:ext cx="6400800" cy="3733560"/>
          </a:xfrm>
          <a:prstGeom prst="rect">
            <a:avLst/>
          </a:prstGeom>
          <a:noFill/>
          <a:ln w="0">
            <a:noFill/>
          </a:ln>
        </p:spPr>
        <p:txBody>
          <a:bodyPr lIns="90000" rIns="90000" tIns="46800" bIns="46800" anchor="t">
            <a:normAutofit/>
          </a:bodyPr>
          <a:p>
            <a:pPr marL="343080" indent="-34308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Click to edit the outline text format</a:t>
            </a:r>
            <a:endParaRPr b="0" lang="en-US" sz="2800" strike="noStrike" u="none">
              <a:solidFill>
                <a:srgbClr val="ffffff"/>
              </a:solidFill>
              <a:effectLst/>
              <a:uFillTx/>
              <a:latin typeface="Times New Roman"/>
            </a:endParaRPr>
          </a:p>
          <a:p>
            <a:pPr lvl="1" marL="743040" indent="-28584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Second Outline Level</a:t>
            </a:r>
            <a:endParaRPr b="0" lang="en-US" sz="2800" strike="noStrike" u="none">
              <a:solidFill>
                <a:srgbClr val="ffffff"/>
              </a:solidFill>
              <a:effectLst/>
              <a:uFillTx/>
              <a:latin typeface="Times New Roman"/>
            </a:endParaRPr>
          </a:p>
          <a:p>
            <a:pPr lvl="2" marL="1143000" indent="-22860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Third Outline Level</a:t>
            </a:r>
            <a:endParaRPr b="0" lang="en-US" sz="2800" strike="noStrike" u="none">
              <a:solidFill>
                <a:srgbClr val="ffffff"/>
              </a:solidFill>
              <a:effectLst/>
              <a:uFillTx/>
              <a:latin typeface="Times New Roman"/>
            </a:endParaRPr>
          </a:p>
          <a:p>
            <a:pPr lvl="3" marL="1600200" indent="-22860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Fourth Outline Level</a:t>
            </a:r>
            <a:endParaRPr b="0" lang="en-US" sz="2800" strike="noStrike" u="none">
              <a:solidFill>
                <a:srgbClr val="ffffff"/>
              </a:solidFill>
              <a:effectLst/>
              <a:uFillTx/>
              <a:latin typeface="Times New Roman"/>
            </a:endParaRPr>
          </a:p>
          <a:p>
            <a:pPr lvl="4" marL="2057400" indent="-22860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Fifth Outline Level</a:t>
            </a:r>
            <a:endParaRPr b="0" lang="en-US" sz="2800" strike="noStrike" u="none">
              <a:solidFill>
                <a:srgbClr val="ffffff"/>
              </a:solidFill>
              <a:effectLst/>
              <a:uFillTx/>
              <a:latin typeface="Times New Roman"/>
            </a:endParaRPr>
          </a:p>
          <a:p>
            <a:pPr lvl="5" marL="2057400" indent="-22860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Sixth Outline Level</a:t>
            </a:r>
            <a:endParaRPr b="0" lang="en-US" sz="2800" strike="noStrike" u="none">
              <a:solidFill>
                <a:srgbClr val="ffffff"/>
              </a:solidFill>
              <a:effectLst/>
              <a:uFillTx/>
              <a:latin typeface="Times New Roman"/>
            </a:endParaRPr>
          </a:p>
          <a:p>
            <a:pPr lvl="6" marL="2057400" indent="-22860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Seventh Outline Level</a:t>
            </a:r>
            <a:endParaRPr b="0" lang="en-US" sz="2800" strike="noStrike" u="none">
              <a:solidFill>
                <a:srgbClr val="ffffff"/>
              </a:solidFill>
              <a:effectLst/>
              <a:uFillTx/>
              <a:latin typeface="Times New Roman"/>
            </a:endParaRPr>
          </a:p>
        </p:txBody>
      </p:sp>
      <p:pic>
        <p:nvPicPr>
          <p:cNvPr id="2" name="" descr=""/>
          <p:cNvPicPr/>
          <p:nvPr/>
        </p:nvPicPr>
        <p:blipFill>
          <a:blip r:embed="rId2"/>
          <a:stretch/>
        </p:blipFill>
        <p:spPr>
          <a:xfrm>
            <a:off x="0" y="0"/>
            <a:ext cx="547560" cy="3048120"/>
          </a:xfrm>
          <a:prstGeom prst="rect">
            <a:avLst/>
          </a:prstGeom>
          <a:noFill/>
          <a:ln w="0">
            <a:noFill/>
          </a:ln>
        </p:spPr>
      </p:pic>
      <p:sp>
        <p:nvSpPr>
          <p:cNvPr id="3" name=""/>
          <p:cNvSpPr/>
          <p:nvPr/>
        </p:nvSpPr>
        <p:spPr>
          <a:xfrm flipH="1" rot="16200000">
            <a:off x="-803520" y="1362600"/>
            <a:ext cx="3044880" cy="3225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70b8"/>
                </a:solidFill>
                <a:effectLst/>
                <a:uFillTx/>
                <a:latin typeface="Frutiger 45 Light"/>
              </a:rPr>
              <a:t>European Middle Office</a:t>
            </a:r>
            <a:endParaRPr b="0" lang="en-US" sz="1500" strike="noStrike" u="none">
              <a:solidFill>
                <a:srgbClr val="000000"/>
              </a:solidFill>
              <a:effectLst/>
              <a:uFillTx/>
              <a:latin typeface="Times New Roman"/>
            </a:endParaRPr>
          </a:p>
        </p:txBody>
      </p:sp>
      <p:pic>
        <p:nvPicPr>
          <p:cNvPr id="4" name="" descr=""/>
          <p:cNvPicPr/>
          <p:nvPr/>
        </p:nvPicPr>
        <p:blipFill>
          <a:blip r:embed="rId3"/>
          <a:stretch/>
        </p:blipFill>
        <p:spPr>
          <a:xfrm>
            <a:off x="8305920" y="0"/>
            <a:ext cx="838080" cy="78408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2285640"/>
            <a:ext cx="74678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Times New Roman"/>
              </a:rPr>
              <a:t>DEFINING THE ROLE OF </a:t>
            </a:r>
            <a:br>
              <a:rPr sz="3200"/>
            </a:br>
            <a:r>
              <a:rPr b="1" lang="en-US" sz="3200" strike="noStrike" u="none">
                <a:solidFill>
                  <a:srgbClr val="ffff00"/>
                </a:solidFill>
                <a:effectLst/>
                <a:uFillTx/>
                <a:latin typeface="Times New Roman"/>
              </a:rPr>
              <a:t>BUSINESS CONTROLLERS</a:t>
            </a:r>
            <a:endParaRPr b="1" lang="en-US" sz="3200" strike="noStrike" u="none">
              <a:solidFill>
                <a:srgbClr val="ffff00"/>
              </a:solidFill>
              <a:effectLst/>
              <a:uFillTx/>
              <a:latin typeface="Times New Roman"/>
            </a:endParaRPr>
          </a:p>
        </p:txBody>
      </p:sp>
      <p:sp>
        <p:nvSpPr>
          <p:cNvPr id="10" name="PlaceHolder 2"/>
          <p:cNvSpPr>
            <a:spLocks noGrp="1"/>
          </p:cNvSpPr>
          <p:nvPr>
            <p:ph type="subTitle"/>
          </p:nvPr>
        </p:nvSpPr>
        <p:spPr>
          <a:xfrm>
            <a:off x="1752120" y="4952520"/>
            <a:ext cx="6782040" cy="1752840"/>
          </a:xfrm>
          <a:prstGeom prst="rect">
            <a:avLst/>
          </a:prstGeom>
          <a:noFill/>
          <a:ln w="0">
            <a:noFill/>
          </a:ln>
        </p:spPr>
        <p:txBody>
          <a:bodyPr lIns="90000" rIns="90000" tIns="46800" bIns="4680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Mike Jordan</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October 2000 Controllers Offsite</a:t>
            </a:r>
            <a:endParaRPr b="0" lang="en-US" sz="2400" strike="noStrike" u="none">
              <a:solidFill>
                <a:srgbClr val="ffffff"/>
              </a:solidFill>
              <a:effectLst/>
              <a:uFillTx/>
              <a:latin typeface="Times New Roman"/>
            </a:endParaRPr>
          </a:p>
        </p:txBody>
      </p:sp>
      <p:pic>
        <p:nvPicPr>
          <p:cNvPr id="11" name="" descr=""/>
          <p:cNvPicPr/>
          <p:nvPr/>
        </p:nvPicPr>
        <p:blipFill>
          <a:blip r:embed="rId1"/>
          <a:stretch/>
        </p:blipFill>
        <p:spPr>
          <a:xfrm>
            <a:off x="0" y="0"/>
            <a:ext cx="1231920" cy="6858000"/>
          </a:xfrm>
          <a:prstGeom prst="rect">
            <a:avLst/>
          </a:prstGeom>
          <a:noFill/>
          <a:ln w="0">
            <a:noFill/>
          </a:ln>
        </p:spPr>
      </p:pic>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12" name="PlaceHolder 1"/>
          <p:cNvSpPr>
            <a:spLocks noGrp="1"/>
          </p:cNvSpPr>
          <p:nvPr>
            <p:ph/>
          </p:nvPr>
        </p:nvSpPr>
        <p:spPr>
          <a:xfrm>
            <a:off x="1904760" y="1676160"/>
            <a:ext cx="6629400" cy="3733560"/>
          </a:xfrm>
          <a:prstGeom prst="rect">
            <a:avLst/>
          </a:prstGeom>
          <a:noFill/>
          <a:ln w="0">
            <a:noFill/>
          </a:ln>
        </p:spPr>
        <p:txBody>
          <a:bodyPr lIns="90000" rIns="90000" tIns="46800" bIns="46800" anchor="t">
            <a:normAutofit/>
          </a:bodyPr>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Question</a:t>
            </a:r>
            <a:endParaRPr b="0" lang="en-US" sz="2000" strike="noStrike" u="none">
              <a:solidFill>
                <a:srgbClr val="ffffff"/>
              </a:solidFill>
              <a:effectLst/>
              <a:uFillTx/>
              <a:latin typeface="Times New Roman"/>
            </a:endParaRPr>
          </a:p>
          <a:p>
            <a:pPr lvl="1" marL="743040" indent="-28584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what is a business controller?</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Answer</a:t>
            </a:r>
            <a:endParaRPr b="0" lang="en-US" sz="2000" strike="noStrike" u="none">
              <a:solidFill>
                <a:srgbClr val="ffffff"/>
              </a:solidFill>
              <a:effectLst/>
              <a:uFillTx/>
              <a:latin typeface="Times New Roman"/>
            </a:endParaRPr>
          </a:p>
          <a:p>
            <a:pPr lvl="1" marL="743040" indent="-28584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it is clearly...</a:t>
            </a:r>
            <a:endParaRPr b="0" lang="en-US" sz="2000" strike="noStrike" u="none">
              <a:solidFill>
                <a:srgbClr val="ffffff"/>
              </a:solidFill>
              <a:effectLst/>
              <a:uFillTx/>
              <a:latin typeface="Times New Roman"/>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r>
              <a:rPr b="0" lang="en-US" sz="2000" strike="noStrike" u="none">
                <a:solidFill>
                  <a:srgbClr val="ffffff"/>
                </a:solidFill>
                <a:effectLst/>
                <a:uFillTx/>
                <a:latin typeface="Times New Roman"/>
              </a:rPr>
              <a:t>…someone who controls</a:t>
            </a:r>
            <a:endParaRPr b="0" lang="en-US" sz="2000" strike="noStrike" u="none">
              <a:solidFill>
                <a:srgbClr val="ffffff"/>
              </a:solidFill>
              <a:effectLst/>
              <a:uFillTx/>
              <a:latin typeface="Times New Roman"/>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r>
              <a:rPr b="0" lang="en-US" sz="2000" strike="noStrike" u="none">
                <a:solidFill>
                  <a:srgbClr val="ffffff"/>
                </a:solidFill>
                <a:effectLst/>
                <a:uFillTx/>
                <a:latin typeface="Times New Roman"/>
              </a:rPr>
              <a:t>	</a:t>
            </a:r>
            <a:r>
              <a:rPr b="0" lang="en-US" sz="2000" strike="noStrike" u="none">
                <a:solidFill>
                  <a:srgbClr val="ffffff"/>
                </a:solidFill>
                <a:effectLst/>
                <a:uFillTx/>
                <a:latin typeface="Times New Roman"/>
              </a:rPr>
              <a:t>	</a:t>
            </a:r>
            <a:r>
              <a:rPr b="0" lang="en-US" sz="2000" strike="noStrike" u="none">
                <a:solidFill>
                  <a:srgbClr val="ffffff"/>
                </a:solidFill>
                <a:effectLst/>
                <a:uFillTx/>
                <a:latin typeface="Times New Roman"/>
              </a:rPr>
              <a:t>…a business</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	</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but perhaps we need to articulate the issue better than that</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 let’s ask ourselves some questions</a:t>
            </a:r>
            <a:endParaRPr b="0" lang="en-US" sz="2000" strike="noStrike" u="none">
              <a:solidFill>
                <a:srgbClr val="ffffff"/>
              </a:solidFill>
              <a:effectLst/>
              <a:uFillTx/>
              <a:latin typeface="Times New Roman"/>
            </a:endParaRPr>
          </a:p>
        </p:txBody>
      </p:sp>
      <p:sp>
        <p:nvSpPr>
          <p:cNvPr id="13" name="PlaceHolder 2"/>
          <p:cNvSpPr>
            <a:spLocks noGrp="1"/>
          </p:cNvSpPr>
          <p:nvPr>
            <p:ph type="title"/>
          </p:nvPr>
        </p:nvSpPr>
        <p:spPr>
          <a:xfrm>
            <a:off x="1371600" y="456840"/>
            <a:ext cx="6477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Times New Roman"/>
              </a:rPr>
              <a:t>INTRODUCTION</a:t>
            </a:r>
            <a:endParaRPr b="1" lang="en-US" sz="2800" strike="noStrike" u="none">
              <a:solidFill>
                <a:srgbClr val="ffff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533160"/>
            <a:ext cx="6477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Times New Roman"/>
              </a:rPr>
              <a:t>AGENDA</a:t>
            </a:r>
            <a:endParaRPr b="1" lang="en-US" sz="2800" strike="noStrike" u="none">
              <a:solidFill>
                <a:srgbClr val="ffff00"/>
              </a:solidFill>
              <a:effectLst/>
              <a:uFillTx/>
              <a:latin typeface="Times New Roman"/>
            </a:endParaRPr>
          </a:p>
        </p:txBody>
      </p:sp>
      <p:sp>
        <p:nvSpPr>
          <p:cNvPr id="15" name="PlaceHolder 2"/>
          <p:cNvSpPr>
            <a:spLocks noGrp="1"/>
          </p:cNvSpPr>
          <p:nvPr>
            <p:ph/>
          </p:nvPr>
        </p:nvSpPr>
        <p:spPr>
          <a:xfrm>
            <a:off x="1905120" y="1752480"/>
            <a:ext cx="6400800" cy="3733920"/>
          </a:xfrm>
          <a:prstGeom prst="rect">
            <a:avLst/>
          </a:prstGeom>
          <a:noFill/>
          <a:ln w="0">
            <a:noFill/>
          </a:ln>
        </p:spPr>
        <p:txBody>
          <a:bodyPr lIns="90000" rIns="90000" tIns="46800" bIns="46800" anchor="t">
            <a:normAutofit/>
          </a:bodyPr>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Who are the controllers?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Why does the Corporate body need controllers?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How do controllers complete their role?</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What is the definition of a business unit?</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What do we mean by control?</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Questions for the offsite and beyond?</a:t>
            </a:r>
            <a:endParaRPr b="0" lang="en-US" sz="2000" strike="noStrike" u="none">
              <a:solidFill>
                <a:srgbClr val="ffffff"/>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914400" y="685440"/>
            <a:ext cx="82296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Times New Roman"/>
              </a:rPr>
              <a:t>WHO ARE THE CONTROLLERS?</a:t>
            </a:r>
            <a:endParaRPr b="1" lang="en-US" sz="2800" strike="noStrike" u="none">
              <a:solidFill>
                <a:srgbClr val="ffff00"/>
              </a:solidFill>
              <a:effectLst/>
              <a:uFillTx/>
              <a:latin typeface="Times New Roman"/>
            </a:endParaRPr>
          </a:p>
        </p:txBody>
      </p:sp>
      <p:sp>
        <p:nvSpPr>
          <p:cNvPr id="17" name="PlaceHolder 2"/>
          <p:cNvSpPr>
            <a:spLocks noGrp="1"/>
          </p:cNvSpPr>
          <p:nvPr>
            <p:ph/>
          </p:nvPr>
        </p:nvSpPr>
        <p:spPr>
          <a:xfrm>
            <a:off x="1905120" y="2057400"/>
            <a:ext cx="6400800" cy="3733920"/>
          </a:xfrm>
          <a:prstGeom prst="rect">
            <a:avLst/>
          </a:prstGeom>
          <a:noFill/>
          <a:ln w="0">
            <a:noFill/>
          </a:ln>
        </p:spPr>
        <p:txBody>
          <a:bodyPr lIns="90000" rIns="90000" tIns="46800" bIns="46800" anchor="t">
            <a:normAutofit/>
          </a:bodyPr>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we are </a:t>
            </a:r>
            <a:r>
              <a:rPr b="1" i="1" lang="en-US" sz="2000" strike="noStrike" u="sng">
                <a:solidFill>
                  <a:srgbClr val="ffffff"/>
                </a:solidFill>
                <a:effectLst/>
                <a:uFillTx/>
                <a:latin typeface="Times New Roman"/>
              </a:rPr>
              <a:t>all</a:t>
            </a:r>
            <a:r>
              <a:rPr b="0" lang="en-US" sz="2000" strike="noStrike" u="none">
                <a:solidFill>
                  <a:srgbClr val="ffffff"/>
                </a:solidFill>
                <a:effectLst/>
                <a:uFillTx/>
                <a:latin typeface="Times New Roman"/>
              </a:rPr>
              <a:t> perceived as controllers</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consequently our challenge in the next few days is to formulate the definition of </a:t>
            </a:r>
            <a:r>
              <a:rPr b="0" i="1" lang="en-US" sz="2000" strike="noStrike" u="sng">
                <a:solidFill>
                  <a:srgbClr val="ffffff"/>
                </a:solidFill>
                <a:effectLst/>
                <a:uFillTx/>
                <a:latin typeface="Times New Roman"/>
              </a:rPr>
              <a:t>your</a:t>
            </a:r>
            <a:r>
              <a:rPr b="0" i="1" lang="en-US" sz="2000" strike="noStrike" u="none">
                <a:solidFill>
                  <a:srgbClr val="ffffff"/>
                </a:solidFill>
                <a:effectLst/>
                <a:uFillTx/>
                <a:latin typeface="Times New Roman"/>
              </a:rPr>
              <a:t> role</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r>
              <a:rPr b="0"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this proves there is no such thing as a free lunch (or </a:t>
            </a: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offsite!!)</a:t>
            </a:r>
            <a:endParaRPr b="0" lang="en-US" sz="2000" strike="noStrike" u="none">
              <a:solidFill>
                <a:srgbClr val="ffffff"/>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440" y="456840"/>
            <a:ext cx="84582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Times New Roman"/>
              </a:rPr>
              <a:t>WHY DOES THE CORPORATE BODY NEED US?</a:t>
            </a:r>
            <a:endParaRPr b="1" lang="en-US" sz="2400" strike="noStrike" u="none">
              <a:solidFill>
                <a:srgbClr val="ffff00"/>
              </a:solidFill>
              <a:effectLst/>
              <a:uFillTx/>
              <a:latin typeface="Times New Roman"/>
            </a:endParaRPr>
          </a:p>
        </p:txBody>
      </p:sp>
      <p:sp>
        <p:nvSpPr>
          <p:cNvPr id="19" name="PlaceHolder 2"/>
          <p:cNvSpPr>
            <a:spLocks noGrp="1"/>
          </p:cNvSpPr>
          <p:nvPr>
            <p:ph/>
          </p:nvPr>
        </p:nvSpPr>
        <p:spPr>
          <a:xfrm>
            <a:off x="1828800" y="1600200"/>
            <a:ext cx="6400800" cy="3733920"/>
          </a:xfrm>
          <a:prstGeom prst="rect">
            <a:avLst/>
          </a:prstGeom>
          <a:noFill/>
          <a:ln w="0">
            <a:noFill/>
          </a:ln>
        </p:spPr>
        <p:txBody>
          <a:bodyPr lIns="90000" rIns="90000" tIns="46800" bIns="46800" anchor="t">
            <a:normAutofit/>
          </a:bodyPr>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to manage all business operations post execution/trading?</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to effect control?</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to promote efficiency?</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to facilitate business growth?</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to develop people for our expanding businesses?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to have someone to blame for operational issues?</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	</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the answer may be part or all of the above </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a:t>
            </a: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what is interesting is the diversity of weighting that </a:t>
            </a: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is applied by different commercial groups</a:t>
            </a:r>
            <a:endParaRPr b="0" lang="en-US" sz="2000" strike="noStrike" u="none">
              <a:solidFill>
                <a:srgbClr val="ffffff"/>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380520"/>
            <a:ext cx="81532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Times New Roman"/>
              </a:rPr>
              <a:t>HOW DO THE CONTROLLERS COMPLETE THEIR ROLE?</a:t>
            </a:r>
            <a:endParaRPr b="1" lang="en-US" sz="2000" strike="noStrike" u="none">
              <a:solidFill>
                <a:srgbClr val="ffff00"/>
              </a:solidFill>
              <a:effectLst/>
              <a:uFillTx/>
              <a:latin typeface="Times New Roman"/>
            </a:endParaRPr>
          </a:p>
        </p:txBody>
      </p:sp>
      <p:sp>
        <p:nvSpPr>
          <p:cNvPr id="21" name="PlaceHolder 2"/>
          <p:cNvSpPr>
            <a:spLocks noGrp="1"/>
          </p:cNvSpPr>
          <p:nvPr>
            <p:ph/>
          </p:nvPr>
        </p:nvSpPr>
        <p:spPr>
          <a:xfrm>
            <a:off x="1905120" y="1523880"/>
            <a:ext cx="6400800" cy="3733920"/>
          </a:xfrm>
          <a:prstGeom prst="rect">
            <a:avLst/>
          </a:prstGeom>
          <a:noFill/>
          <a:ln w="0">
            <a:noFill/>
          </a:ln>
        </p:spPr>
        <p:txBody>
          <a:bodyPr lIns="90000" rIns="90000" tIns="46800" bIns="46800" anchor="t">
            <a:normAutofit fontScale="70000" lnSpcReduction="19999"/>
          </a:bodyPr>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by sheer force of personality - </a:t>
            </a:r>
            <a:r>
              <a:rPr b="0" i="1" lang="en-US" sz="2000" strike="noStrike" u="none">
                <a:solidFill>
                  <a:srgbClr val="ffffff"/>
                </a:solidFill>
                <a:effectLst/>
                <a:uFillTx/>
                <a:latin typeface="Times New Roman"/>
              </a:rPr>
              <a:t>the bully?</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by detailed metrics management - </a:t>
            </a:r>
            <a:r>
              <a:rPr b="0" i="1" lang="en-US" sz="2000" strike="noStrike" u="none">
                <a:solidFill>
                  <a:srgbClr val="ffffff"/>
                </a:solidFill>
                <a:effectLst/>
                <a:uFillTx/>
                <a:latin typeface="Times New Roman"/>
              </a:rPr>
              <a:t>the statistician?</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systems led - </a:t>
            </a:r>
            <a:r>
              <a:rPr b="0" i="1" lang="en-US" sz="2000" strike="noStrike" u="none">
                <a:solidFill>
                  <a:srgbClr val="ffffff"/>
                </a:solidFill>
                <a:effectLst/>
                <a:uFillTx/>
                <a:latin typeface="Times New Roman"/>
              </a:rPr>
              <a:t>the architect?</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business issues led - </a:t>
            </a:r>
            <a:r>
              <a:rPr b="0" i="1" lang="en-US" sz="2000" strike="noStrike" u="none">
                <a:solidFill>
                  <a:srgbClr val="ffffff"/>
                </a:solidFill>
                <a:effectLst/>
                <a:uFillTx/>
                <a:latin typeface="Times New Roman"/>
              </a:rPr>
              <a:t>the poacher not the gamekeeper?</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market risk led - </a:t>
            </a:r>
            <a:r>
              <a:rPr b="0" i="1" lang="en-US" sz="2000" strike="noStrike" u="none">
                <a:solidFill>
                  <a:srgbClr val="ffffff"/>
                </a:solidFill>
                <a:effectLst/>
                <a:uFillTx/>
                <a:latin typeface="Times New Roman"/>
              </a:rPr>
              <a:t>the technician?</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operational risk led - </a:t>
            </a:r>
            <a:r>
              <a:rPr b="0" i="1" lang="en-US" sz="2000" strike="noStrike" u="none">
                <a:solidFill>
                  <a:srgbClr val="ffffff"/>
                </a:solidFill>
                <a:effectLst/>
                <a:uFillTx/>
                <a:latin typeface="Times New Roman"/>
              </a:rPr>
              <a:t>the worrier?</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by doing everything themselves - </a:t>
            </a:r>
            <a:r>
              <a:rPr b="0" i="1" lang="en-US" sz="2000" strike="noStrike" u="none">
                <a:solidFill>
                  <a:srgbClr val="ffffff"/>
                </a:solidFill>
                <a:effectLst/>
                <a:uFillTx/>
                <a:latin typeface="Times New Roman"/>
              </a:rPr>
              <a:t>the newly promoted?</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by delegating everything - </a:t>
            </a:r>
            <a:r>
              <a:rPr b="0" i="1" lang="en-US" sz="2000" strike="noStrike" u="none">
                <a:solidFill>
                  <a:srgbClr val="ffffff"/>
                </a:solidFill>
                <a:effectLst/>
                <a:uFillTx/>
                <a:latin typeface="Times New Roman"/>
              </a:rPr>
              <a:t>the person awaiting his next role?</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in fact there are as many ways of doing this role as there are people currently doing it</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but </a:t>
            </a:r>
            <a:r>
              <a:rPr b="1" i="1" lang="en-US" sz="2000" strike="noStrike" u="sng">
                <a:solidFill>
                  <a:srgbClr val="ffffff"/>
                </a:solidFill>
                <a:effectLst/>
                <a:uFillTx/>
                <a:latin typeface="Times New Roman"/>
              </a:rPr>
              <a:t>we</a:t>
            </a:r>
            <a:r>
              <a:rPr b="0" i="1" lang="en-US" sz="2000" strike="noStrike" u="none">
                <a:solidFill>
                  <a:srgbClr val="ffffff"/>
                </a:solidFill>
                <a:effectLst/>
                <a:uFillTx/>
                <a:latin typeface="Times New Roman"/>
              </a:rPr>
              <a:t> should strive for consistency of aim, if not </a:t>
            </a:r>
            <a:r>
              <a:rPr b="0" i="1"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process</a:t>
            </a:r>
            <a:r>
              <a:rPr b="0" lang="en-US" sz="2000" strike="noStrike" u="none">
                <a:solidFill>
                  <a:srgbClr val="ffffff"/>
                </a:solidFill>
                <a:effectLst/>
                <a:uFillTx/>
                <a:latin typeface="Times New Roman"/>
              </a:rPr>
              <a:t> </a:t>
            </a:r>
            <a:endParaRPr b="0" lang="en-US" sz="2000" strike="noStrike" u="none">
              <a:solidFill>
                <a:srgbClr val="ffffff"/>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80520" y="685440"/>
            <a:ext cx="85345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00"/>
                </a:solidFill>
                <a:effectLst/>
                <a:uFillTx/>
                <a:latin typeface="Times New Roman"/>
              </a:rPr>
              <a:t>WHAT IS THE DEFINITION OF A BUSINESS UNIT?</a:t>
            </a:r>
            <a:endParaRPr b="1" lang="en-US" sz="2400" strike="noStrike" u="none">
              <a:solidFill>
                <a:srgbClr val="ffff00"/>
              </a:solidFill>
              <a:effectLst/>
              <a:uFillTx/>
              <a:latin typeface="Times New Roman"/>
            </a:endParaRPr>
          </a:p>
        </p:txBody>
      </p:sp>
      <p:sp>
        <p:nvSpPr>
          <p:cNvPr id="23" name="PlaceHolder 2"/>
          <p:cNvSpPr>
            <a:spLocks noGrp="1"/>
          </p:cNvSpPr>
          <p:nvPr>
            <p:ph/>
          </p:nvPr>
        </p:nvSpPr>
        <p:spPr>
          <a:xfrm>
            <a:off x="1981080" y="1828800"/>
            <a:ext cx="6400800" cy="3733920"/>
          </a:xfrm>
          <a:prstGeom prst="rect">
            <a:avLst/>
          </a:prstGeom>
          <a:noFill/>
          <a:ln w="0">
            <a:noFill/>
          </a:ln>
        </p:spPr>
        <p:txBody>
          <a:bodyPr lIns="90000" rIns="90000" tIns="46800" bIns="46800" anchor="t">
            <a:normAutofit fontScale="925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Is it...</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based upon size of risk</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based upon market regionalisation or segmentation?</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based upon geography?</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based upon Enron risk systems?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based upon Enron back office systems?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required by RAC due to levels of localised operational risk?</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in fact all are possible, however it is important to know whether Commercial drove the definition, or have implicitly signed it off</a:t>
            </a:r>
            <a:endParaRPr b="0" lang="en-US" sz="2000" strike="noStrike" u="none">
              <a:solidFill>
                <a:srgbClr val="ffffff"/>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218960" y="228240"/>
            <a:ext cx="7467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Times New Roman"/>
              </a:rPr>
              <a:t>WHAT DO WE MEAN BY CONTROL</a:t>
            </a:r>
            <a:endParaRPr b="1" lang="en-US" sz="2800" strike="noStrike" u="none">
              <a:solidFill>
                <a:srgbClr val="ffff00"/>
              </a:solidFill>
              <a:effectLst/>
              <a:uFillTx/>
              <a:latin typeface="Times New Roman"/>
            </a:endParaRPr>
          </a:p>
        </p:txBody>
      </p:sp>
      <p:sp>
        <p:nvSpPr>
          <p:cNvPr id="25" name="PlaceHolder 2"/>
          <p:cNvSpPr>
            <a:spLocks noGrp="1"/>
          </p:cNvSpPr>
          <p:nvPr>
            <p:ph/>
          </p:nvPr>
        </p:nvSpPr>
        <p:spPr>
          <a:xfrm>
            <a:off x="1828800" y="1218960"/>
            <a:ext cx="6400800" cy="3733560"/>
          </a:xfrm>
          <a:prstGeom prst="rect">
            <a:avLst/>
          </a:prstGeom>
          <a:noFill/>
          <a:ln w="0">
            <a:noFill/>
          </a:ln>
        </p:spPr>
        <p:txBody>
          <a:bodyPr lIns="90000" rIns="90000" tIns="46800" bIns="46800" anchor="t">
            <a:normAutofit fontScale="85000" lnSpcReduction="19999"/>
          </a:bodyPr>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provide the overall operational risk assessment for the business unit</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assess the capacity constraints within the full business process - front to back - and design mitigation strategies (to ensure continued growth despite constraints)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provide the single point of contact for support for the business unit head (in Europe this will equate to desk head as many desks are combined at the UK and Continental business levels)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own the sufficiency/validity of the balance sheets supporting the businesses</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own the implementation plans for the business risk systems</a:t>
            </a:r>
            <a:endParaRPr b="0" lang="en-US" sz="20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t>
            </a:r>
            <a:r>
              <a:rPr b="0" i="1" lang="en-US" sz="2000" strike="noStrike" u="none">
                <a:solidFill>
                  <a:srgbClr val="ffffff"/>
                </a:solidFill>
                <a:effectLst/>
                <a:uFillTx/>
                <a:latin typeface="Times New Roman"/>
              </a:rPr>
              <a:t>one of the key aims of this offsite is to get an agreed list of the above and a collective view of current compliance and any actions for the future</a:t>
            </a:r>
            <a:endParaRPr b="0" lang="en-US" sz="2000" strike="noStrike" u="none">
              <a:solidFill>
                <a:srgbClr val="ffffff"/>
              </a:solidFill>
              <a:effectLst/>
              <a:uFillTx/>
              <a:latin typeface="Times New Roman"/>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75"/>
            </a:gs>
          </a:gsLst>
          <a:lin ang="5400000"/>
        </a:gra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1066680" y="609120"/>
            <a:ext cx="73915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Times New Roman"/>
              </a:rPr>
              <a:t>QUESTIONS FOR OFFSITE AND BEYOND</a:t>
            </a:r>
            <a:endParaRPr b="1" lang="en-US" sz="2800" strike="noStrike" u="none">
              <a:solidFill>
                <a:srgbClr val="ffff00"/>
              </a:solidFill>
              <a:effectLst/>
              <a:uFillTx/>
              <a:latin typeface="Times New Roman"/>
            </a:endParaRPr>
          </a:p>
        </p:txBody>
      </p:sp>
      <p:sp>
        <p:nvSpPr>
          <p:cNvPr id="27" name="PlaceHolder 2"/>
          <p:cNvSpPr>
            <a:spLocks noGrp="1"/>
          </p:cNvSpPr>
          <p:nvPr>
            <p:ph/>
          </p:nvPr>
        </p:nvSpPr>
        <p:spPr>
          <a:xfrm>
            <a:off x="1981080" y="2133360"/>
            <a:ext cx="6400800" cy="3733560"/>
          </a:xfrm>
          <a:prstGeom prst="rect">
            <a:avLst/>
          </a:prstGeom>
          <a:noFill/>
          <a:ln w="0">
            <a:noFill/>
          </a:ln>
        </p:spPr>
        <p:txBody>
          <a:bodyPr lIns="90000" rIns="90000" tIns="46800" bIns="46800" anchor="t">
            <a:normAutofit/>
          </a:bodyPr>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can we reinvent/recommunicate the business controller’s role?</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can we challenge your commercial management to let you add more value?</a:t>
            </a:r>
            <a:endParaRPr b="0" lang="en-US" sz="2000" strike="noStrike" u="none">
              <a:solidFill>
                <a:srgbClr val="ffffff"/>
              </a:solidFill>
              <a:effectLst/>
              <a:uFillTx/>
              <a:latin typeface="Times New Roman"/>
            </a:endParaRPr>
          </a:p>
          <a:p>
            <a:pPr marL="343080" indent="-34308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what can we share across this very experienced peer group?</a:t>
            </a:r>
            <a:endParaRPr b="0" lang="en-US" sz="2000" strike="noStrike" u="none">
              <a:solidFill>
                <a:srgbClr val="ffffff"/>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818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2000-06-07T12:16:32Z</dcterms:created>
  <dc:creator>fmcnaugh</dc:creator>
  <dc:description/>
  <dc:language>en-US</dc:language>
  <cp:lastModifiedBy>twood</cp:lastModifiedBy>
  <cp:lastPrinted>2000-10-10T12:02:39Z</cp:lastPrinted>
  <dcterms:modified xsi:type="dcterms:W3CDTF">2000-10-10T12:32:59Z</dcterms:modified>
  <cp:revision>68</cp:revision>
  <dc:subject/>
  <dc:title>THE MIDDLE OFFICE</dc:title>
</cp:coreProperties>
</file>