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981080" y="60912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5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981080" y="60912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5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981080" y="60912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5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981080" y="609120"/>
            <a:ext cx="64771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5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981080" y="2133360"/>
            <a:ext cx="64008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0" y="0"/>
            <a:ext cx="547560" cy="304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 flipH="1" rot="16200000">
            <a:off x="-803520" y="1362600"/>
            <a:ext cx="304488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70b8"/>
                </a:solidFill>
                <a:effectLst/>
                <a:uFillTx/>
                <a:latin typeface="Frutiger 45 Light"/>
              </a:rPr>
              <a:t>European Middle Office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3"/>
          <a:stretch/>
        </p:blipFill>
        <p:spPr>
          <a:xfrm>
            <a:off x="8305920" y="0"/>
            <a:ext cx="838080" cy="7840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2209320" y="2285640"/>
            <a:ext cx="62485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MIDDLE OFFICE</a:t>
            </a:r>
            <a:endParaRPr b="1" lang="en-US" sz="5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3048120" y="3809520"/>
            <a:ext cx="449568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 PERSONAL VIEW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231920" cy="68580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HOW CAN WE IMPROVE?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 would like to improve...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understanding of the impact we have on Enron staff ‘downstream’ (FIN OPS, Tax, RAC, Houston Corporate office)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by training/education and defining ‘hand-off’s to other groups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our people management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by focusing on the right amount of recruitment, rotation and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consequently retention (in MO)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morale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by doing all of the above and ensuring the business understands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‘value’ we add to Enron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WHAT IS OUR NEXT STEP?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everyone should push back where they are uncertain about what I have said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‘Buy-in’ to the vision of the Middle Office and our aim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understand this is an evolution not revolution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go to the pub!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THE MIDDLE OFFICE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914400" y="15235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is…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Where we are in the organisation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Who we are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we do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How we operate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Essential for managing operational risk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040" y="-36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WHERE ARE WE ?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90720" y="1295280"/>
            <a:ext cx="7696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Middle Office sits in the centre of the full regular business process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:-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895480" y="2514600"/>
            <a:ext cx="2133720" cy="31190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MIDDLE OFFICE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Documentation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Settlements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Trade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Coordination (Global)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181480" y="2514600"/>
            <a:ext cx="2133720" cy="8251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RAC -                         Credit &amp; Market Risk 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90720" y="5715000"/>
            <a:ext cx="7924680" cy="3376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INFORMATION 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181480" y="3352680"/>
            <a:ext cx="2133720" cy="3376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FIN OPS/TAX          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181480" y="3886200"/>
            <a:ext cx="2133720" cy="33768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LEGAL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181480" y="4343400"/>
            <a:ext cx="2133720" cy="9522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TRANSACTION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90720" y="1981080"/>
            <a:ext cx="3124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Flow of business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038480" y="2209680"/>
            <a:ext cx="99072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391520" y="2666880"/>
            <a:ext cx="1447560" cy="243612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CORPORATE OFFICE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066680" y="2514600"/>
            <a:ext cx="1600200" cy="34556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COMMERCIAL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Originators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Marketers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Logistics (Global)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WHO ARE WE?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90720" y="1523880"/>
            <a:ext cx="815328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Staff in the Middle Office are dedicated support professionals who...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understand trading and operational risks from business activities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provide complete, accurate &amp; relevant business information (DPR, confirmations, invoices &amp; entity accounts)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have responsibility for routine/regular communication with Commercial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have responsibility for data within Enron’s risk, settlement, accounting &amp; corporate systems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 also have the ‘thickest’ skins in the organisation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!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WHAT WE DO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14400" y="11430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Specifically we…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support the execution of risk within the transactions that Commercial complete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capture, enhance, validate and control data for those transactions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revalidate, measure, report and control the historical portfolio of transactions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ensure that the performance of the transactions is as expected - invoicing and authorising cash realisation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book the economic performance into our accounting systems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 summary we …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have prime responsibility for the day to day control environment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own the end to end transaction process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are best placed to co-ordinate the implementation of system enhancements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HOW WE OPERATE</a:t>
            </a: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Historically we have …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specialised in product/business groups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duplicated specialist functional skills within the product/business silos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suffered from IT resource reallocation away from the development of an effective and scaleable trading system architecture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what IT solutions we have developed are based upon the individual business’s appetite for a level of operational risk, 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suffered manual processes where the assessment of operational risk has been low (or incomplete)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invested enormous energy &amp; effort in supporting the business in it’s growing pains (which the business appreciates!)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0" y="15192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MANAGING CURRENT &amp; </a:t>
            </a:r>
            <a:br>
              <a:rPr sz="28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FUTURE OPERATIONAL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RISK</a:t>
            </a:r>
            <a:br>
              <a:rPr sz="2800"/>
            </a:b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9144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 believe we have not...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always sufficiently escalated trends in operational risk - highlighting where business/volume growth becomes incompatible with existing system/processes/resources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taken sufficient accountability for I.T. initiatives or automation of control processes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identified/implemented sufficient scaleability/efficiency in existing processes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identified cross product businesses synergies by function (e.g. within risk management, documentation, trade accounting &amp; settlements)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anticipated how critical succession planning is, in that it allows mobility of staff both within Middle Office and outside it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51920" y="-36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br>
              <a:rPr sz="2400"/>
            </a:br>
            <a:br>
              <a:rPr sz="24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MANAGING CURRENT &amp; </a:t>
            </a:r>
            <a:br>
              <a:rPr sz="28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FUTURE OPERATIONAL RISK</a:t>
            </a:r>
            <a:br>
              <a:rPr sz="2400"/>
            </a:br>
            <a:endParaRPr b="1" lang="en-US" sz="28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impact of the above is…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duplication of effort between groups within business (eg. settlements &amp; trading accounting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different control standards across businesses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delayed IT projects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too much manual work and a patchwork applications architecture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low rotation rate of staff within the Middle Office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ff"/>
            </a:gs>
            <a:gs pos="100000">
              <a:srgbClr val="000075"/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HOW CAN WE IMPROVE?</a:t>
            </a:r>
            <a:br>
              <a:rPr sz="2800"/>
            </a:br>
            <a:r>
              <a:rPr b="1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endParaRPr b="1" lang="en-US" sz="5400" strike="noStrike" u="none">
              <a:solidFill>
                <a:srgbClr val="ffff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99072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We need to continuously challenge our current processes, structure and resources.  I would like to improve…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systems we have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by making ourselves accountable for I.T. delivery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by ‘ring-fencing’ IT resources to our priority developments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our assessment of what risk we are managing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by being self-critical, identifying concerns and control gaps and 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escalating to management what </a:t>
            </a:r>
            <a:r>
              <a:rPr b="0" i="1" lang="en-US" sz="20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we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need to fix it the problems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the sharing of best practices/ideas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- by breaking down ‘barriers’ between all groups and businesses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2000-06-07T12:16:32Z</dcterms:created>
  <dc:creator>fmcnaugh</dc:creator>
  <dc:description/>
  <dc:language>en-US</dc:language>
  <cp:lastModifiedBy>fmcnaugh</cp:lastModifiedBy>
  <cp:lastPrinted>2000-06-14T04:46:55Z</cp:lastPrinted>
  <dcterms:modified xsi:type="dcterms:W3CDTF">2000-06-15T06:36:05Z</dcterms:modified>
  <cp:revision>11</cp:revision>
  <dc:subject/>
  <dc:title>THE MIDDLE OFFICE</dc:title>
</cp:coreProperties>
</file>