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embeddings/oleObject1.xlsx" ContentType="application/vnd.openxmlformats-officedocument.spreadsheetml.shee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416560" y="-2520"/>
            <a:ext cx="3727440" cy="398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799920" y="1359000"/>
            <a:ext cx="75848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spcAft>
                <a:spcPts val="876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416560" y="-2520"/>
            <a:ext cx="3727440" cy="398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799920" y="1359000"/>
            <a:ext cx="758484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1393920" y="6705720"/>
            <a:ext cx="6432480" cy="0"/>
          </a:xfrm>
          <a:prstGeom prst="line">
            <a:avLst/>
          </a:prstGeom>
          <a:ln w="1908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1319040" y="6657840"/>
            <a:ext cx="65534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4244400" y="6681960"/>
            <a:ext cx="674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0C445D0-8948-4ACA-889D-0D0281319A3A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" name="E_COLOR_R" descr=""/>
          <p:cNvPicPr/>
          <p:nvPr/>
        </p:nvPicPr>
        <p:blipFill>
          <a:blip r:embed="rId2"/>
          <a:stretch/>
        </p:blipFill>
        <p:spPr>
          <a:xfrm>
            <a:off x="66600" y="0"/>
            <a:ext cx="540000" cy="531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"/>
          <p:cNvSpPr/>
          <p:nvPr/>
        </p:nvSpPr>
        <p:spPr>
          <a:xfrm>
            <a:off x="650880" y="6480"/>
            <a:ext cx="4722840" cy="38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Central Gas Origination and Trading -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416560" y="0"/>
            <a:ext cx="372744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i="1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766800" y="409680"/>
            <a:ext cx="8205840" cy="0"/>
          </a:xfrm>
          <a:prstGeom prst="line">
            <a:avLst/>
          </a:prstGeom>
          <a:ln w="507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71560" y="476280"/>
            <a:ext cx="827244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799920" y="1359000"/>
            <a:ext cx="75848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spcAft>
                <a:spcPts val="876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99"/>
              </a:spcBef>
              <a:spcAft>
                <a:spcPts val="876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-228600">
              <a:spcBef>
                <a:spcPts val="499"/>
              </a:spcBef>
              <a:spcAft>
                <a:spcPts val="876"/>
              </a:spcAft>
              <a:buClr>
                <a:srgbClr val="3333cc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20574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20574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20574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-14400" y="3808440"/>
            <a:ext cx="9144000" cy="2124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spcAft>
                <a:spcPts val="1913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Central Gas Origination &amp; Trading</a:t>
            </a:r>
            <a:br>
              <a:rPr sz="3600"/>
            </a:br>
            <a:br>
              <a:rPr sz="2300"/>
            </a:br>
            <a:r>
              <a:rPr b="1" i="1" lang="en-US" sz="3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 2001</a:t>
            </a:r>
            <a:endParaRPr b="1" i="1" lang="en-US" sz="34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0" y="566640"/>
            <a:ext cx="9144000" cy="73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Enron North America</a:t>
            </a:r>
            <a:endParaRPr b="0" lang="en-US" sz="4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" name=""/>
          <p:cNvGrpSpPr/>
          <p:nvPr/>
        </p:nvGrpSpPr>
        <p:grpSpPr>
          <a:xfrm>
            <a:off x="649440" y="528480"/>
            <a:ext cx="7858080" cy="76320"/>
            <a:chOff x="649440" y="528480"/>
            <a:chExt cx="7858080" cy="76320"/>
          </a:xfrm>
        </p:grpSpPr>
        <p:sp>
          <p:nvSpPr>
            <p:cNvPr id="16" name=""/>
            <p:cNvSpPr/>
            <p:nvPr/>
          </p:nvSpPr>
          <p:spPr>
            <a:xfrm>
              <a:off x="649440" y="528480"/>
              <a:ext cx="7858080" cy="0"/>
            </a:xfrm>
            <a:prstGeom prst="line">
              <a:avLst/>
            </a:prstGeom>
            <a:ln w="507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754200" y="604800"/>
              <a:ext cx="7657920" cy="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18" name="E_COLOR_R" descr=""/>
          <p:cNvPicPr/>
          <p:nvPr/>
        </p:nvPicPr>
        <p:blipFill>
          <a:blip r:embed="rId1"/>
          <a:stretch/>
        </p:blipFill>
        <p:spPr>
          <a:xfrm>
            <a:off x="3578400" y="1608120"/>
            <a:ext cx="2001600" cy="19764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19" name=""/>
          <p:cNvGrpSpPr/>
          <p:nvPr/>
        </p:nvGrpSpPr>
        <p:grpSpPr>
          <a:xfrm>
            <a:off x="644400" y="6537240"/>
            <a:ext cx="7858080" cy="82440"/>
            <a:chOff x="644400" y="6537240"/>
            <a:chExt cx="7858080" cy="82440"/>
          </a:xfrm>
        </p:grpSpPr>
        <p:sp>
          <p:nvSpPr>
            <p:cNvPr id="20" name=""/>
            <p:cNvSpPr/>
            <p:nvPr/>
          </p:nvSpPr>
          <p:spPr>
            <a:xfrm>
              <a:off x="644400" y="6619680"/>
              <a:ext cx="7858080" cy="0"/>
            </a:xfrm>
            <a:prstGeom prst="line">
              <a:avLst/>
            </a:prstGeom>
            <a:ln w="507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749160" y="6537240"/>
              <a:ext cx="7658280" cy="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2" name=""/>
          <p:cNvSpPr/>
          <p:nvPr/>
        </p:nvSpPr>
        <p:spPr>
          <a:xfrm>
            <a:off x="0" y="5972040"/>
            <a:ext cx="9144000" cy="70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March 9, 2001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"/>
          <p:cNvSpPr/>
          <p:nvPr/>
        </p:nvSpPr>
        <p:spPr>
          <a:xfrm>
            <a:off x="851040" y="871560"/>
            <a:ext cx="7815240" cy="56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95000"/>
              </a:lnSpc>
              <a:spcBef>
                <a:spcPts val="901"/>
              </a:spcBef>
              <a:spcAft>
                <a:spcPts val="337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149800" y="0"/>
            <a:ext cx="372744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2001 Market Deliverables</a:t>
            </a:r>
            <a:endParaRPr b="1" i="1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863640" y="612360"/>
            <a:ext cx="7585200" cy="5915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80880" indent="-380880">
              <a:lnSpc>
                <a:spcPct val="95000"/>
              </a:lnSpc>
              <a:spcBef>
                <a:spcPts val="249"/>
              </a:spcBef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2235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Market Deliverables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800280" indent="-343080">
              <a:lnSpc>
                <a:spcPct val="95000"/>
              </a:lnSpc>
              <a:spcBef>
                <a:spcPts val="99"/>
              </a:spcBef>
              <a:spcAft>
                <a:spcPts val="300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2235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Customer Deal Flow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19320" indent="-304920">
              <a:lnSpc>
                <a:spcPct val="75000"/>
              </a:lnSpc>
              <a:spcBef>
                <a:spcPts val="264"/>
              </a:spcBef>
              <a:spcAft>
                <a:spcPts val="88"/>
              </a:spcAft>
              <a:buClr>
                <a:srgbClr val="000000"/>
              </a:buClr>
              <a:buFont typeface="Arial Narrow"/>
              <a:buAutoNum type="alphaLcParenR"/>
              <a:tabLst>
                <a:tab algn="l" pos="2235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Increase customer transactions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38360" indent="-266760">
              <a:lnSpc>
                <a:spcPct val="75000"/>
              </a:lnSpc>
              <a:spcBef>
                <a:spcPts val="312"/>
              </a:spcBef>
              <a:spcAft>
                <a:spcPts val="62"/>
              </a:spcAft>
              <a:buNone/>
              <a:tabLst>
                <a:tab algn="l" pos="0"/>
                <a:tab algn="l" pos="2235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2000: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158 &gt; 30 Days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38360" indent="-266760">
              <a:lnSpc>
                <a:spcPct val="75000"/>
              </a:lnSpc>
              <a:spcBef>
                <a:spcPts val="312"/>
              </a:spcBef>
              <a:spcAft>
                <a:spcPts val="62"/>
              </a:spcAft>
              <a:buNone/>
              <a:tabLst>
                <a:tab algn="l" pos="0"/>
                <a:tab algn="l" pos="2235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2001Plan: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474 &gt; 30 Days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38360" indent="-266760">
              <a:lnSpc>
                <a:spcPct val="75000"/>
              </a:lnSpc>
              <a:spcBef>
                <a:spcPts val="312"/>
              </a:spcBef>
              <a:spcAft>
                <a:spcPts val="62"/>
              </a:spcAft>
              <a:buNone/>
              <a:tabLst>
                <a:tab algn="l" pos="0"/>
                <a:tab algn="l" pos="2235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300% Growth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19320" indent="0">
              <a:lnSpc>
                <a:spcPct val="75000"/>
              </a:lnSpc>
              <a:spcBef>
                <a:spcPts val="249"/>
              </a:spcBef>
              <a:spcAft>
                <a:spcPts val="51"/>
              </a:spcAft>
              <a:buNone/>
              <a:tabLst>
                <a:tab algn="l" pos="2235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19320" indent="-304920">
              <a:lnSpc>
                <a:spcPct val="75000"/>
              </a:lnSpc>
              <a:spcBef>
                <a:spcPts val="437"/>
              </a:spcBef>
              <a:spcAft>
                <a:spcPts val="88"/>
              </a:spcAft>
              <a:buClr>
                <a:srgbClr val="000000"/>
              </a:buClr>
              <a:buFont typeface="Arial Narrow"/>
              <a:buAutoNum type="alphaLcParenR"/>
              <a:tabLst>
                <a:tab algn="l" pos="2235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Develop new 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38360" indent="-266760">
              <a:lnSpc>
                <a:spcPct val="75000"/>
              </a:lnSpc>
              <a:spcBef>
                <a:spcPts val="312"/>
              </a:spcBef>
              <a:spcAft>
                <a:spcPts val="62"/>
              </a:spcAft>
              <a:buNone/>
              <a:tabLst>
                <a:tab algn="l" pos="0"/>
                <a:tab algn="l" pos="2235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2000: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35 Entity Transactions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38360" indent="-266760">
              <a:lnSpc>
                <a:spcPct val="75000"/>
              </a:lnSpc>
              <a:spcBef>
                <a:spcPts val="312"/>
              </a:spcBef>
              <a:spcAft>
                <a:spcPts val="62"/>
              </a:spcAft>
              <a:buNone/>
              <a:tabLst>
                <a:tab algn="l" pos="0"/>
                <a:tab algn="l" pos="2235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2001 Plan: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98 Entity Transactions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38360" indent="-266760">
              <a:lnSpc>
                <a:spcPct val="75000"/>
              </a:lnSpc>
              <a:spcBef>
                <a:spcPts val="312"/>
              </a:spcBef>
              <a:spcAft>
                <a:spcPts val="62"/>
              </a:spcAft>
              <a:buNone/>
              <a:tabLst>
                <a:tab algn="l" pos="0"/>
                <a:tab algn="l" pos="2235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300% Growth / 10% Market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19320" indent="-304920">
              <a:lnSpc>
                <a:spcPct val="75000"/>
              </a:lnSpc>
              <a:spcBef>
                <a:spcPts val="499"/>
              </a:spcBef>
              <a:spcAft>
                <a:spcPts val="499"/>
              </a:spcAft>
              <a:buNone/>
              <a:tabLst>
                <a:tab algn="l" pos="0"/>
                <a:tab algn="l" pos="2235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19320" indent="-304920">
              <a:lnSpc>
                <a:spcPct val="75000"/>
              </a:lnSpc>
              <a:spcBef>
                <a:spcPts val="499"/>
              </a:spcBef>
              <a:spcAft>
                <a:spcPts val="499"/>
              </a:spcAft>
              <a:buNone/>
              <a:tabLst>
                <a:tab algn="l" pos="0"/>
                <a:tab algn="l" pos="2235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19320" indent="-304920">
              <a:lnSpc>
                <a:spcPct val="75000"/>
              </a:lnSpc>
              <a:spcBef>
                <a:spcPts val="499"/>
              </a:spcBef>
              <a:spcAft>
                <a:spcPts val="499"/>
              </a:spcAft>
              <a:buNone/>
              <a:tabLst>
                <a:tab algn="l" pos="0"/>
                <a:tab algn="l" pos="2235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19320" indent="-304920">
              <a:lnSpc>
                <a:spcPct val="75000"/>
              </a:lnSpc>
              <a:spcBef>
                <a:spcPts val="499"/>
              </a:spcBef>
              <a:spcAft>
                <a:spcPts val="499"/>
              </a:spcAft>
              <a:buNone/>
              <a:tabLst>
                <a:tab algn="l" pos="0"/>
                <a:tab algn="l" pos="2235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19320" indent="-304920">
              <a:lnSpc>
                <a:spcPct val="75000"/>
              </a:lnSpc>
              <a:spcBef>
                <a:spcPts val="499"/>
              </a:spcBef>
              <a:spcAft>
                <a:spcPts val="499"/>
              </a:spcAft>
              <a:buNone/>
              <a:tabLst>
                <a:tab algn="l" pos="0"/>
                <a:tab algn="l" pos="2235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19320" indent="-304920">
              <a:lnSpc>
                <a:spcPct val="75000"/>
              </a:lnSpc>
              <a:spcBef>
                <a:spcPts val="499"/>
              </a:spcBef>
              <a:spcAft>
                <a:spcPts val="499"/>
              </a:spcAft>
              <a:buNone/>
              <a:tabLst>
                <a:tab algn="l" pos="0"/>
                <a:tab algn="l" pos="2235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19320" indent="-304920">
              <a:lnSpc>
                <a:spcPct val="75000"/>
              </a:lnSpc>
              <a:spcBef>
                <a:spcPts val="499"/>
              </a:spcBef>
              <a:spcAft>
                <a:spcPts val="499"/>
              </a:spcAft>
              <a:buNone/>
              <a:tabLst>
                <a:tab algn="l" pos="0"/>
                <a:tab algn="l" pos="2235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19320" indent="-304920">
              <a:lnSpc>
                <a:spcPct val="75000"/>
              </a:lnSpc>
              <a:spcBef>
                <a:spcPts val="499"/>
              </a:spcBef>
              <a:spcAft>
                <a:spcPts val="499"/>
              </a:spcAft>
              <a:buNone/>
              <a:tabLst>
                <a:tab algn="l" pos="0"/>
                <a:tab algn="l" pos="2235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19320" indent="-304920">
              <a:lnSpc>
                <a:spcPct val="75000"/>
              </a:lnSpc>
              <a:spcBef>
                <a:spcPts val="499"/>
              </a:spcBef>
              <a:spcAft>
                <a:spcPts val="499"/>
              </a:spcAft>
              <a:buNone/>
              <a:tabLst>
                <a:tab algn="l" pos="0"/>
                <a:tab algn="l" pos="2235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19320" indent="0">
              <a:lnSpc>
                <a:spcPct val="75000"/>
              </a:lnSpc>
              <a:spcBef>
                <a:spcPts val="176"/>
              </a:spcBef>
              <a:buNone/>
              <a:tabLst>
                <a:tab algn="l" pos="2235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19320" indent="0">
              <a:lnSpc>
                <a:spcPct val="75000"/>
              </a:lnSpc>
              <a:spcBef>
                <a:spcPts val="176"/>
              </a:spcBef>
              <a:buNone/>
              <a:tabLst>
                <a:tab algn="l" pos="2235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800280" indent="0">
              <a:lnSpc>
                <a:spcPct val="75000"/>
              </a:lnSpc>
              <a:spcBef>
                <a:spcPts val="437"/>
              </a:spcBef>
              <a:spcAft>
                <a:spcPts val="264"/>
              </a:spcAft>
              <a:buNone/>
              <a:tabLst>
                <a:tab algn="l" pos="2235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26" name=""/>
          <p:cNvGraphicFramePr/>
          <p:nvPr/>
        </p:nvGraphicFramePr>
        <p:xfrm>
          <a:off x="844560" y="2882880"/>
          <a:ext cx="7791480" cy="3044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44560" y="2882880"/>
                    <a:ext cx="7791480" cy="3044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8" name=""/>
          <p:cNvSpPr/>
          <p:nvPr/>
        </p:nvSpPr>
        <p:spPr>
          <a:xfrm>
            <a:off x="420480" y="5907240"/>
            <a:ext cx="4442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*** Percentages are calculated as a percent of the total number of accounts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3078000" y="1258920"/>
            <a:ext cx="4537080" cy="138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3" marL="2120760" indent="-457200">
              <a:lnSpc>
                <a:spcPct val="65000"/>
              </a:lnSpc>
              <a:spcBef>
                <a:spcPts val="876"/>
              </a:spcBef>
              <a:spcAft>
                <a:spcPts val="88"/>
              </a:spcAft>
              <a:buClr>
                <a:srgbClr val="000000"/>
              </a:buClr>
              <a:buFont typeface="Arial Narrow"/>
              <a:buAutoNum type="alphaLcParenR" startAt="3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Increase overall volumes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806560" indent="-571320">
              <a:lnSpc>
                <a:spcPct val="65000"/>
              </a:lnSpc>
              <a:spcBef>
                <a:spcPts val="624"/>
              </a:spcBef>
              <a:spcAft>
                <a:spcPts val="62"/>
              </a:spcAft>
              <a:tabLst>
                <a:tab algn="l" pos="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2000: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65 BCF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806560" indent="-571320">
              <a:lnSpc>
                <a:spcPct val="65000"/>
              </a:lnSpc>
              <a:spcBef>
                <a:spcPts val="624"/>
              </a:spcBef>
              <a:spcAft>
                <a:spcPts val="62"/>
              </a:spcAft>
              <a:tabLst>
                <a:tab algn="l" pos="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2001 Plan: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160 BCF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806560" indent="-571320">
              <a:lnSpc>
                <a:spcPct val="65000"/>
              </a:lnSpc>
              <a:spcBef>
                <a:spcPts val="624"/>
              </a:spcBef>
              <a:spcAft>
                <a:spcPts val="62"/>
              </a:spcAft>
              <a:tabLst>
                <a:tab algn="l" pos="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250% Growth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2120760" indent="-457200">
              <a:lnSpc>
                <a:spcPct val="65000"/>
              </a:lnSpc>
              <a:spcBef>
                <a:spcPts val="876"/>
              </a:spcBef>
              <a:spcAft>
                <a:spcPts val="88"/>
              </a:spcAft>
              <a:buClr>
                <a:srgbClr val="000000"/>
              </a:buClr>
              <a:buFont typeface="Arial Narrow"/>
              <a:buAutoNum type="alphaLcParenR" startAt="4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Increase Customer Contact/Coverage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806560" indent="-571320">
              <a:lnSpc>
                <a:spcPct val="65000"/>
              </a:lnSpc>
              <a:spcBef>
                <a:spcPts val="624"/>
              </a:spcBef>
              <a:spcAft>
                <a:spcPts val="62"/>
              </a:spcAft>
              <a:tabLst>
                <a:tab algn="l" pos="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Mid-Year / 50%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EOY / 100%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"/>
          <p:cNvSpPr/>
          <p:nvPr/>
        </p:nvSpPr>
        <p:spPr>
          <a:xfrm>
            <a:off x="685800" y="1820880"/>
            <a:ext cx="8242200" cy="172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914400" indent="-457200">
              <a:lnSpc>
                <a:spcPct val="70000"/>
              </a:lnSpc>
              <a:spcBef>
                <a:spcPts val="524"/>
              </a:spcBef>
              <a:spcAft>
                <a:spcPts val="88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EOL Specific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549440" indent="-457200">
              <a:lnSpc>
                <a:spcPct val="70000"/>
              </a:lnSpc>
              <a:spcBef>
                <a:spcPts val="524"/>
              </a:spcBef>
              <a:spcAft>
                <a:spcPts val="88"/>
              </a:spcAft>
              <a:buClr>
                <a:srgbClr val="000000"/>
              </a:buClr>
              <a:buFont typeface="Arial Narrow"/>
              <a:buAutoNum type="alphaL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Develop new 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2120760" indent="-287280">
              <a:lnSpc>
                <a:spcPct val="75000"/>
              </a:lnSpc>
              <a:spcBef>
                <a:spcPts val="624"/>
              </a:spcBef>
              <a:spcAft>
                <a:spcPts val="62"/>
              </a:spcAft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Regional – 3 /Quarter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2120760" indent="-287280">
              <a:lnSpc>
                <a:spcPct val="70000"/>
              </a:lnSpc>
              <a:spcBef>
                <a:spcPts val="561"/>
              </a:spcBef>
              <a:spcAft>
                <a:spcPts val="62"/>
              </a:spcAft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Class – 2 Industrials, 1 ESCO, 1 IPP, 2 Producers, 6 Other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549440" indent="-457200">
              <a:lnSpc>
                <a:spcPct val="70000"/>
              </a:lnSpc>
              <a:spcBef>
                <a:spcPts val="788"/>
              </a:spcBef>
              <a:buClr>
                <a:srgbClr val="000000"/>
              </a:buClr>
              <a:buFont typeface="Arial Narrow"/>
              <a:buAutoNum type="alphaL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Increase overall trades and trades per customer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2120760" indent="-287280">
              <a:lnSpc>
                <a:spcPct val="75000"/>
              </a:lnSpc>
              <a:spcBef>
                <a:spcPts val="624"/>
              </a:spcBef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2000 EOY: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676/d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2120760" indent="-287280">
              <a:lnSpc>
                <a:spcPct val="75000"/>
              </a:lnSpc>
              <a:spcBef>
                <a:spcPts val="624"/>
              </a:spcBef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2001 Plan EOY: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1883/d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549440" indent="-457200">
              <a:lnSpc>
                <a:spcPct val="75000"/>
              </a:lnSpc>
              <a:spcBef>
                <a:spcPts val="624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1" name=""/>
          <p:cNvGraphicFramePr/>
          <p:nvPr/>
        </p:nvGraphicFramePr>
        <p:xfrm>
          <a:off x="766800" y="3510000"/>
          <a:ext cx="7907400" cy="2917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6800" y="3510000"/>
                    <a:ext cx="7907400" cy="2917800"/>
                  </a:xfrm>
                  <a:prstGeom prst="rect">
                    <a:avLst/>
                  </a:prstGeom>
                  <a:noFill/>
                  <a:ln w="0">
                    <a:noFill/>
                  </a:ln>
                  <a:effectLst>
                    <a:outerShdw dist="107932" dir="2700000" blurRad="0" rotWithShape="0">
                      <a:srgbClr val="808080"/>
                    </a:outerShdw>
                  </a:effectLst>
                </p:spPr>
              </p:pic>
            </p:oleObj>
          </a:graphicData>
        </a:graphic>
      </p:graphicFrame>
      <p:sp>
        <p:nvSpPr>
          <p:cNvPr id="33" name=""/>
          <p:cNvSpPr/>
          <p:nvPr/>
        </p:nvSpPr>
        <p:spPr>
          <a:xfrm>
            <a:off x="5149800" y="0"/>
            <a:ext cx="3727440" cy="39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2001 Market Deliverables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82560" y="838080"/>
            <a:ext cx="6921720" cy="85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627120" indent="-169920">
              <a:lnSpc>
                <a:spcPct val="75000"/>
              </a:lnSpc>
              <a:spcBef>
                <a:spcPts val="1001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Strategic Outsourcing/Customer Asset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547640" indent="-457200">
              <a:lnSpc>
                <a:spcPct val="75000"/>
              </a:lnSpc>
              <a:spcBef>
                <a:spcPts val="751"/>
              </a:spcBef>
              <a:spcAft>
                <a:spcPts val="74"/>
              </a:spcAft>
              <a:buClr>
                <a:srgbClr val="000000"/>
              </a:buClr>
              <a:buFont typeface="Arial Narrow"/>
              <a:buAutoNum type="alphaL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2001 Plan: 3 Strategic Outsourcing/Asset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662120">
              <a:lnSpc>
                <a:spcPct val="75000"/>
              </a:lnSpc>
              <a:spcBef>
                <a:spcPts val="624"/>
              </a:spcBef>
              <a:spcAft>
                <a:spcPts val="62"/>
              </a:spcAft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2 Producer Specific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662120">
              <a:lnSpc>
                <a:spcPct val="75000"/>
              </a:lnSpc>
              <a:spcBef>
                <a:spcPts val="187"/>
              </a:spcBef>
              <a:spcAft>
                <a:spcPts val="62"/>
              </a:spcAft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8793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1999-10-25T15:58:35Z</dcterms:created>
  <dc:creator>Mark Frank</dc:creator>
  <dc:description/>
  <dc:language>en-US</dc:language>
  <cp:lastModifiedBy>lluce</cp:lastModifiedBy>
  <cp:lastPrinted>2000-10-11T17:18:31Z</cp:lastPrinted>
  <dcterms:modified xsi:type="dcterms:W3CDTF">2001-03-09T19:51:18Z</dcterms:modified>
  <cp:revision>866</cp:revision>
  <dc:subject/>
  <dc:title>Enron North America 2000 - 2002 Financial Plan</dc:title>
</cp:coreProperties>
</file>