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10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1.wmf" ContentType="image/x-wmf"/>
  <Override PartName="/ppt/embeddings/oleObject1.bin" ContentType="application/vnd.openxmlformats-officedocument.oleObject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1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3328920" y="6560640"/>
            <a:ext cx="2463840" cy="29700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  <a:def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fld id="{75A4942A-C537-40B1-AE68-1D7ECBB133EF}" type="slidenum"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339840" y="919080"/>
            <a:ext cx="8518320" cy="0"/>
          </a:xfrm>
          <a:prstGeom prst="line">
            <a:avLst/>
          </a:prstGeom>
          <a:ln w="38160">
            <a:solidFill>
              <a:srgbClr val="ff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" name="E_RGB_R" descr=""/>
          <p:cNvPicPr/>
          <p:nvPr/>
        </p:nvPicPr>
        <p:blipFill>
          <a:blip r:embed="rId2"/>
          <a:stretch/>
        </p:blipFill>
        <p:spPr>
          <a:xfrm>
            <a:off x="8369280" y="6093000"/>
            <a:ext cx="736560" cy="7268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432160" y="2747520"/>
            <a:ext cx="615456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6" name=""/>
          <p:cNvSpPr/>
          <p:nvPr/>
        </p:nvSpPr>
        <p:spPr>
          <a:xfrm>
            <a:off x="425520" y="938160"/>
            <a:ext cx="1565280" cy="5695920"/>
          </a:xfrm>
          <a:custGeom>
            <a:avLst/>
            <a:gdLst>
              <a:gd name="textAreaLeft" fmla="*/ 104400 w 1565280"/>
              <a:gd name="textAreaRight" fmla="*/ 1460880 w 1565280"/>
              <a:gd name="textAreaTop" fmla="*/ 104400 h 5695920"/>
              <a:gd name="textAreaBottom" fmla="*/ 5591520 h 5695920"/>
            </a:gdLst>
            <a:ahLst/>
            <a:cxnLst/>
            <a:rect l="textAreaLeft" t="textAreaTop" r="textAreaRight" b="textAreaBottom"/>
            <a:pathLst>
              <a:path w="21600" h="78587">
                <a:moveTo>
                  <a:pt x="4933" y="0"/>
                </a:moveTo>
                <a:arcTo wR="4933" hR="4933" stAng="16200000" swAng="-5400000"/>
                <a:lnTo>
                  <a:pt x="0" y="73654"/>
                </a:lnTo>
                <a:arcTo wR="4933" hR="4933" stAng="10800000" swAng="-5400000"/>
                <a:lnTo>
                  <a:pt x="16667" y="78587"/>
                </a:lnTo>
                <a:arcTo wR="4933" hR="4933" stAng="5400000" swAng="-5400000"/>
                <a:lnTo>
                  <a:pt x="21600" y="4933"/>
                </a:lnTo>
                <a:arcTo wR="4933" hR="4933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425520" y="212760"/>
            <a:ext cx="8221680" cy="17366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592200" y="357120"/>
            <a:ext cx="1225440" cy="14446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44680"/>
              <a:gd name="textAreaBottom" fmla="*/ 1371960 h 1444680"/>
            </a:gdLst>
            <a:ahLst/>
            <a:cxnLst/>
            <a:rect l="textAreaLeft" t="textAreaTop" r="textAreaRight" b="textAreaBottom"/>
            <a:pathLst>
              <a:path w="21600" h="25463">
                <a:moveTo>
                  <a:pt x="4393" y="0"/>
                </a:moveTo>
                <a:arcTo wR="4393" hR="4393" stAng="16200000" swAng="-5400000"/>
                <a:lnTo>
                  <a:pt x="0" y="21070"/>
                </a:lnTo>
                <a:arcTo wR="4393" hR="4393" stAng="10800000" swAng="-5400000"/>
                <a:lnTo>
                  <a:pt x="17207" y="25463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2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192420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3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592200" y="500076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4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460224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5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593568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6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726912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7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592200" y="1911240"/>
            <a:ext cx="1225440" cy="14446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44680"/>
              <a:gd name="textAreaBottom" fmla="*/ 1371960 h 1444680"/>
            </a:gdLst>
            <a:ahLst/>
            <a:cxnLst/>
            <a:rect l="textAreaLeft" t="textAreaTop" r="textAreaRight" b="textAreaBottom"/>
            <a:pathLst>
              <a:path w="21600" h="25463">
                <a:moveTo>
                  <a:pt x="4393" y="0"/>
                </a:moveTo>
                <a:arcTo wR="4393" hR="4393" stAng="16200000" swAng="-5400000"/>
                <a:lnTo>
                  <a:pt x="0" y="21070"/>
                </a:lnTo>
                <a:arcTo wR="4393" hR="4393" stAng="10800000" swAng="-5400000"/>
                <a:lnTo>
                  <a:pt x="17207" y="25463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8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3260880" y="378000"/>
            <a:ext cx="1225440" cy="144432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44320"/>
              <a:gd name="textAreaBottom" fmla="*/ 1371600 h 1444320"/>
            </a:gdLst>
            <a:ahLst/>
            <a:cxnLst/>
            <a:rect l="textAreaLeft" t="textAreaTop" r="textAreaRight" b="textAreaBottom"/>
            <a:pathLst>
              <a:path w="21600" h="25457">
                <a:moveTo>
                  <a:pt x="4393" y="0"/>
                </a:moveTo>
                <a:arcTo wR="4393" hR="4393" stAng="16200000" swAng="-5400000"/>
                <a:lnTo>
                  <a:pt x="0" y="21064"/>
                </a:lnTo>
                <a:arcTo wR="4393" hR="4393" stAng="10800000" swAng="-5400000"/>
                <a:lnTo>
                  <a:pt x="17207" y="25457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9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593640" y="3454560"/>
            <a:ext cx="1225800" cy="1444320"/>
          </a:xfrm>
          <a:custGeom>
            <a:avLst/>
            <a:gdLst>
              <a:gd name="textAreaLeft" fmla="*/ 72720 w 1225800"/>
              <a:gd name="textAreaRight" fmla="*/ 1153080 w 1225800"/>
              <a:gd name="textAreaTop" fmla="*/ 72720 h 1444320"/>
              <a:gd name="textAreaBottom" fmla="*/ 1371600 h 1444320"/>
            </a:gdLst>
            <a:ahLst/>
            <a:cxnLst/>
            <a:rect l="textAreaLeft" t="textAreaTop" r="textAreaRight" b="textAreaBottom"/>
            <a:pathLst>
              <a:path w="21600" h="25449">
                <a:moveTo>
                  <a:pt x="4393" y="0"/>
                </a:moveTo>
                <a:arcTo wR="4393" hR="4393" stAng="16200000" swAng="-5400000"/>
                <a:lnTo>
                  <a:pt x="0" y="21056"/>
                </a:lnTo>
                <a:arcTo wR="4393" hR="4393" stAng="10800000" swAng="-5400000"/>
                <a:lnTo>
                  <a:pt x="17207" y="25449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10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" name="E_RGB_R" descr=""/>
          <p:cNvPicPr/>
          <p:nvPr/>
        </p:nvPicPr>
        <p:blipFill>
          <a:blip r:embed="rId11"/>
          <a:stretch/>
        </p:blipFill>
        <p:spPr>
          <a:xfrm>
            <a:off x="8369280" y="6093000"/>
            <a:ext cx="736560" cy="72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"/>
          <p:cNvSpPr/>
          <p:nvPr/>
        </p:nvSpPr>
        <p:spPr>
          <a:xfrm>
            <a:off x="3481560" y="6654960"/>
            <a:ext cx="21621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624"/>
              </a:spcBef>
              <a:spcAft>
                <a:spcPts val="3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09680" indent="36360" algn="ctr">
              <a:spcBef>
                <a:spcPts val="689"/>
              </a:spcBef>
              <a:spcAft>
                <a:spcPts val="4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70040" indent="63360" algn="ctr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82520" indent="88920" algn="ctr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-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36760" indent="115920" algn="ctr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374920" y="2653920"/>
            <a:ext cx="6154560" cy="2071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Meritocracy in Action:  Enron Success Stories</a:t>
            </a:r>
            <a:endParaRPr b="0" lang="en-US" sz="4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13A40D1-17F9-4F22-A350-908EDFC789F1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6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250920" y="1019160"/>
            <a:ext cx="8680320" cy="41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Leslie Foust: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06/97:  Sr. Specialist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Manager, Comm. (20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08/01:  Director, Account  (30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Sr. Specialist to Director:  50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Support Success Examples (EWS-ENW)</a:t>
            </a:r>
            <a:endParaRPr b="0" lang="en-US" sz="29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6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Sally Beck: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09/92:  Manager, Credit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07/94:  Director, Comm. Supt. (22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02/98:  Vice President, Comm. Supt. (43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Managing Director, Energy Operations (36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Manager to Managing Director:  101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Support Success Examples (EWS-ENW)</a:t>
            </a:r>
            <a:endParaRPr b="0" lang="en-US" sz="29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7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Susan Harrison: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10/96:  Sr. Specialist, Comm. Supt.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02/98:  Manager, Comm. Supt. (16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06/99:  Director, Comm. Supt. (16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08/01:  Sr. Director, E-Commerce Support (26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Sr. Specialist to Sr. Director:  58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60000" y="9000"/>
            <a:ext cx="847404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Support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7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250920" y="1019160"/>
            <a:ext cx="8680320" cy="41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Cynthia Wishert: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11/98:  Manager, Comm. Supt.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05/99:  Director, Comm. Supt. (6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08/00:  Sr. Director, Transition (15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Manager to Sr. Director:  21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(EWS-ENW)</a:t>
            </a:r>
            <a:endParaRPr b="0" lang="en-US" sz="29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8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250920" y="1019160"/>
            <a:ext cx="8680320" cy="41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Beth Perlman: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10/95:  Director, Comm. Supt.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03/98:  Sr. Director, Comm. Supt. (29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Vice President, IT Development (23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Director to Vice President:  52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55240" y="9000"/>
            <a:ext cx="868356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8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250920" y="1019160"/>
            <a:ext cx="8680320" cy="41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Vivian Hart: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Asian or Pacific Islander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04/97:  Sr. Specialist, Spec. Tech.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05/98:  Manager, Spec. Tech. (13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08/00:  Director, Business Solutions (27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Sr. Specialist to Director:  40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(Corp-EGF)</a:t>
            </a:r>
            <a:endParaRPr b="0" lang="en-US" sz="29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9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Kristina Mordaunt: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08/93:  Counsel Sr.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03/95:  Gen. Counsel Asst. (19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03/96:  VP &amp; Asst. Gen. Counsel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04/01:  Managing Director, Legal (61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Counsel Sr. to Managing Director:  92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9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Harpreet Arora: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Asian or Pacific Islander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06/95:  Associate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06/96:  Manager, Comm.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02/98:  Director, Comm. (20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Vice President, Trading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Vice President:  56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(EWS-EGM)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0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250920" y="1019160"/>
            <a:ext cx="8680320" cy="50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Jeffrey Shankman: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03/92:  Manager, Comm.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10/94:  Director, Comm. (31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03/96:  Vice President, Comm. (17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02/98:  Managing Director, Trading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Chief Operating Officer, Enron Global Markets (36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Manager to Chief Operating Officer:  108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0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 Davis: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09/96:  Staff, Comm. Supt.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09/97:  Manager, Comm.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Director, Comm. (29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Vice President, Trading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Staff to Vice President:  51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82480" y="208080"/>
            <a:ext cx="7994880" cy="946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Upward Mobility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22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63520" y="954000"/>
            <a:ext cx="866448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" name=""/>
          <p:cNvGraphicFramePr/>
          <p:nvPr/>
        </p:nvGraphicFramePr>
        <p:xfrm>
          <a:off x="1403280" y="1365120"/>
          <a:ext cx="6096240" cy="4067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03280" y="1365120"/>
                    <a:ext cx="6096240" cy="4067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" name=""/>
          <p:cNvSpPr/>
          <p:nvPr/>
        </p:nvSpPr>
        <p:spPr>
          <a:xfrm>
            <a:off x="1415880" y="5450040"/>
            <a:ext cx="608652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Source of benchmarking statistics: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Merrill Lynch (Director level is equated to Enron’s VP level) and Goldman Sachs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1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250920" y="1019160"/>
            <a:ext cx="8680320" cy="50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John Arnold: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05/95:  Analyst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01/97:  Associate (20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08/97:  Manager, Comm. (7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Director, Comm.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Vice President, Trading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Analyst to Vice President:  57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(EWS-EGAS)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1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250920" y="1019160"/>
            <a:ext cx="8680320" cy="46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Ermes Melinchon: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Hispanic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04/95:  Associate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01/97:  Manager (21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01/98:  General Manager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Vice President, Asset Bus. Dev. (37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Vice President:  70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(EWS-EEL)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2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Matthew Scrimshaw: New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08/92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Manager, Comm. (*unable to verify data pre-1995)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02/96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Director, Comm. (42 months)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02/98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Vice President, Comm.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Managing Director, EBS Commercial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Manager to Managing Director: 90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(EWS-EEL)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2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250920" y="1019160"/>
            <a:ext cx="8680320" cy="50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Richard Lewis: New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01/94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Associate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02/96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Manager, Comm. (23 months)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08/97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Director, Comm.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08/99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Vice President, Comm.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Managing Director, Commercial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Managing Director: 83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248760" y="9000"/>
            <a:ext cx="866628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(EWS-EEL)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250920" y="1019160"/>
            <a:ext cx="8680320" cy="50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Marcello Romano: New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07/95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Analyst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08/96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Associate (13 months)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08/97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Manager, Comm.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08/99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Director, Comm.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Vice President , EBS Bandwidth Trading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Analyst to Vice President: 67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(EWS-EEL)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Simon Hastings: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06/98:  Sr. Specialist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01/99:  Associate (7 months)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Manager, Comm. (13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08/01:  Director, Trading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Sr. Specialist to Director:  38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4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James Lewis: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African-American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07/97:  Associate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Manager, Comm. (19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08/99:  Director, Comm. Supt. (6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Vice President, Risk Management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Vice President:  43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Support Success Examples (EWS-ENW)</a:t>
            </a:r>
            <a:endParaRPr b="0" lang="en-US" sz="29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4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250920" y="1019160"/>
            <a:ext cx="8680320" cy="37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Kal Shah: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Asian or Pacific Islander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07/96:  Associate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03/98:  Manager, Comm. Supt. (20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Director, E-Commerce Support (23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Sr. Specialist to Director:  43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5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Vasant Shanbhogue: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Asian or Pacific Islander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05/95:  Associate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08/96:  Manager, Research (15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01/97:  Director, Research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01/98:  VP, Research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VP:  45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5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Pinnamaneni Krishnarao: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Asian or Pacific Islander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01/94:  Analyst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05/97:  Manager, Research (40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Director, Research (21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VP, Research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Analyst to VP:  85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2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250920" y="1019160"/>
            <a:ext cx="8680320" cy="46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Laura Luce: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05/96:  Associate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01/97:  Manager, Comm. (8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Director, Comm. (25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Vice President, Orig. Wholesale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Vice President:  45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(EWS-ENW)</a:t>
            </a:r>
            <a:endParaRPr b="0" lang="en-US" sz="29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6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Ganapathy Ramesh: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Asian or Pacific Islander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06/97:  Sr. Specialist, Spec. Tech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Manager, Spec. Tech. (20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Director, IT Development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Sr. Specialist to Director:  44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6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50920" y="1019160"/>
            <a:ext cx="8680320" cy="41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Anthony Dayao: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Asian or Pacific Islander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05/95:  Manager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07/96:  Director, Comm. Supt. (14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08/98:  Sr. Director (25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VP, IT Development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Manager to VP:  57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7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Edwin Essandoh: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African-American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07/98:  Attorney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Attorney II (7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Attorney III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05/00:  Counsel Sr. (3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Attorney to Counsel Sr.:  22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Jean Mrha: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05/95:  Associate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01/97:  Manager, Comm. (20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02/98:  Director, Comm. (13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VP, Orig. Wholesale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VP:  57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(EWS-EGM)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250920" y="1019160"/>
            <a:ext cx="8680320" cy="37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Jennifer Fraser: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09/97:  Associate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04/99:  Manager, Comm. (19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10/00:  Director, Orig. Wholesale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Director:  37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4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250920" y="1019160"/>
            <a:ext cx="8680320" cy="37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Heather Kroll: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08/97:  Associate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Manager, Comm.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08/01:  Director, Orig. Wholesale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Director:  42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(EWS-EEL)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4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250920" y="1019160"/>
            <a:ext cx="8680320" cy="37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Robina Barker-Bennett: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04/98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Associate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08/99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Manager, Comm. (16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Director, Commercial (6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Director: 22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5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250920" y="1019160"/>
            <a:ext cx="8680320" cy="55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Janet Dietrich: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07/92:  Trader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08/94:  Director, Comm. (25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01/97:  Vice President, Comm. (29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Managing Director (25 months)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Chief Operating Officer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07/01:  President, Enron Energy Services (5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Trader to President:  96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5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250920" y="1019160"/>
            <a:ext cx="8680320" cy="41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Jeanette Reese: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African-American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07/97:  Associate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07/99:  Manager, Comm.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08/01:  Director, Underwriting (25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Director:  49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2001-08-29T18:26:02Z</dcterms:created>
  <dc:creator>sarya</dc:creator>
  <dc:description/>
  <dc:language>en-US</dc:language>
  <cp:lastModifiedBy>jmrha</cp:lastModifiedBy>
  <cp:lastPrinted>2001-01-26T18:45:08Z</cp:lastPrinted>
  <dcterms:modified xsi:type="dcterms:W3CDTF">2001-09-14T17:29:35Z</dcterms:modified>
  <cp:revision>19</cp:revision>
  <dc:subject/>
  <dc:title>Meritocracy in Action:  Enron Success Stories</dc:title>
</cp:coreProperties>
</file>