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theme/theme3.xml" ContentType="application/vnd.openxmlformats-officedocument.theme+xml"/>
  <Override PartName="/ppt/slideLayouts/_rels/slideLayout3.xml.rels" ContentType="application/vnd.openxmlformats-package.relationships+xml"/>
  <Override PartName="/ppt/slideLayouts/_rels/slideLayout2.xml.rels" ContentType="application/vnd.openxmlformats-package.relationships+xml"/>
  <Override PartName="/ppt/slideLayouts/_rels/slideLayout1.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_rels/presentation.xml.rels" ContentType="application/vnd.openxmlformats-package.relationships+xml"/>
  <Override PartName="/ppt/notesMasters/_rels/notesMaster1.xml.rels" ContentType="application/vnd.openxmlformats-package.relationships+xml"/>
  <Override PartName="/ppt/notesMasters/notesMaster1.xml" ContentType="application/vnd.openxmlformats-officedocument.presentationml.notesMaster+xml"/>
  <Override PartName="/ppt/embeddings/oleObject1.bin" ContentType="application/vnd.openxmlformats-officedocument.oleObject"/>
  <Override PartName="/ppt/embeddings/oleObject2.bin" ContentType="application/vnd.openxmlformats-officedocument.oleObject"/>
  <Override PartName="/ppt/embeddings/oleObject3.bin" ContentType="application/vnd.openxmlformats-officedocument.oleObject"/>
  <Override PartName="/ppt/embeddings/oleObject4.bin" ContentType="application/vnd.openxmlformats-officedocument.oleObject"/>
  <Override PartName="/ppt/embeddings/oleObject5.bin" ContentType="application/vnd.openxmlformats-officedocument.oleObject"/>
  <Override PartName="/ppt/embeddings/oleObject6.bin" ContentType="application/vnd.openxmlformats-officedocument.oleObject"/>
  <Override PartName="/ppt/media/image13.wmf" ContentType="image/x-wmf"/>
  <Override PartName="/ppt/media/image12.png" ContentType="image/png"/>
  <Override PartName="/ppt/media/image3.png" ContentType="image/png"/>
  <Override PartName="/ppt/media/image9.png" ContentType="image/png"/>
  <Override PartName="/ppt/media/image15.wmf" ContentType="image/x-wmf"/>
  <Override PartName="/ppt/media/image1.png" ContentType="image/png"/>
  <Override PartName="/ppt/media/image4.png" ContentType="image/png"/>
  <Override PartName="/ppt/media/image14.png" ContentType="image/png"/>
  <Override PartName="/ppt/media/image5.png" ContentType="image/png"/>
  <Override PartName="/ppt/media/image6.png" ContentType="image/png"/>
  <Override PartName="/ppt/media/image16.png" ContentType="image/png"/>
  <Override PartName="/ppt/media/image7.png" ContentType="image/png"/>
  <Override PartName="/ppt/media/image10.wmf" ContentType="image/x-wmf"/>
  <Override PartName="/ppt/media/image11.png" ContentType="image/png"/>
  <Override PartName="/ppt/media/image2.png" ContentType="image/png"/>
  <Override PartName="/ppt/media/image17.wmf" ContentType="image/x-wmf"/>
  <Override PartName="/ppt/media/image8.wmf" ContentType="image/x-wmf"/>
  <Override PartName="/ppt/slides/slide29.xml" ContentType="application/vnd.openxmlformats-officedocument.presentationml.slide+xml"/>
  <Override PartName="/ppt/slides/slide28.xml" ContentType="application/vnd.openxmlformats-officedocument.presentationml.slide+xml"/>
  <Override PartName="/ppt/slides/slide27.xml" ContentType="application/vnd.openxmlformats-officedocument.presentationml.slide+xml"/>
  <Override PartName="/ppt/slides/slide26.xml" ContentType="application/vnd.openxmlformats-officedocument.presentationml.slide+xml"/>
  <Override PartName="/ppt/slides/slide14.xml" ContentType="application/vnd.openxmlformats-officedocument.presentationml.slide+xml"/>
  <Override PartName="/ppt/slides/slide6.xml" ContentType="application/vnd.openxmlformats-officedocument.presentationml.slide+xml"/>
  <Override PartName="/ppt/slides/slide15.xml" ContentType="application/vnd.openxmlformats-officedocument.presentationml.slide+xml"/>
  <Override PartName="/ppt/slides/slide7.xml" ContentType="application/vnd.openxmlformats-officedocument.presentationml.slide+xml"/>
  <Override PartName="/ppt/slides/slide1.xml" ContentType="application/vnd.openxmlformats-officedocument.presentationml.slide+xml"/>
  <Override PartName="/ppt/slides/slide16.xml" ContentType="application/vnd.openxmlformats-officedocument.presentationml.slide+xml"/>
  <Override PartName="/ppt/slides/slide8.xml" ContentType="application/vnd.openxmlformats-officedocument.presentationml.slide+xml"/>
  <Override PartName="/ppt/slides/slide2.xml" ContentType="application/vnd.openxmlformats-officedocument.presentationml.slide+xml"/>
  <Override PartName="/ppt/slides/slide1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_rels/slide17.xml.rels" ContentType="application/vnd.openxmlformats-package.relationships+xml"/>
  <Override PartName="/ppt/slides/_rels/slide9.xml.rels" ContentType="application/vnd.openxmlformats-package.relationships+xml"/>
  <Override PartName="/ppt/slides/_rels/slide26.xml.rels" ContentType="application/vnd.openxmlformats-package.relationships+xml"/>
  <Override PartName="/ppt/slides/_rels/slide11.xml.rels" ContentType="application/vnd.openxmlformats-package.relationships+xml"/>
  <Override PartName="/ppt/slides/_rels/slide20.xml.rels" ContentType="application/vnd.openxmlformats-package.relationships+xml"/>
  <Override PartName="/ppt/slides/_rels/slide3.xml.rels" ContentType="application/vnd.openxmlformats-package.relationships+xml"/>
  <Override PartName="/ppt/slides/_rels/slide18.xml.rels" ContentType="application/vnd.openxmlformats-package.relationships+xml"/>
  <Override PartName="/ppt/slides/_rels/slide12.xml.rels" ContentType="application/vnd.openxmlformats-package.relationships+xml"/>
  <Override PartName="/ppt/slides/_rels/slide21.xml.rels" ContentType="application/vnd.openxmlformats-package.relationships+xml"/>
  <Override PartName="/ppt/slides/_rels/slide4.xml.rels" ContentType="application/vnd.openxmlformats-package.relationships+xml"/>
  <Override PartName="/ppt/slides/_rels/slide19.xml.rels" ContentType="application/vnd.openxmlformats-package.relationships+xml"/>
  <Override PartName="/ppt/slides/_rels/slide13.xml.rels" ContentType="application/vnd.openxmlformats-package.relationships+xml"/>
  <Override PartName="/ppt/slides/_rels/slide33.xml.rels" ContentType="application/vnd.openxmlformats-package.relationships+xml"/>
  <Override PartName="/ppt/slides/_rels/slide32.xml.rels" ContentType="application/vnd.openxmlformats-package.relationships+xml"/>
  <Override PartName="/ppt/slides/_rels/slide31.xml.rels" ContentType="application/vnd.openxmlformats-package.relationships+xml"/>
  <Override PartName="/ppt/slides/_rels/slide29.xml.rels" ContentType="application/vnd.openxmlformats-package.relationships+xml"/>
  <Override PartName="/ppt/slides/_rels/slide34.xml.rels" ContentType="application/vnd.openxmlformats-package.relationships+xml"/>
  <Override PartName="/ppt/slides/_rels/slide10.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27.xml.rels" ContentType="application/vnd.openxmlformats-package.relationships+xml"/>
  <Override PartName="/ppt/slides/_rels/slide16.xml.rels" ContentType="application/vnd.openxmlformats-package.relationships+xml"/>
  <Override PartName="/ppt/slides/_rels/slide1.xml.rels" ContentType="application/vnd.openxmlformats-package.relationships+xml"/>
  <Override PartName="/ppt/slides/_rels/slide36.xml.rels" ContentType="application/vnd.openxmlformats-package.relationships+xml"/>
  <Override PartName="/ppt/slides/_rels/slide28.xml.rels" ContentType="application/vnd.openxmlformats-package.relationships+xml"/>
  <Override PartName="/ppt/slides/_rels/slide30.xml.rels" ContentType="application/vnd.openxmlformats-package.relationships+xml"/>
  <Override PartName="/ppt/slides/_rels/slide2.xml.rels" ContentType="application/vnd.openxmlformats-package.relationships+xml"/>
  <Override PartName="/ppt/slides/_rels/slide37.xml.rels" ContentType="application/vnd.openxmlformats-package.relationships+xml"/>
  <Override PartName="/ppt/slides/_rels/slide35.xml.rels" ContentType="application/vnd.openxmlformats-package.relationships+xml"/>
  <Override PartName="/ppt/slides/_rels/slide38.xml.rels" ContentType="application/vnd.openxmlformats-package.relationships+xml"/>
  <Override PartName="/ppt/slides/_rels/slide40.xml.rels" ContentType="application/vnd.openxmlformats-package.relationships+xml"/>
  <Override PartName="/ppt/slides/_rels/slide39.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22.xml.rels" ContentType="application/vnd.openxmlformats-package.relationships+xml"/>
  <Override PartName="/ppt/slides/_rels/slide5.xml.rels" ContentType="application/vnd.openxmlformats-package.relationships+xml"/>
  <Override PartName="/ppt/slides/_rels/slide8.xml.rels" ContentType="application/vnd.openxmlformats-package.relationships+xml"/>
  <Override PartName="/ppt/slides/_rels/slide25.xml.rels" ContentType="application/vnd.openxmlformats-package.relationships+xml"/>
  <Override PartName="/ppt/slides/_rels/slide7.xml.rels" ContentType="application/vnd.openxmlformats-package.relationships+xml"/>
  <Override PartName="/ppt/slides/_rels/slide24.xml.rels" ContentType="application/vnd.openxmlformats-package.relationships+xml"/>
  <Override PartName="/ppt/slides/_rels/slide6.xml.rels" ContentType="application/vnd.openxmlformats-package.relationships+xml"/>
  <Override PartName="/ppt/slides/_rels/slide23.xml.rels" ContentType="application/vnd.openxmlformats-package.relationships+xml"/>
  <Override PartName="/ppt/slides/slide38.xml" ContentType="application/vnd.openxmlformats-officedocument.presentationml.slide+xml"/>
  <Override PartName="/ppt/slides/slide40.xml" ContentType="application/vnd.openxmlformats-officedocument.presentationml.slide+xml"/>
  <Override PartName="/ppt/slides/slide39.xml" ContentType="application/vnd.openxmlformats-officedocument.presentationml.slide+xml"/>
  <Override PartName="/ppt/slides/slide41.xml" ContentType="application/vnd.openxmlformats-officedocument.presentationml.slide+xml"/>
  <Override PartName="/ppt/slides/slide30.xml" ContentType="application/vnd.openxmlformats-officedocument.presentationml.slide+xml"/>
  <Override PartName="/ppt/slides/slide42.xml" ContentType="application/vnd.openxmlformats-officedocument.presentationml.slide+xml"/>
  <Override PartName="/ppt/slides/slide25.xml" ContentType="application/vnd.openxmlformats-officedocument.presentationml.slide+xml"/>
  <Override PartName="/ppt/slides/slide24.xml" ContentType="application/vnd.openxmlformats-officedocument.presentationml.slide+xml"/>
  <Override PartName="/ppt/slides/slide23.xml" ContentType="application/vnd.openxmlformats-officedocument.presentationml.slide+xml"/>
  <Override PartName="/ppt/slides/slide22.xml" ContentType="application/vnd.openxmlformats-officedocument.presentationml.slide+xml"/>
  <Override PartName="/ppt/slides/slide13.xml" ContentType="application/vnd.openxmlformats-officedocument.presentationml.slide+xml"/>
  <Override PartName="/ppt/slides/slide5.xml" ContentType="application/vnd.openxmlformats-officedocument.presentationml.slide+xml"/>
  <Override PartName="/ppt/slides/slide19.xml" ContentType="application/vnd.openxmlformats-officedocument.presentationml.slide+xml"/>
  <Override PartName="/ppt/slides/slide21.xml" ContentType="application/vnd.openxmlformats-officedocument.presentationml.slide+xml"/>
  <Override PartName="/ppt/slides/slide12.xml" ContentType="application/vnd.openxmlformats-officedocument.presentationml.slide+xml"/>
  <Override PartName="/ppt/slides/slide4.xml" ContentType="application/vnd.openxmlformats-officedocument.presentationml.slide+xml"/>
  <Override PartName="/ppt/slides/slide18.xml" ContentType="application/vnd.openxmlformats-officedocument.presentationml.slide+xml"/>
  <Override PartName="/ppt/slides/slide20.xml" ContentType="application/vnd.openxmlformats-officedocument.presentationml.slide+xml"/>
  <Override PartName="/ppt/slides/slide11.xml" ContentType="application/vnd.openxmlformats-officedocument.presentationml.slide+xml"/>
  <Override PartName="/ppt/slides/slide3.xml" ContentType="application/vnd.openxmlformats-officedocument.presentationml.slide+xml"/>
  <Override PartName="/ppt/slides/slide9.xml" ContentType="application/vnd.openxmlformats-officedocument.presentationml.slide+xml"/>
  <Override PartName="/ppt/slides/slide17.xml" ContentType="application/vnd.openxmlformats-officedocument.presentationml.slide+xml"/>
  <Override PartName="/ppt/notesSlides/_rels/notesSlide19.xml.rels" ContentType="application/vnd.openxmlformats-package.relationships+xml"/>
  <Override PartName="/ppt/notesSlides/_rels/notesSlide20.xml.rels" ContentType="application/vnd.openxmlformats-package.relationships+xml"/>
  <Override PartName="/ppt/notesSlides/_rels/notesSlide18.xml.rels" ContentType="application/vnd.openxmlformats-package.relationships+xml"/>
  <Override PartName="/ppt/notesSlides/_rels/notesSlide9.xml.rels" ContentType="application/vnd.openxmlformats-package.relationships+xml"/>
  <Override PartName="/ppt/notesSlides/_rels/notesSlide4.xml.rels" ContentType="application/vnd.openxmlformats-package.relationships+xml"/>
  <Override PartName="/ppt/notesSlides/_rels/notesSlide13.xml.rels" ContentType="application/vnd.openxmlformats-package.relationships+xml"/>
  <Override PartName="/ppt/notesSlides/_rels/notesSlide17.xml.rels" ContentType="application/vnd.openxmlformats-package.relationships+xml"/>
  <Override PartName="/ppt/notesSlides/_rels/notesSlide8.xml.rels" ContentType="application/vnd.openxmlformats-package.relationships+xml"/>
  <Override PartName="/ppt/notesSlides/_rels/notesSlide3.xml.rels" ContentType="application/vnd.openxmlformats-package.relationships+xml"/>
  <Override PartName="/ppt/notesSlides/_rels/notesSlide12.xml.rels" ContentType="application/vnd.openxmlformats-package.relationships+xml"/>
  <Override PartName="/ppt/notesSlides/_rels/notesSlide16.xml.rels" ContentType="application/vnd.openxmlformats-package.relationships+xml"/>
  <Override PartName="/ppt/notesSlides/_rels/notesSlide7.xml.rels" ContentType="application/vnd.openxmlformats-package.relationships+xml"/>
  <Override PartName="/ppt/notesSlides/_rels/notesSlide32.xml.rels" ContentType="application/vnd.openxmlformats-package.relationships+xml"/>
  <Override PartName="/ppt/notesSlides/_rels/notesSlide29.xml.rels" ContentType="application/vnd.openxmlformats-package.relationships+xml"/>
  <Override PartName="/ppt/notesSlides/_rels/notesSlide31.xml.rels" ContentType="application/vnd.openxmlformats-package.relationships+xml"/>
  <Override PartName="/ppt/notesSlides/_rels/notesSlide33.xml.rels" ContentType="application/vnd.openxmlformats-package.relationships+xml"/>
  <Override PartName="/ppt/notesSlides/_rels/notesSlide21.xml.rels" ContentType="application/vnd.openxmlformats-package.relationships+xml"/>
  <Override PartName="/ppt/notesSlides/_rels/notesSlide34.xml.rels" ContentType="application/vnd.openxmlformats-package.relationships+xml"/>
  <Override PartName="/ppt/notesSlides/_rels/notesSlide22.xml.rels" ContentType="application/vnd.openxmlformats-package.relationships+xml"/>
  <Override PartName="/ppt/notesSlides/_rels/notesSlide35.xml.rels" ContentType="application/vnd.openxmlformats-package.relationships+xml"/>
  <Override PartName="/ppt/notesSlides/_rels/notesSlide23.xml.rels" ContentType="application/vnd.openxmlformats-package.relationships+xml"/>
  <Override PartName="/ppt/notesSlides/_rels/notesSlide24.xml.rels" ContentType="application/vnd.openxmlformats-package.relationships+xml"/>
  <Override PartName="/ppt/notesSlides/_rels/notesSlide25.xml.rels" ContentType="application/vnd.openxmlformats-package.relationships+xml"/>
  <Override PartName="/ppt/notesSlides/_rels/notesSlide26.xml.rels" ContentType="application/vnd.openxmlformats-package.relationships+xml"/>
  <Override PartName="/ppt/notesSlides/_rels/notesSlide27.xml.rels" ContentType="application/vnd.openxmlformats-package.relationships+xml"/>
  <Override PartName="/ppt/notesSlides/_rels/notesSlide36.xml.rels" ContentType="application/vnd.openxmlformats-package.relationships+xml"/>
  <Override PartName="/ppt/notesSlides/_rels/notesSlide37.xml.rels" ContentType="application/vnd.openxmlformats-package.relationships+xml"/>
  <Override PartName="/ppt/notesSlides/_rels/notesSlide5.xml.rels" ContentType="application/vnd.openxmlformats-package.relationships+xml"/>
  <Override PartName="/ppt/notesSlides/_rels/notesSlide14.xml.rels" ContentType="application/vnd.openxmlformats-package.relationships+xml"/>
  <Override PartName="/ppt/notesSlides/_rels/notesSlide38.xml.rels" ContentType="application/vnd.openxmlformats-package.relationships+xml"/>
  <Override PartName="/ppt/notesSlides/_rels/notesSlide40.xml.rels" ContentType="application/vnd.openxmlformats-package.relationships+xml"/>
  <Override PartName="/ppt/notesSlides/_rels/notesSlide39.xml.rels" ContentType="application/vnd.openxmlformats-package.relationships+xml"/>
  <Override PartName="/ppt/notesSlides/_rels/notesSlide41.xml.rels" ContentType="application/vnd.openxmlformats-package.relationships+xml"/>
  <Override PartName="/ppt/notesSlides/_rels/notesSlide42.xml.rels" ContentType="application/vnd.openxmlformats-package.relationships+xml"/>
  <Override PartName="/ppt/notesSlides/_rels/notesSlide10.xml.rels" ContentType="application/vnd.openxmlformats-package.relationships+xml"/>
  <Override PartName="/ppt/notesSlides/_rels/notesSlide11.xml.rels" ContentType="application/vnd.openxmlformats-package.relationships+xml"/>
  <Override PartName="/ppt/notesSlides/_rels/notesSlide2.xml.rels" ContentType="application/vnd.openxmlformats-package.relationships+xml"/>
  <Override PartName="/ppt/notesSlides/_rels/notesSlide6.xml.rels" ContentType="application/vnd.openxmlformats-package.relationships+xml"/>
  <Override PartName="/ppt/notesSlides/_rels/notesSlide15.xml.rels" ContentType="application/vnd.openxmlformats-package.relationships+xml"/>
  <Override PartName="/ppt/notesSlides/_rels/notesSlide28.xml.rels" ContentType="application/vnd.openxmlformats-package.relationships+xml"/>
  <Override PartName="/ppt/notesSlides/_rels/notesSlide30.xml.rels" ContentType="application/vnd.openxmlformats-package.relationships+xml"/>
  <Override PartName="/ppt/notesSlides/notesSlide27.xml" ContentType="application/vnd.openxmlformats-officedocument.presentationml.notesSlide+xml"/>
  <Override PartName="/ppt/notesSlides/notesSlide26.xml" ContentType="application/vnd.openxmlformats-officedocument.presentationml.notesSlide+xml"/>
  <Override PartName="/ppt/notesSlides/notesSlide9.xml" ContentType="application/vnd.openxmlformats-officedocument.presentationml.notesSlide+xml"/>
  <Override PartName="/ppt/notesSlides/notesSlide25.xml" ContentType="application/vnd.openxmlformats-officedocument.presentationml.notesSlide+xml"/>
  <Override PartName="/ppt/notesSlides/notesSlide8.xml" ContentType="application/vnd.openxmlformats-officedocument.presentationml.notesSlide+xml"/>
  <Override PartName="/ppt/notesSlides/notesSlide24.xml" ContentType="application/vnd.openxmlformats-officedocument.presentationml.notesSlide+xml"/>
  <Override PartName="/ppt/notesSlides/notesSlide7.xml" ContentType="application/vnd.openxmlformats-officedocument.presentationml.notesSlide+xml"/>
  <Override PartName="/ppt/notesSlides/notesSlide23.xml" ContentType="application/vnd.openxmlformats-officedocument.presentationml.notesSlide+xml"/>
  <Override PartName="/ppt/notesSlides/notesSlide6.xml" ContentType="application/vnd.openxmlformats-officedocument.presentationml.notesSlide+xml"/>
  <Override PartName="/ppt/notesSlides/notesSlide22.xml" ContentType="application/vnd.openxmlformats-officedocument.presentationml.notesSlide+xml"/>
  <Override PartName="/ppt/notesSlides/notesSlide5.xml" ContentType="application/vnd.openxmlformats-officedocument.presentationml.notesSlide+xml"/>
  <Override PartName="/ppt/notesSlides/notesSlide31.xml" ContentType="application/vnd.openxmlformats-officedocument.presentationml.notesSlide+xml"/>
  <Override PartName="/ppt/notesSlides/notesSlide29.xml" ContentType="application/vnd.openxmlformats-officedocument.presentationml.notesSlide+xml"/>
  <Override PartName="/ppt/notesSlides/notesSlide32.xml" ContentType="application/vnd.openxmlformats-officedocument.presentationml.notesSlide+xml"/>
  <Override PartName="/ppt/notesSlides/notesSlide21.xml" ContentType="application/vnd.openxmlformats-officedocument.presentationml.notesSlide+xml"/>
  <Override PartName="/ppt/notesSlides/notesSlide4.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14.xml" ContentType="application/vnd.openxmlformats-officedocument.presentationml.notesSlide+xml"/>
  <Override PartName="/ppt/notesSlides/notesSlide38.xml" ContentType="application/vnd.openxmlformats-officedocument.presentationml.notesSlide+xml"/>
  <Override PartName="/ppt/notesSlides/notesSlide40.xml" ContentType="application/vnd.openxmlformats-officedocument.presentationml.notesSlide+xml"/>
  <Override PartName="/ppt/notesSlides/notesSlide39.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13.xml" ContentType="application/vnd.openxmlformats-officedocument.presentationml.notesSlide+xml"/>
  <Override PartName="/ppt/notesSlides/notesSlide12.xml" ContentType="application/vnd.openxmlformats-officedocument.presentationml.notesSlide+xml"/>
  <Override PartName="/ppt/notesSlides/notesSlide11.xml" ContentType="application/vnd.openxmlformats-officedocument.presentationml.notesSlide+xml"/>
  <Override PartName="/ppt/notesSlides/notesSlide10.xml" ContentType="application/vnd.openxmlformats-officedocument.presentationml.notesSlide+xml"/>
  <Override PartName="/ppt/notesSlides/notesSlide2.xml" ContentType="application/vnd.openxmlformats-officedocument.presentationml.notesSlide+xml"/>
  <Override PartName="/ppt/notesSlides/notesSlide28.xml" ContentType="application/vnd.openxmlformats-officedocument.presentationml.notesSlide+xml"/>
  <Override PartName="/ppt/notesSlides/notesSlide30.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3.xml" ContentType="application/vnd.openxmlformats-officedocument.presentationml.notesSlide+xml"/>
  <Override PartName="/ppt/notesSlides/notesSlide20.xml" ContentType="application/vnd.openxmlformats-officedocument.presentationml.notesSlide+xml"/>
  <Override PartName="/ppt/notesSlides/notesSlide19.xml" ContentType="application/vnd.openxmlformats-officedocument.presentationml.notesSlide+xml"/>
</Types>
</file>

<file path=_rels/.rels><?xml version="1.0" encoding="UTF-8"?>
<Relationships xmlns="http://schemas.openxmlformats.org/package/2006/relationships"><Relationship Id="rId1" Type="http://schemas.openxmlformats.org/officedocument/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notesMasterIdLst>
    <p:notesMasterId r:id="rId3"/>
  </p:notesMasterIdLst>
  <p:sldIdLst>
    <p:sldId id="256" r:id="rId4"/>
    <p:sldId id="257" r:id="rId5"/>
    <p:sldId id="258" r:id="rId6"/>
    <p:sldId id="259" r:id="rId7"/>
    <p:sldId id="260" r:id="rId8"/>
    <p:sldId id="261" r:id="rId9"/>
    <p:sldId id="262" r:id="rId10"/>
    <p:sldId id="263" r:id="rId11"/>
    <p:sldId id="264" r:id="rId12"/>
    <p:sldId id="265" r:id="rId13"/>
    <p:sldId id="266" r:id="rId14"/>
    <p:sldId id="267" r:id="rId15"/>
    <p:sldId id="268" r:id="rId16"/>
    <p:sldId id="269" r:id="rId17"/>
    <p:sldId id="270" r:id="rId18"/>
    <p:sldId id="271" r:id="rId19"/>
    <p:sldId id="272" r:id="rId20"/>
    <p:sldId id="273" r:id="rId21"/>
    <p:sldId id="274" r:id="rId22"/>
    <p:sldId id="275" r:id="rId23"/>
    <p:sldId id="276" r:id="rId24"/>
    <p:sldId id="277" r:id="rId25"/>
    <p:sldId id="278" r:id="rId26"/>
    <p:sldId id="279" r:id="rId27"/>
    <p:sldId id="280" r:id="rId28"/>
    <p:sldId id="281" r:id="rId29"/>
    <p:sldId id="282" r:id="rId30"/>
    <p:sldId id="283" r:id="rId31"/>
    <p:sldId id="284" r:id="rId32"/>
    <p:sldId id="285" r:id="rId33"/>
    <p:sldId id="286" r:id="rId34"/>
    <p:sldId id="287" r:id="rId35"/>
    <p:sldId id="288" r:id="rId36"/>
    <p:sldId id="289" r:id="rId37"/>
    <p:sldId id="290" r:id="rId38"/>
    <p:sldId id="291" r:id="rId39"/>
    <p:sldId id="292" r:id="rId40"/>
    <p:sldId id="293" r:id="rId41"/>
    <p:sldId id="294" r:id="rId42"/>
    <p:sldId id="295" r:id="rId43"/>
    <p:sldId id="296" r:id="rId44"/>
    <p:sldId id="297" r:id="rId45"/>
  </p:sldIdLst>
  <p:sldSz cx="8959850" cy="6721475"/>
  <p:notesSz cx="9294813" cy="7008813"/>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notesMaster" Target="notesMasters/notesMaster1.xml"/><Relationship Id="rId4" Type="http://schemas.openxmlformats.org/officeDocument/2006/relationships/slide" Target="slides/slide1.xml"/><Relationship Id="rId5" Type="http://schemas.openxmlformats.org/officeDocument/2006/relationships/slide" Target="slides/slide2.xml"/><Relationship Id="rId6" Type="http://schemas.openxmlformats.org/officeDocument/2006/relationships/slide" Target="slides/slide3.xml"/><Relationship Id="rId7" Type="http://schemas.openxmlformats.org/officeDocument/2006/relationships/slide" Target="slides/slide4.xml"/><Relationship Id="rId8" Type="http://schemas.openxmlformats.org/officeDocument/2006/relationships/slide" Target="slides/slide5.xml"/><Relationship Id="rId9" Type="http://schemas.openxmlformats.org/officeDocument/2006/relationships/slide" Target="slides/slide6.xml"/><Relationship Id="rId10" Type="http://schemas.openxmlformats.org/officeDocument/2006/relationships/slide" Target="slides/slide7.xml"/><Relationship Id="rId11" Type="http://schemas.openxmlformats.org/officeDocument/2006/relationships/slide" Target="slides/slide8.xml"/><Relationship Id="rId12" Type="http://schemas.openxmlformats.org/officeDocument/2006/relationships/slide" Target="slides/slide9.xml"/><Relationship Id="rId13" Type="http://schemas.openxmlformats.org/officeDocument/2006/relationships/slide" Target="slides/slide10.xml"/><Relationship Id="rId14" Type="http://schemas.openxmlformats.org/officeDocument/2006/relationships/slide" Target="slides/slide11.xml"/><Relationship Id="rId15" Type="http://schemas.openxmlformats.org/officeDocument/2006/relationships/slide" Target="slides/slide12.xml"/><Relationship Id="rId16" Type="http://schemas.openxmlformats.org/officeDocument/2006/relationships/slide" Target="slides/slide13.xml"/><Relationship Id="rId17" Type="http://schemas.openxmlformats.org/officeDocument/2006/relationships/slide" Target="slides/slide14.xml"/><Relationship Id="rId18" Type="http://schemas.openxmlformats.org/officeDocument/2006/relationships/slide" Target="slides/slide15.xml"/><Relationship Id="rId19" Type="http://schemas.openxmlformats.org/officeDocument/2006/relationships/slide" Target="slides/slide16.xml"/><Relationship Id="rId20" Type="http://schemas.openxmlformats.org/officeDocument/2006/relationships/slide" Target="slides/slide17.xml"/><Relationship Id="rId21" Type="http://schemas.openxmlformats.org/officeDocument/2006/relationships/slide" Target="slides/slide18.xml"/><Relationship Id="rId22" Type="http://schemas.openxmlformats.org/officeDocument/2006/relationships/slide" Target="slides/slide19.xml"/><Relationship Id="rId23" Type="http://schemas.openxmlformats.org/officeDocument/2006/relationships/slide" Target="slides/slide20.xml"/><Relationship Id="rId24" Type="http://schemas.openxmlformats.org/officeDocument/2006/relationships/slide" Target="slides/slide21.xml"/><Relationship Id="rId25" Type="http://schemas.openxmlformats.org/officeDocument/2006/relationships/slide" Target="slides/slide22.xml"/><Relationship Id="rId26" Type="http://schemas.openxmlformats.org/officeDocument/2006/relationships/slide" Target="slides/slide23.xml"/><Relationship Id="rId27" Type="http://schemas.openxmlformats.org/officeDocument/2006/relationships/slide" Target="slides/slide24.xml"/><Relationship Id="rId28" Type="http://schemas.openxmlformats.org/officeDocument/2006/relationships/slide" Target="slides/slide25.xml"/><Relationship Id="rId29" Type="http://schemas.openxmlformats.org/officeDocument/2006/relationships/slide" Target="slides/slide26.xml"/><Relationship Id="rId30" Type="http://schemas.openxmlformats.org/officeDocument/2006/relationships/slide" Target="slides/slide27.xml"/><Relationship Id="rId31" Type="http://schemas.openxmlformats.org/officeDocument/2006/relationships/slide" Target="slides/slide28.xml"/><Relationship Id="rId32" Type="http://schemas.openxmlformats.org/officeDocument/2006/relationships/slide" Target="slides/slide29.xml"/><Relationship Id="rId33" Type="http://schemas.openxmlformats.org/officeDocument/2006/relationships/slide" Target="slides/slide30.xml"/><Relationship Id="rId34" Type="http://schemas.openxmlformats.org/officeDocument/2006/relationships/slide" Target="slides/slide31.xml"/><Relationship Id="rId35" Type="http://schemas.openxmlformats.org/officeDocument/2006/relationships/slide" Target="slides/slide32.xml"/><Relationship Id="rId36" Type="http://schemas.openxmlformats.org/officeDocument/2006/relationships/slide" Target="slides/slide33.xml"/><Relationship Id="rId37" Type="http://schemas.openxmlformats.org/officeDocument/2006/relationships/slide" Target="slides/slide34.xml"/><Relationship Id="rId38" Type="http://schemas.openxmlformats.org/officeDocument/2006/relationships/slide" Target="slides/slide35.xml"/><Relationship Id="rId39" Type="http://schemas.openxmlformats.org/officeDocument/2006/relationships/slide" Target="slides/slide36.xml"/><Relationship Id="rId40" Type="http://schemas.openxmlformats.org/officeDocument/2006/relationships/slide" Target="slides/slide37.xml"/><Relationship Id="rId41" Type="http://schemas.openxmlformats.org/officeDocument/2006/relationships/slide" Target="slides/slide38.xml"/><Relationship Id="rId42" Type="http://schemas.openxmlformats.org/officeDocument/2006/relationships/slide" Target="slides/slide39.xml"/><Relationship Id="rId43" Type="http://schemas.openxmlformats.org/officeDocument/2006/relationships/slide" Target="slides/slide40.xml"/><Relationship Id="rId44" Type="http://schemas.openxmlformats.org/officeDocument/2006/relationships/slide" Target="slides/slide41.xml"/><Relationship Id="rId45" Type="http://schemas.openxmlformats.org/officeDocument/2006/relationships/slide" Target="slides/slide42.xml"/><Relationship Id="rId46" Type="http://schemas.openxmlformats.org/officeDocument/2006/relationships/presProps" Target="presProps.xml"/>
</Relationships>
</file>

<file path=ppt/notesMasters/_rels/notesMaster1.xml.rels><?xml version="1.0" encoding="UTF-8"?>
<Relationships xmlns="http://schemas.openxmlformats.org/package/2006/relationships"><Relationship Id="rId1" Type="http://schemas.openxmlformats.org/officeDocument/2006/relationships/theme" Target="../theme/theme3.xml"/>
</Relationships>
</file>

<file path=ppt/notesMasters/notesMaster1.xml><?xml version="1.0" encoding="utf-8"?>
<p:notes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 name=""/>
          <p:cNvSpPr/>
          <p:nvPr/>
        </p:nvSpPr>
        <p:spPr>
          <a:xfrm>
            <a:off x="0" y="0"/>
            <a:ext cx="9295200" cy="7009200"/>
          </a:xfrm>
          <a:prstGeom prst="rect">
            <a:avLst/>
          </a:prstGeom>
          <a:solidFill>
            <a:srgbClr val="ffffff"/>
          </a:solidFill>
          <a:ln w="0">
            <a:noFill/>
          </a:ln>
        </p:spPr>
        <p:txBody>
          <a:bodyPr lIns="90000" rIns="90000" tIns="45000" bIns="45000" anchor="ctr" anchorCtr="1">
            <a:noAutofit/>
          </a:bodyPr>
          <a:p>
            <a:endParaRPr b="0" lang="en-US" sz="2400" strike="noStrike" u="none">
              <a:solidFill>
                <a:srgbClr val="000000"/>
              </a:solidFill>
              <a:effectLst/>
              <a:uFillTx/>
              <a:latin typeface="Arial"/>
            </a:endParaRPr>
          </a:p>
        </p:txBody>
      </p:sp>
      <p:sp>
        <p:nvSpPr>
          <p:cNvPr id="49" name="PlaceHolder 1"/>
          <p:cNvSpPr>
            <a:spLocks noGrp="1"/>
          </p:cNvSpPr>
          <p:nvPr>
            <p:ph type="sldImg"/>
          </p:nvPr>
        </p:nvSpPr>
        <p:spPr>
          <a:xfrm>
            <a:off x="624960" y="903240"/>
            <a:ext cx="7985160" cy="5988240"/>
          </a:xfrm>
          <a:prstGeom prst="rect">
            <a:avLst/>
          </a:prstGeom>
          <a:solidFill>
            <a:srgbClr val="ffffff"/>
          </a:solidFill>
          <a:ln w="0">
            <a:noFill/>
          </a:ln>
        </p:spPr>
        <p:txBody>
          <a:bodyPr lIns="90000" rIns="90000" tIns="46800" bIns="46800" anchor="ctr">
            <a:noAutofit/>
          </a:bodyPr>
          <a:p>
            <a:r>
              <a:rPr b="0" lang="en-US" sz="2400" strike="noStrike" u="none">
                <a:solidFill>
                  <a:srgbClr val="000000"/>
                </a:solidFill>
                <a:effectLst/>
                <a:uFillTx/>
                <a:latin typeface="Arial"/>
              </a:rPr>
              <a:t>Click to move the slide</a:t>
            </a:r>
            <a:endParaRPr b="0" lang="en-US" sz="2400" strike="noStrike" u="none">
              <a:solidFill>
                <a:srgbClr val="000000"/>
              </a:solidFill>
              <a:effectLst/>
              <a:uFillTx/>
              <a:latin typeface="Arial"/>
            </a:endParaRPr>
          </a:p>
        </p:txBody>
      </p:sp>
      <p:sp>
        <p:nvSpPr>
          <p:cNvPr id="50" name="PlaceHolder 2"/>
          <p:cNvSpPr>
            <a:spLocks noGrp="1"/>
          </p:cNvSpPr>
          <p:nvPr>
            <p:ph type="body"/>
          </p:nvPr>
        </p:nvSpPr>
        <p:spPr>
          <a:xfrm>
            <a:off x="758520" y="223920"/>
            <a:ext cx="5481720" cy="179280"/>
          </a:xfrm>
          <a:prstGeom prst="rect">
            <a:avLst/>
          </a:prstGeom>
          <a:noFill/>
          <a:ln w="0">
            <a:noFill/>
          </a:ln>
        </p:spPr>
        <p:txBody>
          <a:bodyPr lIns="0" rIns="0" tIns="0" bIns="0" anchor="t">
            <a:noAutofit/>
          </a:bodyPr>
          <a:p>
            <a:pPr indent="0">
              <a:lnSpc>
                <a:spcPct val="90000"/>
              </a:lnSpc>
              <a:spcBef>
                <a:spcPts val="488"/>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Arial"/>
              </a:rPr>
              <a:t>Click to edit the notes format</a:t>
            </a:r>
            <a:endParaRPr b="0" lang="en-US" sz="1300" strike="noStrike" u="none">
              <a:solidFill>
                <a:srgbClr val="000000"/>
              </a:solidFill>
              <a:effectLst/>
              <a:uFillTx/>
              <a:latin typeface="Arial"/>
            </a:endParaRPr>
          </a:p>
        </p:txBody>
      </p:sp>
      <p:sp>
        <p:nvSpPr>
          <p:cNvPr id="51" name="PlaceHolder 3"/>
          <p:cNvSpPr>
            <a:spLocks noGrp="1"/>
          </p:cNvSpPr>
          <p:nvPr>
            <p:ph type="ftr" idx="6"/>
          </p:nvPr>
        </p:nvSpPr>
        <p:spPr>
          <a:xfrm>
            <a:off x="7624800" y="36360"/>
            <a:ext cx="1409760" cy="122400"/>
          </a:xfrm>
          <a:prstGeom prst="rect">
            <a:avLst/>
          </a:prstGeom>
          <a:noFill/>
          <a:ln w="0">
            <a:noFill/>
          </a:ln>
        </p:spPr>
        <p:txBody>
          <a:bodyPr lIns="0" rIns="0" tIns="0" bIns="0" anchor="b">
            <a:noAutofit/>
          </a:bodyPr>
          <a:lstStyle>
            <a:lvl1pPr indent="0" algn="r">
              <a:buNone/>
              <a:tabLst>
                <a:tab algn="l" pos="0"/>
                <a:tab algn="l" pos="915840"/>
                <a:tab algn="l" pos="1832040"/>
                <a:tab algn="l" pos="2747880"/>
                <a:tab algn="l" pos="3664080"/>
                <a:tab algn="l" pos="4579920"/>
                <a:tab algn="l" pos="5495760"/>
                <a:tab algn="l" pos="6411960"/>
                <a:tab algn="l" pos="7327800"/>
                <a:tab algn="l" pos="8244000"/>
                <a:tab algn="l" pos="9159840"/>
                <a:tab algn="l" pos="10076040"/>
              </a:tabLst>
              <a:defRPr b="0" lang="en-US" sz="800" strike="noStrike" u="none">
                <a:solidFill>
                  <a:srgbClr val="000000"/>
                </a:solidFill>
                <a:effectLst/>
                <a:uFillTx/>
                <a:latin typeface="Times New Roman"/>
              </a:defRPr>
            </a:lvl1pPr>
          </a:lstStyle>
          <a:p>
            <a:pPr indent="0" algn="r">
              <a:buNone/>
              <a:tabLst>
                <a:tab algn="l" pos="0"/>
                <a:tab algn="l" pos="915840"/>
                <a:tab algn="l" pos="1832040"/>
                <a:tab algn="l" pos="2747880"/>
                <a:tab algn="l" pos="3664080"/>
                <a:tab algn="l" pos="4579920"/>
                <a:tab algn="l" pos="5495760"/>
                <a:tab algn="l" pos="6411960"/>
                <a:tab algn="l" pos="7327800"/>
                <a:tab algn="l" pos="8244000"/>
                <a:tab algn="l" pos="9159840"/>
                <a:tab algn="l" pos="10076040"/>
              </a:tabLst>
            </a:pPr>
            <a:r>
              <a:rPr b="0" lang="en-US" sz="800" strike="noStrike" u="none">
                <a:solidFill>
                  <a:srgbClr val="000000"/>
                </a:solidFill>
                <a:effectLst/>
                <a:uFillTx/>
                <a:latin typeface="Times New Roman"/>
              </a:rPr>
              <a:t>txho/enx116/01204 enx116.ppt</a:t>
            </a:r>
            <a:endParaRPr b="0" lang="en-US" sz="800" strike="noStrike" u="none">
              <a:solidFill>
                <a:srgbClr val="000000"/>
              </a:solidFill>
              <a:effectLst/>
              <a:uFillTx/>
              <a:latin typeface="Times New Roman"/>
            </a:endParaRPr>
          </a:p>
        </p:txBody>
      </p:sp>
      <p:sp>
        <p:nvSpPr>
          <p:cNvPr id="52" name="PlaceHolder 4"/>
          <p:cNvSpPr>
            <a:spLocks noGrp="1"/>
          </p:cNvSpPr>
          <p:nvPr>
            <p:ph type="sldNum" idx="7"/>
          </p:nvPr>
        </p:nvSpPr>
        <p:spPr>
          <a:xfrm>
            <a:off x="8848800" y="6706080"/>
            <a:ext cx="185760" cy="183240"/>
          </a:xfrm>
          <a:prstGeom prst="rect">
            <a:avLst/>
          </a:prstGeom>
          <a:noFill/>
          <a:ln w="0">
            <a:noFill/>
          </a:ln>
        </p:spPr>
        <p:txBody>
          <a:bodyPr lIns="0" rIns="0" tIns="0" bIns="0" anchor="b">
            <a:noAutofit/>
          </a:bodyPr>
          <a:lstStyle>
            <a:lvl1pPr indent="0" algn="r">
              <a:buNone/>
              <a:tabLst>
                <a:tab algn="l" pos="0"/>
                <a:tab algn="l" pos="915840"/>
                <a:tab algn="l" pos="1832040"/>
                <a:tab algn="l" pos="2747880"/>
                <a:tab algn="l" pos="3664080"/>
                <a:tab algn="l" pos="4579920"/>
                <a:tab algn="l" pos="5495760"/>
                <a:tab algn="l" pos="6411960"/>
                <a:tab algn="l" pos="7327800"/>
                <a:tab algn="l" pos="8244000"/>
                <a:tab algn="l" pos="9159840"/>
                <a:tab algn="l" pos="10076040"/>
              </a:tabLst>
              <a:defRPr b="0" lang="en-US" sz="1200" strike="noStrike" u="none">
                <a:solidFill>
                  <a:srgbClr val="000000"/>
                </a:solidFill>
                <a:effectLst/>
                <a:uFillTx/>
                <a:latin typeface="Times New Roman"/>
              </a:defRPr>
            </a:lvl1pPr>
          </a:lstStyle>
          <a:p>
            <a:pPr indent="0" algn="r">
              <a:buNone/>
              <a:tabLst>
                <a:tab algn="l" pos="0"/>
                <a:tab algn="l" pos="915840"/>
                <a:tab algn="l" pos="1832040"/>
                <a:tab algn="l" pos="2747880"/>
                <a:tab algn="l" pos="3664080"/>
                <a:tab algn="l" pos="4579920"/>
                <a:tab algn="l" pos="5495760"/>
                <a:tab algn="l" pos="6411960"/>
                <a:tab algn="l" pos="7327800"/>
                <a:tab algn="l" pos="8244000"/>
                <a:tab algn="l" pos="9159840"/>
                <a:tab algn="l" pos="10076040"/>
              </a:tabLst>
            </a:pPr>
            <a:fld id="{9FA28DCF-B600-4A94-ABBD-078203545AAC}" type="slidenum">
              <a:rPr b="0" lang="en-US" sz="1200" strike="noStrike" u="none">
                <a:solidFill>
                  <a:srgbClr val="000000"/>
                </a:solidFill>
                <a:effectLst/>
                <a:uFillTx/>
                <a:latin typeface="Times New Roman"/>
              </a:rPr>
              <a:t>&lt;number&gt;</a:t>
            </a:fld>
            <a:endParaRPr b="0" lang="en-US" sz="1200" strike="noStrike" u="none">
              <a:solidFill>
                <a:srgbClr val="000000"/>
              </a:solidFill>
              <a:effectLst/>
              <a:uFillTx/>
              <a:latin typeface="Times New Roman"/>
            </a:endParaRPr>
          </a:p>
        </p:txBody>
      </p:sp>
      <p:sp>
        <p:nvSpPr>
          <p:cNvPr id="53" name="McK Separator"/>
          <p:cNvSpPr/>
          <p:nvPr/>
        </p:nvSpPr>
        <p:spPr>
          <a:xfrm>
            <a:off x="758880" y="1069920"/>
            <a:ext cx="7643880" cy="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Tree>
  </p:cSld>
  <p:clrMap bg1="lt1" bg2="lt2" tx1="dk1" tx2="dk2" accent1="accent1" accent2="accent2" accent3="accent3" accent4="accent4" accent5="accent5" accent6="accent6" hlink="hlink" folHlink="folHlink"/>
</p:notesMaster>
</file>

<file path=ppt/notesSlides/_rels/notesSlide10.xml.rels><?xml version="1.0" encoding="UTF-8"?>
<Relationships xmlns="http://schemas.openxmlformats.org/package/2006/relationships"><Relationship Id="rId1" Type="http://schemas.openxmlformats.org/officeDocument/2006/relationships/slide" Target="../slides/slide10.xml"/><Relationship Id="rId2" Type="http://schemas.openxmlformats.org/officeDocument/2006/relationships/notesMaster" Target="../notesMasters/notesMaster1.xml"/>
</Relationships>
</file>

<file path=ppt/notesSlides/_rels/notesSlide11.xml.rels><?xml version="1.0" encoding="UTF-8"?>
<Relationships xmlns="http://schemas.openxmlformats.org/package/2006/relationships"><Relationship Id="rId1" Type="http://schemas.openxmlformats.org/officeDocument/2006/relationships/slide" Target="../slides/slide11.xml"/><Relationship Id="rId2" Type="http://schemas.openxmlformats.org/officeDocument/2006/relationships/notesMaster" Target="../notesMasters/notesMaster1.xml"/>
</Relationships>
</file>

<file path=ppt/notesSlides/_rels/notesSlide12.xml.rels><?xml version="1.0" encoding="UTF-8"?>
<Relationships xmlns="http://schemas.openxmlformats.org/package/2006/relationships"><Relationship Id="rId1" Type="http://schemas.openxmlformats.org/officeDocument/2006/relationships/slide" Target="../slides/slide12.xml"/><Relationship Id="rId2" Type="http://schemas.openxmlformats.org/officeDocument/2006/relationships/notesMaster" Target="../notesMasters/notesMaster1.xml"/>
</Relationships>
</file>

<file path=ppt/notesSlides/_rels/notesSlide13.xml.rels><?xml version="1.0" encoding="UTF-8"?>
<Relationships xmlns="http://schemas.openxmlformats.org/package/2006/relationships"><Relationship Id="rId1" Type="http://schemas.openxmlformats.org/officeDocument/2006/relationships/slide" Target="../slides/slide13.xml"/><Relationship Id="rId2" Type="http://schemas.openxmlformats.org/officeDocument/2006/relationships/notesMaster" Target="../notesMasters/notesMaster1.xml"/>
</Relationships>
</file>

<file path=ppt/notesSlides/_rels/notesSlide14.xml.rels><?xml version="1.0" encoding="UTF-8"?>
<Relationships xmlns="http://schemas.openxmlformats.org/package/2006/relationships"><Relationship Id="rId1" Type="http://schemas.openxmlformats.org/officeDocument/2006/relationships/slide" Target="../slides/slide14.xml"/><Relationship Id="rId2" Type="http://schemas.openxmlformats.org/officeDocument/2006/relationships/notesMaster" Target="../notesMasters/notesMaster1.xml"/>
</Relationships>
</file>

<file path=ppt/notesSlides/_rels/notesSlide15.xml.rels><?xml version="1.0" encoding="UTF-8"?>
<Relationships xmlns="http://schemas.openxmlformats.org/package/2006/relationships"><Relationship Id="rId1" Type="http://schemas.openxmlformats.org/officeDocument/2006/relationships/slide" Target="../slides/slide15.xml"/><Relationship Id="rId2" Type="http://schemas.openxmlformats.org/officeDocument/2006/relationships/notesMaster" Target="../notesMasters/notesMaster1.xml"/>
</Relationships>
</file>

<file path=ppt/notesSlides/_rels/notesSlide16.xml.rels><?xml version="1.0" encoding="UTF-8"?>
<Relationships xmlns="http://schemas.openxmlformats.org/package/2006/relationships"><Relationship Id="rId1" Type="http://schemas.openxmlformats.org/officeDocument/2006/relationships/slide" Target="../slides/slide16.xml"/><Relationship Id="rId2" Type="http://schemas.openxmlformats.org/officeDocument/2006/relationships/notesMaster" Target="../notesMasters/notesMaster1.xml"/>
</Relationships>
</file>

<file path=ppt/notesSlides/_rels/notesSlide17.xml.rels><?xml version="1.0" encoding="UTF-8"?>
<Relationships xmlns="http://schemas.openxmlformats.org/package/2006/relationships"><Relationship Id="rId1" Type="http://schemas.openxmlformats.org/officeDocument/2006/relationships/slide" Target="../slides/slide17.xml"/><Relationship Id="rId2" Type="http://schemas.openxmlformats.org/officeDocument/2006/relationships/notesMaster" Target="../notesMasters/notesMaster1.xml"/>
</Relationships>
</file>

<file path=ppt/notesSlides/_rels/notesSlide18.xml.rels><?xml version="1.0" encoding="UTF-8"?>
<Relationships xmlns="http://schemas.openxmlformats.org/package/2006/relationships"><Relationship Id="rId1" Type="http://schemas.openxmlformats.org/officeDocument/2006/relationships/slide" Target="../slides/slide18.xml"/><Relationship Id="rId2" Type="http://schemas.openxmlformats.org/officeDocument/2006/relationships/notesMaster" Target="../notesMasters/notesMaster1.xml"/>
</Relationships>
</file>

<file path=ppt/notesSlides/_rels/notesSlide19.xml.rels><?xml version="1.0" encoding="UTF-8"?>
<Relationships xmlns="http://schemas.openxmlformats.org/package/2006/relationships"><Relationship Id="rId1" Type="http://schemas.openxmlformats.org/officeDocument/2006/relationships/slide" Target="../slides/slide19.xml"/><Relationship Id="rId2" Type="http://schemas.openxmlformats.org/officeDocument/2006/relationships/notesMaster" Target="../notesMasters/notesMaster1.xml"/>
</Relationships>
</file>

<file path=ppt/notesSlides/_rels/notesSlide2.xml.rels><?xml version="1.0" encoding="UTF-8"?>
<Relationships xmlns="http://schemas.openxmlformats.org/package/2006/relationships"><Relationship Id="rId1" Type="http://schemas.openxmlformats.org/officeDocument/2006/relationships/slide" Target="../slides/slide2.xml"/><Relationship Id="rId2" Type="http://schemas.openxmlformats.org/officeDocument/2006/relationships/notesMaster" Target="../notesMasters/notesMaster1.xml"/>
</Relationships>
</file>

<file path=ppt/notesSlides/_rels/notesSlide20.xml.rels><?xml version="1.0" encoding="UTF-8"?>
<Relationships xmlns="http://schemas.openxmlformats.org/package/2006/relationships"><Relationship Id="rId1" Type="http://schemas.openxmlformats.org/officeDocument/2006/relationships/slide" Target="../slides/slide20.xml"/><Relationship Id="rId2" Type="http://schemas.openxmlformats.org/officeDocument/2006/relationships/notesMaster" Target="../notesMasters/notesMaster1.xml"/>
</Relationships>
</file>

<file path=ppt/notesSlides/_rels/notesSlide21.xml.rels><?xml version="1.0" encoding="UTF-8"?>
<Relationships xmlns="http://schemas.openxmlformats.org/package/2006/relationships"><Relationship Id="rId1" Type="http://schemas.openxmlformats.org/officeDocument/2006/relationships/slide" Target="../slides/slide21.xml"/><Relationship Id="rId2" Type="http://schemas.openxmlformats.org/officeDocument/2006/relationships/notesMaster" Target="../notesMasters/notesMaster1.xml"/>
</Relationships>
</file>

<file path=ppt/notesSlides/_rels/notesSlide22.xml.rels><?xml version="1.0" encoding="UTF-8"?>
<Relationships xmlns="http://schemas.openxmlformats.org/package/2006/relationships"><Relationship Id="rId1" Type="http://schemas.openxmlformats.org/officeDocument/2006/relationships/slide" Target="../slides/slide22.xml"/><Relationship Id="rId2" Type="http://schemas.openxmlformats.org/officeDocument/2006/relationships/notesMaster" Target="../notesMasters/notesMaster1.xml"/>
</Relationships>
</file>

<file path=ppt/notesSlides/_rels/notesSlide23.xml.rels><?xml version="1.0" encoding="UTF-8"?>
<Relationships xmlns="http://schemas.openxmlformats.org/package/2006/relationships"><Relationship Id="rId1" Type="http://schemas.openxmlformats.org/officeDocument/2006/relationships/slide" Target="../slides/slide23.xml"/><Relationship Id="rId2" Type="http://schemas.openxmlformats.org/officeDocument/2006/relationships/notesMaster" Target="../notesMasters/notesMaster1.xml"/>
</Relationships>
</file>

<file path=ppt/notesSlides/_rels/notesSlide24.xml.rels><?xml version="1.0" encoding="UTF-8"?>
<Relationships xmlns="http://schemas.openxmlformats.org/package/2006/relationships"><Relationship Id="rId1" Type="http://schemas.openxmlformats.org/officeDocument/2006/relationships/slide" Target="../slides/slide24.xml"/><Relationship Id="rId2" Type="http://schemas.openxmlformats.org/officeDocument/2006/relationships/notesMaster" Target="../notesMasters/notesMaster1.xml"/>
</Relationships>
</file>

<file path=ppt/notesSlides/_rels/notesSlide25.xml.rels><?xml version="1.0" encoding="UTF-8"?>
<Relationships xmlns="http://schemas.openxmlformats.org/package/2006/relationships"><Relationship Id="rId1" Type="http://schemas.openxmlformats.org/officeDocument/2006/relationships/slide" Target="../slides/slide25.xml"/><Relationship Id="rId2" Type="http://schemas.openxmlformats.org/officeDocument/2006/relationships/notesMaster" Target="../notesMasters/notesMaster1.xml"/>
</Relationships>
</file>

<file path=ppt/notesSlides/_rels/notesSlide26.xml.rels><?xml version="1.0" encoding="UTF-8"?>
<Relationships xmlns="http://schemas.openxmlformats.org/package/2006/relationships"><Relationship Id="rId1" Type="http://schemas.openxmlformats.org/officeDocument/2006/relationships/slide" Target="../slides/slide26.xml"/><Relationship Id="rId2" Type="http://schemas.openxmlformats.org/officeDocument/2006/relationships/notesMaster" Target="../notesMasters/notesMaster1.xml"/>
</Relationships>
</file>

<file path=ppt/notesSlides/_rels/notesSlide27.xml.rels><?xml version="1.0" encoding="UTF-8"?>
<Relationships xmlns="http://schemas.openxmlformats.org/package/2006/relationships"><Relationship Id="rId1" Type="http://schemas.openxmlformats.org/officeDocument/2006/relationships/slide" Target="../slides/slide27.xml"/><Relationship Id="rId2" Type="http://schemas.openxmlformats.org/officeDocument/2006/relationships/notesMaster" Target="../notesMasters/notesMaster1.xml"/>
</Relationships>
</file>

<file path=ppt/notesSlides/_rels/notesSlide28.xml.rels><?xml version="1.0" encoding="UTF-8"?>
<Relationships xmlns="http://schemas.openxmlformats.org/package/2006/relationships"><Relationship Id="rId1" Type="http://schemas.openxmlformats.org/officeDocument/2006/relationships/slide" Target="../slides/slide28.xml"/><Relationship Id="rId2" Type="http://schemas.openxmlformats.org/officeDocument/2006/relationships/notesMaster" Target="../notesMasters/notesMaster1.xml"/>
</Relationships>
</file>

<file path=ppt/notesSlides/_rels/notesSlide29.xml.rels><?xml version="1.0" encoding="UTF-8"?>
<Relationships xmlns="http://schemas.openxmlformats.org/package/2006/relationships"><Relationship Id="rId1" Type="http://schemas.openxmlformats.org/officeDocument/2006/relationships/slide" Target="../slides/slide29.xml"/><Relationship Id="rId2" Type="http://schemas.openxmlformats.org/officeDocument/2006/relationships/notesMaster" Target="../notesMasters/notesMaster1.xml"/>
</Relationships>
</file>

<file path=ppt/notesSlides/_rels/notesSlide3.xml.rels><?xml version="1.0" encoding="UTF-8"?>
<Relationships xmlns="http://schemas.openxmlformats.org/package/2006/relationships"><Relationship Id="rId1" Type="http://schemas.openxmlformats.org/officeDocument/2006/relationships/slide" Target="../slides/slide3.xml"/><Relationship Id="rId2" Type="http://schemas.openxmlformats.org/officeDocument/2006/relationships/notesMaster" Target="../notesMasters/notesMaster1.xml"/>
</Relationships>
</file>

<file path=ppt/notesSlides/_rels/notesSlide30.xml.rels><?xml version="1.0" encoding="UTF-8"?>
<Relationships xmlns="http://schemas.openxmlformats.org/package/2006/relationships"><Relationship Id="rId1" Type="http://schemas.openxmlformats.org/officeDocument/2006/relationships/slide" Target="../slides/slide30.xml"/><Relationship Id="rId2" Type="http://schemas.openxmlformats.org/officeDocument/2006/relationships/notesMaster" Target="../notesMasters/notesMaster1.xml"/>
</Relationships>
</file>

<file path=ppt/notesSlides/_rels/notesSlide31.xml.rels><?xml version="1.0" encoding="UTF-8"?>
<Relationships xmlns="http://schemas.openxmlformats.org/package/2006/relationships"><Relationship Id="rId1" Type="http://schemas.openxmlformats.org/officeDocument/2006/relationships/slide" Target="../slides/slide31.xml"/><Relationship Id="rId2" Type="http://schemas.openxmlformats.org/officeDocument/2006/relationships/notesMaster" Target="../notesMasters/notesMaster1.xml"/>
</Relationships>
</file>

<file path=ppt/notesSlides/_rels/notesSlide32.xml.rels><?xml version="1.0" encoding="UTF-8"?>
<Relationships xmlns="http://schemas.openxmlformats.org/package/2006/relationships"><Relationship Id="rId1" Type="http://schemas.openxmlformats.org/officeDocument/2006/relationships/slide" Target="../slides/slide32.xml"/><Relationship Id="rId2" Type="http://schemas.openxmlformats.org/officeDocument/2006/relationships/notesMaster" Target="../notesMasters/notesMaster1.xml"/>
</Relationships>
</file>

<file path=ppt/notesSlides/_rels/notesSlide33.xml.rels><?xml version="1.0" encoding="UTF-8"?>
<Relationships xmlns="http://schemas.openxmlformats.org/package/2006/relationships"><Relationship Id="rId1" Type="http://schemas.openxmlformats.org/officeDocument/2006/relationships/slide" Target="../slides/slide33.xml"/><Relationship Id="rId2" Type="http://schemas.openxmlformats.org/officeDocument/2006/relationships/notesMaster" Target="../notesMasters/notesMaster1.xml"/>
</Relationships>
</file>

<file path=ppt/notesSlides/_rels/notesSlide34.xml.rels><?xml version="1.0" encoding="UTF-8"?>
<Relationships xmlns="http://schemas.openxmlformats.org/package/2006/relationships"><Relationship Id="rId1" Type="http://schemas.openxmlformats.org/officeDocument/2006/relationships/slide" Target="../slides/slide34.xml"/><Relationship Id="rId2" Type="http://schemas.openxmlformats.org/officeDocument/2006/relationships/notesMaster" Target="../notesMasters/notesMaster1.xml"/>
</Relationships>
</file>

<file path=ppt/notesSlides/_rels/notesSlide35.xml.rels><?xml version="1.0" encoding="UTF-8"?>
<Relationships xmlns="http://schemas.openxmlformats.org/package/2006/relationships"><Relationship Id="rId1" Type="http://schemas.openxmlformats.org/officeDocument/2006/relationships/slide" Target="../slides/slide35.xml"/><Relationship Id="rId2" Type="http://schemas.openxmlformats.org/officeDocument/2006/relationships/notesMaster" Target="../notesMasters/notesMaster1.xml"/>
</Relationships>
</file>

<file path=ppt/notesSlides/_rels/notesSlide36.xml.rels><?xml version="1.0" encoding="UTF-8"?>
<Relationships xmlns="http://schemas.openxmlformats.org/package/2006/relationships"><Relationship Id="rId1" Type="http://schemas.openxmlformats.org/officeDocument/2006/relationships/slide" Target="../slides/slide36.xml"/><Relationship Id="rId2" Type="http://schemas.openxmlformats.org/officeDocument/2006/relationships/notesMaster" Target="../notesMasters/notesMaster1.xml"/>
</Relationships>
</file>

<file path=ppt/notesSlides/_rels/notesSlide37.xml.rels><?xml version="1.0" encoding="UTF-8"?>
<Relationships xmlns="http://schemas.openxmlformats.org/package/2006/relationships"><Relationship Id="rId1" Type="http://schemas.openxmlformats.org/officeDocument/2006/relationships/slide" Target="../slides/slide37.xml"/><Relationship Id="rId2" Type="http://schemas.openxmlformats.org/officeDocument/2006/relationships/notesMaster" Target="../notesMasters/notesMaster1.xml"/>
</Relationships>
</file>

<file path=ppt/notesSlides/_rels/notesSlide38.xml.rels><?xml version="1.0" encoding="UTF-8"?>
<Relationships xmlns="http://schemas.openxmlformats.org/package/2006/relationships"><Relationship Id="rId1" Type="http://schemas.openxmlformats.org/officeDocument/2006/relationships/slide" Target="../slides/slide38.xml"/><Relationship Id="rId2" Type="http://schemas.openxmlformats.org/officeDocument/2006/relationships/notesMaster" Target="../notesMasters/notesMaster1.xml"/>
</Relationships>
</file>

<file path=ppt/notesSlides/_rels/notesSlide39.xml.rels><?xml version="1.0" encoding="UTF-8"?>
<Relationships xmlns="http://schemas.openxmlformats.org/package/2006/relationships"><Relationship Id="rId1" Type="http://schemas.openxmlformats.org/officeDocument/2006/relationships/slide" Target="../slides/slide39.xml"/><Relationship Id="rId2" Type="http://schemas.openxmlformats.org/officeDocument/2006/relationships/notesMaster" Target="../notesMasters/notesMaster1.xml"/>
</Relationships>
</file>

<file path=ppt/notesSlides/_rels/notesSlide4.xml.rels><?xml version="1.0" encoding="UTF-8"?>
<Relationships xmlns="http://schemas.openxmlformats.org/package/2006/relationships"><Relationship Id="rId1" Type="http://schemas.openxmlformats.org/officeDocument/2006/relationships/slide" Target="../slides/slide4.xml"/><Relationship Id="rId2" Type="http://schemas.openxmlformats.org/officeDocument/2006/relationships/notesMaster" Target="../notesMasters/notesMaster1.xml"/>
</Relationships>
</file>

<file path=ppt/notesSlides/_rels/notesSlide40.xml.rels><?xml version="1.0" encoding="UTF-8"?>
<Relationships xmlns="http://schemas.openxmlformats.org/package/2006/relationships"><Relationship Id="rId1" Type="http://schemas.openxmlformats.org/officeDocument/2006/relationships/slide" Target="../slides/slide40.xml"/><Relationship Id="rId2" Type="http://schemas.openxmlformats.org/officeDocument/2006/relationships/notesMaster" Target="../notesMasters/notesMaster1.xml"/>
</Relationships>
</file>

<file path=ppt/notesSlides/_rels/notesSlide41.xml.rels><?xml version="1.0" encoding="UTF-8"?>
<Relationships xmlns="http://schemas.openxmlformats.org/package/2006/relationships"><Relationship Id="rId1" Type="http://schemas.openxmlformats.org/officeDocument/2006/relationships/slide" Target="../slides/slide41.xml"/><Relationship Id="rId2" Type="http://schemas.openxmlformats.org/officeDocument/2006/relationships/notesMaster" Target="../notesMasters/notesMaster1.xml"/>
</Relationships>
</file>

<file path=ppt/notesSlides/_rels/notesSlide42.xml.rels><?xml version="1.0" encoding="UTF-8"?>
<Relationships xmlns="http://schemas.openxmlformats.org/package/2006/relationships"><Relationship Id="rId1" Type="http://schemas.openxmlformats.org/officeDocument/2006/relationships/slide" Target="../slides/slide42.xml"/><Relationship Id="rId2" Type="http://schemas.openxmlformats.org/officeDocument/2006/relationships/notesMaster" Target="../notesMasters/notesMaster1.xml"/>
</Relationships>
</file>

<file path=ppt/notesSlides/_rels/notesSlide5.xml.rels><?xml version="1.0" encoding="UTF-8"?>
<Relationships xmlns="http://schemas.openxmlformats.org/package/2006/relationships"><Relationship Id="rId1" Type="http://schemas.openxmlformats.org/officeDocument/2006/relationships/slide" Target="../slides/slide5.xml"/><Relationship Id="rId2" Type="http://schemas.openxmlformats.org/officeDocument/2006/relationships/notesMaster" Target="../notesMasters/notesMaster1.xml"/>
</Relationships>
</file>

<file path=ppt/notesSlides/_rels/notesSlide6.xml.rels><?xml version="1.0" encoding="UTF-8"?>
<Relationships xmlns="http://schemas.openxmlformats.org/package/2006/relationships"><Relationship Id="rId1" Type="http://schemas.openxmlformats.org/officeDocument/2006/relationships/slide" Target="../slides/slide6.xml"/><Relationship Id="rId2" Type="http://schemas.openxmlformats.org/officeDocument/2006/relationships/notesMaster" Target="../notesMasters/notesMaster1.xml"/>
</Relationships>
</file>

<file path=ppt/notesSlides/_rels/notesSlide7.xml.rels><?xml version="1.0" encoding="UTF-8"?>
<Relationships xmlns="http://schemas.openxmlformats.org/package/2006/relationships"><Relationship Id="rId1" Type="http://schemas.openxmlformats.org/officeDocument/2006/relationships/slide" Target="../slides/slide7.xml"/><Relationship Id="rId2" Type="http://schemas.openxmlformats.org/officeDocument/2006/relationships/notesMaster" Target="../notesMasters/notesMaster1.xml"/>
</Relationships>
</file>

<file path=ppt/notesSlides/_rels/notesSlide8.xml.rels><?xml version="1.0" encoding="UTF-8"?>
<Relationships xmlns="http://schemas.openxmlformats.org/package/2006/relationships"><Relationship Id="rId1" Type="http://schemas.openxmlformats.org/officeDocument/2006/relationships/slide" Target="../slides/slide8.xml"/><Relationship Id="rId2" Type="http://schemas.openxmlformats.org/officeDocument/2006/relationships/notesMaster" Target="../notesMasters/notesMaster1.xml"/>
</Relationships>
</file>

<file path=ppt/notesSlides/_rels/notesSlide9.xml.rels><?xml version="1.0" encoding="UTF-8"?>
<Relationships xmlns="http://schemas.openxmlformats.org/package/2006/relationships"><Relationship Id="rId1" Type="http://schemas.openxmlformats.org/officeDocument/2006/relationships/slide" Target="../slides/slide9.xml"/><Relationship Id="rId2" Type="http://schemas.openxmlformats.org/officeDocument/2006/relationships/notesMaster" Target="../notesMasters/notesMaster1.xml"/>
</Relationships>
</file>

<file path=ppt/notesSlides/notesSlide10.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5" name="PlaceHolder 1"/>
          <p:cNvSpPr>
            <a:spLocks noGrp="1"/>
          </p:cNvSpPr>
          <p:nvPr>
            <p:ph type="sldImg"/>
          </p:nvPr>
        </p:nvSpPr>
        <p:spPr>
          <a:xfrm>
            <a:off x="625320" y="903240"/>
            <a:ext cx="7985160" cy="5988240"/>
          </a:xfrm>
          <a:prstGeom prst="rect">
            <a:avLst/>
          </a:prstGeom>
          <a:ln w="0">
            <a:noFill/>
          </a:ln>
        </p:spPr>
      </p:sp>
      <p:sp>
        <p:nvSpPr>
          <p:cNvPr id="1256" name="PlaceHolder 2"/>
          <p:cNvSpPr>
            <a:spLocks noGrp="1"/>
          </p:cNvSpPr>
          <p:nvPr>
            <p:ph type="body"/>
          </p:nvPr>
        </p:nvSpPr>
        <p:spPr>
          <a:xfrm>
            <a:off x="758520" y="223920"/>
            <a:ext cx="5481720" cy="179280"/>
          </a:xfrm>
          <a:prstGeom prst="rect">
            <a:avLst/>
          </a:prstGeom>
          <a:noFill/>
          <a:ln w="0">
            <a:noFill/>
          </a:ln>
        </p:spPr>
        <p:txBody>
          <a:bodyPr lIns="0" rIns="0" tIns="0" bIns="0" anchor="t">
            <a:noAutofit/>
          </a:bodyPr>
          <a:p>
            <a:pPr indent="0">
              <a:lnSpc>
                <a:spcPct val="90000"/>
              </a:lnSpc>
              <a:spcBef>
                <a:spcPts val="488"/>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300" strike="noStrike" u="none">
              <a:solidFill>
                <a:srgbClr val="000000"/>
              </a:solidFill>
              <a:effectLst/>
              <a:uFillTx/>
              <a:latin typeface="Arial"/>
            </a:endParaRPr>
          </a:p>
        </p:txBody>
      </p:sp>
      <p:sp>
        <p:nvSpPr>
          <p:cNvPr id="1257" name="McK Separator"/>
          <p:cNvSpPr/>
          <p:nvPr/>
        </p:nvSpPr>
        <p:spPr>
          <a:xfrm>
            <a:off x="758880" y="1069920"/>
            <a:ext cx="7643880" cy="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Tree>
  </p:cSld>
</p:notes>
</file>

<file path=ppt/notesSlides/notesSlide11.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8" name="PlaceHolder 1"/>
          <p:cNvSpPr>
            <a:spLocks noGrp="1"/>
          </p:cNvSpPr>
          <p:nvPr>
            <p:ph type="sldImg"/>
          </p:nvPr>
        </p:nvSpPr>
        <p:spPr>
          <a:xfrm>
            <a:off x="625320" y="903240"/>
            <a:ext cx="7985160" cy="5988240"/>
          </a:xfrm>
          <a:prstGeom prst="rect">
            <a:avLst/>
          </a:prstGeom>
          <a:ln w="0">
            <a:noFill/>
          </a:ln>
        </p:spPr>
      </p:sp>
      <p:sp>
        <p:nvSpPr>
          <p:cNvPr id="1259" name="PlaceHolder 2"/>
          <p:cNvSpPr>
            <a:spLocks noGrp="1"/>
          </p:cNvSpPr>
          <p:nvPr>
            <p:ph type="body"/>
          </p:nvPr>
        </p:nvSpPr>
        <p:spPr>
          <a:xfrm>
            <a:off x="758520" y="223920"/>
            <a:ext cx="5481720" cy="179280"/>
          </a:xfrm>
          <a:prstGeom prst="rect">
            <a:avLst/>
          </a:prstGeom>
          <a:noFill/>
          <a:ln w="0">
            <a:noFill/>
          </a:ln>
        </p:spPr>
        <p:txBody>
          <a:bodyPr lIns="0" rIns="0" tIns="0" bIns="0" anchor="t">
            <a:noAutofit/>
          </a:bodyPr>
          <a:p>
            <a:pPr indent="0">
              <a:lnSpc>
                <a:spcPct val="90000"/>
              </a:lnSpc>
              <a:spcBef>
                <a:spcPts val="488"/>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300" strike="noStrike" u="none">
              <a:solidFill>
                <a:srgbClr val="000000"/>
              </a:solidFill>
              <a:effectLst/>
              <a:uFillTx/>
              <a:latin typeface="Arial"/>
            </a:endParaRPr>
          </a:p>
        </p:txBody>
      </p:sp>
      <p:sp>
        <p:nvSpPr>
          <p:cNvPr id="1260" name="McK Separator"/>
          <p:cNvSpPr/>
          <p:nvPr/>
        </p:nvSpPr>
        <p:spPr>
          <a:xfrm>
            <a:off x="758880" y="1069920"/>
            <a:ext cx="7643880" cy="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Tree>
  </p:cSld>
</p:notes>
</file>

<file path=ppt/notesSlides/notesSlide12.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61" name=""/>
          <p:cNvSpPr txBox="1"/>
          <p:nvPr/>
        </p:nvSpPr>
        <p:spPr>
          <a:xfrm>
            <a:off x="8848800" y="6706080"/>
            <a:ext cx="185760" cy="183240"/>
          </a:xfrm>
          <a:prstGeom prst="rect">
            <a:avLst/>
          </a:prstGeom>
          <a:noFill/>
          <a:ln w="0">
            <a:noFill/>
          </a:ln>
        </p:spPr>
        <p:txBody>
          <a:bodyPr lIns="0" rIns="0" tIns="0" bIns="0" anchor="b">
            <a:spAutoFit/>
          </a:bodyPr>
          <a:p>
            <a:pPr algn="r">
              <a:tabLst>
                <a:tab algn="l" pos="0"/>
                <a:tab algn="l" pos="915840"/>
                <a:tab algn="l" pos="1832040"/>
                <a:tab algn="l" pos="2747880"/>
                <a:tab algn="l" pos="3664080"/>
                <a:tab algn="l" pos="4579920"/>
                <a:tab algn="l" pos="5495760"/>
                <a:tab algn="l" pos="6411960"/>
                <a:tab algn="l" pos="7327800"/>
                <a:tab algn="l" pos="8244000"/>
                <a:tab algn="l" pos="9159840"/>
                <a:tab algn="l" pos="10076040"/>
              </a:tabLst>
            </a:pPr>
            <a:fld id="{ACD71E1F-22E4-4F8D-A235-0821A1432CFB}" type="slidenum">
              <a:rPr b="0" lang="en-US" sz="1200" strike="noStrike" u="none">
                <a:solidFill>
                  <a:srgbClr val="000000"/>
                </a:solidFill>
                <a:effectLst/>
                <a:uFillTx/>
                <a:latin typeface="Times New Roman"/>
              </a:rPr>
              <a:t>&lt;number&gt;</a:t>
            </a:fld>
            <a:endParaRPr b="0" lang="en-US" sz="1200" strike="noStrike" u="none">
              <a:solidFill>
                <a:srgbClr val="000000"/>
              </a:solidFill>
              <a:effectLst/>
              <a:uFillTx/>
              <a:latin typeface="Times New Roman"/>
            </a:endParaRPr>
          </a:p>
        </p:txBody>
      </p:sp>
      <p:sp>
        <p:nvSpPr>
          <p:cNvPr id="1262" name=""/>
          <p:cNvSpPr txBox="1"/>
          <p:nvPr/>
        </p:nvSpPr>
        <p:spPr>
          <a:xfrm>
            <a:off x="7624800" y="36360"/>
            <a:ext cx="1409760" cy="122400"/>
          </a:xfrm>
          <a:prstGeom prst="rect">
            <a:avLst/>
          </a:prstGeom>
          <a:noFill/>
          <a:ln w="0">
            <a:noFill/>
          </a:ln>
        </p:spPr>
        <p:txBody>
          <a:bodyPr lIns="0" rIns="0" tIns="0" bIns="0" anchor="b">
            <a:spAutoFit/>
          </a:bodyPr>
          <a:p>
            <a:pPr algn="r">
              <a:tabLst>
                <a:tab algn="l" pos="0"/>
                <a:tab algn="l" pos="915840"/>
                <a:tab algn="l" pos="1832040"/>
                <a:tab algn="l" pos="2747880"/>
                <a:tab algn="l" pos="3664080"/>
                <a:tab algn="l" pos="4579920"/>
                <a:tab algn="l" pos="5495760"/>
                <a:tab algn="l" pos="6411960"/>
                <a:tab algn="l" pos="7327800"/>
                <a:tab algn="l" pos="8244000"/>
                <a:tab algn="l" pos="9159840"/>
                <a:tab algn="l" pos="10076040"/>
              </a:tabLst>
            </a:pPr>
            <a:r>
              <a:rPr b="0" lang="en-US" sz="800" strike="noStrike" u="none">
                <a:solidFill>
                  <a:srgbClr val="000000"/>
                </a:solidFill>
                <a:effectLst/>
                <a:uFillTx/>
                <a:latin typeface="Times New Roman"/>
              </a:rPr>
              <a:t>txho/enx116/01204 enx116.ppt</a:t>
            </a:r>
            <a:endParaRPr b="0" lang="en-US" sz="800" strike="noStrike" u="none">
              <a:solidFill>
                <a:srgbClr val="000000"/>
              </a:solidFill>
              <a:effectLst/>
              <a:uFillTx/>
              <a:latin typeface="Times New Roman"/>
            </a:endParaRPr>
          </a:p>
        </p:txBody>
      </p:sp>
      <p:sp>
        <p:nvSpPr>
          <p:cNvPr id="1263" name="PlaceHolder 1"/>
          <p:cNvSpPr>
            <a:spLocks noGrp="1"/>
          </p:cNvSpPr>
          <p:nvPr>
            <p:ph type="sldImg"/>
          </p:nvPr>
        </p:nvSpPr>
        <p:spPr>
          <a:xfrm>
            <a:off x="1665360" y="1660680"/>
            <a:ext cx="6883200" cy="5162400"/>
          </a:xfrm>
          <a:prstGeom prst="rect">
            <a:avLst/>
          </a:prstGeom>
          <a:ln w="0">
            <a:noFill/>
          </a:ln>
        </p:spPr>
      </p:sp>
      <p:sp>
        <p:nvSpPr>
          <p:cNvPr id="1264" name="PlaceHolder 2"/>
          <p:cNvSpPr>
            <a:spLocks noGrp="1"/>
          </p:cNvSpPr>
          <p:nvPr>
            <p:ph type="body"/>
          </p:nvPr>
        </p:nvSpPr>
        <p:spPr>
          <a:xfrm>
            <a:off x="1804680" y="468360"/>
            <a:ext cx="5575320" cy="187200"/>
          </a:xfrm>
          <a:prstGeom prst="rect">
            <a:avLst/>
          </a:prstGeom>
          <a:noFill/>
          <a:ln w="0">
            <a:noFill/>
          </a:ln>
        </p:spPr>
        <p:txBody>
          <a:bodyPr lIns="0" rIns="0" tIns="0" bIns="0" anchor="t">
            <a:noAutofit/>
          </a:bodyPr>
          <a:p>
            <a:pPr indent="0">
              <a:lnSpc>
                <a:spcPct val="90000"/>
              </a:lnSpc>
              <a:spcBef>
                <a:spcPts val="488"/>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300" strike="noStrike" u="none">
              <a:solidFill>
                <a:srgbClr val="000000"/>
              </a:solidFill>
              <a:effectLst/>
              <a:uFillTx/>
              <a:latin typeface="Arial"/>
            </a:endParaRPr>
          </a:p>
        </p:txBody>
      </p:sp>
      <p:sp>
        <p:nvSpPr>
          <p:cNvPr id="1265" name="McK Separator"/>
          <p:cNvSpPr/>
          <p:nvPr/>
        </p:nvSpPr>
        <p:spPr>
          <a:xfrm>
            <a:off x="758880" y="1069920"/>
            <a:ext cx="7643880" cy="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Tree>
  </p:cSld>
</p:notes>
</file>

<file path=ppt/notesSlides/notesSlide13.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66" name="PlaceHolder 1"/>
          <p:cNvSpPr>
            <a:spLocks noGrp="1"/>
          </p:cNvSpPr>
          <p:nvPr>
            <p:ph type="sldImg"/>
          </p:nvPr>
        </p:nvSpPr>
        <p:spPr>
          <a:xfrm>
            <a:off x="625320" y="903240"/>
            <a:ext cx="7985160" cy="5988240"/>
          </a:xfrm>
          <a:prstGeom prst="rect">
            <a:avLst/>
          </a:prstGeom>
          <a:ln w="0">
            <a:noFill/>
          </a:ln>
        </p:spPr>
      </p:sp>
      <p:sp>
        <p:nvSpPr>
          <p:cNvPr id="1267" name="PlaceHolder 2"/>
          <p:cNvSpPr>
            <a:spLocks noGrp="1"/>
          </p:cNvSpPr>
          <p:nvPr>
            <p:ph type="body"/>
          </p:nvPr>
        </p:nvSpPr>
        <p:spPr>
          <a:xfrm>
            <a:off x="758520" y="223920"/>
            <a:ext cx="5481720" cy="179280"/>
          </a:xfrm>
          <a:prstGeom prst="rect">
            <a:avLst/>
          </a:prstGeom>
          <a:noFill/>
          <a:ln w="0">
            <a:noFill/>
          </a:ln>
        </p:spPr>
        <p:txBody>
          <a:bodyPr lIns="0" rIns="0" tIns="0" bIns="0" anchor="t">
            <a:noAutofit/>
          </a:bodyPr>
          <a:p>
            <a:pPr indent="0">
              <a:lnSpc>
                <a:spcPct val="90000"/>
              </a:lnSpc>
              <a:spcBef>
                <a:spcPts val="488"/>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300" strike="noStrike" u="none">
              <a:solidFill>
                <a:srgbClr val="000000"/>
              </a:solidFill>
              <a:effectLst/>
              <a:uFillTx/>
              <a:latin typeface="Arial"/>
            </a:endParaRPr>
          </a:p>
        </p:txBody>
      </p:sp>
      <p:sp>
        <p:nvSpPr>
          <p:cNvPr id="1268" name="McK Separator"/>
          <p:cNvSpPr/>
          <p:nvPr/>
        </p:nvSpPr>
        <p:spPr>
          <a:xfrm>
            <a:off x="758880" y="1069920"/>
            <a:ext cx="7643880" cy="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Tree>
  </p:cSld>
</p:notes>
</file>

<file path=ppt/notesSlides/notesSlide14.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69" name="PlaceHolder 1"/>
          <p:cNvSpPr>
            <a:spLocks noGrp="1"/>
          </p:cNvSpPr>
          <p:nvPr>
            <p:ph type="sldImg"/>
          </p:nvPr>
        </p:nvSpPr>
        <p:spPr>
          <a:xfrm>
            <a:off x="625320" y="903240"/>
            <a:ext cx="7985160" cy="5988240"/>
          </a:xfrm>
          <a:prstGeom prst="rect">
            <a:avLst/>
          </a:prstGeom>
          <a:ln w="0">
            <a:noFill/>
          </a:ln>
        </p:spPr>
      </p:sp>
      <p:sp>
        <p:nvSpPr>
          <p:cNvPr id="1270" name="PlaceHolder 2"/>
          <p:cNvSpPr>
            <a:spLocks noGrp="1"/>
          </p:cNvSpPr>
          <p:nvPr>
            <p:ph type="body"/>
          </p:nvPr>
        </p:nvSpPr>
        <p:spPr>
          <a:xfrm>
            <a:off x="758520" y="223920"/>
            <a:ext cx="5481720" cy="179280"/>
          </a:xfrm>
          <a:prstGeom prst="rect">
            <a:avLst/>
          </a:prstGeom>
          <a:noFill/>
          <a:ln w="0">
            <a:noFill/>
          </a:ln>
        </p:spPr>
        <p:txBody>
          <a:bodyPr lIns="0" rIns="0" tIns="0" bIns="0" anchor="t">
            <a:noAutofit/>
          </a:bodyPr>
          <a:p>
            <a:pPr indent="0">
              <a:lnSpc>
                <a:spcPct val="90000"/>
              </a:lnSpc>
              <a:spcBef>
                <a:spcPts val="488"/>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300" strike="noStrike" u="none">
              <a:solidFill>
                <a:srgbClr val="000000"/>
              </a:solidFill>
              <a:effectLst/>
              <a:uFillTx/>
              <a:latin typeface="Arial"/>
            </a:endParaRPr>
          </a:p>
        </p:txBody>
      </p:sp>
      <p:sp>
        <p:nvSpPr>
          <p:cNvPr id="1271" name="McK Separator"/>
          <p:cNvSpPr/>
          <p:nvPr/>
        </p:nvSpPr>
        <p:spPr>
          <a:xfrm>
            <a:off x="758880" y="1069920"/>
            <a:ext cx="7643880" cy="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Tree>
  </p:cSld>
</p:notes>
</file>

<file path=ppt/notesSlides/notesSlide15.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72" name=""/>
          <p:cNvSpPr txBox="1"/>
          <p:nvPr/>
        </p:nvSpPr>
        <p:spPr>
          <a:xfrm>
            <a:off x="8848800" y="6706080"/>
            <a:ext cx="185760" cy="183240"/>
          </a:xfrm>
          <a:prstGeom prst="rect">
            <a:avLst/>
          </a:prstGeom>
          <a:noFill/>
          <a:ln w="0">
            <a:noFill/>
          </a:ln>
        </p:spPr>
        <p:txBody>
          <a:bodyPr lIns="0" rIns="0" tIns="0" bIns="0" anchor="b">
            <a:spAutoFit/>
          </a:bodyPr>
          <a:p>
            <a:pPr algn="r">
              <a:tabLst>
                <a:tab algn="l" pos="0"/>
                <a:tab algn="l" pos="915840"/>
                <a:tab algn="l" pos="1832040"/>
                <a:tab algn="l" pos="2747880"/>
                <a:tab algn="l" pos="3664080"/>
                <a:tab algn="l" pos="4579920"/>
                <a:tab algn="l" pos="5495760"/>
                <a:tab algn="l" pos="6411960"/>
                <a:tab algn="l" pos="7327800"/>
                <a:tab algn="l" pos="8244000"/>
                <a:tab algn="l" pos="9159840"/>
                <a:tab algn="l" pos="10076040"/>
              </a:tabLst>
            </a:pPr>
            <a:fld id="{D1C2D633-0D0A-48FD-88D5-854A71B4926A}" type="slidenum">
              <a:rPr b="0" lang="en-US" sz="1200" strike="noStrike" u="none">
                <a:solidFill>
                  <a:srgbClr val="000000"/>
                </a:solidFill>
                <a:effectLst/>
                <a:uFillTx/>
                <a:latin typeface="Times New Roman"/>
              </a:rPr>
              <a:t>&lt;number&gt;</a:t>
            </a:fld>
            <a:endParaRPr b="0" lang="en-US" sz="1200" strike="noStrike" u="none">
              <a:solidFill>
                <a:srgbClr val="000000"/>
              </a:solidFill>
              <a:effectLst/>
              <a:uFillTx/>
              <a:latin typeface="Times New Roman"/>
            </a:endParaRPr>
          </a:p>
        </p:txBody>
      </p:sp>
      <p:sp>
        <p:nvSpPr>
          <p:cNvPr id="1273" name=""/>
          <p:cNvSpPr txBox="1"/>
          <p:nvPr/>
        </p:nvSpPr>
        <p:spPr>
          <a:xfrm>
            <a:off x="7624800" y="36360"/>
            <a:ext cx="1409760" cy="122400"/>
          </a:xfrm>
          <a:prstGeom prst="rect">
            <a:avLst/>
          </a:prstGeom>
          <a:noFill/>
          <a:ln w="0">
            <a:noFill/>
          </a:ln>
        </p:spPr>
        <p:txBody>
          <a:bodyPr lIns="0" rIns="0" tIns="0" bIns="0" anchor="b">
            <a:spAutoFit/>
          </a:bodyPr>
          <a:p>
            <a:pPr algn="r">
              <a:tabLst>
                <a:tab algn="l" pos="0"/>
                <a:tab algn="l" pos="915840"/>
                <a:tab algn="l" pos="1832040"/>
                <a:tab algn="l" pos="2747880"/>
                <a:tab algn="l" pos="3664080"/>
                <a:tab algn="l" pos="4579920"/>
                <a:tab algn="l" pos="5495760"/>
                <a:tab algn="l" pos="6411960"/>
                <a:tab algn="l" pos="7327800"/>
                <a:tab algn="l" pos="8244000"/>
                <a:tab algn="l" pos="9159840"/>
                <a:tab algn="l" pos="10076040"/>
              </a:tabLst>
            </a:pPr>
            <a:r>
              <a:rPr b="0" lang="en-US" sz="800" strike="noStrike" u="none">
                <a:solidFill>
                  <a:srgbClr val="000000"/>
                </a:solidFill>
                <a:effectLst/>
                <a:uFillTx/>
                <a:latin typeface="Times New Roman"/>
              </a:rPr>
              <a:t>txho/enx116/01204 enx116.ppt</a:t>
            </a:r>
            <a:endParaRPr b="0" lang="en-US" sz="800" strike="noStrike" u="none">
              <a:solidFill>
                <a:srgbClr val="000000"/>
              </a:solidFill>
              <a:effectLst/>
              <a:uFillTx/>
              <a:latin typeface="Times New Roman"/>
            </a:endParaRPr>
          </a:p>
        </p:txBody>
      </p:sp>
      <p:sp>
        <p:nvSpPr>
          <p:cNvPr id="1274" name="PlaceHolder 1"/>
          <p:cNvSpPr>
            <a:spLocks noGrp="1"/>
          </p:cNvSpPr>
          <p:nvPr>
            <p:ph type="sldImg"/>
          </p:nvPr>
        </p:nvSpPr>
        <p:spPr>
          <a:xfrm>
            <a:off x="2897280" y="525600"/>
            <a:ext cx="3503520" cy="2628720"/>
          </a:xfrm>
          <a:prstGeom prst="rect">
            <a:avLst/>
          </a:prstGeom>
          <a:ln w="0">
            <a:noFill/>
          </a:ln>
        </p:spPr>
      </p:sp>
      <p:sp>
        <p:nvSpPr>
          <p:cNvPr id="1275" name="PlaceHolder 2"/>
          <p:cNvSpPr>
            <a:spLocks noGrp="1"/>
          </p:cNvSpPr>
          <p:nvPr>
            <p:ph type="body"/>
          </p:nvPr>
        </p:nvSpPr>
        <p:spPr>
          <a:xfrm>
            <a:off x="1239480" y="3330720"/>
            <a:ext cx="6816600" cy="179280"/>
          </a:xfrm>
          <a:prstGeom prst="rect">
            <a:avLst/>
          </a:prstGeom>
          <a:noFill/>
          <a:ln w="0">
            <a:noFill/>
          </a:ln>
        </p:spPr>
        <p:txBody>
          <a:bodyPr lIns="0" rIns="0" tIns="0" bIns="0" anchor="t">
            <a:noAutofit/>
          </a:bodyPr>
          <a:p>
            <a:pPr indent="0">
              <a:lnSpc>
                <a:spcPct val="90000"/>
              </a:lnSpc>
              <a:spcBef>
                <a:spcPts val="488"/>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300" strike="noStrike" u="none">
              <a:solidFill>
                <a:srgbClr val="000000"/>
              </a:solidFill>
              <a:effectLst/>
              <a:uFillTx/>
              <a:latin typeface="Arial"/>
            </a:endParaRPr>
          </a:p>
        </p:txBody>
      </p:sp>
    </p:spTree>
  </p:cSld>
</p:notes>
</file>

<file path=ppt/notesSlides/notesSlide16.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76" name="PlaceHolder 1"/>
          <p:cNvSpPr>
            <a:spLocks noGrp="1"/>
          </p:cNvSpPr>
          <p:nvPr>
            <p:ph type="sldImg"/>
          </p:nvPr>
        </p:nvSpPr>
        <p:spPr>
          <a:xfrm>
            <a:off x="625320" y="903240"/>
            <a:ext cx="7985160" cy="5988240"/>
          </a:xfrm>
          <a:prstGeom prst="rect">
            <a:avLst/>
          </a:prstGeom>
          <a:ln w="0">
            <a:noFill/>
          </a:ln>
        </p:spPr>
      </p:sp>
      <p:sp>
        <p:nvSpPr>
          <p:cNvPr id="1277" name="PlaceHolder 2"/>
          <p:cNvSpPr>
            <a:spLocks noGrp="1"/>
          </p:cNvSpPr>
          <p:nvPr>
            <p:ph type="body"/>
          </p:nvPr>
        </p:nvSpPr>
        <p:spPr>
          <a:xfrm>
            <a:off x="758520" y="223920"/>
            <a:ext cx="5481720" cy="179280"/>
          </a:xfrm>
          <a:prstGeom prst="rect">
            <a:avLst/>
          </a:prstGeom>
          <a:noFill/>
          <a:ln w="0">
            <a:noFill/>
          </a:ln>
        </p:spPr>
        <p:txBody>
          <a:bodyPr lIns="0" rIns="0" tIns="0" bIns="0" anchor="t">
            <a:noAutofit/>
          </a:bodyPr>
          <a:p>
            <a:pPr indent="0">
              <a:lnSpc>
                <a:spcPct val="90000"/>
              </a:lnSpc>
              <a:spcBef>
                <a:spcPts val="488"/>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300" strike="noStrike" u="none">
              <a:solidFill>
                <a:srgbClr val="000000"/>
              </a:solidFill>
              <a:effectLst/>
              <a:uFillTx/>
              <a:latin typeface="Arial"/>
            </a:endParaRPr>
          </a:p>
        </p:txBody>
      </p:sp>
      <p:sp>
        <p:nvSpPr>
          <p:cNvPr id="1278" name="McK Separator"/>
          <p:cNvSpPr/>
          <p:nvPr/>
        </p:nvSpPr>
        <p:spPr>
          <a:xfrm>
            <a:off x="758880" y="1069920"/>
            <a:ext cx="7643880" cy="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Tree>
  </p:cSld>
</p:notes>
</file>

<file path=ppt/notesSlides/notesSlide17.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79" name=""/>
          <p:cNvSpPr txBox="1"/>
          <p:nvPr/>
        </p:nvSpPr>
        <p:spPr>
          <a:xfrm>
            <a:off x="8848800" y="6706080"/>
            <a:ext cx="185760" cy="183240"/>
          </a:xfrm>
          <a:prstGeom prst="rect">
            <a:avLst/>
          </a:prstGeom>
          <a:noFill/>
          <a:ln w="0">
            <a:noFill/>
          </a:ln>
        </p:spPr>
        <p:txBody>
          <a:bodyPr lIns="0" rIns="0" tIns="0" bIns="0" anchor="b">
            <a:spAutoFit/>
          </a:bodyPr>
          <a:p>
            <a:pPr algn="r">
              <a:tabLst>
                <a:tab algn="l" pos="0"/>
                <a:tab algn="l" pos="915840"/>
                <a:tab algn="l" pos="1832040"/>
                <a:tab algn="l" pos="2747880"/>
                <a:tab algn="l" pos="3664080"/>
                <a:tab algn="l" pos="4579920"/>
                <a:tab algn="l" pos="5495760"/>
                <a:tab algn="l" pos="6411960"/>
                <a:tab algn="l" pos="7327800"/>
                <a:tab algn="l" pos="8244000"/>
                <a:tab algn="l" pos="9159840"/>
                <a:tab algn="l" pos="10076040"/>
              </a:tabLst>
            </a:pPr>
            <a:fld id="{677183F0-6059-4C0F-88E9-3A179F341042}" type="slidenum">
              <a:rPr b="0" lang="en-US" sz="1200" strike="noStrike" u="none">
                <a:solidFill>
                  <a:srgbClr val="000000"/>
                </a:solidFill>
                <a:effectLst/>
                <a:uFillTx/>
                <a:latin typeface="Times New Roman"/>
              </a:rPr>
              <a:t>&lt;number&gt;</a:t>
            </a:fld>
            <a:endParaRPr b="0" lang="en-US" sz="1200" strike="noStrike" u="none">
              <a:solidFill>
                <a:srgbClr val="000000"/>
              </a:solidFill>
              <a:effectLst/>
              <a:uFillTx/>
              <a:latin typeface="Times New Roman"/>
            </a:endParaRPr>
          </a:p>
        </p:txBody>
      </p:sp>
      <p:sp>
        <p:nvSpPr>
          <p:cNvPr id="1280" name=""/>
          <p:cNvSpPr txBox="1"/>
          <p:nvPr/>
        </p:nvSpPr>
        <p:spPr>
          <a:xfrm>
            <a:off x="7624800" y="36360"/>
            <a:ext cx="1409760" cy="122400"/>
          </a:xfrm>
          <a:prstGeom prst="rect">
            <a:avLst/>
          </a:prstGeom>
          <a:noFill/>
          <a:ln w="0">
            <a:noFill/>
          </a:ln>
        </p:spPr>
        <p:txBody>
          <a:bodyPr lIns="0" rIns="0" tIns="0" bIns="0" anchor="b">
            <a:spAutoFit/>
          </a:bodyPr>
          <a:p>
            <a:pPr algn="r">
              <a:tabLst>
                <a:tab algn="l" pos="0"/>
                <a:tab algn="l" pos="915840"/>
                <a:tab algn="l" pos="1832040"/>
                <a:tab algn="l" pos="2747880"/>
                <a:tab algn="l" pos="3664080"/>
                <a:tab algn="l" pos="4579920"/>
                <a:tab algn="l" pos="5495760"/>
                <a:tab algn="l" pos="6411960"/>
                <a:tab algn="l" pos="7327800"/>
                <a:tab algn="l" pos="8244000"/>
                <a:tab algn="l" pos="9159840"/>
                <a:tab algn="l" pos="10076040"/>
              </a:tabLst>
            </a:pPr>
            <a:r>
              <a:rPr b="0" lang="en-US" sz="800" strike="noStrike" u="none">
                <a:solidFill>
                  <a:srgbClr val="000000"/>
                </a:solidFill>
                <a:effectLst/>
                <a:uFillTx/>
                <a:latin typeface="Times New Roman"/>
              </a:rPr>
              <a:t>txho/enx116/01204 enx116.ppt</a:t>
            </a:r>
            <a:endParaRPr b="0" lang="en-US" sz="800" strike="noStrike" u="none">
              <a:solidFill>
                <a:srgbClr val="000000"/>
              </a:solidFill>
              <a:effectLst/>
              <a:uFillTx/>
              <a:latin typeface="Times New Roman"/>
            </a:endParaRPr>
          </a:p>
        </p:txBody>
      </p:sp>
      <p:sp>
        <p:nvSpPr>
          <p:cNvPr id="1281" name="PlaceHolder 1"/>
          <p:cNvSpPr>
            <a:spLocks noGrp="1"/>
          </p:cNvSpPr>
          <p:nvPr>
            <p:ph type="sldImg"/>
          </p:nvPr>
        </p:nvSpPr>
        <p:spPr>
          <a:xfrm>
            <a:off x="625320" y="903240"/>
            <a:ext cx="7985160" cy="5988240"/>
          </a:xfrm>
          <a:prstGeom prst="rect">
            <a:avLst/>
          </a:prstGeom>
          <a:ln w="0">
            <a:noFill/>
          </a:ln>
        </p:spPr>
      </p:sp>
      <p:sp>
        <p:nvSpPr>
          <p:cNvPr id="1282" name="PlaceHolder 2"/>
          <p:cNvSpPr>
            <a:spLocks noGrp="1"/>
          </p:cNvSpPr>
          <p:nvPr>
            <p:ph type="body"/>
          </p:nvPr>
        </p:nvSpPr>
        <p:spPr>
          <a:xfrm>
            <a:off x="758520" y="223920"/>
            <a:ext cx="5481720" cy="179280"/>
          </a:xfrm>
          <a:prstGeom prst="rect">
            <a:avLst/>
          </a:prstGeom>
          <a:noFill/>
          <a:ln w="0">
            <a:noFill/>
          </a:ln>
        </p:spPr>
        <p:txBody>
          <a:bodyPr lIns="0" rIns="0" tIns="0" bIns="0" anchor="t">
            <a:spAutoFit/>
          </a:bodyPr>
          <a:p>
            <a:pPr indent="0">
              <a:lnSpc>
                <a:spcPct val="90000"/>
              </a:lnSpc>
              <a:spcBef>
                <a:spcPts val="488"/>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Arial"/>
              </a:rPr>
              <a:t>Annotation</a:t>
            </a:r>
            <a:endParaRPr b="0" lang="en-US" sz="1300" strike="noStrike" u="none">
              <a:solidFill>
                <a:srgbClr val="000000"/>
              </a:solidFill>
              <a:effectLst/>
              <a:uFillTx/>
              <a:latin typeface="Arial"/>
            </a:endParaRPr>
          </a:p>
        </p:txBody>
      </p:sp>
      <p:sp>
        <p:nvSpPr>
          <p:cNvPr id="1283" name="McK Separator"/>
          <p:cNvSpPr/>
          <p:nvPr/>
        </p:nvSpPr>
        <p:spPr>
          <a:xfrm>
            <a:off x="758880" y="1069920"/>
            <a:ext cx="7643880" cy="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Tree>
  </p:cSld>
</p:notes>
</file>

<file path=ppt/notesSlides/notesSlide18.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4" name="PlaceHolder 1"/>
          <p:cNvSpPr>
            <a:spLocks noGrp="1"/>
          </p:cNvSpPr>
          <p:nvPr>
            <p:ph type="sldImg"/>
          </p:nvPr>
        </p:nvSpPr>
        <p:spPr>
          <a:xfrm>
            <a:off x="625320" y="903240"/>
            <a:ext cx="7985160" cy="5988240"/>
          </a:xfrm>
          <a:prstGeom prst="rect">
            <a:avLst/>
          </a:prstGeom>
          <a:ln w="0">
            <a:noFill/>
          </a:ln>
        </p:spPr>
      </p:sp>
      <p:sp>
        <p:nvSpPr>
          <p:cNvPr id="1285" name="PlaceHolder 2"/>
          <p:cNvSpPr>
            <a:spLocks noGrp="1"/>
          </p:cNvSpPr>
          <p:nvPr>
            <p:ph type="body"/>
          </p:nvPr>
        </p:nvSpPr>
        <p:spPr>
          <a:xfrm>
            <a:off x="758520" y="223920"/>
            <a:ext cx="5481720" cy="179280"/>
          </a:xfrm>
          <a:prstGeom prst="rect">
            <a:avLst/>
          </a:prstGeom>
          <a:noFill/>
          <a:ln w="0">
            <a:noFill/>
          </a:ln>
        </p:spPr>
        <p:txBody>
          <a:bodyPr lIns="0" rIns="0" tIns="0" bIns="0" anchor="t">
            <a:noAutofit/>
          </a:bodyPr>
          <a:p>
            <a:pPr indent="0">
              <a:lnSpc>
                <a:spcPct val="90000"/>
              </a:lnSpc>
              <a:spcBef>
                <a:spcPts val="488"/>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300" strike="noStrike" u="none">
              <a:solidFill>
                <a:srgbClr val="000000"/>
              </a:solidFill>
              <a:effectLst/>
              <a:uFillTx/>
              <a:latin typeface="Arial"/>
            </a:endParaRPr>
          </a:p>
        </p:txBody>
      </p:sp>
      <p:sp>
        <p:nvSpPr>
          <p:cNvPr id="1286" name="McK Separator"/>
          <p:cNvSpPr/>
          <p:nvPr/>
        </p:nvSpPr>
        <p:spPr>
          <a:xfrm>
            <a:off x="758880" y="1069920"/>
            <a:ext cx="7643880" cy="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Tree>
  </p:cSld>
</p:notes>
</file>

<file path=ppt/notesSlides/notesSlide19.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7" name="PlaceHolder 1"/>
          <p:cNvSpPr>
            <a:spLocks noGrp="1"/>
          </p:cNvSpPr>
          <p:nvPr>
            <p:ph type="sldImg"/>
          </p:nvPr>
        </p:nvSpPr>
        <p:spPr>
          <a:xfrm>
            <a:off x="625320" y="903240"/>
            <a:ext cx="7985160" cy="5988240"/>
          </a:xfrm>
          <a:prstGeom prst="rect">
            <a:avLst/>
          </a:prstGeom>
          <a:ln w="0">
            <a:noFill/>
          </a:ln>
        </p:spPr>
      </p:sp>
      <p:sp>
        <p:nvSpPr>
          <p:cNvPr id="1288" name="PlaceHolder 2"/>
          <p:cNvSpPr>
            <a:spLocks noGrp="1"/>
          </p:cNvSpPr>
          <p:nvPr>
            <p:ph type="body"/>
          </p:nvPr>
        </p:nvSpPr>
        <p:spPr>
          <a:xfrm>
            <a:off x="758520" y="223920"/>
            <a:ext cx="5481720" cy="179280"/>
          </a:xfrm>
          <a:prstGeom prst="rect">
            <a:avLst/>
          </a:prstGeom>
          <a:noFill/>
          <a:ln w="0">
            <a:noFill/>
          </a:ln>
        </p:spPr>
        <p:txBody>
          <a:bodyPr lIns="0" rIns="0" tIns="0" bIns="0" anchor="t">
            <a:noAutofit/>
          </a:bodyPr>
          <a:p>
            <a:pPr indent="0">
              <a:lnSpc>
                <a:spcPct val="90000"/>
              </a:lnSpc>
              <a:spcBef>
                <a:spcPts val="488"/>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300" strike="noStrike" u="none">
              <a:solidFill>
                <a:srgbClr val="000000"/>
              </a:solidFill>
              <a:effectLst/>
              <a:uFillTx/>
              <a:latin typeface="Arial"/>
            </a:endParaRPr>
          </a:p>
        </p:txBody>
      </p:sp>
      <p:sp>
        <p:nvSpPr>
          <p:cNvPr id="1289" name="McK Separator"/>
          <p:cNvSpPr/>
          <p:nvPr/>
        </p:nvSpPr>
        <p:spPr>
          <a:xfrm>
            <a:off x="758880" y="1069920"/>
            <a:ext cx="7643880" cy="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Tree>
  </p:cSld>
</p:notes>
</file>

<file path=ppt/notesSlides/notesSlide2.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9" name=""/>
          <p:cNvSpPr txBox="1"/>
          <p:nvPr/>
        </p:nvSpPr>
        <p:spPr>
          <a:xfrm>
            <a:off x="8848800" y="6706080"/>
            <a:ext cx="185760" cy="183240"/>
          </a:xfrm>
          <a:prstGeom prst="rect">
            <a:avLst/>
          </a:prstGeom>
          <a:noFill/>
          <a:ln w="0">
            <a:noFill/>
          </a:ln>
        </p:spPr>
        <p:txBody>
          <a:bodyPr lIns="0" rIns="0" tIns="0" bIns="0" anchor="b">
            <a:spAutoFit/>
          </a:bodyPr>
          <a:p>
            <a:pPr algn="r">
              <a:tabLst>
                <a:tab algn="l" pos="0"/>
                <a:tab algn="l" pos="915840"/>
                <a:tab algn="l" pos="1832040"/>
                <a:tab algn="l" pos="2747880"/>
                <a:tab algn="l" pos="3664080"/>
                <a:tab algn="l" pos="4579920"/>
                <a:tab algn="l" pos="5495760"/>
                <a:tab algn="l" pos="6411960"/>
                <a:tab algn="l" pos="7327800"/>
                <a:tab algn="l" pos="8244000"/>
                <a:tab algn="l" pos="9159840"/>
                <a:tab algn="l" pos="10076040"/>
              </a:tabLst>
            </a:pPr>
            <a:fld id="{0C9B1BC2-9D28-4583-85FC-85A8E575B049}" type="slidenum">
              <a:rPr b="0" lang="en-US" sz="1200" strike="noStrike" u="none">
                <a:solidFill>
                  <a:srgbClr val="000000"/>
                </a:solidFill>
                <a:effectLst/>
                <a:uFillTx/>
                <a:latin typeface="Times New Roman"/>
              </a:rPr>
              <a:t>&lt;number&gt;</a:t>
            </a:fld>
            <a:endParaRPr b="0" lang="en-US" sz="1200" strike="noStrike" u="none">
              <a:solidFill>
                <a:srgbClr val="000000"/>
              </a:solidFill>
              <a:effectLst/>
              <a:uFillTx/>
              <a:latin typeface="Times New Roman"/>
            </a:endParaRPr>
          </a:p>
        </p:txBody>
      </p:sp>
      <p:sp>
        <p:nvSpPr>
          <p:cNvPr id="1220" name=""/>
          <p:cNvSpPr txBox="1"/>
          <p:nvPr/>
        </p:nvSpPr>
        <p:spPr>
          <a:xfrm>
            <a:off x="7624800" y="36360"/>
            <a:ext cx="1409760" cy="122400"/>
          </a:xfrm>
          <a:prstGeom prst="rect">
            <a:avLst/>
          </a:prstGeom>
          <a:noFill/>
          <a:ln w="0">
            <a:noFill/>
          </a:ln>
        </p:spPr>
        <p:txBody>
          <a:bodyPr lIns="0" rIns="0" tIns="0" bIns="0" anchor="b">
            <a:spAutoFit/>
          </a:bodyPr>
          <a:p>
            <a:pPr algn="r">
              <a:tabLst>
                <a:tab algn="l" pos="0"/>
                <a:tab algn="l" pos="915840"/>
                <a:tab algn="l" pos="1832040"/>
                <a:tab algn="l" pos="2747880"/>
                <a:tab algn="l" pos="3664080"/>
                <a:tab algn="l" pos="4579920"/>
                <a:tab algn="l" pos="5495760"/>
                <a:tab algn="l" pos="6411960"/>
                <a:tab algn="l" pos="7327800"/>
                <a:tab algn="l" pos="8244000"/>
                <a:tab algn="l" pos="9159840"/>
                <a:tab algn="l" pos="10076040"/>
              </a:tabLst>
            </a:pPr>
            <a:r>
              <a:rPr b="0" lang="en-US" sz="800" strike="noStrike" u="none">
                <a:solidFill>
                  <a:srgbClr val="000000"/>
                </a:solidFill>
                <a:effectLst/>
                <a:uFillTx/>
                <a:latin typeface="Times New Roman"/>
              </a:rPr>
              <a:t>txho/enx116/01204 enx116.ppt</a:t>
            </a:r>
            <a:endParaRPr b="0" lang="en-US" sz="800" strike="noStrike" u="none">
              <a:solidFill>
                <a:srgbClr val="000000"/>
              </a:solidFill>
              <a:effectLst/>
              <a:uFillTx/>
              <a:latin typeface="Times New Roman"/>
            </a:endParaRPr>
          </a:p>
        </p:txBody>
      </p:sp>
      <p:sp>
        <p:nvSpPr>
          <p:cNvPr id="1221" name="PlaceHolder 1"/>
          <p:cNvSpPr>
            <a:spLocks noGrp="1"/>
          </p:cNvSpPr>
          <p:nvPr>
            <p:ph type="sldImg"/>
          </p:nvPr>
        </p:nvSpPr>
        <p:spPr>
          <a:xfrm>
            <a:off x="625320" y="903240"/>
            <a:ext cx="7985160" cy="5988240"/>
          </a:xfrm>
          <a:prstGeom prst="rect">
            <a:avLst/>
          </a:prstGeom>
          <a:ln w="0">
            <a:noFill/>
          </a:ln>
        </p:spPr>
      </p:sp>
      <p:sp>
        <p:nvSpPr>
          <p:cNvPr id="1222" name="PlaceHolder 2"/>
          <p:cNvSpPr>
            <a:spLocks noGrp="1"/>
          </p:cNvSpPr>
          <p:nvPr>
            <p:ph type="body"/>
          </p:nvPr>
        </p:nvSpPr>
        <p:spPr>
          <a:xfrm>
            <a:off x="758520" y="223920"/>
            <a:ext cx="5481720" cy="179280"/>
          </a:xfrm>
          <a:prstGeom prst="rect">
            <a:avLst/>
          </a:prstGeom>
          <a:noFill/>
          <a:ln w="0">
            <a:noFill/>
          </a:ln>
        </p:spPr>
        <p:txBody>
          <a:bodyPr lIns="0" rIns="0" tIns="0" bIns="0" anchor="t">
            <a:noAutofit/>
          </a:bodyPr>
          <a:p>
            <a:pPr indent="0">
              <a:lnSpc>
                <a:spcPct val="90000"/>
              </a:lnSpc>
              <a:spcBef>
                <a:spcPts val="488"/>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300" strike="noStrike" u="none">
              <a:solidFill>
                <a:srgbClr val="000000"/>
              </a:solidFill>
              <a:effectLst/>
              <a:uFillTx/>
              <a:latin typeface="Arial"/>
            </a:endParaRPr>
          </a:p>
        </p:txBody>
      </p:sp>
      <p:sp>
        <p:nvSpPr>
          <p:cNvPr id="1223" name="McK Separator"/>
          <p:cNvSpPr/>
          <p:nvPr/>
        </p:nvSpPr>
        <p:spPr>
          <a:xfrm>
            <a:off x="763560" y="1069920"/>
            <a:ext cx="7585200" cy="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Tree>
  </p:cSld>
</p:notes>
</file>

<file path=ppt/notesSlides/notesSlide20.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0" name="PlaceHolder 1"/>
          <p:cNvSpPr>
            <a:spLocks noGrp="1"/>
          </p:cNvSpPr>
          <p:nvPr>
            <p:ph type="sldImg"/>
          </p:nvPr>
        </p:nvSpPr>
        <p:spPr>
          <a:xfrm>
            <a:off x="625320" y="903240"/>
            <a:ext cx="7985160" cy="5988240"/>
          </a:xfrm>
          <a:prstGeom prst="rect">
            <a:avLst/>
          </a:prstGeom>
          <a:ln w="0">
            <a:noFill/>
          </a:ln>
        </p:spPr>
      </p:sp>
      <p:sp>
        <p:nvSpPr>
          <p:cNvPr id="1291" name="PlaceHolder 2"/>
          <p:cNvSpPr>
            <a:spLocks noGrp="1"/>
          </p:cNvSpPr>
          <p:nvPr>
            <p:ph type="body"/>
          </p:nvPr>
        </p:nvSpPr>
        <p:spPr>
          <a:xfrm>
            <a:off x="758520" y="223920"/>
            <a:ext cx="5481720" cy="179280"/>
          </a:xfrm>
          <a:prstGeom prst="rect">
            <a:avLst/>
          </a:prstGeom>
          <a:noFill/>
          <a:ln w="0">
            <a:noFill/>
          </a:ln>
        </p:spPr>
        <p:txBody>
          <a:bodyPr lIns="0" rIns="0" tIns="0" bIns="0" anchor="t">
            <a:noAutofit/>
          </a:bodyPr>
          <a:p>
            <a:pPr indent="0">
              <a:lnSpc>
                <a:spcPct val="90000"/>
              </a:lnSpc>
              <a:spcBef>
                <a:spcPts val="488"/>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300" strike="noStrike" u="none">
              <a:solidFill>
                <a:srgbClr val="000000"/>
              </a:solidFill>
              <a:effectLst/>
              <a:uFillTx/>
              <a:latin typeface="Arial"/>
            </a:endParaRPr>
          </a:p>
        </p:txBody>
      </p:sp>
      <p:sp>
        <p:nvSpPr>
          <p:cNvPr id="1292" name="McK Separator"/>
          <p:cNvSpPr/>
          <p:nvPr/>
        </p:nvSpPr>
        <p:spPr>
          <a:xfrm>
            <a:off x="758880" y="1069920"/>
            <a:ext cx="7643880" cy="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Tree>
  </p:cSld>
</p:notes>
</file>

<file path=ppt/notesSlides/notesSlide21.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3" name=""/>
          <p:cNvSpPr txBox="1"/>
          <p:nvPr/>
        </p:nvSpPr>
        <p:spPr>
          <a:xfrm>
            <a:off x="8848800" y="6706080"/>
            <a:ext cx="185760" cy="183240"/>
          </a:xfrm>
          <a:prstGeom prst="rect">
            <a:avLst/>
          </a:prstGeom>
          <a:noFill/>
          <a:ln w="0">
            <a:noFill/>
          </a:ln>
        </p:spPr>
        <p:txBody>
          <a:bodyPr lIns="0" rIns="0" tIns="0" bIns="0" anchor="b">
            <a:spAutoFit/>
          </a:bodyPr>
          <a:p>
            <a:pPr algn="r">
              <a:tabLst>
                <a:tab algn="l" pos="0"/>
                <a:tab algn="l" pos="915840"/>
                <a:tab algn="l" pos="1832040"/>
                <a:tab algn="l" pos="2747880"/>
                <a:tab algn="l" pos="3664080"/>
                <a:tab algn="l" pos="4579920"/>
                <a:tab algn="l" pos="5495760"/>
                <a:tab algn="l" pos="6411960"/>
                <a:tab algn="l" pos="7327800"/>
                <a:tab algn="l" pos="8244000"/>
                <a:tab algn="l" pos="9159840"/>
                <a:tab algn="l" pos="10076040"/>
              </a:tabLst>
            </a:pPr>
            <a:fld id="{599A2F44-CCB5-4ADC-9B42-F2DF4562F89B}" type="slidenum">
              <a:rPr b="0" lang="en-US" sz="1200" strike="noStrike" u="none">
                <a:solidFill>
                  <a:srgbClr val="000000"/>
                </a:solidFill>
                <a:effectLst/>
                <a:uFillTx/>
                <a:latin typeface="Times New Roman"/>
              </a:rPr>
              <a:t>&lt;number&gt;</a:t>
            </a:fld>
            <a:endParaRPr b="0" lang="en-US" sz="1200" strike="noStrike" u="none">
              <a:solidFill>
                <a:srgbClr val="000000"/>
              </a:solidFill>
              <a:effectLst/>
              <a:uFillTx/>
              <a:latin typeface="Times New Roman"/>
            </a:endParaRPr>
          </a:p>
        </p:txBody>
      </p:sp>
      <p:sp>
        <p:nvSpPr>
          <p:cNvPr id="1294" name=""/>
          <p:cNvSpPr txBox="1"/>
          <p:nvPr/>
        </p:nvSpPr>
        <p:spPr>
          <a:xfrm>
            <a:off x="7624800" y="36360"/>
            <a:ext cx="1409760" cy="122400"/>
          </a:xfrm>
          <a:prstGeom prst="rect">
            <a:avLst/>
          </a:prstGeom>
          <a:noFill/>
          <a:ln w="0">
            <a:noFill/>
          </a:ln>
        </p:spPr>
        <p:txBody>
          <a:bodyPr lIns="0" rIns="0" tIns="0" bIns="0" anchor="b">
            <a:spAutoFit/>
          </a:bodyPr>
          <a:p>
            <a:pPr algn="r">
              <a:tabLst>
                <a:tab algn="l" pos="0"/>
                <a:tab algn="l" pos="915840"/>
                <a:tab algn="l" pos="1832040"/>
                <a:tab algn="l" pos="2747880"/>
                <a:tab algn="l" pos="3664080"/>
                <a:tab algn="l" pos="4579920"/>
                <a:tab algn="l" pos="5495760"/>
                <a:tab algn="l" pos="6411960"/>
                <a:tab algn="l" pos="7327800"/>
                <a:tab algn="l" pos="8244000"/>
                <a:tab algn="l" pos="9159840"/>
                <a:tab algn="l" pos="10076040"/>
              </a:tabLst>
            </a:pPr>
            <a:r>
              <a:rPr b="0" lang="en-US" sz="800" strike="noStrike" u="none">
                <a:solidFill>
                  <a:srgbClr val="000000"/>
                </a:solidFill>
                <a:effectLst/>
                <a:uFillTx/>
                <a:latin typeface="Times New Roman"/>
              </a:rPr>
              <a:t>txho/enx116/01204 enx116.ppt</a:t>
            </a:r>
            <a:endParaRPr b="0" lang="en-US" sz="800" strike="noStrike" u="none">
              <a:solidFill>
                <a:srgbClr val="000000"/>
              </a:solidFill>
              <a:effectLst/>
              <a:uFillTx/>
              <a:latin typeface="Times New Roman"/>
            </a:endParaRPr>
          </a:p>
        </p:txBody>
      </p:sp>
      <p:sp>
        <p:nvSpPr>
          <p:cNvPr id="1295" name="PlaceHolder 1"/>
          <p:cNvSpPr>
            <a:spLocks noGrp="1"/>
          </p:cNvSpPr>
          <p:nvPr>
            <p:ph type="sldImg"/>
          </p:nvPr>
        </p:nvSpPr>
        <p:spPr>
          <a:xfrm>
            <a:off x="625320" y="903240"/>
            <a:ext cx="7985160" cy="5988240"/>
          </a:xfrm>
          <a:prstGeom prst="rect">
            <a:avLst/>
          </a:prstGeom>
          <a:ln w="0">
            <a:noFill/>
          </a:ln>
        </p:spPr>
      </p:sp>
      <p:sp>
        <p:nvSpPr>
          <p:cNvPr id="1296" name="PlaceHolder 2"/>
          <p:cNvSpPr>
            <a:spLocks noGrp="1"/>
          </p:cNvSpPr>
          <p:nvPr>
            <p:ph type="body"/>
          </p:nvPr>
        </p:nvSpPr>
        <p:spPr>
          <a:xfrm>
            <a:off x="758520" y="223920"/>
            <a:ext cx="5481720" cy="179280"/>
          </a:xfrm>
          <a:prstGeom prst="rect">
            <a:avLst/>
          </a:prstGeom>
          <a:noFill/>
          <a:ln w="0">
            <a:noFill/>
          </a:ln>
        </p:spPr>
        <p:txBody>
          <a:bodyPr lIns="0" rIns="0" tIns="0" bIns="0" anchor="t">
            <a:spAutoFit/>
          </a:bodyPr>
          <a:p>
            <a:pPr indent="0">
              <a:lnSpc>
                <a:spcPct val="90000"/>
              </a:lnSpc>
              <a:spcBef>
                <a:spcPts val="488"/>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Arial"/>
              </a:rPr>
              <a:t>Annotation</a:t>
            </a:r>
            <a:endParaRPr b="0" lang="en-US" sz="1300" strike="noStrike" u="none">
              <a:solidFill>
                <a:srgbClr val="000000"/>
              </a:solidFill>
              <a:effectLst/>
              <a:uFillTx/>
              <a:latin typeface="Arial"/>
            </a:endParaRPr>
          </a:p>
        </p:txBody>
      </p:sp>
      <p:sp>
        <p:nvSpPr>
          <p:cNvPr id="1297" name="McK Separator"/>
          <p:cNvSpPr/>
          <p:nvPr/>
        </p:nvSpPr>
        <p:spPr>
          <a:xfrm>
            <a:off x="758880" y="1069920"/>
            <a:ext cx="7643880" cy="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Tree>
  </p:cSld>
</p:notes>
</file>

<file path=ppt/notesSlides/notesSlide22.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8" name="PlaceHolder 1"/>
          <p:cNvSpPr>
            <a:spLocks noGrp="1"/>
          </p:cNvSpPr>
          <p:nvPr>
            <p:ph type="sldImg"/>
          </p:nvPr>
        </p:nvSpPr>
        <p:spPr>
          <a:xfrm>
            <a:off x="625320" y="903240"/>
            <a:ext cx="7985160" cy="5988240"/>
          </a:xfrm>
          <a:prstGeom prst="rect">
            <a:avLst/>
          </a:prstGeom>
          <a:ln w="0">
            <a:noFill/>
          </a:ln>
        </p:spPr>
      </p:sp>
      <p:sp>
        <p:nvSpPr>
          <p:cNvPr id="1299" name="PlaceHolder 2"/>
          <p:cNvSpPr>
            <a:spLocks noGrp="1"/>
          </p:cNvSpPr>
          <p:nvPr>
            <p:ph type="body"/>
          </p:nvPr>
        </p:nvSpPr>
        <p:spPr>
          <a:xfrm>
            <a:off x="758520" y="223920"/>
            <a:ext cx="5481720" cy="179280"/>
          </a:xfrm>
          <a:prstGeom prst="rect">
            <a:avLst/>
          </a:prstGeom>
          <a:noFill/>
          <a:ln w="0">
            <a:noFill/>
          </a:ln>
        </p:spPr>
        <p:txBody>
          <a:bodyPr lIns="0" rIns="0" tIns="0" bIns="0" anchor="t">
            <a:noAutofit/>
          </a:bodyPr>
          <a:p>
            <a:pPr indent="0">
              <a:lnSpc>
                <a:spcPct val="90000"/>
              </a:lnSpc>
              <a:spcBef>
                <a:spcPts val="488"/>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300" strike="noStrike" u="none">
              <a:solidFill>
                <a:srgbClr val="000000"/>
              </a:solidFill>
              <a:effectLst/>
              <a:uFillTx/>
              <a:latin typeface="Arial"/>
            </a:endParaRPr>
          </a:p>
        </p:txBody>
      </p:sp>
      <p:sp>
        <p:nvSpPr>
          <p:cNvPr id="1300" name="McK Separator"/>
          <p:cNvSpPr/>
          <p:nvPr/>
        </p:nvSpPr>
        <p:spPr>
          <a:xfrm>
            <a:off x="758880" y="1069920"/>
            <a:ext cx="7643880" cy="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Tree>
  </p:cSld>
</p:notes>
</file>

<file path=ppt/notesSlides/notesSlide23.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1" name=""/>
          <p:cNvSpPr txBox="1"/>
          <p:nvPr/>
        </p:nvSpPr>
        <p:spPr>
          <a:xfrm>
            <a:off x="8848800" y="6706080"/>
            <a:ext cx="185760" cy="183240"/>
          </a:xfrm>
          <a:prstGeom prst="rect">
            <a:avLst/>
          </a:prstGeom>
          <a:noFill/>
          <a:ln w="0">
            <a:noFill/>
          </a:ln>
        </p:spPr>
        <p:txBody>
          <a:bodyPr lIns="0" rIns="0" tIns="0" bIns="0" anchor="b">
            <a:spAutoFit/>
          </a:bodyPr>
          <a:p>
            <a:pPr algn="r">
              <a:tabLst>
                <a:tab algn="l" pos="0"/>
                <a:tab algn="l" pos="915840"/>
                <a:tab algn="l" pos="1832040"/>
                <a:tab algn="l" pos="2747880"/>
                <a:tab algn="l" pos="3664080"/>
                <a:tab algn="l" pos="4579920"/>
                <a:tab algn="l" pos="5495760"/>
                <a:tab algn="l" pos="6411960"/>
                <a:tab algn="l" pos="7327800"/>
                <a:tab algn="l" pos="8244000"/>
                <a:tab algn="l" pos="9159840"/>
                <a:tab algn="l" pos="10076040"/>
              </a:tabLst>
            </a:pPr>
            <a:fld id="{212491CB-1BAE-45CB-BD03-9F818DC626E5}" type="slidenum">
              <a:rPr b="0" lang="en-US" sz="1200" strike="noStrike" u="none">
                <a:solidFill>
                  <a:srgbClr val="000000"/>
                </a:solidFill>
                <a:effectLst/>
                <a:uFillTx/>
                <a:latin typeface="Times New Roman"/>
              </a:rPr>
              <a:t>&lt;number&gt;</a:t>
            </a:fld>
            <a:endParaRPr b="0" lang="en-US" sz="1200" strike="noStrike" u="none">
              <a:solidFill>
                <a:srgbClr val="000000"/>
              </a:solidFill>
              <a:effectLst/>
              <a:uFillTx/>
              <a:latin typeface="Times New Roman"/>
            </a:endParaRPr>
          </a:p>
        </p:txBody>
      </p:sp>
      <p:sp>
        <p:nvSpPr>
          <p:cNvPr id="1302" name=""/>
          <p:cNvSpPr txBox="1"/>
          <p:nvPr/>
        </p:nvSpPr>
        <p:spPr>
          <a:xfrm>
            <a:off x="7624800" y="36360"/>
            <a:ext cx="1409760" cy="122400"/>
          </a:xfrm>
          <a:prstGeom prst="rect">
            <a:avLst/>
          </a:prstGeom>
          <a:noFill/>
          <a:ln w="0">
            <a:noFill/>
          </a:ln>
        </p:spPr>
        <p:txBody>
          <a:bodyPr lIns="0" rIns="0" tIns="0" bIns="0" anchor="b">
            <a:spAutoFit/>
          </a:bodyPr>
          <a:p>
            <a:pPr algn="r">
              <a:tabLst>
                <a:tab algn="l" pos="0"/>
                <a:tab algn="l" pos="915840"/>
                <a:tab algn="l" pos="1832040"/>
                <a:tab algn="l" pos="2747880"/>
                <a:tab algn="l" pos="3664080"/>
                <a:tab algn="l" pos="4579920"/>
                <a:tab algn="l" pos="5495760"/>
                <a:tab algn="l" pos="6411960"/>
                <a:tab algn="l" pos="7327800"/>
                <a:tab algn="l" pos="8244000"/>
                <a:tab algn="l" pos="9159840"/>
                <a:tab algn="l" pos="10076040"/>
              </a:tabLst>
            </a:pPr>
            <a:r>
              <a:rPr b="0" lang="en-US" sz="800" strike="noStrike" u="none">
                <a:solidFill>
                  <a:srgbClr val="000000"/>
                </a:solidFill>
                <a:effectLst/>
                <a:uFillTx/>
                <a:latin typeface="Times New Roman"/>
              </a:rPr>
              <a:t>txho/enx116/01204 enx116.ppt</a:t>
            </a:r>
            <a:endParaRPr b="0" lang="en-US" sz="800" strike="noStrike" u="none">
              <a:solidFill>
                <a:srgbClr val="000000"/>
              </a:solidFill>
              <a:effectLst/>
              <a:uFillTx/>
              <a:latin typeface="Times New Roman"/>
            </a:endParaRPr>
          </a:p>
        </p:txBody>
      </p:sp>
      <p:sp>
        <p:nvSpPr>
          <p:cNvPr id="1303" name="PlaceHolder 1"/>
          <p:cNvSpPr>
            <a:spLocks noGrp="1"/>
          </p:cNvSpPr>
          <p:nvPr>
            <p:ph type="sldImg"/>
          </p:nvPr>
        </p:nvSpPr>
        <p:spPr>
          <a:xfrm>
            <a:off x="625320" y="903240"/>
            <a:ext cx="7985160" cy="5988240"/>
          </a:xfrm>
          <a:prstGeom prst="rect">
            <a:avLst/>
          </a:prstGeom>
          <a:ln w="0">
            <a:noFill/>
          </a:ln>
        </p:spPr>
      </p:sp>
      <p:sp>
        <p:nvSpPr>
          <p:cNvPr id="1304" name="PlaceHolder 2"/>
          <p:cNvSpPr>
            <a:spLocks noGrp="1"/>
          </p:cNvSpPr>
          <p:nvPr>
            <p:ph type="body"/>
          </p:nvPr>
        </p:nvSpPr>
        <p:spPr>
          <a:xfrm>
            <a:off x="758520" y="223920"/>
            <a:ext cx="5481720" cy="179280"/>
          </a:xfrm>
          <a:prstGeom prst="rect">
            <a:avLst/>
          </a:prstGeom>
          <a:noFill/>
          <a:ln w="0">
            <a:noFill/>
          </a:ln>
        </p:spPr>
        <p:txBody>
          <a:bodyPr lIns="0" rIns="0" tIns="0" bIns="0" anchor="t">
            <a:noAutofit/>
          </a:bodyPr>
          <a:p>
            <a:pPr indent="0">
              <a:lnSpc>
                <a:spcPct val="90000"/>
              </a:lnSpc>
              <a:spcBef>
                <a:spcPts val="488"/>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300" strike="noStrike" u="none">
              <a:solidFill>
                <a:srgbClr val="000000"/>
              </a:solidFill>
              <a:effectLst/>
              <a:uFillTx/>
              <a:latin typeface="Arial"/>
            </a:endParaRPr>
          </a:p>
        </p:txBody>
      </p:sp>
    </p:spTree>
  </p:cSld>
</p:notes>
</file>

<file path=ppt/notesSlides/notesSlide24.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5" name=""/>
          <p:cNvSpPr txBox="1"/>
          <p:nvPr/>
        </p:nvSpPr>
        <p:spPr>
          <a:xfrm>
            <a:off x="8848800" y="6706080"/>
            <a:ext cx="185760" cy="183240"/>
          </a:xfrm>
          <a:prstGeom prst="rect">
            <a:avLst/>
          </a:prstGeom>
          <a:noFill/>
          <a:ln w="0">
            <a:noFill/>
          </a:ln>
        </p:spPr>
        <p:txBody>
          <a:bodyPr lIns="0" rIns="0" tIns="0" bIns="0" anchor="b">
            <a:spAutoFit/>
          </a:bodyPr>
          <a:p>
            <a:pPr algn="r">
              <a:tabLst>
                <a:tab algn="l" pos="0"/>
                <a:tab algn="l" pos="915840"/>
                <a:tab algn="l" pos="1832040"/>
                <a:tab algn="l" pos="2747880"/>
                <a:tab algn="l" pos="3664080"/>
                <a:tab algn="l" pos="4579920"/>
                <a:tab algn="l" pos="5495760"/>
                <a:tab algn="l" pos="6411960"/>
                <a:tab algn="l" pos="7327800"/>
                <a:tab algn="l" pos="8244000"/>
                <a:tab algn="l" pos="9159840"/>
                <a:tab algn="l" pos="10076040"/>
              </a:tabLst>
            </a:pPr>
            <a:fld id="{EE11796B-3834-41F9-8791-2F7F710FF94A}" type="slidenum">
              <a:rPr b="0" lang="en-US" sz="1200" strike="noStrike" u="none">
                <a:solidFill>
                  <a:srgbClr val="000000"/>
                </a:solidFill>
                <a:effectLst/>
                <a:uFillTx/>
                <a:latin typeface="Times New Roman"/>
              </a:rPr>
              <a:t>&lt;number&gt;</a:t>
            </a:fld>
            <a:endParaRPr b="0" lang="en-US" sz="1200" strike="noStrike" u="none">
              <a:solidFill>
                <a:srgbClr val="000000"/>
              </a:solidFill>
              <a:effectLst/>
              <a:uFillTx/>
              <a:latin typeface="Times New Roman"/>
            </a:endParaRPr>
          </a:p>
        </p:txBody>
      </p:sp>
      <p:sp>
        <p:nvSpPr>
          <p:cNvPr id="1306" name=""/>
          <p:cNvSpPr txBox="1"/>
          <p:nvPr/>
        </p:nvSpPr>
        <p:spPr>
          <a:xfrm>
            <a:off x="7624800" y="36360"/>
            <a:ext cx="1409760" cy="122400"/>
          </a:xfrm>
          <a:prstGeom prst="rect">
            <a:avLst/>
          </a:prstGeom>
          <a:noFill/>
          <a:ln w="0">
            <a:noFill/>
          </a:ln>
        </p:spPr>
        <p:txBody>
          <a:bodyPr lIns="0" rIns="0" tIns="0" bIns="0" anchor="b">
            <a:spAutoFit/>
          </a:bodyPr>
          <a:p>
            <a:pPr algn="r">
              <a:tabLst>
                <a:tab algn="l" pos="0"/>
                <a:tab algn="l" pos="915840"/>
                <a:tab algn="l" pos="1832040"/>
                <a:tab algn="l" pos="2747880"/>
                <a:tab algn="l" pos="3664080"/>
                <a:tab algn="l" pos="4579920"/>
                <a:tab algn="l" pos="5495760"/>
                <a:tab algn="l" pos="6411960"/>
                <a:tab algn="l" pos="7327800"/>
                <a:tab algn="l" pos="8244000"/>
                <a:tab algn="l" pos="9159840"/>
                <a:tab algn="l" pos="10076040"/>
              </a:tabLst>
            </a:pPr>
            <a:r>
              <a:rPr b="0" lang="en-US" sz="800" strike="noStrike" u="none">
                <a:solidFill>
                  <a:srgbClr val="000000"/>
                </a:solidFill>
                <a:effectLst/>
                <a:uFillTx/>
                <a:latin typeface="Times New Roman"/>
              </a:rPr>
              <a:t>txho/enx116/01204 enx116.ppt</a:t>
            </a:r>
            <a:endParaRPr b="0" lang="en-US" sz="800" strike="noStrike" u="none">
              <a:solidFill>
                <a:srgbClr val="000000"/>
              </a:solidFill>
              <a:effectLst/>
              <a:uFillTx/>
              <a:latin typeface="Times New Roman"/>
            </a:endParaRPr>
          </a:p>
        </p:txBody>
      </p:sp>
      <p:sp>
        <p:nvSpPr>
          <p:cNvPr id="1307" name="PlaceHolder 1"/>
          <p:cNvSpPr>
            <a:spLocks noGrp="1"/>
          </p:cNvSpPr>
          <p:nvPr>
            <p:ph type="sldImg"/>
          </p:nvPr>
        </p:nvSpPr>
        <p:spPr>
          <a:xfrm>
            <a:off x="625320" y="903240"/>
            <a:ext cx="7985160" cy="5988240"/>
          </a:xfrm>
          <a:prstGeom prst="rect">
            <a:avLst/>
          </a:prstGeom>
          <a:ln w="0">
            <a:noFill/>
          </a:ln>
        </p:spPr>
      </p:sp>
      <p:sp>
        <p:nvSpPr>
          <p:cNvPr id="1308" name="PlaceHolder 2"/>
          <p:cNvSpPr>
            <a:spLocks noGrp="1"/>
          </p:cNvSpPr>
          <p:nvPr>
            <p:ph type="body"/>
          </p:nvPr>
        </p:nvSpPr>
        <p:spPr>
          <a:xfrm>
            <a:off x="758520" y="223920"/>
            <a:ext cx="5481720" cy="179280"/>
          </a:xfrm>
          <a:prstGeom prst="rect">
            <a:avLst/>
          </a:prstGeom>
          <a:noFill/>
          <a:ln w="0">
            <a:noFill/>
          </a:ln>
        </p:spPr>
        <p:txBody>
          <a:bodyPr lIns="0" rIns="0" tIns="0" bIns="0" anchor="t">
            <a:noAutofit/>
          </a:bodyPr>
          <a:p>
            <a:pPr indent="0">
              <a:lnSpc>
                <a:spcPct val="90000"/>
              </a:lnSpc>
              <a:spcBef>
                <a:spcPts val="488"/>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300" strike="noStrike" u="none">
              <a:solidFill>
                <a:srgbClr val="000000"/>
              </a:solidFill>
              <a:effectLst/>
              <a:uFillTx/>
              <a:latin typeface="Arial"/>
            </a:endParaRPr>
          </a:p>
        </p:txBody>
      </p:sp>
      <p:sp>
        <p:nvSpPr>
          <p:cNvPr id="1309" name="McK Separator"/>
          <p:cNvSpPr/>
          <p:nvPr/>
        </p:nvSpPr>
        <p:spPr>
          <a:xfrm>
            <a:off x="758880" y="1069920"/>
            <a:ext cx="7643880" cy="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Tree>
  </p:cSld>
</p:notes>
</file>

<file path=ppt/notesSlides/notesSlide25.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10" name=""/>
          <p:cNvSpPr txBox="1"/>
          <p:nvPr/>
        </p:nvSpPr>
        <p:spPr>
          <a:xfrm>
            <a:off x="8848800" y="6706080"/>
            <a:ext cx="185760" cy="183240"/>
          </a:xfrm>
          <a:prstGeom prst="rect">
            <a:avLst/>
          </a:prstGeom>
          <a:noFill/>
          <a:ln w="0">
            <a:noFill/>
          </a:ln>
        </p:spPr>
        <p:txBody>
          <a:bodyPr lIns="0" rIns="0" tIns="0" bIns="0" anchor="b">
            <a:spAutoFit/>
          </a:bodyPr>
          <a:p>
            <a:pPr algn="r">
              <a:tabLst>
                <a:tab algn="l" pos="0"/>
                <a:tab algn="l" pos="915840"/>
                <a:tab algn="l" pos="1832040"/>
                <a:tab algn="l" pos="2747880"/>
                <a:tab algn="l" pos="3664080"/>
                <a:tab algn="l" pos="4579920"/>
                <a:tab algn="l" pos="5495760"/>
                <a:tab algn="l" pos="6411960"/>
                <a:tab algn="l" pos="7327800"/>
                <a:tab algn="l" pos="8244000"/>
                <a:tab algn="l" pos="9159840"/>
                <a:tab algn="l" pos="10076040"/>
              </a:tabLst>
            </a:pPr>
            <a:fld id="{F93E833B-8FF0-4918-8BE2-456723D63616}" type="slidenum">
              <a:rPr b="0" lang="en-US" sz="1200" strike="noStrike" u="none">
                <a:solidFill>
                  <a:srgbClr val="000000"/>
                </a:solidFill>
                <a:effectLst/>
                <a:uFillTx/>
                <a:latin typeface="Times New Roman"/>
              </a:rPr>
              <a:t>&lt;number&gt;</a:t>
            </a:fld>
            <a:endParaRPr b="0" lang="en-US" sz="1200" strike="noStrike" u="none">
              <a:solidFill>
                <a:srgbClr val="000000"/>
              </a:solidFill>
              <a:effectLst/>
              <a:uFillTx/>
              <a:latin typeface="Times New Roman"/>
            </a:endParaRPr>
          </a:p>
        </p:txBody>
      </p:sp>
      <p:sp>
        <p:nvSpPr>
          <p:cNvPr id="1311" name=""/>
          <p:cNvSpPr txBox="1"/>
          <p:nvPr/>
        </p:nvSpPr>
        <p:spPr>
          <a:xfrm>
            <a:off x="7624800" y="36360"/>
            <a:ext cx="1409760" cy="122400"/>
          </a:xfrm>
          <a:prstGeom prst="rect">
            <a:avLst/>
          </a:prstGeom>
          <a:noFill/>
          <a:ln w="0">
            <a:noFill/>
          </a:ln>
        </p:spPr>
        <p:txBody>
          <a:bodyPr lIns="0" rIns="0" tIns="0" bIns="0" anchor="b">
            <a:spAutoFit/>
          </a:bodyPr>
          <a:p>
            <a:pPr algn="r">
              <a:tabLst>
                <a:tab algn="l" pos="0"/>
                <a:tab algn="l" pos="915840"/>
                <a:tab algn="l" pos="1832040"/>
                <a:tab algn="l" pos="2747880"/>
                <a:tab algn="l" pos="3664080"/>
                <a:tab algn="l" pos="4579920"/>
                <a:tab algn="l" pos="5495760"/>
                <a:tab algn="l" pos="6411960"/>
                <a:tab algn="l" pos="7327800"/>
                <a:tab algn="l" pos="8244000"/>
                <a:tab algn="l" pos="9159840"/>
                <a:tab algn="l" pos="10076040"/>
              </a:tabLst>
            </a:pPr>
            <a:r>
              <a:rPr b="0" lang="en-US" sz="800" strike="noStrike" u="none">
                <a:solidFill>
                  <a:srgbClr val="000000"/>
                </a:solidFill>
                <a:effectLst/>
                <a:uFillTx/>
                <a:latin typeface="Times New Roman"/>
              </a:rPr>
              <a:t>txho/enx116/01204 enx116.ppt</a:t>
            </a:r>
            <a:endParaRPr b="0" lang="en-US" sz="800" strike="noStrike" u="none">
              <a:solidFill>
                <a:srgbClr val="000000"/>
              </a:solidFill>
              <a:effectLst/>
              <a:uFillTx/>
              <a:latin typeface="Times New Roman"/>
            </a:endParaRPr>
          </a:p>
        </p:txBody>
      </p:sp>
      <p:sp>
        <p:nvSpPr>
          <p:cNvPr id="1312" name="PlaceHolder 1"/>
          <p:cNvSpPr>
            <a:spLocks noGrp="1"/>
          </p:cNvSpPr>
          <p:nvPr>
            <p:ph type="sldImg"/>
          </p:nvPr>
        </p:nvSpPr>
        <p:spPr>
          <a:xfrm>
            <a:off x="625320" y="903240"/>
            <a:ext cx="7985160" cy="5988240"/>
          </a:xfrm>
          <a:prstGeom prst="rect">
            <a:avLst/>
          </a:prstGeom>
          <a:ln w="0">
            <a:noFill/>
          </a:ln>
        </p:spPr>
      </p:sp>
      <p:sp>
        <p:nvSpPr>
          <p:cNvPr id="1313" name="PlaceHolder 2"/>
          <p:cNvSpPr>
            <a:spLocks noGrp="1"/>
          </p:cNvSpPr>
          <p:nvPr>
            <p:ph type="body"/>
          </p:nvPr>
        </p:nvSpPr>
        <p:spPr>
          <a:xfrm>
            <a:off x="758520" y="223920"/>
            <a:ext cx="5481720" cy="179280"/>
          </a:xfrm>
          <a:prstGeom prst="rect">
            <a:avLst/>
          </a:prstGeom>
          <a:noFill/>
          <a:ln w="0">
            <a:noFill/>
          </a:ln>
        </p:spPr>
        <p:txBody>
          <a:bodyPr lIns="0" rIns="0" tIns="0" bIns="0" anchor="t">
            <a:spAutoFit/>
          </a:bodyPr>
          <a:p>
            <a:pPr indent="0">
              <a:lnSpc>
                <a:spcPct val="90000"/>
              </a:lnSpc>
              <a:spcBef>
                <a:spcPts val="488"/>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Arial"/>
              </a:rPr>
              <a:t>Annotation</a:t>
            </a:r>
            <a:endParaRPr b="0" lang="en-US" sz="1300" strike="noStrike" u="none">
              <a:solidFill>
                <a:srgbClr val="000000"/>
              </a:solidFill>
              <a:effectLst/>
              <a:uFillTx/>
              <a:latin typeface="Arial"/>
            </a:endParaRPr>
          </a:p>
        </p:txBody>
      </p:sp>
      <p:sp>
        <p:nvSpPr>
          <p:cNvPr id="1314" name="McK Separator"/>
          <p:cNvSpPr/>
          <p:nvPr/>
        </p:nvSpPr>
        <p:spPr>
          <a:xfrm>
            <a:off x="758880" y="1069920"/>
            <a:ext cx="7643880" cy="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Tree>
  </p:cSld>
</p:notes>
</file>

<file path=ppt/notesSlides/notesSlide26.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15" name=""/>
          <p:cNvSpPr txBox="1"/>
          <p:nvPr/>
        </p:nvSpPr>
        <p:spPr>
          <a:xfrm>
            <a:off x="8848800" y="6706080"/>
            <a:ext cx="185760" cy="183240"/>
          </a:xfrm>
          <a:prstGeom prst="rect">
            <a:avLst/>
          </a:prstGeom>
          <a:noFill/>
          <a:ln w="0">
            <a:noFill/>
          </a:ln>
        </p:spPr>
        <p:txBody>
          <a:bodyPr lIns="0" rIns="0" tIns="0" bIns="0" anchor="b">
            <a:spAutoFit/>
          </a:bodyPr>
          <a:p>
            <a:pPr algn="r">
              <a:tabLst>
                <a:tab algn="l" pos="0"/>
                <a:tab algn="l" pos="915840"/>
                <a:tab algn="l" pos="1832040"/>
                <a:tab algn="l" pos="2747880"/>
                <a:tab algn="l" pos="3664080"/>
                <a:tab algn="l" pos="4579920"/>
                <a:tab algn="l" pos="5495760"/>
                <a:tab algn="l" pos="6411960"/>
                <a:tab algn="l" pos="7327800"/>
                <a:tab algn="l" pos="8244000"/>
                <a:tab algn="l" pos="9159840"/>
                <a:tab algn="l" pos="10076040"/>
              </a:tabLst>
            </a:pPr>
            <a:fld id="{1043C4B6-A1CC-4BE0-9ED3-30C7DC74938B}" type="slidenum">
              <a:rPr b="0" lang="en-US" sz="1200" strike="noStrike" u="none">
                <a:solidFill>
                  <a:srgbClr val="000000"/>
                </a:solidFill>
                <a:effectLst/>
                <a:uFillTx/>
                <a:latin typeface="Times New Roman"/>
              </a:rPr>
              <a:t>&lt;number&gt;</a:t>
            </a:fld>
            <a:endParaRPr b="0" lang="en-US" sz="1200" strike="noStrike" u="none">
              <a:solidFill>
                <a:srgbClr val="000000"/>
              </a:solidFill>
              <a:effectLst/>
              <a:uFillTx/>
              <a:latin typeface="Times New Roman"/>
            </a:endParaRPr>
          </a:p>
        </p:txBody>
      </p:sp>
      <p:sp>
        <p:nvSpPr>
          <p:cNvPr id="1316" name=""/>
          <p:cNvSpPr txBox="1"/>
          <p:nvPr/>
        </p:nvSpPr>
        <p:spPr>
          <a:xfrm>
            <a:off x="7624800" y="36360"/>
            <a:ext cx="1409760" cy="122400"/>
          </a:xfrm>
          <a:prstGeom prst="rect">
            <a:avLst/>
          </a:prstGeom>
          <a:noFill/>
          <a:ln w="0">
            <a:noFill/>
          </a:ln>
        </p:spPr>
        <p:txBody>
          <a:bodyPr lIns="0" rIns="0" tIns="0" bIns="0" anchor="b">
            <a:spAutoFit/>
          </a:bodyPr>
          <a:p>
            <a:pPr algn="r">
              <a:tabLst>
                <a:tab algn="l" pos="0"/>
                <a:tab algn="l" pos="915840"/>
                <a:tab algn="l" pos="1832040"/>
                <a:tab algn="l" pos="2747880"/>
                <a:tab algn="l" pos="3664080"/>
                <a:tab algn="l" pos="4579920"/>
                <a:tab algn="l" pos="5495760"/>
                <a:tab algn="l" pos="6411960"/>
                <a:tab algn="l" pos="7327800"/>
                <a:tab algn="l" pos="8244000"/>
                <a:tab algn="l" pos="9159840"/>
                <a:tab algn="l" pos="10076040"/>
              </a:tabLst>
            </a:pPr>
            <a:r>
              <a:rPr b="0" lang="en-US" sz="800" strike="noStrike" u="none">
                <a:solidFill>
                  <a:srgbClr val="000000"/>
                </a:solidFill>
                <a:effectLst/>
                <a:uFillTx/>
                <a:latin typeface="Times New Roman"/>
              </a:rPr>
              <a:t>txho/enx116/01204 enx116.ppt</a:t>
            </a:r>
            <a:endParaRPr b="0" lang="en-US" sz="800" strike="noStrike" u="none">
              <a:solidFill>
                <a:srgbClr val="000000"/>
              </a:solidFill>
              <a:effectLst/>
              <a:uFillTx/>
              <a:latin typeface="Times New Roman"/>
            </a:endParaRPr>
          </a:p>
        </p:txBody>
      </p:sp>
      <p:sp>
        <p:nvSpPr>
          <p:cNvPr id="1317" name="PlaceHolder 1"/>
          <p:cNvSpPr>
            <a:spLocks noGrp="1"/>
          </p:cNvSpPr>
          <p:nvPr>
            <p:ph type="sldImg"/>
          </p:nvPr>
        </p:nvSpPr>
        <p:spPr>
          <a:xfrm>
            <a:off x="625320" y="903240"/>
            <a:ext cx="7985160" cy="5988240"/>
          </a:xfrm>
          <a:prstGeom prst="rect">
            <a:avLst/>
          </a:prstGeom>
          <a:ln w="0">
            <a:noFill/>
          </a:ln>
        </p:spPr>
      </p:sp>
      <p:sp>
        <p:nvSpPr>
          <p:cNvPr id="1318" name="PlaceHolder 2"/>
          <p:cNvSpPr>
            <a:spLocks noGrp="1"/>
          </p:cNvSpPr>
          <p:nvPr>
            <p:ph type="body"/>
          </p:nvPr>
        </p:nvSpPr>
        <p:spPr>
          <a:xfrm>
            <a:off x="758520" y="223920"/>
            <a:ext cx="5481720" cy="179280"/>
          </a:xfrm>
          <a:prstGeom prst="rect">
            <a:avLst/>
          </a:prstGeom>
          <a:noFill/>
          <a:ln w="0">
            <a:noFill/>
          </a:ln>
        </p:spPr>
        <p:txBody>
          <a:bodyPr lIns="0" rIns="0" tIns="0" bIns="0" anchor="t">
            <a:noAutofit/>
          </a:bodyPr>
          <a:p>
            <a:pPr indent="0">
              <a:lnSpc>
                <a:spcPct val="90000"/>
              </a:lnSpc>
              <a:spcBef>
                <a:spcPts val="488"/>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300" strike="noStrike" u="none">
              <a:solidFill>
                <a:srgbClr val="000000"/>
              </a:solidFill>
              <a:effectLst/>
              <a:uFillTx/>
              <a:latin typeface="Arial"/>
            </a:endParaRPr>
          </a:p>
        </p:txBody>
      </p:sp>
      <p:sp>
        <p:nvSpPr>
          <p:cNvPr id="1319" name="McK Separator"/>
          <p:cNvSpPr/>
          <p:nvPr/>
        </p:nvSpPr>
        <p:spPr>
          <a:xfrm>
            <a:off x="758880" y="1069920"/>
            <a:ext cx="7643880" cy="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Tree>
  </p:cSld>
</p:notes>
</file>

<file path=ppt/notesSlides/notesSlide27.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0" name="PlaceHolder 1"/>
          <p:cNvSpPr>
            <a:spLocks noGrp="1"/>
          </p:cNvSpPr>
          <p:nvPr>
            <p:ph type="sldImg"/>
          </p:nvPr>
        </p:nvSpPr>
        <p:spPr>
          <a:xfrm>
            <a:off x="625320" y="903240"/>
            <a:ext cx="7985160" cy="5988240"/>
          </a:xfrm>
          <a:prstGeom prst="rect">
            <a:avLst/>
          </a:prstGeom>
          <a:ln w="0">
            <a:noFill/>
          </a:ln>
        </p:spPr>
      </p:sp>
      <p:sp>
        <p:nvSpPr>
          <p:cNvPr id="1321" name="PlaceHolder 2"/>
          <p:cNvSpPr>
            <a:spLocks noGrp="1"/>
          </p:cNvSpPr>
          <p:nvPr>
            <p:ph type="body"/>
          </p:nvPr>
        </p:nvSpPr>
        <p:spPr>
          <a:xfrm>
            <a:off x="758520" y="223920"/>
            <a:ext cx="5481720" cy="179280"/>
          </a:xfrm>
          <a:prstGeom prst="rect">
            <a:avLst/>
          </a:prstGeom>
          <a:noFill/>
          <a:ln w="0">
            <a:noFill/>
          </a:ln>
        </p:spPr>
        <p:txBody>
          <a:bodyPr lIns="0" rIns="0" tIns="0" bIns="0" anchor="t">
            <a:noAutofit/>
          </a:bodyPr>
          <a:p>
            <a:pPr indent="0">
              <a:lnSpc>
                <a:spcPct val="90000"/>
              </a:lnSpc>
              <a:spcBef>
                <a:spcPts val="488"/>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300" strike="noStrike" u="none">
              <a:solidFill>
                <a:srgbClr val="000000"/>
              </a:solidFill>
              <a:effectLst/>
              <a:uFillTx/>
              <a:latin typeface="Arial"/>
            </a:endParaRPr>
          </a:p>
        </p:txBody>
      </p:sp>
      <p:sp>
        <p:nvSpPr>
          <p:cNvPr id="1322" name="McK Separator"/>
          <p:cNvSpPr/>
          <p:nvPr/>
        </p:nvSpPr>
        <p:spPr>
          <a:xfrm>
            <a:off x="758880" y="1069920"/>
            <a:ext cx="7643880" cy="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Tree>
  </p:cSld>
</p:notes>
</file>

<file path=ppt/notesSlides/notesSlide28.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3" name=""/>
          <p:cNvSpPr txBox="1"/>
          <p:nvPr/>
        </p:nvSpPr>
        <p:spPr>
          <a:xfrm>
            <a:off x="8848800" y="6706080"/>
            <a:ext cx="185760" cy="183240"/>
          </a:xfrm>
          <a:prstGeom prst="rect">
            <a:avLst/>
          </a:prstGeom>
          <a:noFill/>
          <a:ln w="0">
            <a:noFill/>
          </a:ln>
        </p:spPr>
        <p:txBody>
          <a:bodyPr lIns="0" rIns="0" tIns="0" bIns="0" anchor="b">
            <a:spAutoFit/>
          </a:bodyPr>
          <a:p>
            <a:pPr algn="r">
              <a:tabLst>
                <a:tab algn="l" pos="0"/>
                <a:tab algn="l" pos="915840"/>
                <a:tab algn="l" pos="1832040"/>
                <a:tab algn="l" pos="2747880"/>
                <a:tab algn="l" pos="3664080"/>
                <a:tab algn="l" pos="4579920"/>
                <a:tab algn="l" pos="5495760"/>
                <a:tab algn="l" pos="6411960"/>
                <a:tab algn="l" pos="7327800"/>
                <a:tab algn="l" pos="8244000"/>
                <a:tab algn="l" pos="9159840"/>
                <a:tab algn="l" pos="10076040"/>
              </a:tabLst>
            </a:pPr>
            <a:fld id="{43C2EFEA-4409-4ECE-915C-A434ECBCEE1D}" type="slidenum">
              <a:rPr b="0" lang="en-US" sz="1200" strike="noStrike" u="none">
                <a:solidFill>
                  <a:srgbClr val="000000"/>
                </a:solidFill>
                <a:effectLst/>
                <a:uFillTx/>
                <a:latin typeface="Times New Roman"/>
              </a:rPr>
              <a:t>&lt;number&gt;</a:t>
            </a:fld>
            <a:endParaRPr b="0" lang="en-US" sz="1200" strike="noStrike" u="none">
              <a:solidFill>
                <a:srgbClr val="000000"/>
              </a:solidFill>
              <a:effectLst/>
              <a:uFillTx/>
              <a:latin typeface="Times New Roman"/>
            </a:endParaRPr>
          </a:p>
        </p:txBody>
      </p:sp>
      <p:sp>
        <p:nvSpPr>
          <p:cNvPr id="1324" name=""/>
          <p:cNvSpPr txBox="1"/>
          <p:nvPr/>
        </p:nvSpPr>
        <p:spPr>
          <a:xfrm>
            <a:off x="7624800" y="36360"/>
            <a:ext cx="1409760" cy="122400"/>
          </a:xfrm>
          <a:prstGeom prst="rect">
            <a:avLst/>
          </a:prstGeom>
          <a:noFill/>
          <a:ln w="0">
            <a:noFill/>
          </a:ln>
        </p:spPr>
        <p:txBody>
          <a:bodyPr lIns="0" rIns="0" tIns="0" bIns="0" anchor="b">
            <a:spAutoFit/>
          </a:bodyPr>
          <a:p>
            <a:pPr algn="r">
              <a:tabLst>
                <a:tab algn="l" pos="0"/>
                <a:tab algn="l" pos="915840"/>
                <a:tab algn="l" pos="1832040"/>
                <a:tab algn="l" pos="2747880"/>
                <a:tab algn="l" pos="3664080"/>
                <a:tab algn="l" pos="4579920"/>
                <a:tab algn="l" pos="5495760"/>
                <a:tab algn="l" pos="6411960"/>
                <a:tab algn="l" pos="7327800"/>
                <a:tab algn="l" pos="8244000"/>
                <a:tab algn="l" pos="9159840"/>
                <a:tab algn="l" pos="10076040"/>
              </a:tabLst>
            </a:pPr>
            <a:r>
              <a:rPr b="0" lang="en-US" sz="800" strike="noStrike" u="none">
                <a:solidFill>
                  <a:srgbClr val="000000"/>
                </a:solidFill>
                <a:effectLst/>
                <a:uFillTx/>
                <a:latin typeface="Times New Roman"/>
              </a:rPr>
              <a:t>txho/enx116/01204 enx116.ppt</a:t>
            </a:r>
            <a:endParaRPr b="0" lang="en-US" sz="800" strike="noStrike" u="none">
              <a:solidFill>
                <a:srgbClr val="000000"/>
              </a:solidFill>
              <a:effectLst/>
              <a:uFillTx/>
              <a:latin typeface="Times New Roman"/>
            </a:endParaRPr>
          </a:p>
        </p:txBody>
      </p:sp>
      <p:sp>
        <p:nvSpPr>
          <p:cNvPr id="1325" name="PlaceHolder 1"/>
          <p:cNvSpPr>
            <a:spLocks noGrp="1"/>
          </p:cNvSpPr>
          <p:nvPr>
            <p:ph type="sldImg"/>
          </p:nvPr>
        </p:nvSpPr>
        <p:spPr>
          <a:xfrm>
            <a:off x="625320" y="903240"/>
            <a:ext cx="7985160" cy="5988240"/>
          </a:xfrm>
          <a:prstGeom prst="rect">
            <a:avLst/>
          </a:prstGeom>
          <a:ln w="0">
            <a:noFill/>
          </a:ln>
        </p:spPr>
      </p:sp>
      <p:sp>
        <p:nvSpPr>
          <p:cNvPr id="1326" name="PlaceHolder 2"/>
          <p:cNvSpPr>
            <a:spLocks noGrp="1"/>
          </p:cNvSpPr>
          <p:nvPr>
            <p:ph type="body"/>
          </p:nvPr>
        </p:nvSpPr>
        <p:spPr>
          <a:xfrm>
            <a:off x="758520" y="223920"/>
            <a:ext cx="5481720" cy="179280"/>
          </a:xfrm>
          <a:prstGeom prst="rect">
            <a:avLst/>
          </a:prstGeom>
          <a:noFill/>
          <a:ln w="0">
            <a:noFill/>
          </a:ln>
        </p:spPr>
        <p:txBody>
          <a:bodyPr lIns="0" rIns="0" tIns="0" bIns="0" anchor="t">
            <a:noAutofit/>
          </a:bodyPr>
          <a:p>
            <a:pPr indent="0">
              <a:lnSpc>
                <a:spcPct val="90000"/>
              </a:lnSpc>
              <a:spcBef>
                <a:spcPts val="488"/>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300" strike="noStrike" u="none">
              <a:solidFill>
                <a:srgbClr val="000000"/>
              </a:solidFill>
              <a:effectLst/>
              <a:uFillTx/>
              <a:latin typeface="Arial"/>
            </a:endParaRPr>
          </a:p>
        </p:txBody>
      </p:sp>
      <p:sp>
        <p:nvSpPr>
          <p:cNvPr id="1327" name="McK Separator"/>
          <p:cNvSpPr/>
          <p:nvPr/>
        </p:nvSpPr>
        <p:spPr>
          <a:xfrm>
            <a:off x="758880" y="1069920"/>
            <a:ext cx="7643880" cy="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Tree>
  </p:cSld>
</p:notes>
</file>

<file path=ppt/notesSlides/notesSlide29.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8" name=""/>
          <p:cNvSpPr txBox="1"/>
          <p:nvPr/>
        </p:nvSpPr>
        <p:spPr>
          <a:xfrm>
            <a:off x="8848800" y="6706080"/>
            <a:ext cx="185760" cy="183240"/>
          </a:xfrm>
          <a:prstGeom prst="rect">
            <a:avLst/>
          </a:prstGeom>
          <a:noFill/>
          <a:ln w="0">
            <a:noFill/>
          </a:ln>
        </p:spPr>
        <p:txBody>
          <a:bodyPr lIns="0" rIns="0" tIns="0" bIns="0" anchor="b">
            <a:spAutoFit/>
          </a:bodyPr>
          <a:p>
            <a:pPr algn="r">
              <a:tabLst>
                <a:tab algn="l" pos="0"/>
                <a:tab algn="l" pos="915840"/>
                <a:tab algn="l" pos="1832040"/>
                <a:tab algn="l" pos="2747880"/>
                <a:tab algn="l" pos="3664080"/>
                <a:tab algn="l" pos="4579920"/>
                <a:tab algn="l" pos="5495760"/>
                <a:tab algn="l" pos="6411960"/>
                <a:tab algn="l" pos="7327800"/>
                <a:tab algn="l" pos="8244000"/>
                <a:tab algn="l" pos="9159840"/>
                <a:tab algn="l" pos="10076040"/>
              </a:tabLst>
            </a:pPr>
            <a:fld id="{1D1AB322-589D-4C3B-BF53-0D12F5F36887}" type="slidenum">
              <a:rPr b="0" lang="en-US" sz="1200" strike="noStrike" u="none">
                <a:solidFill>
                  <a:srgbClr val="000000"/>
                </a:solidFill>
                <a:effectLst/>
                <a:uFillTx/>
                <a:latin typeface="Times New Roman"/>
              </a:rPr>
              <a:t>&lt;number&gt;</a:t>
            </a:fld>
            <a:endParaRPr b="0" lang="en-US" sz="1200" strike="noStrike" u="none">
              <a:solidFill>
                <a:srgbClr val="000000"/>
              </a:solidFill>
              <a:effectLst/>
              <a:uFillTx/>
              <a:latin typeface="Times New Roman"/>
            </a:endParaRPr>
          </a:p>
        </p:txBody>
      </p:sp>
      <p:sp>
        <p:nvSpPr>
          <p:cNvPr id="1329" name=""/>
          <p:cNvSpPr txBox="1"/>
          <p:nvPr/>
        </p:nvSpPr>
        <p:spPr>
          <a:xfrm>
            <a:off x="7624800" y="36360"/>
            <a:ext cx="1409760" cy="122400"/>
          </a:xfrm>
          <a:prstGeom prst="rect">
            <a:avLst/>
          </a:prstGeom>
          <a:noFill/>
          <a:ln w="0">
            <a:noFill/>
          </a:ln>
        </p:spPr>
        <p:txBody>
          <a:bodyPr lIns="0" rIns="0" tIns="0" bIns="0" anchor="b">
            <a:spAutoFit/>
          </a:bodyPr>
          <a:p>
            <a:pPr algn="r">
              <a:tabLst>
                <a:tab algn="l" pos="0"/>
                <a:tab algn="l" pos="915840"/>
                <a:tab algn="l" pos="1832040"/>
                <a:tab algn="l" pos="2747880"/>
                <a:tab algn="l" pos="3664080"/>
                <a:tab algn="l" pos="4579920"/>
                <a:tab algn="l" pos="5495760"/>
                <a:tab algn="l" pos="6411960"/>
                <a:tab algn="l" pos="7327800"/>
                <a:tab algn="l" pos="8244000"/>
                <a:tab algn="l" pos="9159840"/>
                <a:tab algn="l" pos="10076040"/>
              </a:tabLst>
            </a:pPr>
            <a:r>
              <a:rPr b="0" lang="en-US" sz="800" strike="noStrike" u="none">
                <a:solidFill>
                  <a:srgbClr val="000000"/>
                </a:solidFill>
                <a:effectLst/>
                <a:uFillTx/>
                <a:latin typeface="Times New Roman"/>
              </a:rPr>
              <a:t>txho/enx116/01204 enx116.ppt</a:t>
            </a:r>
            <a:endParaRPr b="0" lang="en-US" sz="800" strike="noStrike" u="none">
              <a:solidFill>
                <a:srgbClr val="000000"/>
              </a:solidFill>
              <a:effectLst/>
              <a:uFillTx/>
              <a:latin typeface="Times New Roman"/>
            </a:endParaRPr>
          </a:p>
        </p:txBody>
      </p:sp>
      <p:sp>
        <p:nvSpPr>
          <p:cNvPr id="1330" name="PlaceHolder 1"/>
          <p:cNvSpPr>
            <a:spLocks noGrp="1"/>
          </p:cNvSpPr>
          <p:nvPr>
            <p:ph type="sldImg"/>
          </p:nvPr>
        </p:nvSpPr>
        <p:spPr>
          <a:xfrm>
            <a:off x="625320" y="903240"/>
            <a:ext cx="7985160" cy="5988240"/>
          </a:xfrm>
          <a:prstGeom prst="rect">
            <a:avLst/>
          </a:prstGeom>
          <a:ln w="0">
            <a:noFill/>
          </a:ln>
        </p:spPr>
      </p:sp>
      <p:sp>
        <p:nvSpPr>
          <p:cNvPr id="1331" name="PlaceHolder 2"/>
          <p:cNvSpPr>
            <a:spLocks noGrp="1"/>
          </p:cNvSpPr>
          <p:nvPr>
            <p:ph type="body"/>
          </p:nvPr>
        </p:nvSpPr>
        <p:spPr>
          <a:xfrm>
            <a:off x="758520" y="223920"/>
            <a:ext cx="5481720" cy="179280"/>
          </a:xfrm>
          <a:prstGeom prst="rect">
            <a:avLst/>
          </a:prstGeom>
          <a:noFill/>
          <a:ln w="0">
            <a:noFill/>
          </a:ln>
        </p:spPr>
        <p:txBody>
          <a:bodyPr lIns="0" rIns="0" tIns="0" bIns="0" anchor="t">
            <a:noAutofit/>
          </a:bodyPr>
          <a:p>
            <a:pPr indent="0">
              <a:lnSpc>
                <a:spcPct val="90000"/>
              </a:lnSpc>
              <a:spcBef>
                <a:spcPts val="488"/>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300" strike="noStrike" u="none">
              <a:solidFill>
                <a:srgbClr val="000000"/>
              </a:solidFill>
              <a:effectLst/>
              <a:uFillTx/>
              <a:latin typeface="Arial"/>
            </a:endParaRPr>
          </a:p>
        </p:txBody>
      </p:sp>
      <p:sp>
        <p:nvSpPr>
          <p:cNvPr id="1332" name="McK Separator"/>
          <p:cNvSpPr/>
          <p:nvPr/>
        </p:nvSpPr>
        <p:spPr>
          <a:xfrm>
            <a:off x="758880" y="1069920"/>
            <a:ext cx="7643880" cy="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Tree>
  </p:cSld>
</p:notes>
</file>

<file path=ppt/notesSlides/notesSlide3.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4" name=""/>
          <p:cNvSpPr txBox="1"/>
          <p:nvPr/>
        </p:nvSpPr>
        <p:spPr>
          <a:xfrm>
            <a:off x="8848800" y="6706080"/>
            <a:ext cx="185760" cy="183240"/>
          </a:xfrm>
          <a:prstGeom prst="rect">
            <a:avLst/>
          </a:prstGeom>
          <a:noFill/>
          <a:ln w="0">
            <a:noFill/>
          </a:ln>
        </p:spPr>
        <p:txBody>
          <a:bodyPr lIns="0" rIns="0" tIns="0" bIns="0" anchor="b">
            <a:spAutoFit/>
          </a:bodyPr>
          <a:p>
            <a:pPr algn="r">
              <a:tabLst>
                <a:tab algn="l" pos="0"/>
                <a:tab algn="l" pos="915840"/>
                <a:tab algn="l" pos="1832040"/>
                <a:tab algn="l" pos="2747880"/>
                <a:tab algn="l" pos="3664080"/>
                <a:tab algn="l" pos="4579920"/>
                <a:tab algn="l" pos="5495760"/>
                <a:tab algn="l" pos="6411960"/>
                <a:tab algn="l" pos="7327800"/>
                <a:tab algn="l" pos="8244000"/>
                <a:tab algn="l" pos="9159840"/>
                <a:tab algn="l" pos="10076040"/>
              </a:tabLst>
            </a:pPr>
            <a:fld id="{C7698DE0-A560-4028-8C6A-E0F079A55DA1}" type="slidenum">
              <a:rPr b="0" lang="en-US" sz="1200" strike="noStrike" u="none">
                <a:solidFill>
                  <a:srgbClr val="000000"/>
                </a:solidFill>
                <a:effectLst/>
                <a:uFillTx/>
                <a:latin typeface="Times New Roman"/>
              </a:rPr>
              <a:t>&lt;number&gt;</a:t>
            </a:fld>
            <a:endParaRPr b="0" lang="en-US" sz="1200" strike="noStrike" u="none">
              <a:solidFill>
                <a:srgbClr val="000000"/>
              </a:solidFill>
              <a:effectLst/>
              <a:uFillTx/>
              <a:latin typeface="Times New Roman"/>
            </a:endParaRPr>
          </a:p>
        </p:txBody>
      </p:sp>
      <p:sp>
        <p:nvSpPr>
          <p:cNvPr id="1225" name=""/>
          <p:cNvSpPr txBox="1"/>
          <p:nvPr/>
        </p:nvSpPr>
        <p:spPr>
          <a:xfrm>
            <a:off x="7624800" y="36360"/>
            <a:ext cx="1409760" cy="122400"/>
          </a:xfrm>
          <a:prstGeom prst="rect">
            <a:avLst/>
          </a:prstGeom>
          <a:noFill/>
          <a:ln w="0">
            <a:noFill/>
          </a:ln>
        </p:spPr>
        <p:txBody>
          <a:bodyPr lIns="0" rIns="0" tIns="0" bIns="0" anchor="b">
            <a:spAutoFit/>
          </a:bodyPr>
          <a:p>
            <a:pPr algn="r">
              <a:tabLst>
                <a:tab algn="l" pos="0"/>
                <a:tab algn="l" pos="915840"/>
                <a:tab algn="l" pos="1832040"/>
                <a:tab algn="l" pos="2747880"/>
                <a:tab algn="l" pos="3664080"/>
                <a:tab algn="l" pos="4579920"/>
                <a:tab algn="l" pos="5495760"/>
                <a:tab algn="l" pos="6411960"/>
                <a:tab algn="l" pos="7327800"/>
                <a:tab algn="l" pos="8244000"/>
                <a:tab algn="l" pos="9159840"/>
                <a:tab algn="l" pos="10076040"/>
              </a:tabLst>
            </a:pPr>
            <a:r>
              <a:rPr b="0" lang="en-US" sz="800" strike="noStrike" u="none">
                <a:solidFill>
                  <a:srgbClr val="000000"/>
                </a:solidFill>
                <a:effectLst/>
                <a:uFillTx/>
                <a:latin typeface="Times New Roman"/>
              </a:rPr>
              <a:t>txho/enx116/01204 enx116.ppt</a:t>
            </a:r>
            <a:endParaRPr b="0" lang="en-US" sz="800" strike="noStrike" u="none">
              <a:solidFill>
                <a:srgbClr val="000000"/>
              </a:solidFill>
              <a:effectLst/>
              <a:uFillTx/>
              <a:latin typeface="Times New Roman"/>
            </a:endParaRPr>
          </a:p>
        </p:txBody>
      </p:sp>
      <p:sp>
        <p:nvSpPr>
          <p:cNvPr id="1226" name="PlaceHolder 1"/>
          <p:cNvSpPr>
            <a:spLocks noGrp="1"/>
          </p:cNvSpPr>
          <p:nvPr>
            <p:ph type="sldImg"/>
          </p:nvPr>
        </p:nvSpPr>
        <p:spPr>
          <a:xfrm>
            <a:off x="625320" y="903240"/>
            <a:ext cx="7985160" cy="5988240"/>
          </a:xfrm>
          <a:prstGeom prst="rect">
            <a:avLst/>
          </a:prstGeom>
          <a:ln w="0">
            <a:noFill/>
          </a:ln>
        </p:spPr>
      </p:sp>
      <p:sp>
        <p:nvSpPr>
          <p:cNvPr id="1227" name="PlaceHolder 2"/>
          <p:cNvSpPr>
            <a:spLocks noGrp="1"/>
          </p:cNvSpPr>
          <p:nvPr>
            <p:ph type="body"/>
          </p:nvPr>
        </p:nvSpPr>
        <p:spPr>
          <a:xfrm>
            <a:off x="758520" y="223920"/>
            <a:ext cx="5481720" cy="179280"/>
          </a:xfrm>
          <a:prstGeom prst="rect">
            <a:avLst/>
          </a:prstGeom>
          <a:noFill/>
          <a:ln w="0">
            <a:noFill/>
          </a:ln>
        </p:spPr>
        <p:txBody>
          <a:bodyPr lIns="0" rIns="0" tIns="0" bIns="0" anchor="t">
            <a:spAutoFit/>
          </a:bodyPr>
          <a:p>
            <a:pPr indent="0">
              <a:lnSpc>
                <a:spcPct val="90000"/>
              </a:lnSpc>
              <a:spcBef>
                <a:spcPts val="488"/>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Arial"/>
              </a:rPr>
              <a:t>Annotation</a:t>
            </a:r>
            <a:endParaRPr b="0" lang="en-US" sz="1300" strike="noStrike" u="none">
              <a:solidFill>
                <a:srgbClr val="000000"/>
              </a:solidFill>
              <a:effectLst/>
              <a:uFillTx/>
              <a:latin typeface="Arial"/>
            </a:endParaRPr>
          </a:p>
        </p:txBody>
      </p:sp>
      <p:sp>
        <p:nvSpPr>
          <p:cNvPr id="1228" name="McK Separator"/>
          <p:cNvSpPr/>
          <p:nvPr/>
        </p:nvSpPr>
        <p:spPr>
          <a:xfrm>
            <a:off x="758880" y="1069920"/>
            <a:ext cx="7643880" cy="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Tree>
  </p:cSld>
</p:notes>
</file>

<file path=ppt/notesSlides/notesSlide30.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33" name="PlaceHolder 1"/>
          <p:cNvSpPr>
            <a:spLocks noGrp="1"/>
          </p:cNvSpPr>
          <p:nvPr>
            <p:ph type="sldImg"/>
          </p:nvPr>
        </p:nvSpPr>
        <p:spPr>
          <a:xfrm>
            <a:off x="625320" y="903240"/>
            <a:ext cx="7985160" cy="5988240"/>
          </a:xfrm>
          <a:prstGeom prst="rect">
            <a:avLst/>
          </a:prstGeom>
          <a:ln w="0">
            <a:noFill/>
          </a:ln>
        </p:spPr>
      </p:sp>
      <p:sp>
        <p:nvSpPr>
          <p:cNvPr id="1334" name="PlaceHolder 2"/>
          <p:cNvSpPr>
            <a:spLocks noGrp="1"/>
          </p:cNvSpPr>
          <p:nvPr>
            <p:ph type="body"/>
          </p:nvPr>
        </p:nvSpPr>
        <p:spPr>
          <a:xfrm>
            <a:off x="758520" y="223920"/>
            <a:ext cx="5481720" cy="179280"/>
          </a:xfrm>
          <a:prstGeom prst="rect">
            <a:avLst/>
          </a:prstGeom>
          <a:noFill/>
          <a:ln w="0">
            <a:noFill/>
          </a:ln>
        </p:spPr>
        <p:txBody>
          <a:bodyPr lIns="0" rIns="0" tIns="0" bIns="0" anchor="t">
            <a:noAutofit/>
          </a:bodyPr>
          <a:p>
            <a:pPr indent="0">
              <a:lnSpc>
                <a:spcPct val="90000"/>
              </a:lnSpc>
              <a:spcBef>
                <a:spcPts val="488"/>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300" strike="noStrike" u="none">
              <a:solidFill>
                <a:srgbClr val="000000"/>
              </a:solidFill>
              <a:effectLst/>
              <a:uFillTx/>
              <a:latin typeface="Arial"/>
            </a:endParaRPr>
          </a:p>
        </p:txBody>
      </p:sp>
      <p:sp>
        <p:nvSpPr>
          <p:cNvPr id="1335" name="McK Separator"/>
          <p:cNvSpPr/>
          <p:nvPr/>
        </p:nvSpPr>
        <p:spPr>
          <a:xfrm>
            <a:off x="758880" y="1069920"/>
            <a:ext cx="7643880" cy="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Tree>
  </p:cSld>
</p:notes>
</file>

<file path=ppt/notesSlides/notesSlide31.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36" name="PlaceHolder 1"/>
          <p:cNvSpPr>
            <a:spLocks noGrp="1"/>
          </p:cNvSpPr>
          <p:nvPr>
            <p:ph type="sldImg"/>
          </p:nvPr>
        </p:nvSpPr>
        <p:spPr>
          <a:xfrm>
            <a:off x="625320" y="903240"/>
            <a:ext cx="7985160" cy="5988240"/>
          </a:xfrm>
          <a:prstGeom prst="rect">
            <a:avLst/>
          </a:prstGeom>
          <a:ln w="0">
            <a:noFill/>
          </a:ln>
        </p:spPr>
      </p:sp>
      <p:sp>
        <p:nvSpPr>
          <p:cNvPr id="1337" name="PlaceHolder 2"/>
          <p:cNvSpPr>
            <a:spLocks noGrp="1"/>
          </p:cNvSpPr>
          <p:nvPr>
            <p:ph type="body"/>
          </p:nvPr>
        </p:nvSpPr>
        <p:spPr>
          <a:xfrm>
            <a:off x="758520" y="223920"/>
            <a:ext cx="5481720" cy="179280"/>
          </a:xfrm>
          <a:prstGeom prst="rect">
            <a:avLst/>
          </a:prstGeom>
          <a:noFill/>
          <a:ln w="0">
            <a:noFill/>
          </a:ln>
        </p:spPr>
        <p:txBody>
          <a:bodyPr lIns="0" rIns="0" tIns="0" bIns="0" anchor="t">
            <a:noAutofit/>
          </a:bodyPr>
          <a:p>
            <a:pPr indent="0">
              <a:lnSpc>
                <a:spcPct val="90000"/>
              </a:lnSpc>
              <a:spcBef>
                <a:spcPts val="488"/>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300" strike="noStrike" u="none">
              <a:solidFill>
                <a:srgbClr val="000000"/>
              </a:solidFill>
              <a:effectLst/>
              <a:uFillTx/>
              <a:latin typeface="Arial"/>
            </a:endParaRPr>
          </a:p>
        </p:txBody>
      </p:sp>
      <p:sp>
        <p:nvSpPr>
          <p:cNvPr id="1338" name="McK Separator"/>
          <p:cNvSpPr/>
          <p:nvPr/>
        </p:nvSpPr>
        <p:spPr>
          <a:xfrm>
            <a:off x="758880" y="1069920"/>
            <a:ext cx="7643880" cy="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Tree>
  </p:cSld>
</p:notes>
</file>

<file path=ppt/notesSlides/notesSlide32.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39" name=""/>
          <p:cNvSpPr txBox="1"/>
          <p:nvPr/>
        </p:nvSpPr>
        <p:spPr>
          <a:xfrm>
            <a:off x="8848800" y="6706080"/>
            <a:ext cx="185760" cy="183240"/>
          </a:xfrm>
          <a:prstGeom prst="rect">
            <a:avLst/>
          </a:prstGeom>
          <a:noFill/>
          <a:ln w="0">
            <a:noFill/>
          </a:ln>
        </p:spPr>
        <p:txBody>
          <a:bodyPr lIns="0" rIns="0" tIns="0" bIns="0" anchor="b">
            <a:spAutoFit/>
          </a:bodyPr>
          <a:p>
            <a:pPr algn="r">
              <a:tabLst>
                <a:tab algn="l" pos="0"/>
                <a:tab algn="l" pos="915840"/>
                <a:tab algn="l" pos="1832040"/>
                <a:tab algn="l" pos="2747880"/>
                <a:tab algn="l" pos="3664080"/>
                <a:tab algn="l" pos="4579920"/>
                <a:tab algn="l" pos="5495760"/>
                <a:tab algn="l" pos="6411960"/>
                <a:tab algn="l" pos="7327800"/>
                <a:tab algn="l" pos="8244000"/>
                <a:tab algn="l" pos="9159840"/>
                <a:tab algn="l" pos="10076040"/>
              </a:tabLst>
            </a:pPr>
            <a:fld id="{5B6CE76C-BD2D-4633-9EDE-37AF7A308B57}" type="slidenum">
              <a:rPr b="0" lang="en-US" sz="1200" strike="noStrike" u="none">
                <a:solidFill>
                  <a:srgbClr val="000000"/>
                </a:solidFill>
                <a:effectLst/>
                <a:uFillTx/>
                <a:latin typeface="Times New Roman"/>
              </a:rPr>
              <a:t>&lt;number&gt;</a:t>
            </a:fld>
            <a:endParaRPr b="0" lang="en-US" sz="1200" strike="noStrike" u="none">
              <a:solidFill>
                <a:srgbClr val="000000"/>
              </a:solidFill>
              <a:effectLst/>
              <a:uFillTx/>
              <a:latin typeface="Times New Roman"/>
            </a:endParaRPr>
          </a:p>
        </p:txBody>
      </p:sp>
      <p:sp>
        <p:nvSpPr>
          <p:cNvPr id="1340" name=""/>
          <p:cNvSpPr txBox="1"/>
          <p:nvPr/>
        </p:nvSpPr>
        <p:spPr>
          <a:xfrm>
            <a:off x="7624800" y="36360"/>
            <a:ext cx="1409760" cy="122400"/>
          </a:xfrm>
          <a:prstGeom prst="rect">
            <a:avLst/>
          </a:prstGeom>
          <a:noFill/>
          <a:ln w="0">
            <a:noFill/>
          </a:ln>
        </p:spPr>
        <p:txBody>
          <a:bodyPr lIns="0" rIns="0" tIns="0" bIns="0" anchor="b">
            <a:spAutoFit/>
          </a:bodyPr>
          <a:p>
            <a:pPr algn="r">
              <a:tabLst>
                <a:tab algn="l" pos="0"/>
                <a:tab algn="l" pos="915840"/>
                <a:tab algn="l" pos="1832040"/>
                <a:tab algn="l" pos="2747880"/>
                <a:tab algn="l" pos="3664080"/>
                <a:tab algn="l" pos="4579920"/>
                <a:tab algn="l" pos="5495760"/>
                <a:tab algn="l" pos="6411960"/>
                <a:tab algn="l" pos="7327800"/>
                <a:tab algn="l" pos="8244000"/>
                <a:tab algn="l" pos="9159840"/>
                <a:tab algn="l" pos="10076040"/>
              </a:tabLst>
            </a:pPr>
            <a:r>
              <a:rPr b="0" lang="en-US" sz="800" strike="noStrike" u="none">
                <a:solidFill>
                  <a:srgbClr val="000000"/>
                </a:solidFill>
                <a:effectLst/>
                <a:uFillTx/>
                <a:latin typeface="Times New Roman"/>
              </a:rPr>
              <a:t>txho/enx116/01204 enx116.ppt</a:t>
            </a:r>
            <a:endParaRPr b="0" lang="en-US" sz="800" strike="noStrike" u="none">
              <a:solidFill>
                <a:srgbClr val="000000"/>
              </a:solidFill>
              <a:effectLst/>
              <a:uFillTx/>
              <a:latin typeface="Times New Roman"/>
            </a:endParaRPr>
          </a:p>
        </p:txBody>
      </p:sp>
      <p:sp>
        <p:nvSpPr>
          <p:cNvPr id="1341" name="PlaceHolder 1"/>
          <p:cNvSpPr>
            <a:spLocks noGrp="1"/>
          </p:cNvSpPr>
          <p:nvPr>
            <p:ph type="sldImg"/>
          </p:nvPr>
        </p:nvSpPr>
        <p:spPr>
          <a:xfrm>
            <a:off x="2895480" y="525600"/>
            <a:ext cx="3505320" cy="2628720"/>
          </a:xfrm>
          <a:prstGeom prst="rect">
            <a:avLst/>
          </a:prstGeom>
          <a:ln w="0">
            <a:noFill/>
          </a:ln>
        </p:spPr>
      </p:sp>
      <p:sp>
        <p:nvSpPr>
          <p:cNvPr id="1342" name="PlaceHolder 2"/>
          <p:cNvSpPr>
            <a:spLocks noGrp="1"/>
          </p:cNvSpPr>
          <p:nvPr>
            <p:ph type="body"/>
          </p:nvPr>
        </p:nvSpPr>
        <p:spPr>
          <a:xfrm>
            <a:off x="1239480" y="3331800"/>
            <a:ext cx="6816600" cy="136440"/>
          </a:xfrm>
          <a:prstGeom prst="rect">
            <a:avLst/>
          </a:prstGeom>
          <a:noFill/>
          <a:ln w="0">
            <a:noFill/>
          </a:ln>
        </p:spPr>
        <p:txBody>
          <a:bodyPr lIns="0" rIns="0" tIns="0" bIns="0" anchor="t">
            <a:noAutofit/>
          </a:bodyPr>
          <a:p>
            <a:pPr indent="0">
              <a:lnSpc>
                <a:spcPct val="90000"/>
              </a:lnSpc>
              <a:spcBef>
                <a:spcPts val="488"/>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300" strike="noStrike" u="none">
              <a:solidFill>
                <a:srgbClr val="000000"/>
              </a:solidFill>
              <a:effectLst/>
              <a:uFillTx/>
              <a:latin typeface="Arial"/>
            </a:endParaRPr>
          </a:p>
        </p:txBody>
      </p:sp>
    </p:spTree>
  </p:cSld>
</p:notes>
</file>

<file path=ppt/notesSlides/notesSlide33.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43" name=""/>
          <p:cNvSpPr txBox="1"/>
          <p:nvPr/>
        </p:nvSpPr>
        <p:spPr>
          <a:xfrm>
            <a:off x="8848800" y="6706080"/>
            <a:ext cx="185760" cy="183240"/>
          </a:xfrm>
          <a:prstGeom prst="rect">
            <a:avLst/>
          </a:prstGeom>
          <a:noFill/>
          <a:ln w="0">
            <a:noFill/>
          </a:ln>
        </p:spPr>
        <p:txBody>
          <a:bodyPr lIns="0" rIns="0" tIns="0" bIns="0" anchor="b">
            <a:spAutoFit/>
          </a:bodyPr>
          <a:p>
            <a:pPr algn="r">
              <a:tabLst>
                <a:tab algn="l" pos="0"/>
                <a:tab algn="l" pos="915840"/>
                <a:tab algn="l" pos="1832040"/>
                <a:tab algn="l" pos="2747880"/>
                <a:tab algn="l" pos="3664080"/>
                <a:tab algn="l" pos="4579920"/>
                <a:tab algn="l" pos="5495760"/>
                <a:tab algn="l" pos="6411960"/>
                <a:tab algn="l" pos="7327800"/>
                <a:tab algn="l" pos="8244000"/>
                <a:tab algn="l" pos="9159840"/>
                <a:tab algn="l" pos="10076040"/>
              </a:tabLst>
            </a:pPr>
            <a:fld id="{E905B916-84DA-492E-B63F-4E8A28D13B60}" type="slidenum">
              <a:rPr b="0" lang="en-US" sz="1200" strike="noStrike" u="none">
                <a:solidFill>
                  <a:srgbClr val="000000"/>
                </a:solidFill>
                <a:effectLst/>
                <a:uFillTx/>
                <a:latin typeface="Times New Roman"/>
              </a:rPr>
              <a:t>&lt;number&gt;</a:t>
            </a:fld>
            <a:endParaRPr b="0" lang="en-US" sz="1200" strike="noStrike" u="none">
              <a:solidFill>
                <a:srgbClr val="000000"/>
              </a:solidFill>
              <a:effectLst/>
              <a:uFillTx/>
              <a:latin typeface="Times New Roman"/>
            </a:endParaRPr>
          </a:p>
        </p:txBody>
      </p:sp>
      <p:sp>
        <p:nvSpPr>
          <p:cNvPr id="1344" name=""/>
          <p:cNvSpPr txBox="1"/>
          <p:nvPr/>
        </p:nvSpPr>
        <p:spPr>
          <a:xfrm>
            <a:off x="7624800" y="36360"/>
            <a:ext cx="1409760" cy="122400"/>
          </a:xfrm>
          <a:prstGeom prst="rect">
            <a:avLst/>
          </a:prstGeom>
          <a:noFill/>
          <a:ln w="0">
            <a:noFill/>
          </a:ln>
        </p:spPr>
        <p:txBody>
          <a:bodyPr lIns="0" rIns="0" tIns="0" bIns="0" anchor="b">
            <a:spAutoFit/>
          </a:bodyPr>
          <a:p>
            <a:pPr algn="r">
              <a:tabLst>
                <a:tab algn="l" pos="0"/>
                <a:tab algn="l" pos="915840"/>
                <a:tab algn="l" pos="1832040"/>
                <a:tab algn="l" pos="2747880"/>
                <a:tab algn="l" pos="3664080"/>
                <a:tab algn="l" pos="4579920"/>
                <a:tab algn="l" pos="5495760"/>
                <a:tab algn="l" pos="6411960"/>
                <a:tab algn="l" pos="7327800"/>
                <a:tab algn="l" pos="8244000"/>
                <a:tab algn="l" pos="9159840"/>
                <a:tab algn="l" pos="10076040"/>
              </a:tabLst>
            </a:pPr>
            <a:r>
              <a:rPr b="0" lang="en-US" sz="800" strike="noStrike" u="none">
                <a:solidFill>
                  <a:srgbClr val="000000"/>
                </a:solidFill>
                <a:effectLst/>
                <a:uFillTx/>
                <a:latin typeface="Times New Roman"/>
              </a:rPr>
              <a:t>txho/enx116/01204 enx116.ppt</a:t>
            </a:r>
            <a:endParaRPr b="0" lang="en-US" sz="800" strike="noStrike" u="none">
              <a:solidFill>
                <a:srgbClr val="000000"/>
              </a:solidFill>
              <a:effectLst/>
              <a:uFillTx/>
              <a:latin typeface="Times New Roman"/>
            </a:endParaRPr>
          </a:p>
        </p:txBody>
      </p:sp>
      <p:sp>
        <p:nvSpPr>
          <p:cNvPr id="1345" name="PlaceHolder 1"/>
          <p:cNvSpPr>
            <a:spLocks noGrp="1"/>
          </p:cNvSpPr>
          <p:nvPr>
            <p:ph type="sldImg"/>
          </p:nvPr>
        </p:nvSpPr>
        <p:spPr>
          <a:xfrm>
            <a:off x="2895480" y="525600"/>
            <a:ext cx="3505320" cy="2628720"/>
          </a:xfrm>
          <a:prstGeom prst="rect">
            <a:avLst/>
          </a:prstGeom>
          <a:ln w="0">
            <a:noFill/>
          </a:ln>
        </p:spPr>
      </p:sp>
      <p:sp>
        <p:nvSpPr>
          <p:cNvPr id="1346" name="PlaceHolder 2"/>
          <p:cNvSpPr>
            <a:spLocks noGrp="1"/>
          </p:cNvSpPr>
          <p:nvPr>
            <p:ph type="body"/>
          </p:nvPr>
        </p:nvSpPr>
        <p:spPr>
          <a:xfrm>
            <a:off x="1239480" y="3331800"/>
            <a:ext cx="6816600" cy="136440"/>
          </a:xfrm>
          <a:prstGeom prst="rect">
            <a:avLst/>
          </a:prstGeom>
          <a:noFill/>
          <a:ln w="0">
            <a:noFill/>
          </a:ln>
        </p:spPr>
        <p:txBody>
          <a:bodyPr lIns="0" rIns="0" tIns="0" bIns="0" anchor="t">
            <a:noAutofit/>
          </a:bodyPr>
          <a:p>
            <a:pPr indent="0">
              <a:lnSpc>
                <a:spcPct val="90000"/>
              </a:lnSpc>
              <a:spcBef>
                <a:spcPts val="488"/>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300" strike="noStrike" u="none">
              <a:solidFill>
                <a:srgbClr val="000000"/>
              </a:solidFill>
              <a:effectLst/>
              <a:uFillTx/>
              <a:latin typeface="Arial"/>
            </a:endParaRPr>
          </a:p>
        </p:txBody>
      </p:sp>
    </p:spTree>
  </p:cSld>
</p:notes>
</file>

<file path=ppt/notesSlides/notesSlide34.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47" name=""/>
          <p:cNvSpPr txBox="1"/>
          <p:nvPr/>
        </p:nvSpPr>
        <p:spPr>
          <a:xfrm>
            <a:off x="8848800" y="6706080"/>
            <a:ext cx="185760" cy="183240"/>
          </a:xfrm>
          <a:prstGeom prst="rect">
            <a:avLst/>
          </a:prstGeom>
          <a:noFill/>
          <a:ln w="0">
            <a:noFill/>
          </a:ln>
        </p:spPr>
        <p:txBody>
          <a:bodyPr lIns="0" rIns="0" tIns="0" bIns="0" anchor="b">
            <a:spAutoFit/>
          </a:bodyPr>
          <a:p>
            <a:pPr algn="r">
              <a:tabLst>
                <a:tab algn="l" pos="0"/>
                <a:tab algn="l" pos="915840"/>
                <a:tab algn="l" pos="1832040"/>
                <a:tab algn="l" pos="2747880"/>
                <a:tab algn="l" pos="3664080"/>
                <a:tab algn="l" pos="4579920"/>
                <a:tab algn="l" pos="5495760"/>
                <a:tab algn="l" pos="6411960"/>
                <a:tab algn="l" pos="7327800"/>
                <a:tab algn="l" pos="8244000"/>
                <a:tab algn="l" pos="9159840"/>
                <a:tab algn="l" pos="10076040"/>
              </a:tabLst>
            </a:pPr>
            <a:fld id="{4D50818D-F634-46B8-9C36-2E9AF6F83DA0}" type="slidenum">
              <a:rPr b="0" lang="en-US" sz="1200" strike="noStrike" u="none">
                <a:solidFill>
                  <a:srgbClr val="000000"/>
                </a:solidFill>
                <a:effectLst/>
                <a:uFillTx/>
                <a:latin typeface="Times New Roman"/>
              </a:rPr>
              <a:t>&lt;number&gt;</a:t>
            </a:fld>
            <a:endParaRPr b="0" lang="en-US" sz="1200" strike="noStrike" u="none">
              <a:solidFill>
                <a:srgbClr val="000000"/>
              </a:solidFill>
              <a:effectLst/>
              <a:uFillTx/>
              <a:latin typeface="Times New Roman"/>
            </a:endParaRPr>
          </a:p>
        </p:txBody>
      </p:sp>
      <p:sp>
        <p:nvSpPr>
          <p:cNvPr id="1348" name=""/>
          <p:cNvSpPr txBox="1"/>
          <p:nvPr/>
        </p:nvSpPr>
        <p:spPr>
          <a:xfrm>
            <a:off x="7624800" y="36360"/>
            <a:ext cx="1409760" cy="122400"/>
          </a:xfrm>
          <a:prstGeom prst="rect">
            <a:avLst/>
          </a:prstGeom>
          <a:noFill/>
          <a:ln w="0">
            <a:noFill/>
          </a:ln>
        </p:spPr>
        <p:txBody>
          <a:bodyPr lIns="0" rIns="0" tIns="0" bIns="0" anchor="b">
            <a:spAutoFit/>
          </a:bodyPr>
          <a:p>
            <a:pPr algn="r">
              <a:tabLst>
                <a:tab algn="l" pos="0"/>
                <a:tab algn="l" pos="915840"/>
                <a:tab algn="l" pos="1832040"/>
                <a:tab algn="l" pos="2747880"/>
                <a:tab algn="l" pos="3664080"/>
                <a:tab algn="l" pos="4579920"/>
                <a:tab algn="l" pos="5495760"/>
                <a:tab algn="l" pos="6411960"/>
                <a:tab algn="l" pos="7327800"/>
                <a:tab algn="l" pos="8244000"/>
                <a:tab algn="l" pos="9159840"/>
                <a:tab algn="l" pos="10076040"/>
              </a:tabLst>
            </a:pPr>
            <a:r>
              <a:rPr b="0" lang="en-US" sz="800" strike="noStrike" u="none">
                <a:solidFill>
                  <a:srgbClr val="000000"/>
                </a:solidFill>
                <a:effectLst/>
                <a:uFillTx/>
                <a:latin typeface="Times New Roman"/>
              </a:rPr>
              <a:t>txho/enx116/01204 enx116.ppt</a:t>
            </a:r>
            <a:endParaRPr b="0" lang="en-US" sz="800" strike="noStrike" u="none">
              <a:solidFill>
                <a:srgbClr val="000000"/>
              </a:solidFill>
              <a:effectLst/>
              <a:uFillTx/>
              <a:latin typeface="Times New Roman"/>
            </a:endParaRPr>
          </a:p>
        </p:txBody>
      </p:sp>
      <p:sp>
        <p:nvSpPr>
          <p:cNvPr id="1349" name="PlaceHolder 1"/>
          <p:cNvSpPr>
            <a:spLocks noGrp="1"/>
          </p:cNvSpPr>
          <p:nvPr>
            <p:ph type="sldImg"/>
          </p:nvPr>
        </p:nvSpPr>
        <p:spPr>
          <a:xfrm>
            <a:off x="2895480" y="525600"/>
            <a:ext cx="3505320" cy="2628720"/>
          </a:xfrm>
          <a:prstGeom prst="rect">
            <a:avLst/>
          </a:prstGeom>
          <a:ln w="0">
            <a:noFill/>
          </a:ln>
        </p:spPr>
      </p:sp>
      <p:sp>
        <p:nvSpPr>
          <p:cNvPr id="1350" name="PlaceHolder 2"/>
          <p:cNvSpPr>
            <a:spLocks noGrp="1"/>
          </p:cNvSpPr>
          <p:nvPr>
            <p:ph type="body"/>
          </p:nvPr>
        </p:nvSpPr>
        <p:spPr>
          <a:xfrm>
            <a:off x="1239480" y="3331800"/>
            <a:ext cx="6816600" cy="136440"/>
          </a:xfrm>
          <a:prstGeom prst="rect">
            <a:avLst/>
          </a:prstGeom>
          <a:noFill/>
          <a:ln w="0">
            <a:noFill/>
          </a:ln>
        </p:spPr>
        <p:txBody>
          <a:bodyPr lIns="0" rIns="0" tIns="0" bIns="0" anchor="t">
            <a:noAutofit/>
          </a:bodyPr>
          <a:p>
            <a:pPr indent="0">
              <a:lnSpc>
                <a:spcPct val="90000"/>
              </a:lnSpc>
              <a:spcBef>
                <a:spcPts val="488"/>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300" strike="noStrike" u="none">
              <a:solidFill>
                <a:srgbClr val="000000"/>
              </a:solidFill>
              <a:effectLst/>
              <a:uFillTx/>
              <a:latin typeface="Arial"/>
            </a:endParaRPr>
          </a:p>
        </p:txBody>
      </p:sp>
    </p:spTree>
  </p:cSld>
</p:notes>
</file>

<file path=ppt/notesSlides/notesSlide35.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1" name=""/>
          <p:cNvSpPr txBox="1"/>
          <p:nvPr/>
        </p:nvSpPr>
        <p:spPr>
          <a:xfrm>
            <a:off x="8848800" y="6706080"/>
            <a:ext cx="185760" cy="183240"/>
          </a:xfrm>
          <a:prstGeom prst="rect">
            <a:avLst/>
          </a:prstGeom>
          <a:noFill/>
          <a:ln w="0">
            <a:noFill/>
          </a:ln>
        </p:spPr>
        <p:txBody>
          <a:bodyPr lIns="0" rIns="0" tIns="0" bIns="0" anchor="b">
            <a:spAutoFit/>
          </a:bodyPr>
          <a:p>
            <a:pPr algn="r">
              <a:tabLst>
                <a:tab algn="l" pos="0"/>
                <a:tab algn="l" pos="915840"/>
                <a:tab algn="l" pos="1832040"/>
                <a:tab algn="l" pos="2747880"/>
                <a:tab algn="l" pos="3664080"/>
                <a:tab algn="l" pos="4579920"/>
                <a:tab algn="l" pos="5495760"/>
                <a:tab algn="l" pos="6411960"/>
                <a:tab algn="l" pos="7327800"/>
                <a:tab algn="l" pos="8244000"/>
                <a:tab algn="l" pos="9159840"/>
                <a:tab algn="l" pos="10076040"/>
              </a:tabLst>
            </a:pPr>
            <a:fld id="{B433C229-1534-4092-8614-47025EC0DAFF}" type="slidenum">
              <a:rPr b="0" lang="en-US" sz="1200" strike="noStrike" u="none">
                <a:solidFill>
                  <a:srgbClr val="000000"/>
                </a:solidFill>
                <a:effectLst/>
                <a:uFillTx/>
                <a:latin typeface="Times New Roman"/>
              </a:rPr>
              <a:t>&lt;number&gt;</a:t>
            </a:fld>
            <a:endParaRPr b="0" lang="en-US" sz="1200" strike="noStrike" u="none">
              <a:solidFill>
                <a:srgbClr val="000000"/>
              </a:solidFill>
              <a:effectLst/>
              <a:uFillTx/>
              <a:latin typeface="Times New Roman"/>
            </a:endParaRPr>
          </a:p>
        </p:txBody>
      </p:sp>
      <p:sp>
        <p:nvSpPr>
          <p:cNvPr id="1352" name=""/>
          <p:cNvSpPr txBox="1"/>
          <p:nvPr/>
        </p:nvSpPr>
        <p:spPr>
          <a:xfrm>
            <a:off x="7624800" y="36360"/>
            <a:ext cx="1409760" cy="122400"/>
          </a:xfrm>
          <a:prstGeom prst="rect">
            <a:avLst/>
          </a:prstGeom>
          <a:noFill/>
          <a:ln w="0">
            <a:noFill/>
          </a:ln>
        </p:spPr>
        <p:txBody>
          <a:bodyPr lIns="0" rIns="0" tIns="0" bIns="0" anchor="b">
            <a:spAutoFit/>
          </a:bodyPr>
          <a:p>
            <a:pPr algn="r">
              <a:tabLst>
                <a:tab algn="l" pos="0"/>
                <a:tab algn="l" pos="915840"/>
                <a:tab algn="l" pos="1832040"/>
                <a:tab algn="l" pos="2747880"/>
                <a:tab algn="l" pos="3664080"/>
                <a:tab algn="l" pos="4579920"/>
                <a:tab algn="l" pos="5495760"/>
                <a:tab algn="l" pos="6411960"/>
                <a:tab algn="l" pos="7327800"/>
                <a:tab algn="l" pos="8244000"/>
                <a:tab algn="l" pos="9159840"/>
                <a:tab algn="l" pos="10076040"/>
              </a:tabLst>
            </a:pPr>
            <a:r>
              <a:rPr b="0" lang="en-US" sz="800" strike="noStrike" u="none">
                <a:solidFill>
                  <a:srgbClr val="000000"/>
                </a:solidFill>
                <a:effectLst/>
                <a:uFillTx/>
                <a:latin typeface="Times New Roman"/>
              </a:rPr>
              <a:t>txho/enx116/01204 enx116.ppt</a:t>
            </a:r>
            <a:endParaRPr b="0" lang="en-US" sz="800" strike="noStrike" u="none">
              <a:solidFill>
                <a:srgbClr val="000000"/>
              </a:solidFill>
              <a:effectLst/>
              <a:uFillTx/>
              <a:latin typeface="Times New Roman"/>
            </a:endParaRPr>
          </a:p>
        </p:txBody>
      </p:sp>
      <p:sp>
        <p:nvSpPr>
          <p:cNvPr id="1353" name="PlaceHolder 1"/>
          <p:cNvSpPr>
            <a:spLocks noGrp="1"/>
          </p:cNvSpPr>
          <p:nvPr>
            <p:ph type="sldImg"/>
          </p:nvPr>
        </p:nvSpPr>
        <p:spPr>
          <a:xfrm>
            <a:off x="2895480" y="525600"/>
            <a:ext cx="3505320" cy="2628720"/>
          </a:xfrm>
          <a:prstGeom prst="rect">
            <a:avLst/>
          </a:prstGeom>
          <a:ln w="0">
            <a:noFill/>
          </a:ln>
        </p:spPr>
      </p:sp>
      <p:sp>
        <p:nvSpPr>
          <p:cNvPr id="1354" name="PlaceHolder 2"/>
          <p:cNvSpPr>
            <a:spLocks noGrp="1"/>
          </p:cNvSpPr>
          <p:nvPr>
            <p:ph type="body"/>
          </p:nvPr>
        </p:nvSpPr>
        <p:spPr>
          <a:xfrm>
            <a:off x="1239480" y="3331800"/>
            <a:ext cx="6816600" cy="136440"/>
          </a:xfrm>
          <a:prstGeom prst="rect">
            <a:avLst/>
          </a:prstGeom>
          <a:noFill/>
          <a:ln w="0">
            <a:noFill/>
          </a:ln>
        </p:spPr>
        <p:txBody>
          <a:bodyPr lIns="0" rIns="0" tIns="0" bIns="0" anchor="t">
            <a:noAutofit/>
          </a:bodyPr>
          <a:p>
            <a:pPr indent="0">
              <a:lnSpc>
                <a:spcPct val="90000"/>
              </a:lnSpc>
              <a:spcBef>
                <a:spcPts val="488"/>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300" strike="noStrike" u="none">
              <a:solidFill>
                <a:srgbClr val="000000"/>
              </a:solidFill>
              <a:effectLst/>
              <a:uFillTx/>
              <a:latin typeface="Arial"/>
            </a:endParaRPr>
          </a:p>
        </p:txBody>
      </p:sp>
    </p:spTree>
  </p:cSld>
</p:notes>
</file>

<file path=ppt/notesSlides/notesSlide36.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5" name=""/>
          <p:cNvSpPr txBox="1"/>
          <p:nvPr/>
        </p:nvSpPr>
        <p:spPr>
          <a:xfrm>
            <a:off x="8848800" y="6706080"/>
            <a:ext cx="185760" cy="183240"/>
          </a:xfrm>
          <a:prstGeom prst="rect">
            <a:avLst/>
          </a:prstGeom>
          <a:noFill/>
          <a:ln w="0">
            <a:noFill/>
          </a:ln>
        </p:spPr>
        <p:txBody>
          <a:bodyPr lIns="0" rIns="0" tIns="0" bIns="0" anchor="b">
            <a:spAutoFit/>
          </a:bodyPr>
          <a:p>
            <a:pPr algn="r">
              <a:tabLst>
                <a:tab algn="l" pos="0"/>
                <a:tab algn="l" pos="915840"/>
                <a:tab algn="l" pos="1832040"/>
                <a:tab algn="l" pos="2747880"/>
                <a:tab algn="l" pos="3664080"/>
                <a:tab algn="l" pos="4579920"/>
                <a:tab algn="l" pos="5495760"/>
                <a:tab algn="l" pos="6411960"/>
                <a:tab algn="l" pos="7327800"/>
                <a:tab algn="l" pos="8244000"/>
                <a:tab algn="l" pos="9159840"/>
                <a:tab algn="l" pos="10076040"/>
              </a:tabLst>
            </a:pPr>
            <a:fld id="{F88D9EE5-0529-4BB3-AC7F-70B597D92418}" type="slidenum">
              <a:rPr b="0" lang="en-US" sz="1200" strike="noStrike" u="none">
                <a:solidFill>
                  <a:srgbClr val="000000"/>
                </a:solidFill>
                <a:effectLst/>
                <a:uFillTx/>
                <a:latin typeface="Times New Roman"/>
              </a:rPr>
              <a:t>&lt;number&gt;</a:t>
            </a:fld>
            <a:endParaRPr b="0" lang="en-US" sz="1200" strike="noStrike" u="none">
              <a:solidFill>
                <a:srgbClr val="000000"/>
              </a:solidFill>
              <a:effectLst/>
              <a:uFillTx/>
              <a:latin typeface="Times New Roman"/>
            </a:endParaRPr>
          </a:p>
        </p:txBody>
      </p:sp>
      <p:sp>
        <p:nvSpPr>
          <p:cNvPr id="1356" name=""/>
          <p:cNvSpPr txBox="1"/>
          <p:nvPr/>
        </p:nvSpPr>
        <p:spPr>
          <a:xfrm>
            <a:off x="7624800" y="36360"/>
            <a:ext cx="1409760" cy="122400"/>
          </a:xfrm>
          <a:prstGeom prst="rect">
            <a:avLst/>
          </a:prstGeom>
          <a:noFill/>
          <a:ln w="0">
            <a:noFill/>
          </a:ln>
        </p:spPr>
        <p:txBody>
          <a:bodyPr lIns="0" rIns="0" tIns="0" bIns="0" anchor="b">
            <a:spAutoFit/>
          </a:bodyPr>
          <a:p>
            <a:pPr algn="r">
              <a:tabLst>
                <a:tab algn="l" pos="0"/>
                <a:tab algn="l" pos="915840"/>
                <a:tab algn="l" pos="1832040"/>
                <a:tab algn="l" pos="2747880"/>
                <a:tab algn="l" pos="3664080"/>
                <a:tab algn="l" pos="4579920"/>
                <a:tab algn="l" pos="5495760"/>
                <a:tab algn="l" pos="6411960"/>
                <a:tab algn="l" pos="7327800"/>
                <a:tab algn="l" pos="8244000"/>
                <a:tab algn="l" pos="9159840"/>
                <a:tab algn="l" pos="10076040"/>
              </a:tabLst>
            </a:pPr>
            <a:r>
              <a:rPr b="0" lang="en-US" sz="800" strike="noStrike" u="none">
                <a:solidFill>
                  <a:srgbClr val="000000"/>
                </a:solidFill>
                <a:effectLst/>
                <a:uFillTx/>
                <a:latin typeface="Times New Roman"/>
              </a:rPr>
              <a:t>txho/enx116/01204 enx116.ppt</a:t>
            </a:r>
            <a:endParaRPr b="0" lang="en-US" sz="800" strike="noStrike" u="none">
              <a:solidFill>
                <a:srgbClr val="000000"/>
              </a:solidFill>
              <a:effectLst/>
              <a:uFillTx/>
              <a:latin typeface="Times New Roman"/>
            </a:endParaRPr>
          </a:p>
        </p:txBody>
      </p:sp>
      <p:sp>
        <p:nvSpPr>
          <p:cNvPr id="1357" name="PlaceHolder 1"/>
          <p:cNvSpPr>
            <a:spLocks noGrp="1"/>
          </p:cNvSpPr>
          <p:nvPr>
            <p:ph type="sldImg"/>
          </p:nvPr>
        </p:nvSpPr>
        <p:spPr>
          <a:xfrm>
            <a:off x="2895480" y="525600"/>
            <a:ext cx="3505320" cy="2628720"/>
          </a:xfrm>
          <a:prstGeom prst="rect">
            <a:avLst/>
          </a:prstGeom>
          <a:ln w="0">
            <a:noFill/>
          </a:ln>
        </p:spPr>
      </p:sp>
      <p:sp>
        <p:nvSpPr>
          <p:cNvPr id="1358" name="PlaceHolder 2"/>
          <p:cNvSpPr>
            <a:spLocks noGrp="1"/>
          </p:cNvSpPr>
          <p:nvPr>
            <p:ph type="body"/>
          </p:nvPr>
        </p:nvSpPr>
        <p:spPr>
          <a:xfrm>
            <a:off x="1239480" y="3331800"/>
            <a:ext cx="6816600" cy="136440"/>
          </a:xfrm>
          <a:prstGeom prst="rect">
            <a:avLst/>
          </a:prstGeom>
          <a:noFill/>
          <a:ln w="0">
            <a:noFill/>
          </a:ln>
        </p:spPr>
        <p:txBody>
          <a:bodyPr lIns="0" rIns="0" tIns="0" bIns="0" anchor="t">
            <a:noAutofit/>
          </a:bodyPr>
          <a:p>
            <a:pPr indent="0">
              <a:lnSpc>
                <a:spcPct val="90000"/>
              </a:lnSpc>
              <a:spcBef>
                <a:spcPts val="488"/>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300" strike="noStrike" u="none">
              <a:solidFill>
                <a:srgbClr val="000000"/>
              </a:solidFill>
              <a:effectLst/>
              <a:uFillTx/>
              <a:latin typeface="Arial"/>
            </a:endParaRPr>
          </a:p>
        </p:txBody>
      </p:sp>
    </p:spTree>
  </p:cSld>
</p:notes>
</file>

<file path=ppt/notesSlides/notesSlide37.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9" name=""/>
          <p:cNvSpPr txBox="1"/>
          <p:nvPr/>
        </p:nvSpPr>
        <p:spPr>
          <a:xfrm>
            <a:off x="8848800" y="6706080"/>
            <a:ext cx="185760" cy="183240"/>
          </a:xfrm>
          <a:prstGeom prst="rect">
            <a:avLst/>
          </a:prstGeom>
          <a:noFill/>
          <a:ln w="0">
            <a:noFill/>
          </a:ln>
        </p:spPr>
        <p:txBody>
          <a:bodyPr lIns="0" rIns="0" tIns="0" bIns="0" anchor="b">
            <a:spAutoFit/>
          </a:bodyPr>
          <a:p>
            <a:pPr algn="r">
              <a:tabLst>
                <a:tab algn="l" pos="0"/>
                <a:tab algn="l" pos="915840"/>
                <a:tab algn="l" pos="1832040"/>
                <a:tab algn="l" pos="2747880"/>
                <a:tab algn="l" pos="3664080"/>
                <a:tab algn="l" pos="4579920"/>
                <a:tab algn="l" pos="5495760"/>
                <a:tab algn="l" pos="6411960"/>
                <a:tab algn="l" pos="7327800"/>
                <a:tab algn="l" pos="8244000"/>
                <a:tab algn="l" pos="9159840"/>
                <a:tab algn="l" pos="10076040"/>
              </a:tabLst>
            </a:pPr>
            <a:fld id="{21070CEA-90DA-45F0-B2A3-E391556A9DCB}" type="slidenum">
              <a:rPr b="0" lang="en-US" sz="1200" strike="noStrike" u="none">
                <a:solidFill>
                  <a:srgbClr val="000000"/>
                </a:solidFill>
                <a:effectLst/>
                <a:uFillTx/>
                <a:latin typeface="Times New Roman"/>
              </a:rPr>
              <a:t>&lt;number&gt;</a:t>
            </a:fld>
            <a:endParaRPr b="0" lang="en-US" sz="1200" strike="noStrike" u="none">
              <a:solidFill>
                <a:srgbClr val="000000"/>
              </a:solidFill>
              <a:effectLst/>
              <a:uFillTx/>
              <a:latin typeface="Times New Roman"/>
            </a:endParaRPr>
          </a:p>
        </p:txBody>
      </p:sp>
      <p:sp>
        <p:nvSpPr>
          <p:cNvPr id="1360" name=""/>
          <p:cNvSpPr txBox="1"/>
          <p:nvPr/>
        </p:nvSpPr>
        <p:spPr>
          <a:xfrm>
            <a:off x="7624800" y="36360"/>
            <a:ext cx="1409760" cy="122400"/>
          </a:xfrm>
          <a:prstGeom prst="rect">
            <a:avLst/>
          </a:prstGeom>
          <a:noFill/>
          <a:ln w="0">
            <a:noFill/>
          </a:ln>
        </p:spPr>
        <p:txBody>
          <a:bodyPr lIns="0" rIns="0" tIns="0" bIns="0" anchor="b">
            <a:spAutoFit/>
          </a:bodyPr>
          <a:p>
            <a:pPr algn="r">
              <a:tabLst>
                <a:tab algn="l" pos="0"/>
                <a:tab algn="l" pos="915840"/>
                <a:tab algn="l" pos="1832040"/>
                <a:tab algn="l" pos="2747880"/>
                <a:tab algn="l" pos="3664080"/>
                <a:tab algn="l" pos="4579920"/>
                <a:tab algn="l" pos="5495760"/>
                <a:tab algn="l" pos="6411960"/>
                <a:tab algn="l" pos="7327800"/>
                <a:tab algn="l" pos="8244000"/>
                <a:tab algn="l" pos="9159840"/>
                <a:tab algn="l" pos="10076040"/>
              </a:tabLst>
            </a:pPr>
            <a:r>
              <a:rPr b="0" lang="en-US" sz="800" strike="noStrike" u="none">
                <a:solidFill>
                  <a:srgbClr val="000000"/>
                </a:solidFill>
                <a:effectLst/>
                <a:uFillTx/>
                <a:latin typeface="Times New Roman"/>
              </a:rPr>
              <a:t>txho/enx116/01204 enx116.ppt</a:t>
            </a:r>
            <a:endParaRPr b="0" lang="en-US" sz="800" strike="noStrike" u="none">
              <a:solidFill>
                <a:srgbClr val="000000"/>
              </a:solidFill>
              <a:effectLst/>
              <a:uFillTx/>
              <a:latin typeface="Times New Roman"/>
            </a:endParaRPr>
          </a:p>
        </p:txBody>
      </p:sp>
      <p:sp>
        <p:nvSpPr>
          <p:cNvPr id="1361" name="PlaceHolder 1"/>
          <p:cNvSpPr>
            <a:spLocks noGrp="1"/>
          </p:cNvSpPr>
          <p:nvPr>
            <p:ph type="sldImg"/>
          </p:nvPr>
        </p:nvSpPr>
        <p:spPr>
          <a:xfrm>
            <a:off x="2895480" y="525600"/>
            <a:ext cx="3505320" cy="2628720"/>
          </a:xfrm>
          <a:prstGeom prst="rect">
            <a:avLst/>
          </a:prstGeom>
          <a:ln w="0">
            <a:noFill/>
          </a:ln>
        </p:spPr>
      </p:sp>
      <p:sp>
        <p:nvSpPr>
          <p:cNvPr id="1362" name="PlaceHolder 2"/>
          <p:cNvSpPr>
            <a:spLocks noGrp="1"/>
          </p:cNvSpPr>
          <p:nvPr>
            <p:ph type="body"/>
          </p:nvPr>
        </p:nvSpPr>
        <p:spPr>
          <a:xfrm>
            <a:off x="1239480" y="3331800"/>
            <a:ext cx="6816600" cy="136440"/>
          </a:xfrm>
          <a:prstGeom prst="rect">
            <a:avLst/>
          </a:prstGeom>
          <a:noFill/>
          <a:ln w="0">
            <a:noFill/>
          </a:ln>
        </p:spPr>
        <p:txBody>
          <a:bodyPr lIns="0" rIns="0" tIns="0" bIns="0" anchor="t">
            <a:noAutofit/>
          </a:bodyPr>
          <a:p>
            <a:pPr indent="0">
              <a:lnSpc>
                <a:spcPct val="90000"/>
              </a:lnSpc>
              <a:spcBef>
                <a:spcPts val="488"/>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300" strike="noStrike" u="none">
              <a:solidFill>
                <a:srgbClr val="000000"/>
              </a:solidFill>
              <a:effectLst/>
              <a:uFillTx/>
              <a:latin typeface="Arial"/>
            </a:endParaRPr>
          </a:p>
        </p:txBody>
      </p:sp>
    </p:spTree>
  </p:cSld>
</p:notes>
</file>

<file path=ppt/notesSlides/notesSlide38.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3" name=""/>
          <p:cNvSpPr txBox="1"/>
          <p:nvPr/>
        </p:nvSpPr>
        <p:spPr>
          <a:xfrm>
            <a:off x="8848800" y="6706080"/>
            <a:ext cx="185760" cy="183240"/>
          </a:xfrm>
          <a:prstGeom prst="rect">
            <a:avLst/>
          </a:prstGeom>
          <a:noFill/>
          <a:ln w="0">
            <a:noFill/>
          </a:ln>
        </p:spPr>
        <p:txBody>
          <a:bodyPr lIns="0" rIns="0" tIns="0" bIns="0" anchor="b">
            <a:spAutoFit/>
          </a:bodyPr>
          <a:p>
            <a:pPr algn="r">
              <a:tabLst>
                <a:tab algn="l" pos="0"/>
                <a:tab algn="l" pos="915840"/>
                <a:tab algn="l" pos="1832040"/>
                <a:tab algn="l" pos="2747880"/>
                <a:tab algn="l" pos="3664080"/>
                <a:tab algn="l" pos="4579920"/>
                <a:tab algn="l" pos="5495760"/>
                <a:tab algn="l" pos="6411960"/>
                <a:tab algn="l" pos="7327800"/>
                <a:tab algn="l" pos="8244000"/>
                <a:tab algn="l" pos="9159840"/>
                <a:tab algn="l" pos="10076040"/>
              </a:tabLst>
            </a:pPr>
            <a:fld id="{8BB378D0-E1FE-45A1-A97D-4D251B87101E}" type="slidenum">
              <a:rPr b="0" lang="en-US" sz="1200" strike="noStrike" u="none">
                <a:solidFill>
                  <a:srgbClr val="000000"/>
                </a:solidFill>
                <a:effectLst/>
                <a:uFillTx/>
                <a:latin typeface="Times New Roman"/>
              </a:rPr>
              <a:t>&lt;number&gt;</a:t>
            </a:fld>
            <a:endParaRPr b="0" lang="en-US" sz="1200" strike="noStrike" u="none">
              <a:solidFill>
                <a:srgbClr val="000000"/>
              </a:solidFill>
              <a:effectLst/>
              <a:uFillTx/>
              <a:latin typeface="Times New Roman"/>
            </a:endParaRPr>
          </a:p>
        </p:txBody>
      </p:sp>
      <p:sp>
        <p:nvSpPr>
          <p:cNvPr id="1364" name=""/>
          <p:cNvSpPr txBox="1"/>
          <p:nvPr/>
        </p:nvSpPr>
        <p:spPr>
          <a:xfrm>
            <a:off x="7624800" y="36360"/>
            <a:ext cx="1409760" cy="122400"/>
          </a:xfrm>
          <a:prstGeom prst="rect">
            <a:avLst/>
          </a:prstGeom>
          <a:noFill/>
          <a:ln w="0">
            <a:noFill/>
          </a:ln>
        </p:spPr>
        <p:txBody>
          <a:bodyPr lIns="0" rIns="0" tIns="0" bIns="0" anchor="b">
            <a:spAutoFit/>
          </a:bodyPr>
          <a:p>
            <a:pPr algn="r">
              <a:tabLst>
                <a:tab algn="l" pos="0"/>
                <a:tab algn="l" pos="915840"/>
                <a:tab algn="l" pos="1832040"/>
                <a:tab algn="l" pos="2747880"/>
                <a:tab algn="l" pos="3664080"/>
                <a:tab algn="l" pos="4579920"/>
                <a:tab algn="l" pos="5495760"/>
                <a:tab algn="l" pos="6411960"/>
                <a:tab algn="l" pos="7327800"/>
                <a:tab algn="l" pos="8244000"/>
                <a:tab algn="l" pos="9159840"/>
                <a:tab algn="l" pos="10076040"/>
              </a:tabLst>
            </a:pPr>
            <a:r>
              <a:rPr b="0" lang="en-US" sz="800" strike="noStrike" u="none">
                <a:solidFill>
                  <a:srgbClr val="000000"/>
                </a:solidFill>
                <a:effectLst/>
                <a:uFillTx/>
                <a:latin typeface="Times New Roman"/>
              </a:rPr>
              <a:t>txho/enx116/01204 enx116.ppt</a:t>
            </a:r>
            <a:endParaRPr b="0" lang="en-US" sz="800" strike="noStrike" u="none">
              <a:solidFill>
                <a:srgbClr val="000000"/>
              </a:solidFill>
              <a:effectLst/>
              <a:uFillTx/>
              <a:latin typeface="Times New Roman"/>
            </a:endParaRPr>
          </a:p>
        </p:txBody>
      </p:sp>
      <p:sp>
        <p:nvSpPr>
          <p:cNvPr id="1365" name="PlaceHolder 1"/>
          <p:cNvSpPr>
            <a:spLocks noGrp="1"/>
          </p:cNvSpPr>
          <p:nvPr>
            <p:ph type="sldImg"/>
          </p:nvPr>
        </p:nvSpPr>
        <p:spPr>
          <a:xfrm>
            <a:off x="2895480" y="525600"/>
            <a:ext cx="3505320" cy="2628720"/>
          </a:xfrm>
          <a:prstGeom prst="rect">
            <a:avLst/>
          </a:prstGeom>
          <a:ln w="0">
            <a:noFill/>
          </a:ln>
        </p:spPr>
      </p:sp>
      <p:sp>
        <p:nvSpPr>
          <p:cNvPr id="1366" name="PlaceHolder 2"/>
          <p:cNvSpPr>
            <a:spLocks noGrp="1"/>
          </p:cNvSpPr>
          <p:nvPr>
            <p:ph type="body"/>
          </p:nvPr>
        </p:nvSpPr>
        <p:spPr>
          <a:xfrm>
            <a:off x="1239480" y="3331800"/>
            <a:ext cx="6816600" cy="136440"/>
          </a:xfrm>
          <a:prstGeom prst="rect">
            <a:avLst/>
          </a:prstGeom>
          <a:noFill/>
          <a:ln w="0">
            <a:noFill/>
          </a:ln>
        </p:spPr>
        <p:txBody>
          <a:bodyPr lIns="0" rIns="0" tIns="0" bIns="0" anchor="t">
            <a:noAutofit/>
          </a:bodyPr>
          <a:p>
            <a:pPr indent="0">
              <a:lnSpc>
                <a:spcPct val="90000"/>
              </a:lnSpc>
              <a:spcBef>
                <a:spcPts val="488"/>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300" strike="noStrike" u="none">
              <a:solidFill>
                <a:srgbClr val="000000"/>
              </a:solidFill>
              <a:effectLst/>
              <a:uFillTx/>
              <a:latin typeface="Arial"/>
            </a:endParaRPr>
          </a:p>
        </p:txBody>
      </p:sp>
    </p:spTree>
  </p:cSld>
</p:notes>
</file>

<file path=ppt/notesSlides/notesSlide39.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7" name=""/>
          <p:cNvSpPr txBox="1"/>
          <p:nvPr/>
        </p:nvSpPr>
        <p:spPr>
          <a:xfrm>
            <a:off x="8848800" y="6706080"/>
            <a:ext cx="185760" cy="183240"/>
          </a:xfrm>
          <a:prstGeom prst="rect">
            <a:avLst/>
          </a:prstGeom>
          <a:noFill/>
          <a:ln w="0">
            <a:noFill/>
          </a:ln>
        </p:spPr>
        <p:txBody>
          <a:bodyPr lIns="0" rIns="0" tIns="0" bIns="0" anchor="b">
            <a:spAutoFit/>
          </a:bodyPr>
          <a:p>
            <a:pPr algn="r">
              <a:tabLst>
                <a:tab algn="l" pos="0"/>
                <a:tab algn="l" pos="915840"/>
                <a:tab algn="l" pos="1832040"/>
                <a:tab algn="l" pos="2747880"/>
                <a:tab algn="l" pos="3664080"/>
                <a:tab algn="l" pos="4579920"/>
                <a:tab algn="l" pos="5495760"/>
                <a:tab algn="l" pos="6411960"/>
                <a:tab algn="l" pos="7327800"/>
                <a:tab algn="l" pos="8244000"/>
                <a:tab algn="l" pos="9159840"/>
                <a:tab algn="l" pos="10076040"/>
              </a:tabLst>
            </a:pPr>
            <a:fld id="{36CE7D63-E8BC-4971-8D80-7324592C35E3}" type="slidenum">
              <a:rPr b="0" lang="en-US" sz="1200" strike="noStrike" u="none">
                <a:solidFill>
                  <a:srgbClr val="000000"/>
                </a:solidFill>
                <a:effectLst/>
                <a:uFillTx/>
                <a:latin typeface="Times New Roman"/>
              </a:rPr>
              <a:t>&lt;number&gt;</a:t>
            </a:fld>
            <a:endParaRPr b="0" lang="en-US" sz="1200" strike="noStrike" u="none">
              <a:solidFill>
                <a:srgbClr val="000000"/>
              </a:solidFill>
              <a:effectLst/>
              <a:uFillTx/>
              <a:latin typeface="Times New Roman"/>
            </a:endParaRPr>
          </a:p>
        </p:txBody>
      </p:sp>
      <p:sp>
        <p:nvSpPr>
          <p:cNvPr id="1368" name=""/>
          <p:cNvSpPr txBox="1"/>
          <p:nvPr/>
        </p:nvSpPr>
        <p:spPr>
          <a:xfrm>
            <a:off x="7624800" y="36360"/>
            <a:ext cx="1409760" cy="122400"/>
          </a:xfrm>
          <a:prstGeom prst="rect">
            <a:avLst/>
          </a:prstGeom>
          <a:noFill/>
          <a:ln w="0">
            <a:noFill/>
          </a:ln>
        </p:spPr>
        <p:txBody>
          <a:bodyPr lIns="0" rIns="0" tIns="0" bIns="0" anchor="b">
            <a:spAutoFit/>
          </a:bodyPr>
          <a:p>
            <a:pPr algn="r">
              <a:tabLst>
                <a:tab algn="l" pos="0"/>
                <a:tab algn="l" pos="915840"/>
                <a:tab algn="l" pos="1832040"/>
                <a:tab algn="l" pos="2747880"/>
                <a:tab algn="l" pos="3664080"/>
                <a:tab algn="l" pos="4579920"/>
                <a:tab algn="l" pos="5495760"/>
                <a:tab algn="l" pos="6411960"/>
                <a:tab algn="l" pos="7327800"/>
                <a:tab algn="l" pos="8244000"/>
                <a:tab algn="l" pos="9159840"/>
                <a:tab algn="l" pos="10076040"/>
              </a:tabLst>
            </a:pPr>
            <a:r>
              <a:rPr b="0" lang="en-US" sz="800" strike="noStrike" u="none">
                <a:solidFill>
                  <a:srgbClr val="000000"/>
                </a:solidFill>
                <a:effectLst/>
                <a:uFillTx/>
                <a:latin typeface="Times New Roman"/>
              </a:rPr>
              <a:t>txho/enx116/01204 enx116.ppt</a:t>
            </a:r>
            <a:endParaRPr b="0" lang="en-US" sz="800" strike="noStrike" u="none">
              <a:solidFill>
                <a:srgbClr val="000000"/>
              </a:solidFill>
              <a:effectLst/>
              <a:uFillTx/>
              <a:latin typeface="Times New Roman"/>
            </a:endParaRPr>
          </a:p>
        </p:txBody>
      </p:sp>
      <p:sp>
        <p:nvSpPr>
          <p:cNvPr id="1369" name="PlaceHolder 1"/>
          <p:cNvSpPr>
            <a:spLocks noGrp="1"/>
          </p:cNvSpPr>
          <p:nvPr>
            <p:ph type="sldImg"/>
          </p:nvPr>
        </p:nvSpPr>
        <p:spPr>
          <a:xfrm>
            <a:off x="2895480" y="525600"/>
            <a:ext cx="3505320" cy="2628720"/>
          </a:xfrm>
          <a:prstGeom prst="rect">
            <a:avLst/>
          </a:prstGeom>
          <a:ln w="0">
            <a:noFill/>
          </a:ln>
        </p:spPr>
      </p:sp>
      <p:sp>
        <p:nvSpPr>
          <p:cNvPr id="1370" name="PlaceHolder 2"/>
          <p:cNvSpPr>
            <a:spLocks noGrp="1"/>
          </p:cNvSpPr>
          <p:nvPr>
            <p:ph type="body"/>
          </p:nvPr>
        </p:nvSpPr>
        <p:spPr>
          <a:xfrm>
            <a:off x="1239480" y="3331800"/>
            <a:ext cx="6816600" cy="136440"/>
          </a:xfrm>
          <a:prstGeom prst="rect">
            <a:avLst/>
          </a:prstGeom>
          <a:noFill/>
          <a:ln w="0">
            <a:noFill/>
          </a:ln>
        </p:spPr>
        <p:txBody>
          <a:bodyPr lIns="0" rIns="0" tIns="0" bIns="0" anchor="t">
            <a:noAutofit/>
          </a:bodyPr>
          <a:p>
            <a:pPr indent="0">
              <a:lnSpc>
                <a:spcPct val="90000"/>
              </a:lnSpc>
              <a:spcBef>
                <a:spcPts val="488"/>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300" strike="noStrike" u="none">
              <a:solidFill>
                <a:srgbClr val="000000"/>
              </a:solidFill>
              <a:effectLst/>
              <a:uFillTx/>
              <a:latin typeface="Arial"/>
            </a:endParaRPr>
          </a:p>
        </p:txBody>
      </p:sp>
    </p:spTree>
  </p:cSld>
</p:notes>
</file>

<file path=ppt/notesSlides/notesSlide4.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9" name=""/>
          <p:cNvSpPr txBox="1"/>
          <p:nvPr/>
        </p:nvSpPr>
        <p:spPr>
          <a:xfrm>
            <a:off x="8848800" y="6706080"/>
            <a:ext cx="185760" cy="183240"/>
          </a:xfrm>
          <a:prstGeom prst="rect">
            <a:avLst/>
          </a:prstGeom>
          <a:noFill/>
          <a:ln w="0">
            <a:noFill/>
          </a:ln>
        </p:spPr>
        <p:txBody>
          <a:bodyPr lIns="0" rIns="0" tIns="0" bIns="0" anchor="b">
            <a:spAutoFit/>
          </a:bodyPr>
          <a:p>
            <a:pPr algn="r">
              <a:tabLst>
                <a:tab algn="l" pos="0"/>
                <a:tab algn="l" pos="915840"/>
                <a:tab algn="l" pos="1832040"/>
                <a:tab algn="l" pos="2747880"/>
                <a:tab algn="l" pos="3664080"/>
                <a:tab algn="l" pos="4579920"/>
                <a:tab algn="l" pos="5495760"/>
                <a:tab algn="l" pos="6411960"/>
                <a:tab algn="l" pos="7327800"/>
                <a:tab algn="l" pos="8244000"/>
                <a:tab algn="l" pos="9159840"/>
                <a:tab algn="l" pos="10076040"/>
              </a:tabLst>
            </a:pPr>
            <a:fld id="{16AE1351-F340-432E-8B6A-8D14BB0DF833}" type="slidenum">
              <a:rPr b="0" lang="en-US" sz="1200" strike="noStrike" u="none">
                <a:solidFill>
                  <a:srgbClr val="000000"/>
                </a:solidFill>
                <a:effectLst/>
                <a:uFillTx/>
                <a:latin typeface="Times New Roman"/>
              </a:rPr>
              <a:t>&lt;number&gt;</a:t>
            </a:fld>
            <a:endParaRPr b="0" lang="en-US" sz="1200" strike="noStrike" u="none">
              <a:solidFill>
                <a:srgbClr val="000000"/>
              </a:solidFill>
              <a:effectLst/>
              <a:uFillTx/>
              <a:latin typeface="Times New Roman"/>
            </a:endParaRPr>
          </a:p>
        </p:txBody>
      </p:sp>
      <p:sp>
        <p:nvSpPr>
          <p:cNvPr id="1230" name=""/>
          <p:cNvSpPr txBox="1"/>
          <p:nvPr/>
        </p:nvSpPr>
        <p:spPr>
          <a:xfrm>
            <a:off x="7624800" y="36360"/>
            <a:ext cx="1409760" cy="122400"/>
          </a:xfrm>
          <a:prstGeom prst="rect">
            <a:avLst/>
          </a:prstGeom>
          <a:noFill/>
          <a:ln w="0">
            <a:noFill/>
          </a:ln>
        </p:spPr>
        <p:txBody>
          <a:bodyPr lIns="0" rIns="0" tIns="0" bIns="0" anchor="b">
            <a:spAutoFit/>
          </a:bodyPr>
          <a:p>
            <a:pPr algn="r">
              <a:tabLst>
                <a:tab algn="l" pos="0"/>
                <a:tab algn="l" pos="915840"/>
                <a:tab algn="l" pos="1832040"/>
                <a:tab algn="l" pos="2747880"/>
                <a:tab algn="l" pos="3664080"/>
                <a:tab algn="l" pos="4579920"/>
                <a:tab algn="l" pos="5495760"/>
                <a:tab algn="l" pos="6411960"/>
                <a:tab algn="l" pos="7327800"/>
                <a:tab algn="l" pos="8244000"/>
                <a:tab algn="l" pos="9159840"/>
                <a:tab algn="l" pos="10076040"/>
              </a:tabLst>
            </a:pPr>
            <a:r>
              <a:rPr b="0" lang="en-US" sz="800" strike="noStrike" u="none">
                <a:solidFill>
                  <a:srgbClr val="000000"/>
                </a:solidFill>
                <a:effectLst/>
                <a:uFillTx/>
                <a:latin typeface="Times New Roman"/>
              </a:rPr>
              <a:t>txho/enx116/01204 enx116.ppt</a:t>
            </a:r>
            <a:endParaRPr b="0" lang="en-US" sz="800" strike="noStrike" u="none">
              <a:solidFill>
                <a:srgbClr val="000000"/>
              </a:solidFill>
              <a:effectLst/>
              <a:uFillTx/>
              <a:latin typeface="Times New Roman"/>
            </a:endParaRPr>
          </a:p>
        </p:txBody>
      </p:sp>
      <p:sp>
        <p:nvSpPr>
          <p:cNvPr id="1231" name="PlaceHolder 1"/>
          <p:cNvSpPr>
            <a:spLocks noGrp="1"/>
          </p:cNvSpPr>
          <p:nvPr>
            <p:ph type="sldImg"/>
          </p:nvPr>
        </p:nvSpPr>
        <p:spPr>
          <a:xfrm>
            <a:off x="625320" y="903240"/>
            <a:ext cx="7985160" cy="5988240"/>
          </a:xfrm>
          <a:prstGeom prst="rect">
            <a:avLst/>
          </a:prstGeom>
          <a:ln w="0">
            <a:noFill/>
          </a:ln>
        </p:spPr>
      </p:sp>
      <p:sp>
        <p:nvSpPr>
          <p:cNvPr id="1232" name="PlaceHolder 2"/>
          <p:cNvSpPr>
            <a:spLocks noGrp="1"/>
          </p:cNvSpPr>
          <p:nvPr>
            <p:ph type="body"/>
          </p:nvPr>
        </p:nvSpPr>
        <p:spPr>
          <a:xfrm>
            <a:off x="758520" y="223920"/>
            <a:ext cx="5481720" cy="179280"/>
          </a:xfrm>
          <a:prstGeom prst="rect">
            <a:avLst/>
          </a:prstGeom>
          <a:noFill/>
          <a:ln w="0">
            <a:noFill/>
          </a:ln>
        </p:spPr>
        <p:txBody>
          <a:bodyPr lIns="0" rIns="0" tIns="0" bIns="0" anchor="t">
            <a:noAutofit/>
          </a:bodyPr>
          <a:p>
            <a:pPr indent="0">
              <a:lnSpc>
                <a:spcPct val="90000"/>
              </a:lnSpc>
              <a:spcBef>
                <a:spcPts val="488"/>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300" strike="noStrike" u="none">
              <a:solidFill>
                <a:srgbClr val="000000"/>
              </a:solidFill>
              <a:effectLst/>
              <a:uFillTx/>
              <a:latin typeface="Arial"/>
            </a:endParaRPr>
          </a:p>
        </p:txBody>
      </p:sp>
    </p:spTree>
  </p:cSld>
</p:notes>
</file>

<file path=ppt/notesSlides/notesSlide40.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71" name=""/>
          <p:cNvSpPr txBox="1"/>
          <p:nvPr/>
        </p:nvSpPr>
        <p:spPr>
          <a:xfrm>
            <a:off x="8848800" y="6706080"/>
            <a:ext cx="185760" cy="183240"/>
          </a:xfrm>
          <a:prstGeom prst="rect">
            <a:avLst/>
          </a:prstGeom>
          <a:noFill/>
          <a:ln w="0">
            <a:noFill/>
          </a:ln>
        </p:spPr>
        <p:txBody>
          <a:bodyPr lIns="0" rIns="0" tIns="0" bIns="0" anchor="b">
            <a:spAutoFit/>
          </a:bodyPr>
          <a:p>
            <a:pPr algn="r">
              <a:tabLst>
                <a:tab algn="l" pos="0"/>
                <a:tab algn="l" pos="915840"/>
                <a:tab algn="l" pos="1832040"/>
                <a:tab algn="l" pos="2747880"/>
                <a:tab algn="l" pos="3664080"/>
                <a:tab algn="l" pos="4579920"/>
                <a:tab algn="l" pos="5495760"/>
                <a:tab algn="l" pos="6411960"/>
                <a:tab algn="l" pos="7327800"/>
                <a:tab algn="l" pos="8244000"/>
                <a:tab algn="l" pos="9159840"/>
                <a:tab algn="l" pos="10076040"/>
              </a:tabLst>
            </a:pPr>
            <a:fld id="{56BFF491-74EA-40D1-9E6F-EBD2FBCE93D3}" type="slidenum">
              <a:rPr b="0" lang="en-US" sz="1200" strike="noStrike" u="none">
                <a:solidFill>
                  <a:srgbClr val="000000"/>
                </a:solidFill>
                <a:effectLst/>
                <a:uFillTx/>
                <a:latin typeface="Times New Roman"/>
              </a:rPr>
              <a:t>&lt;number&gt;</a:t>
            </a:fld>
            <a:endParaRPr b="0" lang="en-US" sz="1200" strike="noStrike" u="none">
              <a:solidFill>
                <a:srgbClr val="000000"/>
              </a:solidFill>
              <a:effectLst/>
              <a:uFillTx/>
              <a:latin typeface="Times New Roman"/>
            </a:endParaRPr>
          </a:p>
        </p:txBody>
      </p:sp>
      <p:sp>
        <p:nvSpPr>
          <p:cNvPr id="1372" name=""/>
          <p:cNvSpPr txBox="1"/>
          <p:nvPr/>
        </p:nvSpPr>
        <p:spPr>
          <a:xfrm>
            <a:off x="7624800" y="36360"/>
            <a:ext cx="1409760" cy="122400"/>
          </a:xfrm>
          <a:prstGeom prst="rect">
            <a:avLst/>
          </a:prstGeom>
          <a:noFill/>
          <a:ln w="0">
            <a:noFill/>
          </a:ln>
        </p:spPr>
        <p:txBody>
          <a:bodyPr lIns="0" rIns="0" tIns="0" bIns="0" anchor="b">
            <a:spAutoFit/>
          </a:bodyPr>
          <a:p>
            <a:pPr algn="r">
              <a:tabLst>
                <a:tab algn="l" pos="0"/>
                <a:tab algn="l" pos="915840"/>
                <a:tab algn="l" pos="1832040"/>
                <a:tab algn="l" pos="2747880"/>
                <a:tab algn="l" pos="3664080"/>
                <a:tab algn="l" pos="4579920"/>
                <a:tab algn="l" pos="5495760"/>
                <a:tab algn="l" pos="6411960"/>
                <a:tab algn="l" pos="7327800"/>
                <a:tab algn="l" pos="8244000"/>
                <a:tab algn="l" pos="9159840"/>
                <a:tab algn="l" pos="10076040"/>
              </a:tabLst>
            </a:pPr>
            <a:r>
              <a:rPr b="0" lang="en-US" sz="800" strike="noStrike" u="none">
                <a:solidFill>
                  <a:srgbClr val="000000"/>
                </a:solidFill>
                <a:effectLst/>
                <a:uFillTx/>
                <a:latin typeface="Times New Roman"/>
              </a:rPr>
              <a:t>txho/enx116/01204 enx116.ppt</a:t>
            </a:r>
            <a:endParaRPr b="0" lang="en-US" sz="800" strike="noStrike" u="none">
              <a:solidFill>
                <a:srgbClr val="000000"/>
              </a:solidFill>
              <a:effectLst/>
              <a:uFillTx/>
              <a:latin typeface="Times New Roman"/>
            </a:endParaRPr>
          </a:p>
        </p:txBody>
      </p:sp>
      <p:sp>
        <p:nvSpPr>
          <p:cNvPr id="1373" name="PlaceHolder 1"/>
          <p:cNvSpPr>
            <a:spLocks noGrp="1"/>
          </p:cNvSpPr>
          <p:nvPr>
            <p:ph type="sldImg"/>
          </p:nvPr>
        </p:nvSpPr>
        <p:spPr>
          <a:xfrm>
            <a:off x="2895480" y="525600"/>
            <a:ext cx="3505320" cy="2628720"/>
          </a:xfrm>
          <a:prstGeom prst="rect">
            <a:avLst/>
          </a:prstGeom>
          <a:ln w="0">
            <a:noFill/>
          </a:ln>
        </p:spPr>
      </p:sp>
      <p:sp>
        <p:nvSpPr>
          <p:cNvPr id="1374" name="PlaceHolder 2"/>
          <p:cNvSpPr>
            <a:spLocks noGrp="1"/>
          </p:cNvSpPr>
          <p:nvPr>
            <p:ph type="body"/>
          </p:nvPr>
        </p:nvSpPr>
        <p:spPr>
          <a:xfrm>
            <a:off x="1239480" y="3331800"/>
            <a:ext cx="6816600" cy="136440"/>
          </a:xfrm>
          <a:prstGeom prst="rect">
            <a:avLst/>
          </a:prstGeom>
          <a:noFill/>
          <a:ln w="0">
            <a:noFill/>
          </a:ln>
        </p:spPr>
        <p:txBody>
          <a:bodyPr lIns="0" rIns="0" tIns="0" bIns="0" anchor="t">
            <a:noAutofit/>
          </a:bodyPr>
          <a:p>
            <a:pPr indent="0">
              <a:lnSpc>
                <a:spcPct val="90000"/>
              </a:lnSpc>
              <a:spcBef>
                <a:spcPts val="488"/>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300" strike="noStrike" u="none">
              <a:solidFill>
                <a:srgbClr val="000000"/>
              </a:solidFill>
              <a:effectLst/>
              <a:uFillTx/>
              <a:latin typeface="Arial"/>
            </a:endParaRPr>
          </a:p>
        </p:txBody>
      </p:sp>
    </p:spTree>
  </p:cSld>
</p:notes>
</file>

<file path=ppt/notesSlides/notesSlide41.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75" name=""/>
          <p:cNvSpPr txBox="1"/>
          <p:nvPr/>
        </p:nvSpPr>
        <p:spPr>
          <a:xfrm>
            <a:off x="8848800" y="6706080"/>
            <a:ext cx="185760" cy="183240"/>
          </a:xfrm>
          <a:prstGeom prst="rect">
            <a:avLst/>
          </a:prstGeom>
          <a:noFill/>
          <a:ln w="0">
            <a:noFill/>
          </a:ln>
        </p:spPr>
        <p:txBody>
          <a:bodyPr lIns="0" rIns="0" tIns="0" bIns="0" anchor="b">
            <a:spAutoFit/>
          </a:bodyPr>
          <a:p>
            <a:pPr algn="r">
              <a:tabLst>
                <a:tab algn="l" pos="0"/>
                <a:tab algn="l" pos="915840"/>
                <a:tab algn="l" pos="1832040"/>
                <a:tab algn="l" pos="2747880"/>
                <a:tab algn="l" pos="3664080"/>
                <a:tab algn="l" pos="4579920"/>
                <a:tab algn="l" pos="5495760"/>
                <a:tab algn="l" pos="6411960"/>
                <a:tab algn="l" pos="7327800"/>
                <a:tab algn="l" pos="8244000"/>
                <a:tab algn="l" pos="9159840"/>
                <a:tab algn="l" pos="10076040"/>
              </a:tabLst>
            </a:pPr>
            <a:fld id="{32C01355-8622-475B-9E17-1521755A5714}" type="slidenum">
              <a:rPr b="0" lang="en-US" sz="1200" strike="noStrike" u="none">
                <a:solidFill>
                  <a:srgbClr val="000000"/>
                </a:solidFill>
                <a:effectLst/>
                <a:uFillTx/>
                <a:latin typeface="Times New Roman"/>
              </a:rPr>
              <a:t>&lt;number&gt;</a:t>
            </a:fld>
            <a:endParaRPr b="0" lang="en-US" sz="1200" strike="noStrike" u="none">
              <a:solidFill>
                <a:srgbClr val="000000"/>
              </a:solidFill>
              <a:effectLst/>
              <a:uFillTx/>
              <a:latin typeface="Times New Roman"/>
            </a:endParaRPr>
          </a:p>
        </p:txBody>
      </p:sp>
      <p:sp>
        <p:nvSpPr>
          <p:cNvPr id="1376" name=""/>
          <p:cNvSpPr txBox="1"/>
          <p:nvPr/>
        </p:nvSpPr>
        <p:spPr>
          <a:xfrm>
            <a:off x="7624800" y="36360"/>
            <a:ext cx="1409760" cy="122400"/>
          </a:xfrm>
          <a:prstGeom prst="rect">
            <a:avLst/>
          </a:prstGeom>
          <a:noFill/>
          <a:ln w="0">
            <a:noFill/>
          </a:ln>
        </p:spPr>
        <p:txBody>
          <a:bodyPr lIns="0" rIns="0" tIns="0" bIns="0" anchor="b">
            <a:spAutoFit/>
          </a:bodyPr>
          <a:p>
            <a:pPr algn="r">
              <a:tabLst>
                <a:tab algn="l" pos="0"/>
                <a:tab algn="l" pos="915840"/>
                <a:tab algn="l" pos="1832040"/>
                <a:tab algn="l" pos="2747880"/>
                <a:tab algn="l" pos="3664080"/>
                <a:tab algn="l" pos="4579920"/>
                <a:tab algn="l" pos="5495760"/>
                <a:tab algn="l" pos="6411960"/>
                <a:tab algn="l" pos="7327800"/>
                <a:tab algn="l" pos="8244000"/>
                <a:tab algn="l" pos="9159840"/>
                <a:tab algn="l" pos="10076040"/>
              </a:tabLst>
            </a:pPr>
            <a:r>
              <a:rPr b="0" lang="en-US" sz="800" strike="noStrike" u="none">
                <a:solidFill>
                  <a:srgbClr val="000000"/>
                </a:solidFill>
                <a:effectLst/>
                <a:uFillTx/>
                <a:latin typeface="Times New Roman"/>
              </a:rPr>
              <a:t>txho/enx116/01204 enx116.ppt</a:t>
            </a:r>
            <a:endParaRPr b="0" lang="en-US" sz="800" strike="noStrike" u="none">
              <a:solidFill>
                <a:srgbClr val="000000"/>
              </a:solidFill>
              <a:effectLst/>
              <a:uFillTx/>
              <a:latin typeface="Times New Roman"/>
            </a:endParaRPr>
          </a:p>
        </p:txBody>
      </p:sp>
      <p:sp>
        <p:nvSpPr>
          <p:cNvPr id="1377" name="PlaceHolder 1"/>
          <p:cNvSpPr>
            <a:spLocks noGrp="1"/>
          </p:cNvSpPr>
          <p:nvPr>
            <p:ph type="sldImg"/>
          </p:nvPr>
        </p:nvSpPr>
        <p:spPr>
          <a:xfrm>
            <a:off x="625320" y="903240"/>
            <a:ext cx="7985160" cy="5988240"/>
          </a:xfrm>
          <a:prstGeom prst="rect">
            <a:avLst/>
          </a:prstGeom>
          <a:ln w="0">
            <a:noFill/>
          </a:ln>
        </p:spPr>
      </p:sp>
      <p:sp>
        <p:nvSpPr>
          <p:cNvPr id="1378" name="PlaceHolder 2"/>
          <p:cNvSpPr>
            <a:spLocks noGrp="1"/>
          </p:cNvSpPr>
          <p:nvPr>
            <p:ph type="body"/>
          </p:nvPr>
        </p:nvSpPr>
        <p:spPr>
          <a:xfrm>
            <a:off x="758520" y="223920"/>
            <a:ext cx="5481720" cy="179280"/>
          </a:xfrm>
          <a:prstGeom prst="rect">
            <a:avLst/>
          </a:prstGeom>
          <a:noFill/>
          <a:ln w="0">
            <a:noFill/>
          </a:ln>
        </p:spPr>
        <p:txBody>
          <a:bodyPr lIns="0" rIns="0" tIns="0" bIns="0" anchor="t">
            <a:noAutofit/>
          </a:bodyPr>
          <a:p>
            <a:pPr indent="0">
              <a:lnSpc>
                <a:spcPct val="90000"/>
              </a:lnSpc>
              <a:spcBef>
                <a:spcPts val="488"/>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300" strike="noStrike" u="none">
              <a:solidFill>
                <a:srgbClr val="000000"/>
              </a:solidFill>
              <a:effectLst/>
              <a:uFillTx/>
              <a:latin typeface="Arial"/>
            </a:endParaRPr>
          </a:p>
        </p:txBody>
      </p:sp>
    </p:spTree>
  </p:cSld>
</p:notes>
</file>

<file path=ppt/notesSlides/notesSlide42.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79" name=""/>
          <p:cNvSpPr txBox="1"/>
          <p:nvPr/>
        </p:nvSpPr>
        <p:spPr>
          <a:xfrm>
            <a:off x="8848800" y="6706080"/>
            <a:ext cx="185760" cy="183240"/>
          </a:xfrm>
          <a:prstGeom prst="rect">
            <a:avLst/>
          </a:prstGeom>
          <a:noFill/>
          <a:ln w="0">
            <a:noFill/>
          </a:ln>
        </p:spPr>
        <p:txBody>
          <a:bodyPr lIns="0" rIns="0" tIns="0" bIns="0" anchor="b">
            <a:spAutoFit/>
          </a:bodyPr>
          <a:p>
            <a:pPr algn="r">
              <a:tabLst>
                <a:tab algn="l" pos="0"/>
                <a:tab algn="l" pos="915840"/>
                <a:tab algn="l" pos="1832040"/>
                <a:tab algn="l" pos="2747880"/>
                <a:tab algn="l" pos="3664080"/>
                <a:tab algn="l" pos="4579920"/>
                <a:tab algn="l" pos="5495760"/>
                <a:tab algn="l" pos="6411960"/>
                <a:tab algn="l" pos="7327800"/>
                <a:tab algn="l" pos="8244000"/>
                <a:tab algn="l" pos="9159840"/>
                <a:tab algn="l" pos="10076040"/>
              </a:tabLst>
            </a:pPr>
            <a:fld id="{A5D3D744-71FA-40A5-B341-A77E687B45A6}" type="slidenum">
              <a:rPr b="0" lang="en-US" sz="1200" strike="noStrike" u="none">
                <a:solidFill>
                  <a:srgbClr val="000000"/>
                </a:solidFill>
                <a:effectLst/>
                <a:uFillTx/>
                <a:latin typeface="Times New Roman"/>
              </a:rPr>
              <a:t>&lt;number&gt;</a:t>
            </a:fld>
            <a:endParaRPr b="0" lang="en-US" sz="1200" strike="noStrike" u="none">
              <a:solidFill>
                <a:srgbClr val="000000"/>
              </a:solidFill>
              <a:effectLst/>
              <a:uFillTx/>
              <a:latin typeface="Times New Roman"/>
            </a:endParaRPr>
          </a:p>
        </p:txBody>
      </p:sp>
      <p:sp>
        <p:nvSpPr>
          <p:cNvPr id="1380" name=""/>
          <p:cNvSpPr txBox="1"/>
          <p:nvPr/>
        </p:nvSpPr>
        <p:spPr>
          <a:xfrm>
            <a:off x="7624800" y="36360"/>
            <a:ext cx="1409760" cy="122400"/>
          </a:xfrm>
          <a:prstGeom prst="rect">
            <a:avLst/>
          </a:prstGeom>
          <a:noFill/>
          <a:ln w="0">
            <a:noFill/>
          </a:ln>
        </p:spPr>
        <p:txBody>
          <a:bodyPr lIns="0" rIns="0" tIns="0" bIns="0" anchor="b">
            <a:spAutoFit/>
          </a:bodyPr>
          <a:p>
            <a:pPr algn="r">
              <a:tabLst>
                <a:tab algn="l" pos="0"/>
                <a:tab algn="l" pos="915840"/>
                <a:tab algn="l" pos="1832040"/>
                <a:tab algn="l" pos="2747880"/>
                <a:tab algn="l" pos="3664080"/>
                <a:tab algn="l" pos="4579920"/>
                <a:tab algn="l" pos="5495760"/>
                <a:tab algn="l" pos="6411960"/>
                <a:tab algn="l" pos="7327800"/>
                <a:tab algn="l" pos="8244000"/>
                <a:tab algn="l" pos="9159840"/>
                <a:tab algn="l" pos="10076040"/>
              </a:tabLst>
            </a:pPr>
            <a:r>
              <a:rPr b="0" lang="en-US" sz="800" strike="noStrike" u="none">
                <a:solidFill>
                  <a:srgbClr val="000000"/>
                </a:solidFill>
                <a:effectLst/>
                <a:uFillTx/>
                <a:latin typeface="Times New Roman"/>
              </a:rPr>
              <a:t>txho/enx116/01204 enx116.ppt</a:t>
            </a:r>
            <a:endParaRPr b="0" lang="en-US" sz="800" strike="noStrike" u="none">
              <a:solidFill>
                <a:srgbClr val="000000"/>
              </a:solidFill>
              <a:effectLst/>
              <a:uFillTx/>
              <a:latin typeface="Times New Roman"/>
            </a:endParaRPr>
          </a:p>
        </p:txBody>
      </p:sp>
      <p:sp>
        <p:nvSpPr>
          <p:cNvPr id="1381" name="PlaceHolder 1"/>
          <p:cNvSpPr>
            <a:spLocks noGrp="1"/>
          </p:cNvSpPr>
          <p:nvPr>
            <p:ph type="sldImg"/>
          </p:nvPr>
        </p:nvSpPr>
        <p:spPr>
          <a:xfrm>
            <a:off x="625320" y="903240"/>
            <a:ext cx="7985160" cy="5988240"/>
          </a:xfrm>
          <a:prstGeom prst="rect">
            <a:avLst/>
          </a:prstGeom>
          <a:ln w="0">
            <a:noFill/>
          </a:ln>
        </p:spPr>
      </p:sp>
      <p:sp>
        <p:nvSpPr>
          <p:cNvPr id="1382" name="PlaceHolder 2"/>
          <p:cNvSpPr>
            <a:spLocks noGrp="1"/>
          </p:cNvSpPr>
          <p:nvPr>
            <p:ph type="body"/>
          </p:nvPr>
        </p:nvSpPr>
        <p:spPr>
          <a:xfrm>
            <a:off x="758520" y="223920"/>
            <a:ext cx="5481720" cy="179280"/>
          </a:xfrm>
          <a:prstGeom prst="rect">
            <a:avLst/>
          </a:prstGeom>
          <a:noFill/>
          <a:ln w="0">
            <a:noFill/>
          </a:ln>
        </p:spPr>
        <p:txBody>
          <a:bodyPr lIns="0" rIns="0" tIns="0" bIns="0" anchor="t">
            <a:noAutofit/>
          </a:bodyPr>
          <a:p>
            <a:pPr indent="0">
              <a:lnSpc>
                <a:spcPct val="90000"/>
              </a:lnSpc>
              <a:spcBef>
                <a:spcPts val="488"/>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300" strike="noStrike" u="none">
              <a:solidFill>
                <a:srgbClr val="000000"/>
              </a:solidFill>
              <a:effectLst/>
              <a:uFillTx/>
              <a:latin typeface="Arial"/>
            </a:endParaRPr>
          </a:p>
        </p:txBody>
      </p:sp>
      <p:sp>
        <p:nvSpPr>
          <p:cNvPr id="1383" name="McK Separator"/>
          <p:cNvSpPr/>
          <p:nvPr/>
        </p:nvSpPr>
        <p:spPr>
          <a:xfrm>
            <a:off x="758880" y="1069920"/>
            <a:ext cx="7643880" cy="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Tree>
  </p:cSld>
</p:notes>
</file>

<file path=ppt/notesSlides/notesSlide5.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33" name=""/>
          <p:cNvSpPr txBox="1"/>
          <p:nvPr/>
        </p:nvSpPr>
        <p:spPr>
          <a:xfrm>
            <a:off x="8848800" y="6706080"/>
            <a:ext cx="185760" cy="183240"/>
          </a:xfrm>
          <a:prstGeom prst="rect">
            <a:avLst/>
          </a:prstGeom>
          <a:noFill/>
          <a:ln w="0">
            <a:noFill/>
          </a:ln>
        </p:spPr>
        <p:txBody>
          <a:bodyPr lIns="0" rIns="0" tIns="0" bIns="0" anchor="b">
            <a:spAutoFit/>
          </a:bodyPr>
          <a:p>
            <a:pPr algn="r">
              <a:tabLst>
                <a:tab algn="l" pos="0"/>
                <a:tab algn="l" pos="915840"/>
                <a:tab algn="l" pos="1832040"/>
                <a:tab algn="l" pos="2747880"/>
                <a:tab algn="l" pos="3664080"/>
                <a:tab algn="l" pos="4579920"/>
                <a:tab algn="l" pos="5495760"/>
                <a:tab algn="l" pos="6411960"/>
                <a:tab algn="l" pos="7327800"/>
                <a:tab algn="l" pos="8244000"/>
                <a:tab algn="l" pos="9159840"/>
                <a:tab algn="l" pos="10076040"/>
              </a:tabLst>
            </a:pPr>
            <a:fld id="{D26A5EA3-433C-4135-AA2D-F848FED247C9}" type="slidenum">
              <a:rPr b="0" lang="en-US" sz="1200" strike="noStrike" u="none">
                <a:solidFill>
                  <a:srgbClr val="000000"/>
                </a:solidFill>
                <a:effectLst/>
                <a:uFillTx/>
                <a:latin typeface="Times New Roman"/>
              </a:rPr>
              <a:t>&lt;number&gt;</a:t>
            </a:fld>
            <a:endParaRPr b="0" lang="en-US" sz="1200" strike="noStrike" u="none">
              <a:solidFill>
                <a:srgbClr val="000000"/>
              </a:solidFill>
              <a:effectLst/>
              <a:uFillTx/>
              <a:latin typeface="Times New Roman"/>
            </a:endParaRPr>
          </a:p>
        </p:txBody>
      </p:sp>
      <p:sp>
        <p:nvSpPr>
          <p:cNvPr id="1234" name=""/>
          <p:cNvSpPr txBox="1"/>
          <p:nvPr/>
        </p:nvSpPr>
        <p:spPr>
          <a:xfrm>
            <a:off x="7624800" y="36360"/>
            <a:ext cx="1409760" cy="122400"/>
          </a:xfrm>
          <a:prstGeom prst="rect">
            <a:avLst/>
          </a:prstGeom>
          <a:noFill/>
          <a:ln w="0">
            <a:noFill/>
          </a:ln>
        </p:spPr>
        <p:txBody>
          <a:bodyPr lIns="0" rIns="0" tIns="0" bIns="0" anchor="b">
            <a:spAutoFit/>
          </a:bodyPr>
          <a:p>
            <a:pPr algn="r">
              <a:tabLst>
                <a:tab algn="l" pos="0"/>
                <a:tab algn="l" pos="915840"/>
                <a:tab algn="l" pos="1832040"/>
                <a:tab algn="l" pos="2747880"/>
                <a:tab algn="l" pos="3664080"/>
                <a:tab algn="l" pos="4579920"/>
                <a:tab algn="l" pos="5495760"/>
                <a:tab algn="l" pos="6411960"/>
                <a:tab algn="l" pos="7327800"/>
                <a:tab algn="l" pos="8244000"/>
                <a:tab algn="l" pos="9159840"/>
                <a:tab algn="l" pos="10076040"/>
              </a:tabLst>
            </a:pPr>
            <a:r>
              <a:rPr b="0" lang="en-US" sz="800" strike="noStrike" u="none">
                <a:solidFill>
                  <a:srgbClr val="000000"/>
                </a:solidFill>
                <a:effectLst/>
                <a:uFillTx/>
                <a:latin typeface="Times New Roman"/>
              </a:rPr>
              <a:t>txho/enx116/01204 enx116.ppt</a:t>
            </a:r>
            <a:endParaRPr b="0" lang="en-US" sz="800" strike="noStrike" u="none">
              <a:solidFill>
                <a:srgbClr val="000000"/>
              </a:solidFill>
              <a:effectLst/>
              <a:uFillTx/>
              <a:latin typeface="Times New Roman"/>
            </a:endParaRPr>
          </a:p>
        </p:txBody>
      </p:sp>
      <p:sp>
        <p:nvSpPr>
          <p:cNvPr id="1235" name="PlaceHolder 1"/>
          <p:cNvSpPr>
            <a:spLocks noGrp="1"/>
          </p:cNvSpPr>
          <p:nvPr>
            <p:ph type="sldImg"/>
          </p:nvPr>
        </p:nvSpPr>
        <p:spPr>
          <a:xfrm>
            <a:off x="625320" y="903240"/>
            <a:ext cx="7985160" cy="5988240"/>
          </a:xfrm>
          <a:prstGeom prst="rect">
            <a:avLst/>
          </a:prstGeom>
          <a:ln w="0">
            <a:noFill/>
          </a:ln>
        </p:spPr>
      </p:sp>
      <p:sp>
        <p:nvSpPr>
          <p:cNvPr id="1236" name="McK Separator"/>
          <p:cNvSpPr/>
          <p:nvPr/>
        </p:nvSpPr>
        <p:spPr>
          <a:xfrm>
            <a:off x="758880" y="1069920"/>
            <a:ext cx="7643880" cy="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Tree>
  </p:cSld>
</p:notes>
</file>

<file path=ppt/notesSlides/notesSlide6.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37" name=""/>
          <p:cNvSpPr txBox="1"/>
          <p:nvPr/>
        </p:nvSpPr>
        <p:spPr>
          <a:xfrm>
            <a:off x="8848800" y="6706080"/>
            <a:ext cx="185760" cy="183240"/>
          </a:xfrm>
          <a:prstGeom prst="rect">
            <a:avLst/>
          </a:prstGeom>
          <a:noFill/>
          <a:ln w="0">
            <a:noFill/>
          </a:ln>
        </p:spPr>
        <p:txBody>
          <a:bodyPr lIns="0" rIns="0" tIns="0" bIns="0" anchor="b">
            <a:spAutoFit/>
          </a:bodyPr>
          <a:p>
            <a:pPr algn="r">
              <a:tabLst>
                <a:tab algn="l" pos="0"/>
                <a:tab algn="l" pos="915840"/>
                <a:tab algn="l" pos="1832040"/>
                <a:tab algn="l" pos="2747880"/>
                <a:tab algn="l" pos="3664080"/>
                <a:tab algn="l" pos="4579920"/>
                <a:tab algn="l" pos="5495760"/>
                <a:tab algn="l" pos="6411960"/>
                <a:tab algn="l" pos="7327800"/>
                <a:tab algn="l" pos="8244000"/>
                <a:tab algn="l" pos="9159840"/>
                <a:tab algn="l" pos="10076040"/>
              </a:tabLst>
            </a:pPr>
            <a:fld id="{E74CD7A5-4DEB-4478-8570-1A2891B60BE9}" type="slidenum">
              <a:rPr b="0" lang="en-US" sz="1200" strike="noStrike" u="none">
                <a:solidFill>
                  <a:srgbClr val="000000"/>
                </a:solidFill>
                <a:effectLst/>
                <a:uFillTx/>
                <a:latin typeface="Times New Roman"/>
              </a:rPr>
              <a:t>&lt;number&gt;</a:t>
            </a:fld>
            <a:endParaRPr b="0" lang="en-US" sz="1200" strike="noStrike" u="none">
              <a:solidFill>
                <a:srgbClr val="000000"/>
              </a:solidFill>
              <a:effectLst/>
              <a:uFillTx/>
              <a:latin typeface="Times New Roman"/>
            </a:endParaRPr>
          </a:p>
        </p:txBody>
      </p:sp>
      <p:sp>
        <p:nvSpPr>
          <p:cNvPr id="1238" name=""/>
          <p:cNvSpPr txBox="1"/>
          <p:nvPr/>
        </p:nvSpPr>
        <p:spPr>
          <a:xfrm>
            <a:off x="7624800" y="36360"/>
            <a:ext cx="1409760" cy="122400"/>
          </a:xfrm>
          <a:prstGeom prst="rect">
            <a:avLst/>
          </a:prstGeom>
          <a:noFill/>
          <a:ln w="0">
            <a:noFill/>
          </a:ln>
        </p:spPr>
        <p:txBody>
          <a:bodyPr lIns="0" rIns="0" tIns="0" bIns="0" anchor="b">
            <a:spAutoFit/>
          </a:bodyPr>
          <a:p>
            <a:pPr algn="r">
              <a:tabLst>
                <a:tab algn="l" pos="0"/>
                <a:tab algn="l" pos="915840"/>
                <a:tab algn="l" pos="1832040"/>
                <a:tab algn="l" pos="2747880"/>
                <a:tab algn="l" pos="3664080"/>
                <a:tab algn="l" pos="4579920"/>
                <a:tab algn="l" pos="5495760"/>
                <a:tab algn="l" pos="6411960"/>
                <a:tab algn="l" pos="7327800"/>
                <a:tab algn="l" pos="8244000"/>
                <a:tab algn="l" pos="9159840"/>
                <a:tab algn="l" pos="10076040"/>
              </a:tabLst>
            </a:pPr>
            <a:r>
              <a:rPr b="0" lang="en-US" sz="800" strike="noStrike" u="none">
                <a:solidFill>
                  <a:srgbClr val="000000"/>
                </a:solidFill>
                <a:effectLst/>
                <a:uFillTx/>
                <a:latin typeface="Times New Roman"/>
              </a:rPr>
              <a:t>txho/enx116/01204 enx116.ppt</a:t>
            </a:r>
            <a:endParaRPr b="0" lang="en-US" sz="800" strike="noStrike" u="none">
              <a:solidFill>
                <a:srgbClr val="000000"/>
              </a:solidFill>
              <a:effectLst/>
              <a:uFillTx/>
              <a:latin typeface="Times New Roman"/>
            </a:endParaRPr>
          </a:p>
        </p:txBody>
      </p:sp>
      <p:sp>
        <p:nvSpPr>
          <p:cNvPr id="1239" name="PlaceHolder 1"/>
          <p:cNvSpPr>
            <a:spLocks noGrp="1"/>
          </p:cNvSpPr>
          <p:nvPr>
            <p:ph type="sldImg"/>
          </p:nvPr>
        </p:nvSpPr>
        <p:spPr>
          <a:xfrm>
            <a:off x="625320" y="903240"/>
            <a:ext cx="7985160" cy="5988240"/>
          </a:xfrm>
          <a:prstGeom prst="rect">
            <a:avLst/>
          </a:prstGeom>
          <a:ln w="0">
            <a:noFill/>
          </a:ln>
        </p:spPr>
      </p:sp>
      <p:sp>
        <p:nvSpPr>
          <p:cNvPr id="1240" name="PlaceHolder 2"/>
          <p:cNvSpPr>
            <a:spLocks noGrp="1"/>
          </p:cNvSpPr>
          <p:nvPr>
            <p:ph type="body"/>
          </p:nvPr>
        </p:nvSpPr>
        <p:spPr>
          <a:xfrm>
            <a:off x="758520" y="223920"/>
            <a:ext cx="5481720" cy="179280"/>
          </a:xfrm>
          <a:prstGeom prst="rect">
            <a:avLst/>
          </a:prstGeom>
          <a:noFill/>
          <a:ln w="0">
            <a:noFill/>
          </a:ln>
        </p:spPr>
        <p:txBody>
          <a:bodyPr lIns="0" rIns="0" tIns="0" bIns="0" anchor="t">
            <a:spAutoFit/>
          </a:bodyPr>
          <a:p>
            <a:pPr indent="0">
              <a:lnSpc>
                <a:spcPct val="90000"/>
              </a:lnSpc>
              <a:spcBef>
                <a:spcPts val="488"/>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Arial"/>
              </a:rPr>
              <a:t>Annotation</a:t>
            </a:r>
            <a:endParaRPr b="0" lang="en-US" sz="1300" strike="noStrike" u="none">
              <a:solidFill>
                <a:srgbClr val="000000"/>
              </a:solidFill>
              <a:effectLst/>
              <a:uFillTx/>
              <a:latin typeface="Arial"/>
            </a:endParaRPr>
          </a:p>
        </p:txBody>
      </p:sp>
      <p:sp>
        <p:nvSpPr>
          <p:cNvPr id="1241" name="McK Separator"/>
          <p:cNvSpPr/>
          <p:nvPr/>
        </p:nvSpPr>
        <p:spPr>
          <a:xfrm>
            <a:off x="758880" y="1069920"/>
            <a:ext cx="7643880" cy="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Tree>
  </p:cSld>
</p:notes>
</file>

<file path=ppt/notesSlides/notesSlide7.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42" name="PlaceHolder 1"/>
          <p:cNvSpPr>
            <a:spLocks noGrp="1"/>
          </p:cNvSpPr>
          <p:nvPr>
            <p:ph type="sldImg"/>
          </p:nvPr>
        </p:nvSpPr>
        <p:spPr>
          <a:xfrm>
            <a:off x="625320" y="903240"/>
            <a:ext cx="7985160" cy="5988240"/>
          </a:xfrm>
          <a:prstGeom prst="rect">
            <a:avLst/>
          </a:prstGeom>
          <a:ln w="0">
            <a:noFill/>
          </a:ln>
        </p:spPr>
      </p:sp>
      <p:sp>
        <p:nvSpPr>
          <p:cNvPr id="1243" name="PlaceHolder 2"/>
          <p:cNvSpPr>
            <a:spLocks noGrp="1"/>
          </p:cNvSpPr>
          <p:nvPr>
            <p:ph type="body"/>
          </p:nvPr>
        </p:nvSpPr>
        <p:spPr>
          <a:xfrm>
            <a:off x="758520" y="223920"/>
            <a:ext cx="5481720" cy="179280"/>
          </a:xfrm>
          <a:prstGeom prst="rect">
            <a:avLst/>
          </a:prstGeom>
          <a:noFill/>
          <a:ln w="0">
            <a:noFill/>
          </a:ln>
        </p:spPr>
        <p:txBody>
          <a:bodyPr lIns="0" rIns="0" tIns="0" bIns="0" anchor="t">
            <a:noAutofit/>
          </a:bodyPr>
          <a:p>
            <a:pPr indent="0">
              <a:lnSpc>
                <a:spcPct val="90000"/>
              </a:lnSpc>
              <a:spcBef>
                <a:spcPts val="488"/>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300" strike="noStrike" u="none">
              <a:solidFill>
                <a:srgbClr val="000000"/>
              </a:solidFill>
              <a:effectLst/>
              <a:uFillTx/>
              <a:latin typeface="Arial"/>
            </a:endParaRPr>
          </a:p>
        </p:txBody>
      </p:sp>
      <p:sp>
        <p:nvSpPr>
          <p:cNvPr id="1244" name="McK Separator"/>
          <p:cNvSpPr/>
          <p:nvPr/>
        </p:nvSpPr>
        <p:spPr>
          <a:xfrm>
            <a:off x="758880" y="1069920"/>
            <a:ext cx="7643880" cy="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Tree>
  </p:cSld>
</p:notes>
</file>

<file path=ppt/notesSlides/notesSlide8.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45" name=""/>
          <p:cNvSpPr txBox="1"/>
          <p:nvPr/>
        </p:nvSpPr>
        <p:spPr>
          <a:xfrm>
            <a:off x="8848800" y="6706080"/>
            <a:ext cx="185760" cy="183240"/>
          </a:xfrm>
          <a:prstGeom prst="rect">
            <a:avLst/>
          </a:prstGeom>
          <a:noFill/>
          <a:ln w="0">
            <a:noFill/>
          </a:ln>
        </p:spPr>
        <p:txBody>
          <a:bodyPr lIns="0" rIns="0" tIns="0" bIns="0" anchor="b">
            <a:spAutoFit/>
          </a:bodyPr>
          <a:p>
            <a:pPr algn="r">
              <a:tabLst>
                <a:tab algn="l" pos="0"/>
                <a:tab algn="l" pos="915840"/>
                <a:tab algn="l" pos="1832040"/>
                <a:tab algn="l" pos="2747880"/>
                <a:tab algn="l" pos="3664080"/>
                <a:tab algn="l" pos="4579920"/>
                <a:tab algn="l" pos="5495760"/>
                <a:tab algn="l" pos="6411960"/>
                <a:tab algn="l" pos="7327800"/>
                <a:tab algn="l" pos="8244000"/>
                <a:tab algn="l" pos="9159840"/>
                <a:tab algn="l" pos="10076040"/>
              </a:tabLst>
            </a:pPr>
            <a:fld id="{85FB4CA9-40D4-4DDF-84ED-D3B2F0E103A6}" type="slidenum">
              <a:rPr b="0" lang="en-US" sz="1200" strike="noStrike" u="none">
                <a:solidFill>
                  <a:srgbClr val="000000"/>
                </a:solidFill>
                <a:effectLst/>
                <a:uFillTx/>
                <a:latin typeface="Times New Roman"/>
              </a:rPr>
              <a:t>&lt;number&gt;</a:t>
            </a:fld>
            <a:endParaRPr b="0" lang="en-US" sz="1200" strike="noStrike" u="none">
              <a:solidFill>
                <a:srgbClr val="000000"/>
              </a:solidFill>
              <a:effectLst/>
              <a:uFillTx/>
              <a:latin typeface="Times New Roman"/>
            </a:endParaRPr>
          </a:p>
        </p:txBody>
      </p:sp>
      <p:sp>
        <p:nvSpPr>
          <p:cNvPr id="1246" name=""/>
          <p:cNvSpPr txBox="1"/>
          <p:nvPr/>
        </p:nvSpPr>
        <p:spPr>
          <a:xfrm>
            <a:off x="7624800" y="36360"/>
            <a:ext cx="1409760" cy="122400"/>
          </a:xfrm>
          <a:prstGeom prst="rect">
            <a:avLst/>
          </a:prstGeom>
          <a:noFill/>
          <a:ln w="0">
            <a:noFill/>
          </a:ln>
        </p:spPr>
        <p:txBody>
          <a:bodyPr lIns="0" rIns="0" tIns="0" bIns="0" anchor="b">
            <a:spAutoFit/>
          </a:bodyPr>
          <a:p>
            <a:pPr algn="r">
              <a:tabLst>
                <a:tab algn="l" pos="0"/>
                <a:tab algn="l" pos="915840"/>
                <a:tab algn="l" pos="1832040"/>
                <a:tab algn="l" pos="2747880"/>
                <a:tab algn="l" pos="3664080"/>
                <a:tab algn="l" pos="4579920"/>
                <a:tab algn="l" pos="5495760"/>
                <a:tab algn="l" pos="6411960"/>
                <a:tab algn="l" pos="7327800"/>
                <a:tab algn="l" pos="8244000"/>
                <a:tab algn="l" pos="9159840"/>
                <a:tab algn="l" pos="10076040"/>
              </a:tabLst>
            </a:pPr>
            <a:r>
              <a:rPr b="0" lang="en-US" sz="800" strike="noStrike" u="none">
                <a:solidFill>
                  <a:srgbClr val="000000"/>
                </a:solidFill>
                <a:effectLst/>
                <a:uFillTx/>
                <a:latin typeface="Times New Roman"/>
              </a:rPr>
              <a:t>txho/enx116/01204 enx116.ppt</a:t>
            </a:r>
            <a:endParaRPr b="0" lang="en-US" sz="800" strike="noStrike" u="none">
              <a:solidFill>
                <a:srgbClr val="000000"/>
              </a:solidFill>
              <a:effectLst/>
              <a:uFillTx/>
              <a:latin typeface="Times New Roman"/>
            </a:endParaRPr>
          </a:p>
        </p:txBody>
      </p:sp>
      <p:sp>
        <p:nvSpPr>
          <p:cNvPr id="1247" name="PlaceHolder 1"/>
          <p:cNvSpPr>
            <a:spLocks noGrp="1"/>
          </p:cNvSpPr>
          <p:nvPr>
            <p:ph type="sldImg"/>
          </p:nvPr>
        </p:nvSpPr>
        <p:spPr>
          <a:xfrm>
            <a:off x="625320" y="903240"/>
            <a:ext cx="7985160" cy="5988240"/>
          </a:xfrm>
          <a:prstGeom prst="rect">
            <a:avLst/>
          </a:prstGeom>
          <a:ln w="0">
            <a:noFill/>
          </a:ln>
        </p:spPr>
      </p:sp>
      <p:sp>
        <p:nvSpPr>
          <p:cNvPr id="1248" name="PlaceHolder 2"/>
          <p:cNvSpPr>
            <a:spLocks noGrp="1"/>
          </p:cNvSpPr>
          <p:nvPr>
            <p:ph type="body"/>
          </p:nvPr>
        </p:nvSpPr>
        <p:spPr>
          <a:xfrm>
            <a:off x="758520" y="223920"/>
            <a:ext cx="5481720" cy="179280"/>
          </a:xfrm>
          <a:prstGeom prst="rect">
            <a:avLst/>
          </a:prstGeom>
          <a:noFill/>
          <a:ln w="0">
            <a:noFill/>
          </a:ln>
        </p:spPr>
        <p:txBody>
          <a:bodyPr lIns="0" rIns="0" tIns="0" bIns="0" anchor="t">
            <a:spAutoFit/>
          </a:bodyPr>
          <a:p>
            <a:pPr indent="0">
              <a:lnSpc>
                <a:spcPct val="90000"/>
              </a:lnSpc>
              <a:spcBef>
                <a:spcPts val="488"/>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Arial"/>
              </a:rPr>
              <a:t>Annotation</a:t>
            </a:r>
            <a:endParaRPr b="0" lang="en-US" sz="1300" strike="noStrike" u="none">
              <a:solidFill>
                <a:srgbClr val="000000"/>
              </a:solidFill>
              <a:effectLst/>
              <a:uFillTx/>
              <a:latin typeface="Arial"/>
            </a:endParaRPr>
          </a:p>
        </p:txBody>
      </p:sp>
      <p:sp>
        <p:nvSpPr>
          <p:cNvPr id="1249" name="McK Separator"/>
          <p:cNvSpPr/>
          <p:nvPr/>
        </p:nvSpPr>
        <p:spPr>
          <a:xfrm>
            <a:off x="758880" y="1069920"/>
            <a:ext cx="7643880" cy="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Tree>
  </p:cSld>
</p:notes>
</file>

<file path=ppt/notesSlides/notesSlide9.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0" name=""/>
          <p:cNvSpPr txBox="1"/>
          <p:nvPr/>
        </p:nvSpPr>
        <p:spPr>
          <a:xfrm>
            <a:off x="8848800" y="6706080"/>
            <a:ext cx="185760" cy="183240"/>
          </a:xfrm>
          <a:prstGeom prst="rect">
            <a:avLst/>
          </a:prstGeom>
          <a:noFill/>
          <a:ln w="0">
            <a:noFill/>
          </a:ln>
        </p:spPr>
        <p:txBody>
          <a:bodyPr lIns="0" rIns="0" tIns="0" bIns="0" anchor="b">
            <a:spAutoFit/>
          </a:bodyPr>
          <a:p>
            <a:pPr algn="r">
              <a:tabLst>
                <a:tab algn="l" pos="0"/>
                <a:tab algn="l" pos="915840"/>
                <a:tab algn="l" pos="1832040"/>
                <a:tab algn="l" pos="2747880"/>
                <a:tab algn="l" pos="3664080"/>
                <a:tab algn="l" pos="4579920"/>
                <a:tab algn="l" pos="5495760"/>
                <a:tab algn="l" pos="6411960"/>
                <a:tab algn="l" pos="7327800"/>
                <a:tab algn="l" pos="8244000"/>
                <a:tab algn="l" pos="9159840"/>
                <a:tab algn="l" pos="10076040"/>
              </a:tabLst>
            </a:pPr>
            <a:fld id="{5E481FA1-8D26-4E1D-81D1-8AA07898EA2C}" type="slidenum">
              <a:rPr b="0" lang="en-US" sz="1200" strike="noStrike" u="none">
                <a:solidFill>
                  <a:srgbClr val="000000"/>
                </a:solidFill>
                <a:effectLst/>
                <a:uFillTx/>
                <a:latin typeface="Times New Roman"/>
              </a:rPr>
              <a:t>&lt;number&gt;</a:t>
            </a:fld>
            <a:endParaRPr b="0" lang="en-US" sz="1200" strike="noStrike" u="none">
              <a:solidFill>
                <a:srgbClr val="000000"/>
              </a:solidFill>
              <a:effectLst/>
              <a:uFillTx/>
              <a:latin typeface="Times New Roman"/>
            </a:endParaRPr>
          </a:p>
        </p:txBody>
      </p:sp>
      <p:sp>
        <p:nvSpPr>
          <p:cNvPr id="1251" name=""/>
          <p:cNvSpPr txBox="1"/>
          <p:nvPr/>
        </p:nvSpPr>
        <p:spPr>
          <a:xfrm>
            <a:off x="7624800" y="36360"/>
            <a:ext cx="1409760" cy="122400"/>
          </a:xfrm>
          <a:prstGeom prst="rect">
            <a:avLst/>
          </a:prstGeom>
          <a:noFill/>
          <a:ln w="0">
            <a:noFill/>
          </a:ln>
        </p:spPr>
        <p:txBody>
          <a:bodyPr lIns="0" rIns="0" tIns="0" bIns="0" anchor="b">
            <a:spAutoFit/>
          </a:bodyPr>
          <a:p>
            <a:pPr algn="r">
              <a:tabLst>
                <a:tab algn="l" pos="0"/>
                <a:tab algn="l" pos="915840"/>
                <a:tab algn="l" pos="1832040"/>
                <a:tab algn="l" pos="2747880"/>
                <a:tab algn="l" pos="3664080"/>
                <a:tab algn="l" pos="4579920"/>
                <a:tab algn="l" pos="5495760"/>
                <a:tab algn="l" pos="6411960"/>
                <a:tab algn="l" pos="7327800"/>
                <a:tab algn="l" pos="8244000"/>
                <a:tab algn="l" pos="9159840"/>
                <a:tab algn="l" pos="10076040"/>
              </a:tabLst>
            </a:pPr>
            <a:r>
              <a:rPr b="0" lang="en-US" sz="800" strike="noStrike" u="none">
                <a:solidFill>
                  <a:srgbClr val="000000"/>
                </a:solidFill>
                <a:effectLst/>
                <a:uFillTx/>
                <a:latin typeface="Times New Roman"/>
              </a:rPr>
              <a:t>txho/enx116/01204 enx116.ppt</a:t>
            </a:r>
            <a:endParaRPr b="0" lang="en-US" sz="800" strike="noStrike" u="none">
              <a:solidFill>
                <a:srgbClr val="000000"/>
              </a:solidFill>
              <a:effectLst/>
              <a:uFillTx/>
              <a:latin typeface="Times New Roman"/>
            </a:endParaRPr>
          </a:p>
        </p:txBody>
      </p:sp>
      <p:sp>
        <p:nvSpPr>
          <p:cNvPr id="1252" name="PlaceHolder 1"/>
          <p:cNvSpPr>
            <a:spLocks noGrp="1"/>
          </p:cNvSpPr>
          <p:nvPr>
            <p:ph type="sldImg"/>
          </p:nvPr>
        </p:nvSpPr>
        <p:spPr>
          <a:xfrm>
            <a:off x="625320" y="903240"/>
            <a:ext cx="7985160" cy="5988240"/>
          </a:xfrm>
          <a:prstGeom prst="rect">
            <a:avLst/>
          </a:prstGeom>
          <a:ln w="0">
            <a:noFill/>
          </a:ln>
        </p:spPr>
      </p:sp>
      <p:sp>
        <p:nvSpPr>
          <p:cNvPr id="1253" name="PlaceHolder 2"/>
          <p:cNvSpPr>
            <a:spLocks noGrp="1"/>
          </p:cNvSpPr>
          <p:nvPr>
            <p:ph type="body"/>
          </p:nvPr>
        </p:nvSpPr>
        <p:spPr>
          <a:xfrm>
            <a:off x="758520" y="223920"/>
            <a:ext cx="5481720" cy="179280"/>
          </a:xfrm>
          <a:prstGeom prst="rect">
            <a:avLst/>
          </a:prstGeom>
          <a:noFill/>
          <a:ln w="0">
            <a:noFill/>
          </a:ln>
        </p:spPr>
        <p:txBody>
          <a:bodyPr lIns="0" rIns="0" tIns="0" bIns="0" anchor="t">
            <a:spAutoFit/>
          </a:bodyPr>
          <a:p>
            <a:pPr indent="0">
              <a:lnSpc>
                <a:spcPct val="90000"/>
              </a:lnSpc>
              <a:spcBef>
                <a:spcPts val="488"/>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Arial"/>
              </a:rPr>
              <a:t>Annotation</a:t>
            </a:r>
            <a:endParaRPr b="0" lang="en-US" sz="1300" strike="noStrike" u="none">
              <a:solidFill>
                <a:srgbClr val="000000"/>
              </a:solidFill>
              <a:effectLst/>
              <a:uFillTx/>
              <a:latin typeface="Arial"/>
            </a:endParaRPr>
          </a:p>
        </p:txBody>
      </p:sp>
      <p:sp>
        <p:nvSpPr>
          <p:cNvPr id="1254" name="McK Separator"/>
          <p:cNvSpPr/>
          <p:nvPr/>
        </p:nvSpPr>
        <p:spPr>
          <a:xfrm>
            <a:off x="758880" y="1069920"/>
            <a:ext cx="7643880" cy="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Tree>
  </p:cSld>
</p:note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bg>
      <p:bgPr>
        <a:solidFill>
          <a:srgbClr val="ffffff"/>
        </a:solidFill>
      </p:bgPr>
    </p:bg>
    <p:spTree>
      <p:nvGrpSpPr>
        <p:cNvPr id="1" name=""/>
        <p:cNvGrpSpPr/>
        <p:nvPr/>
      </p:nvGrpSpPr>
      <p:grpSpPr>
        <a:xfrm>
          <a:off x="0" y="0"/>
          <a:ext cx="0" cy="0"/>
          <a:chOff x="0" y="0"/>
          <a:chExt cx="0" cy="0"/>
        </a:xfrm>
      </p:grpSpPr>
      <p:sp>
        <p:nvSpPr>
          <p:cNvPr id="0" name="PlaceHolder 1"/>
          <p:cNvSpPr>
            <a:spLocks noGrp="1"/>
          </p:cNvSpPr>
          <p:nvPr>
            <p:ph type="ftr" idx="1"/>
          </p:nvPr>
        </p:nvSpPr>
        <p:spPr>
          <a:xfrm>
            <a:off x="6998760" y="36360"/>
            <a:ext cx="1738440" cy="243720"/>
          </a:xfrm>
          <a:prstGeom prst="rect">
            <a:avLst/>
          </a:prstGeom>
          <a:noFill/>
          <a:ln w="0">
            <a:noFill/>
          </a:ln>
        </p:spPr>
        <p:txBody>
          <a:bodyPr lIns="0" rIns="0" tIns="0" bIns="0" anchor="t">
            <a:noAutofit/>
          </a:bodyPr>
          <a:lstStyle>
            <a:lvl1pPr indent="0" algn="r">
              <a:buNone/>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defRPr b="0" lang="en-US" sz="800" strike="noStrike" u="none">
                <a:solidFill>
                  <a:srgbClr val="000000"/>
                </a:solidFill>
                <a:effectLst/>
                <a:uFillTx/>
                <a:latin typeface="Times New Roman"/>
              </a:defRPr>
            </a:lvl1pPr>
          </a:lstStyle>
          <a:p>
            <a:pPr indent="0" algn="r">
              <a:buNone/>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800" strike="noStrike" u="none">
                <a:solidFill>
                  <a:srgbClr val="000000"/>
                </a:solidFill>
                <a:effectLst/>
                <a:uFillTx/>
                <a:latin typeface="Times New Roman"/>
              </a:rPr>
              <a:t>&lt;footer&gt;</a:t>
            </a:r>
            <a:r>
              <a:rPr b="0" lang="en-US" sz="800" strike="noStrike" u="none">
                <a:solidFill>
                  <a:srgbClr val="000000"/>
                </a:solidFill>
                <a:effectLst/>
                <a:uFillTx/>
                <a:latin typeface="Times New Roman"/>
              </a:rPr>
              <a:t>txho/enx116/01204 enx116.ppt</a:t>
            </a:r>
            <a:endParaRPr b="0" lang="en-US" sz="800" strike="noStrike" u="none">
              <a:solidFill>
                <a:srgbClr val="000000"/>
              </a:solidFill>
              <a:effectLst/>
              <a:uFillTx/>
              <a:latin typeface="Times New Roman"/>
            </a:endParaRPr>
          </a:p>
        </p:txBody>
      </p:sp>
      <p:sp>
        <p:nvSpPr>
          <p:cNvPr id="1" name="PlaceHolder 2"/>
          <p:cNvSpPr>
            <a:spLocks noGrp="1"/>
          </p:cNvSpPr>
          <p:nvPr>
            <p:ph type="sldNum" idx="2"/>
          </p:nvPr>
        </p:nvSpPr>
        <p:spPr>
          <a:xfrm>
            <a:off x="8551800" y="6511680"/>
            <a:ext cx="185760" cy="183240"/>
          </a:xfrm>
          <a:prstGeom prst="rect">
            <a:avLst/>
          </a:prstGeom>
          <a:noFill/>
          <a:ln w="0">
            <a:noFill/>
          </a:ln>
        </p:spPr>
        <p:txBody>
          <a:bodyPr lIns="0" rIns="0" tIns="0" bIns="0" anchor="t">
            <a:noAutofit/>
          </a:bodyPr>
          <a:lstStyle>
            <a:lvl1pPr indent="0" algn="r">
              <a:buNone/>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defRPr b="0" lang="en-US" sz="1200" strike="noStrike" u="none">
                <a:solidFill>
                  <a:srgbClr val="000000"/>
                </a:solidFill>
                <a:effectLst/>
                <a:uFillTx/>
                <a:latin typeface="Times New Roman"/>
              </a:defRPr>
            </a:lvl1pPr>
          </a:lstStyle>
          <a:p>
            <a:pPr indent="0" algn="r">
              <a:buNone/>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fld id="{AB1CB03E-1CFB-4704-A556-9AB5C2743C98}" type="slidenum">
              <a:rPr b="0" lang="en-US" sz="1200" strike="noStrike" u="none">
                <a:solidFill>
                  <a:srgbClr val="000000"/>
                </a:solidFill>
                <a:effectLst/>
                <a:uFillTx/>
                <a:latin typeface="Times New Roman"/>
              </a:rPr>
              <a:t>&lt;number&gt;</a:t>
            </a:fld>
            <a:endParaRPr b="0" lang="en-US" sz="1200" strike="noStrike" u="none">
              <a:solidFill>
                <a:srgbClr val="000000"/>
              </a:solidFill>
              <a:effectLst/>
              <a:uFillTx/>
              <a:latin typeface="Times New Roman"/>
            </a:endParaRPr>
          </a:p>
        </p:txBody>
      </p:sp>
      <p:sp>
        <p:nvSpPr>
          <p:cNvPr id="2" name="PlaceHolder 3"/>
          <p:cNvSpPr>
            <a:spLocks noGrp="1"/>
          </p:cNvSpPr>
          <p:nvPr>
            <p:ph type="title"/>
          </p:nvPr>
        </p:nvSpPr>
        <p:spPr>
          <a:xfrm>
            <a:off x="139320" y="227160"/>
            <a:ext cx="8591400" cy="289800"/>
          </a:xfrm>
          <a:prstGeom prst="rect">
            <a:avLst/>
          </a:prstGeom>
          <a:noFill/>
          <a:ln w="0">
            <a:noFill/>
          </a:ln>
        </p:spPr>
        <p:txBody>
          <a:bodyPr lIns="0" rIns="0" tIns="0" bIns="0" anchor="t">
            <a:noAutofit/>
          </a:bodyPr>
          <a:p>
            <a:pPr indent="0">
              <a:buNone/>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900" strike="noStrike" u="none">
                <a:solidFill>
                  <a:srgbClr val="000000"/>
                </a:solidFill>
                <a:effectLst/>
                <a:uFillTx/>
                <a:latin typeface="Arial"/>
              </a:rPr>
              <a:t>Click to edit the title text format</a:t>
            </a:r>
            <a:endParaRPr b="1" lang="en-US" sz="1900" strike="noStrike" u="none">
              <a:solidFill>
                <a:srgbClr val="000000"/>
              </a:solidFill>
              <a:effectLst/>
              <a:uFillTx/>
              <a:latin typeface="Arial"/>
            </a:endParaRPr>
          </a:p>
        </p:txBody>
      </p:sp>
      <p:sp>
        <p:nvSpPr>
          <p:cNvPr id="3" name="PlaceHolder 4"/>
          <p:cNvSpPr>
            <a:spLocks noGrp="1"/>
          </p:cNvSpPr>
          <p:nvPr>
            <p:ph type="body"/>
          </p:nvPr>
        </p:nvSpPr>
        <p:spPr>
          <a:xfrm>
            <a:off x="139320" y="1042920"/>
            <a:ext cx="8591400" cy="1706400"/>
          </a:xfrm>
          <a:prstGeom prst="rect">
            <a:avLst/>
          </a:prstGeom>
          <a:noFill/>
          <a:ln w="0">
            <a:noFill/>
          </a:ln>
        </p:spPr>
        <p:txBody>
          <a:bodyPr lIns="0" rIns="0" tIns="0" bIns="0" anchor="t">
            <a:normAutofit/>
          </a:bodyPr>
          <a:p>
            <a:pPr indent="0">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Click to edit the outline text format</a:t>
            </a:r>
            <a:endParaRPr b="0" lang="en-US" sz="1600" strike="noStrike" u="none">
              <a:solidFill>
                <a:srgbClr val="000000"/>
              </a:solidFill>
              <a:effectLst/>
              <a:uFillTx/>
              <a:latin typeface="Arial"/>
            </a:endParaRPr>
          </a:p>
          <a:p>
            <a:pPr lvl="1" marL="144360" indent="-142920">
              <a:buClr>
                <a:srgbClr val="000000"/>
              </a:buClr>
              <a:buSzPct val="120000"/>
              <a:buFont typeface="Arial"/>
              <a:buChar cha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Second Outline Level</a:t>
            </a:r>
            <a:endParaRPr b="0" lang="en-US" sz="1600" strike="noStrike" u="none">
              <a:solidFill>
                <a:srgbClr val="000000"/>
              </a:solidFill>
              <a:effectLst/>
              <a:uFillTx/>
              <a:latin typeface="Arial"/>
            </a:endParaRPr>
          </a:p>
          <a:p>
            <a:pPr lvl="2" marL="295200" indent="-149040">
              <a:buClr>
                <a:srgbClr val="000000"/>
              </a:buClr>
              <a:buFont typeface="Arial"/>
              <a:buChar cha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Third Outline Level</a:t>
            </a:r>
            <a:endParaRPr b="0" lang="en-US" sz="1600" strike="noStrike" u="none">
              <a:solidFill>
                <a:srgbClr val="000000"/>
              </a:solidFill>
              <a:effectLst/>
              <a:uFillTx/>
              <a:latin typeface="Arial"/>
            </a:endParaRPr>
          </a:p>
          <a:p>
            <a:pPr lvl="3" marL="431640" indent="-134640">
              <a:buClr>
                <a:srgbClr val="000000"/>
              </a:buClr>
              <a:buSzPct val="89000"/>
              <a:buFont typeface="Arial"/>
              <a:buChar cha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Fourth Outline Level</a:t>
            </a:r>
            <a:endParaRPr b="0" lang="en-US" sz="1600" strike="noStrike" u="none">
              <a:solidFill>
                <a:srgbClr val="000000"/>
              </a:solidFill>
              <a:effectLst/>
              <a:uFillTx/>
              <a:latin typeface="Arial"/>
            </a:endParaRPr>
          </a:p>
          <a:p>
            <a:pPr lvl="4" marL="582480" indent="-149040">
              <a:buClr>
                <a:srgbClr val="000000"/>
              </a:buClr>
              <a:buSzPct val="75000"/>
              <a:buFont typeface="Arial"/>
              <a:buChar cha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Fifth Outline Level</a:t>
            </a:r>
            <a:endParaRPr b="0" lang="en-US" sz="1600" strike="noStrike" u="none">
              <a:solidFill>
                <a:srgbClr val="000000"/>
              </a:solidFill>
              <a:effectLst/>
              <a:uFillTx/>
              <a:latin typeface="Arial"/>
            </a:endParaRPr>
          </a:p>
          <a:p>
            <a:pPr lvl="5" marL="582480" indent="-149040">
              <a:buClr>
                <a:srgbClr val="000000"/>
              </a:buClr>
              <a:buSzPct val="75000"/>
              <a:buFont typeface="Arial"/>
              <a:buChar cha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Sixth Outline Level</a:t>
            </a:r>
            <a:endParaRPr b="0" lang="en-US" sz="1600" strike="noStrike" u="none">
              <a:solidFill>
                <a:srgbClr val="000000"/>
              </a:solidFill>
              <a:effectLst/>
              <a:uFillTx/>
              <a:latin typeface="Arial"/>
            </a:endParaRPr>
          </a:p>
          <a:p>
            <a:pPr lvl="6" marL="582480" indent="-149040">
              <a:buClr>
                <a:srgbClr val="000000"/>
              </a:buClr>
              <a:buSzPct val="75000"/>
              <a:buFont typeface="Arial"/>
              <a:buChar cha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Seventh Outline Level</a:t>
            </a:r>
            <a:endParaRPr b="0" lang="en-US" sz="1600" strike="noStrike" u="none">
              <a:solidFill>
                <a:srgbClr val="000000"/>
              </a:solidFill>
              <a:effectLst/>
              <a:uFillTx/>
              <a:latin typeface="Arial"/>
            </a:endParaRPr>
          </a:p>
        </p:txBody>
      </p:sp>
      <p:grpSp>
        <p:nvGrpSpPr>
          <p:cNvPr id="4" name="McK Slide Elements"/>
          <p:cNvGrpSpPr/>
          <p:nvPr/>
        </p:nvGrpSpPr>
        <p:grpSpPr>
          <a:xfrm>
            <a:off x="139680" y="284040"/>
            <a:ext cx="8593920" cy="6261120"/>
            <a:chOff x="139680" y="284040"/>
            <a:chExt cx="8593920" cy="6261120"/>
          </a:xfrm>
        </p:grpSpPr>
        <p:sp>
          <p:nvSpPr>
            <p:cNvPr id="5" name="McK Measure" hidden="1"/>
            <p:cNvSpPr/>
            <p:nvPr/>
          </p:nvSpPr>
          <p:spPr>
            <a:xfrm>
              <a:off x="141480" y="531720"/>
              <a:ext cx="1431360" cy="244080"/>
            </a:xfrm>
            <a:prstGeom prst="rect">
              <a:avLst/>
            </a:prstGeom>
            <a:noFill/>
            <a:ln w="0">
              <a:noFill/>
            </a:ln>
          </p:spPr>
          <p:style>
            <a:lnRef idx="0"/>
            <a:fillRef idx="0"/>
            <a:effectRef idx="0"/>
            <a:fontRef idx="minor"/>
          </p:style>
          <p:txBody>
            <a:bodyPr wrap="none" lIns="0" rIns="0" tIns="0" bIns="0" anchor="t">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Unit of measure</a:t>
              </a:r>
              <a:endParaRPr b="0" lang="en-US" sz="1600" strike="noStrike" u="none">
                <a:solidFill>
                  <a:srgbClr val="000000"/>
                </a:solidFill>
                <a:effectLst/>
                <a:uFillTx/>
                <a:latin typeface="Arial"/>
              </a:endParaRPr>
            </a:p>
          </p:txBody>
        </p:sp>
        <p:sp>
          <p:nvSpPr>
            <p:cNvPr id="6" name="McK Footnote" hidden="1"/>
            <p:cNvSpPr/>
            <p:nvPr/>
          </p:nvSpPr>
          <p:spPr>
            <a:xfrm>
              <a:off x="139680" y="6153480"/>
              <a:ext cx="8591400" cy="391680"/>
            </a:xfrm>
            <a:prstGeom prst="rect">
              <a:avLst/>
            </a:prstGeom>
            <a:noFill/>
            <a:ln w="0">
              <a:noFill/>
            </a:ln>
          </p:spPr>
          <p:style>
            <a:lnRef idx="0"/>
            <a:fillRef idx="0"/>
            <a:effectRef idx="0"/>
            <a:fontRef idx="minor"/>
          </p:style>
          <p:txBody>
            <a:bodyPr lIns="0" rIns="0" tIns="0" bIns="0" anchor="b">
              <a:spAutoFit/>
            </a:bodyPr>
            <a:p>
              <a:pPr marL="563400" indent="-563400">
                <a:spcAft>
                  <a:spcPts val="201"/>
                </a:spcAft>
                <a:tabLst>
                  <a:tab algn="l" pos="0"/>
                  <a:tab algn="r" pos="5176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Footnote</a:t>
              </a:r>
              <a:endParaRPr b="0" lang="en-US" sz="1200" strike="noStrike" u="none">
                <a:solidFill>
                  <a:srgbClr val="000000"/>
                </a:solidFill>
                <a:effectLst/>
                <a:uFillTx/>
                <a:latin typeface="Arial"/>
              </a:endParaRPr>
            </a:p>
            <a:p>
              <a:pPr marL="563400" indent="-563400">
                <a:spcAft>
                  <a:spcPts val="201"/>
                </a:spcAft>
                <a:tabLst>
                  <a:tab algn="l" pos="0"/>
                  <a:tab algn="r" pos="5176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Source:</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Source</a:t>
              </a:r>
              <a:endParaRPr b="0" lang="en-US" sz="1200" strike="noStrike" u="none">
                <a:solidFill>
                  <a:srgbClr val="000000"/>
                </a:solidFill>
                <a:effectLst/>
                <a:uFillTx/>
                <a:latin typeface="Arial"/>
              </a:endParaRPr>
            </a:p>
          </p:txBody>
        </p:sp>
        <p:grpSp>
          <p:nvGrpSpPr>
            <p:cNvPr id="7" name="McK Sticker"/>
            <p:cNvGrpSpPr/>
            <p:nvPr/>
          </p:nvGrpSpPr>
          <p:grpSpPr>
            <a:xfrm>
              <a:off x="7299000" y="284040"/>
              <a:ext cx="1432080" cy="215640"/>
              <a:chOff x="7299000" y="284040"/>
              <a:chExt cx="1432080" cy="215640"/>
            </a:xfrm>
          </p:grpSpPr>
          <p:sp>
            <p:nvSpPr>
              <p:cNvPr id="8" name="McK Footnote" hidden="1"/>
              <p:cNvSpPr/>
              <p:nvPr/>
            </p:nvSpPr>
            <p:spPr>
              <a:xfrm>
                <a:off x="7299000" y="299880"/>
                <a:ext cx="1432080" cy="183240"/>
              </a:xfrm>
              <a:prstGeom prst="rect">
                <a:avLst/>
              </a:prstGeom>
              <a:noFill/>
              <a:ln w="0">
                <a:noFill/>
              </a:ln>
            </p:spPr>
            <p:style>
              <a:lnRef idx="0"/>
              <a:fillRef idx="0"/>
              <a:effectRef idx="0"/>
              <a:fontRef idx="minor"/>
            </p:style>
            <p:txBody>
              <a:bodyPr wrap="none" lIns="0" rIns="0" tIns="0" bIns="0" anchor="t">
                <a:spAutoFit/>
              </a:bodyPr>
              <a:p>
                <a:pPr algn="r">
                  <a:tabLst>
                    <a:tab algn="l" pos="0"/>
                    <a:tab algn="l" pos="812880"/>
                    <a:tab algn="l" pos="1625760"/>
                    <a:tab algn="l" pos="2438280"/>
                    <a:tab algn="l" pos="3251160"/>
                    <a:tab algn="l" pos="4064040"/>
                    <a:tab algn="l" pos="4876920"/>
                    <a:tab algn="l" pos="5689440"/>
                    <a:tab algn="l" pos="6502320"/>
                    <a:tab algn="l" pos="7315200"/>
                    <a:tab algn="l" pos="8128080"/>
                    <a:tab algn="l" pos="8940960"/>
                    <a:tab algn="l" pos="9753480"/>
                    <a:tab algn="l" pos="10566360"/>
                  </a:tabLst>
                </a:pPr>
                <a:r>
                  <a:rPr b="0" i="1" lang="en-US" sz="1200" strike="noStrike" u="none">
                    <a:solidFill>
                      <a:srgbClr val="000000"/>
                    </a:solidFill>
                    <a:effectLst/>
                    <a:uFillTx/>
                    <a:latin typeface="Arial"/>
                  </a:rPr>
                  <a:t>STICKER (ALL CAP)</a:t>
                </a:r>
                <a:endParaRPr b="0" lang="en-US" sz="1200" strike="noStrike" u="none">
                  <a:solidFill>
                    <a:srgbClr val="000000"/>
                  </a:solidFill>
                  <a:effectLst/>
                  <a:uFillTx/>
                  <a:latin typeface="Arial"/>
                </a:endParaRPr>
              </a:p>
            </p:txBody>
          </p:sp>
          <p:grpSp>
            <p:nvGrpSpPr>
              <p:cNvPr id="9" name=""/>
              <p:cNvGrpSpPr/>
              <p:nvPr/>
            </p:nvGrpSpPr>
            <p:grpSpPr>
              <a:xfrm>
                <a:off x="7306200" y="284040"/>
                <a:ext cx="1423440" cy="215640"/>
                <a:chOff x="7306200" y="284040"/>
                <a:chExt cx="1423440" cy="215640"/>
              </a:xfrm>
            </p:grpSpPr>
            <p:sp>
              <p:nvSpPr>
                <p:cNvPr id="10" name=""/>
                <p:cNvSpPr/>
                <p:nvPr/>
              </p:nvSpPr>
              <p:spPr>
                <a:xfrm>
                  <a:off x="7306200" y="284040"/>
                  <a:ext cx="1423440" cy="0"/>
                </a:xfrm>
                <a:prstGeom prst="line">
                  <a:avLst/>
                </a:prstGeom>
                <a:ln w="1260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11" name=""/>
                <p:cNvSpPr/>
                <p:nvPr/>
              </p:nvSpPr>
              <p:spPr>
                <a:xfrm>
                  <a:off x="7306200" y="499680"/>
                  <a:ext cx="1423440" cy="0"/>
                </a:xfrm>
                <a:prstGeom prst="line">
                  <a:avLst/>
                </a:prstGeom>
                <a:ln w="1260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grpSp>
        </p:grpSp>
        <p:grpSp>
          <p:nvGrpSpPr>
            <p:cNvPr id="12" name="McK Legend"/>
            <p:cNvGrpSpPr/>
            <p:nvPr/>
          </p:nvGrpSpPr>
          <p:grpSpPr>
            <a:xfrm>
              <a:off x="7875720" y="776160"/>
              <a:ext cx="857880" cy="767520"/>
              <a:chOff x="7875720" y="776160"/>
              <a:chExt cx="857880" cy="767520"/>
            </a:xfrm>
          </p:grpSpPr>
          <p:grpSp>
            <p:nvGrpSpPr>
              <p:cNvPr id="13" name=""/>
              <p:cNvGrpSpPr/>
              <p:nvPr/>
            </p:nvGrpSpPr>
            <p:grpSpPr>
              <a:xfrm>
                <a:off x="7875720" y="776160"/>
                <a:ext cx="857880" cy="183240"/>
                <a:chOff x="7875720" y="776160"/>
                <a:chExt cx="857880" cy="183240"/>
              </a:xfrm>
            </p:grpSpPr>
            <p:sp>
              <p:nvSpPr>
                <p:cNvPr id="14" name="" hidden="1"/>
                <p:cNvSpPr/>
                <p:nvPr/>
              </p:nvSpPr>
              <p:spPr>
                <a:xfrm>
                  <a:off x="7875720" y="798480"/>
                  <a:ext cx="284040" cy="139680"/>
                </a:xfrm>
                <a:prstGeom prst="rect">
                  <a:avLst/>
                </a:prstGeom>
                <a:solidFill>
                  <a:srgbClr val="ffffff"/>
                </a:solidFill>
                <a:ln w="12600">
                  <a:solidFill>
                    <a:srgbClr val="000000"/>
                  </a:solidFill>
                  <a:miter/>
                </a:ln>
              </p:spPr>
              <p:style>
                <a:lnRef idx="0"/>
                <a:fillRef idx="0"/>
                <a:effectRef idx="0"/>
                <a:fontRef idx="minor"/>
              </p:style>
              <p:txBody>
                <a:bodyPr wrap="none" lIns="0" rIns="0" tIns="0" bIns="0" anchor="b">
                  <a:spAutoFit/>
                </a:bodyPr>
                <a:p>
                  <a:endParaRPr b="0" lang="en-US" sz="2400" strike="noStrike" u="none">
                    <a:solidFill>
                      <a:srgbClr val="000000"/>
                    </a:solidFill>
                    <a:effectLst/>
                    <a:uFillTx/>
                    <a:latin typeface="Arial"/>
                  </a:endParaRPr>
                </a:p>
              </p:txBody>
            </p:sp>
            <p:sp>
              <p:nvSpPr>
                <p:cNvPr id="15" name="McK Footnote" hidden="1"/>
                <p:cNvSpPr/>
                <p:nvPr/>
              </p:nvSpPr>
              <p:spPr>
                <a:xfrm>
                  <a:off x="8224200" y="776160"/>
                  <a:ext cx="509400" cy="183240"/>
                </a:xfrm>
                <a:prstGeom prst="rect">
                  <a:avLst/>
                </a:prstGeom>
                <a:noFill/>
                <a:ln w="0">
                  <a:noFill/>
                </a:ln>
              </p:spPr>
              <p:style>
                <a:lnRef idx="0"/>
                <a:fillRef idx="0"/>
                <a:effectRef idx="0"/>
                <a:fontRef idx="minor"/>
              </p:style>
              <p:txBody>
                <a:bodyPr wrap="none" lIns="0" rIns="0" tIns="0" bIns="0" anchor="t">
                  <a:spAutoFit/>
                </a:bodyPr>
                <a:p>
                  <a:pPr>
                    <a:tabLst>
                      <a:tab algn="l" pos="0"/>
                      <a:tab algn="l" pos="804960"/>
                      <a:tab algn="l" pos="1609560"/>
                      <a:tab algn="l" pos="2414520"/>
                      <a:tab algn="l" pos="3219480"/>
                      <a:tab algn="l" pos="4024440"/>
                      <a:tab algn="l" pos="4829040"/>
                      <a:tab algn="l" pos="5634000"/>
                      <a:tab algn="l" pos="6438960"/>
                      <a:tab algn="l" pos="7243920"/>
                      <a:tab algn="l" pos="8048520"/>
                      <a:tab algn="l" pos="8853480"/>
                      <a:tab algn="l" pos="9658440"/>
                      <a:tab algn="l" pos="10463040"/>
                    </a:tabLst>
                  </a:pPr>
                  <a:r>
                    <a:rPr b="0" lang="en-US" sz="1200" strike="noStrike" u="none">
                      <a:solidFill>
                        <a:srgbClr val="000000"/>
                      </a:solidFill>
                      <a:effectLst/>
                      <a:uFillTx/>
                      <a:latin typeface="Arial"/>
                    </a:rPr>
                    <a:t>Legend</a:t>
                  </a:r>
                  <a:endParaRPr b="0" lang="en-US" sz="1200" strike="noStrike" u="none">
                    <a:solidFill>
                      <a:srgbClr val="000000"/>
                    </a:solidFill>
                    <a:effectLst/>
                    <a:uFillTx/>
                    <a:latin typeface="Arial"/>
                  </a:endParaRPr>
                </a:p>
              </p:txBody>
            </p:sp>
          </p:grpSp>
          <p:grpSp>
            <p:nvGrpSpPr>
              <p:cNvPr id="16" name=""/>
              <p:cNvGrpSpPr/>
              <p:nvPr/>
            </p:nvGrpSpPr>
            <p:grpSpPr>
              <a:xfrm>
                <a:off x="7875720" y="969840"/>
                <a:ext cx="857880" cy="183240"/>
                <a:chOff x="7875720" y="969840"/>
                <a:chExt cx="857880" cy="183240"/>
              </a:xfrm>
            </p:grpSpPr>
            <p:sp>
              <p:nvSpPr>
                <p:cNvPr id="17" name="" hidden="1"/>
                <p:cNvSpPr/>
                <p:nvPr/>
              </p:nvSpPr>
              <p:spPr>
                <a:xfrm>
                  <a:off x="7875720" y="992160"/>
                  <a:ext cx="284040" cy="139680"/>
                </a:xfrm>
                <a:prstGeom prst="rect">
                  <a:avLst/>
                </a:prstGeom>
                <a:solidFill>
                  <a:srgbClr val="d0d0d0"/>
                </a:solidFill>
                <a:ln w="12600">
                  <a:solidFill>
                    <a:srgbClr val="000000"/>
                  </a:solidFill>
                  <a:miter/>
                </a:ln>
              </p:spPr>
              <p:style>
                <a:lnRef idx="0"/>
                <a:fillRef idx="0"/>
                <a:effectRef idx="0"/>
                <a:fontRef idx="minor"/>
              </p:style>
              <p:txBody>
                <a:bodyPr wrap="none" lIns="0" rIns="0" tIns="0" bIns="0" anchor="b">
                  <a:spAutoFit/>
                </a:bodyPr>
                <a:p>
                  <a:endParaRPr b="0" lang="en-US" sz="2400" strike="noStrike" u="none">
                    <a:solidFill>
                      <a:srgbClr val="000000"/>
                    </a:solidFill>
                    <a:effectLst/>
                    <a:uFillTx/>
                    <a:latin typeface="Arial"/>
                  </a:endParaRPr>
                </a:p>
              </p:txBody>
            </p:sp>
            <p:sp>
              <p:nvSpPr>
                <p:cNvPr id="18" name="McK Footnote" hidden="1"/>
                <p:cNvSpPr/>
                <p:nvPr/>
              </p:nvSpPr>
              <p:spPr>
                <a:xfrm>
                  <a:off x="8224200" y="969840"/>
                  <a:ext cx="509400" cy="183240"/>
                </a:xfrm>
                <a:prstGeom prst="rect">
                  <a:avLst/>
                </a:prstGeom>
                <a:noFill/>
                <a:ln w="0">
                  <a:noFill/>
                </a:ln>
              </p:spPr>
              <p:style>
                <a:lnRef idx="0"/>
                <a:fillRef idx="0"/>
                <a:effectRef idx="0"/>
                <a:fontRef idx="minor"/>
              </p:style>
              <p:txBody>
                <a:bodyPr wrap="none" lIns="0" rIns="0" tIns="0" bIns="0" anchor="t">
                  <a:spAutoFit/>
                </a:bodyPr>
                <a:p>
                  <a:pPr>
                    <a:tabLst>
                      <a:tab algn="l" pos="0"/>
                      <a:tab algn="l" pos="804960"/>
                      <a:tab algn="l" pos="1609560"/>
                      <a:tab algn="l" pos="2414520"/>
                      <a:tab algn="l" pos="3219480"/>
                      <a:tab algn="l" pos="4024440"/>
                      <a:tab algn="l" pos="4829040"/>
                      <a:tab algn="l" pos="5634000"/>
                      <a:tab algn="l" pos="6438960"/>
                      <a:tab algn="l" pos="7243920"/>
                      <a:tab algn="l" pos="8048520"/>
                      <a:tab algn="l" pos="8853480"/>
                      <a:tab algn="l" pos="9658440"/>
                      <a:tab algn="l" pos="10463040"/>
                    </a:tabLst>
                  </a:pPr>
                  <a:r>
                    <a:rPr b="0" lang="en-US" sz="1200" strike="noStrike" u="none">
                      <a:solidFill>
                        <a:srgbClr val="000000"/>
                      </a:solidFill>
                      <a:effectLst/>
                      <a:uFillTx/>
                      <a:latin typeface="Arial"/>
                    </a:rPr>
                    <a:t>Legend</a:t>
                  </a:r>
                  <a:endParaRPr b="0" lang="en-US" sz="1200" strike="noStrike" u="none">
                    <a:solidFill>
                      <a:srgbClr val="000000"/>
                    </a:solidFill>
                    <a:effectLst/>
                    <a:uFillTx/>
                    <a:latin typeface="Arial"/>
                  </a:endParaRPr>
                </a:p>
              </p:txBody>
            </p:sp>
          </p:grpSp>
          <p:grpSp>
            <p:nvGrpSpPr>
              <p:cNvPr id="19" name=""/>
              <p:cNvGrpSpPr/>
              <p:nvPr/>
            </p:nvGrpSpPr>
            <p:grpSpPr>
              <a:xfrm>
                <a:off x="7875720" y="1165320"/>
                <a:ext cx="857880" cy="183240"/>
                <a:chOff x="7875720" y="1165320"/>
                <a:chExt cx="857880" cy="183240"/>
              </a:xfrm>
            </p:grpSpPr>
            <p:sp>
              <p:nvSpPr>
                <p:cNvPr id="20" name="" hidden="1"/>
                <p:cNvSpPr/>
                <p:nvPr/>
              </p:nvSpPr>
              <p:spPr>
                <a:xfrm>
                  <a:off x="7875720" y="1187280"/>
                  <a:ext cx="284040" cy="140040"/>
                </a:xfrm>
                <a:prstGeom prst="rect">
                  <a:avLst/>
                </a:prstGeom>
                <a:solidFill>
                  <a:srgbClr val="909090"/>
                </a:solidFill>
                <a:ln w="12600">
                  <a:solidFill>
                    <a:srgbClr val="000000"/>
                  </a:solidFill>
                  <a:miter/>
                </a:ln>
              </p:spPr>
              <p:style>
                <a:lnRef idx="0"/>
                <a:fillRef idx="0"/>
                <a:effectRef idx="0"/>
                <a:fontRef idx="minor"/>
              </p:style>
              <p:txBody>
                <a:bodyPr wrap="none" lIns="0" rIns="0" tIns="0" bIns="0" anchor="b">
                  <a:spAutoFit/>
                </a:bodyPr>
                <a:p>
                  <a:endParaRPr b="0" lang="en-US" sz="2400" strike="noStrike" u="none">
                    <a:solidFill>
                      <a:srgbClr val="000000"/>
                    </a:solidFill>
                    <a:effectLst/>
                    <a:uFillTx/>
                    <a:latin typeface="Arial"/>
                  </a:endParaRPr>
                </a:p>
              </p:txBody>
            </p:sp>
            <p:sp>
              <p:nvSpPr>
                <p:cNvPr id="21" name="McK Footnote" hidden="1"/>
                <p:cNvSpPr/>
                <p:nvPr/>
              </p:nvSpPr>
              <p:spPr>
                <a:xfrm>
                  <a:off x="8224200" y="1165320"/>
                  <a:ext cx="509400" cy="183240"/>
                </a:xfrm>
                <a:prstGeom prst="rect">
                  <a:avLst/>
                </a:prstGeom>
                <a:noFill/>
                <a:ln w="0">
                  <a:noFill/>
                </a:ln>
              </p:spPr>
              <p:style>
                <a:lnRef idx="0"/>
                <a:fillRef idx="0"/>
                <a:effectRef idx="0"/>
                <a:fontRef idx="minor"/>
              </p:style>
              <p:txBody>
                <a:bodyPr wrap="none" lIns="0" rIns="0" tIns="0" bIns="0" anchor="t">
                  <a:spAutoFit/>
                </a:bodyPr>
                <a:p>
                  <a:pPr>
                    <a:tabLst>
                      <a:tab algn="l" pos="0"/>
                      <a:tab algn="l" pos="804960"/>
                      <a:tab algn="l" pos="1609560"/>
                      <a:tab algn="l" pos="2414520"/>
                      <a:tab algn="l" pos="3219480"/>
                      <a:tab algn="l" pos="4024440"/>
                      <a:tab algn="l" pos="4829040"/>
                      <a:tab algn="l" pos="5634000"/>
                      <a:tab algn="l" pos="6438960"/>
                      <a:tab algn="l" pos="7243920"/>
                      <a:tab algn="l" pos="8048520"/>
                      <a:tab algn="l" pos="8853480"/>
                      <a:tab algn="l" pos="9658440"/>
                      <a:tab algn="l" pos="10463040"/>
                    </a:tabLst>
                  </a:pPr>
                  <a:r>
                    <a:rPr b="0" lang="en-US" sz="1200" strike="noStrike" u="none">
                      <a:solidFill>
                        <a:srgbClr val="000000"/>
                      </a:solidFill>
                      <a:effectLst/>
                      <a:uFillTx/>
                      <a:latin typeface="Arial"/>
                    </a:rPr>
                    <a:t>Legend</a:t>
                  </a:r>
                  <a:endParaRPr b="0" lang="en-US" sz="1200" strike="noStrike" u="none">
                    <a:solidFill>
                      <a:srgbClr val="000000"/>
                    </a:solidFill>
                    <a:effectLst/>
                    <a:uFillTx/>
                    <a:latin typeface="Arial"/>
                  </a:endParaRPr>
                </a:p>
              </p:txBody>
            </p:sp>
          </p:grpSp>
          <p:grpSp>
            <p:nvGrpSpPr>
              <p:cNvPr id="22" name=""/>
              <p:cNvGrpSpPr/>
              <p:nvPr/>
            </p:nvGrpSpPr>
            <p:grpSpPr>
              <a:xfrm>
                <a:off x="7875720" y="1360440"/>
                <a:ext cx="857880" cy="183240"/>
                <a:chOff x="7875720" y="1360440"/>
                <a:chExt cx="857880" cy="183240"/>
              </a:xfrm>
            </p:grpSpPr>
            <p:sp>
              <p:nvSpPr>
                <p:cNvPr id="23" name="" hidden="1"/>
                <p:cNvSpPr/>
                <p:nvPr/>
              </p:nvSpPr>
              <p:spPr>
                <a:xfrm>
                  <a:off x="7875720" y="1382760"/>
                  <a:ext cx="284040" cy="139680"/>
                </a:xfrm>
                <a:prstGeom prst="rect">
                  <a:avLst/>
                </a:prstGeom>
                <a:solidFill>
                  <a:srgbClr val="000000"/>
                </a:solidFill>
                <a:ln w="12600">
                  <a:solidFill>
                    <a:srgbClr val="000000"/>
                  </a:solidFill>
                  <a:miter/>
                </a:ln>
              </p:spPr>
              <p:style>
                <a:lnRef idx="0"/>
                <a:fillRef idx="0"/>
                <a:effectRef idx="0"/>
                <a:fontRef idx="minor"/>
              </p:style>
              <p:txBody>
                <a:bodyPr wrap="none" lIns="0" rIns="0" tIns="0" bIns="0" anchor="b">
                  <a:spAutoFit/>
                </a:bodyPr>
                <a:p>
                  <a:endParaRPr b="0" lang="en-US" sz="2400" strike="noStrike" u="none">
                    <a:solidFill>
                      <a:srgbClr val="000000"/>
                    </a:solidFill>
                    <a:effectLst/>
                    <a:uFillTx/>
                    <a:latin typeface="Arial"/>
                  </a:endParaRPr>
                </a:p>
              </p:txBody>
            </p:sp>
            <p:sp>
              <p:nvSpPr>
                <p:cNvPr id="24" name="McK Footnote" hidden="1"/>
                <p:cNvSpPr/>
                <p:nvPr/>
              </p:nvSpPr>
              <p:spPr>
                <a:xfrm>
                  <a:off x="8224200" y="1360440"/>
                  <a:ext cx="509400" cy="183240"/>
                </a:xfrm>
                <a:prstGeom prst="rect">
                  <a:avLst/>
                </a:prstGeom>
                <a:noFill/>
                <a:ln w="0">
                  <a:noFill/>
                </a:ln>
              </p:spPr>
              <p:style>
                <a:lnRef idx="0"/>
                <a:fillRef idx="0"/>
                <a:effectRef idx="0"/>
                <a:fontRef idx="minor"/>
              </p:style>
              <p:txBody>
                <a:bodyPr wrap="none" lIns="0" rIns="0" tIns="0" bIns="0" anchor="t">
                  <a:spAutoFit/>
                </a:bodyPr>
                <a:p>
                  <a:pPr>
                    <a:tabLst>
                      <a:tab algn="l" pos="0"/>
                      <a:tab algn="l" pos="804960"/>
                      <a:tab algn="l" pos="1609560"/>
                      <a:tab algn="l" pos="2414520"/>
                      <a:tab algn="l" pos="3219480"/>
                      <a:tab algn="l" pos="4024440"/>
                      <a:tab algn="l" pos="4829040"/>
                      <a:tab algn="l" pos="5634000"/>
                      <a:tab algn="l" pos="6438960"/>
                      <a:tab algn="l" pos="7243920"/>
                      <a:tab algn="l" pos="8048520"/>
                      <a:tab algn="l" pos="8853480"/>
                      <a:tab algn="l" pos="9658440"/>
                      <a:tab algn="l" pos="10463040"/>
                    </a:tabLst>
                  </a:pPr>
                  <a:r>
                    <a:rPr b="0" lang="en-US" sz="1200" strike="noStrike" u="none">
                      <a:solidFill>
                        <a:srgbClr val="000000"/>
                      </a:solidFill>
                      <a:effectLst/>
                      <a:uFillTx/>
                      <a:latin typeface="Arial"/>
                    </a:rPr>
                    <a:t>Legend</a:t>
                  </a:r>
                  <a:endParaRPr b="0" lang="en-US" sz="1200" strike="noStrike" u="none">
                    <a:solidFill>
                      <a:srgbClr val="000000"/>
                    </a:solidFill>
                    <a:effectLst/>
                    <a:uFillTx/>
                    <a:latin typeface="Arial"/>
                  </a:endParaRPr>
                </a:p>
              </p:txBody>
            </p:sp>
          </p:grpSp>
        </p:grpSp>
      </p:grpSp>
      <p:sp>
        <p:nvSpPr>
          <p:cNvPr id="25" name=""/>
          <p:cNvSpPr/>
          <p:nvPr/>
        </p:nvSpPr>
        <p:spPr>
          <a:xfrm rot="21599400">
            <a:off x="2590920" y="-70200"/>
            <a:ext cx="2944800" cy="368280"/>
          </a:xfrm>
          <a:prstGeom prst="rect">
            <a:avLst/>
          </a:prstGeom>
          <a:noFill/>
          <a:ln w="0">
            <a:noFill/>
          </a:ln>
        </p:spPr>
        <p:style>
          <a:lnRef idx="0"/>
          <a:fillRef idx="0"/>
          <a:effectRef idx="0"/>
          <a:fontRef idx="minor"/>
        </p:style>
        <p:txBody>
          <a:bodyPr lIns="90000" rIns="90000" tIns="46800" bIns="46800" anchor="ctr">
            <a:spAutoFit/>
          </a:bodyPr>
          <a:p>
            <a:pPr algn="ctr">
              <a:lnSpc>
                <a:spcPct val="10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d0d0d0"/>
                </a:solidFill>
                <a:effectLst/>
                <a:uFillTx/>
                <a:latin typeface="Times New Roman"/>
              </a:rPr>
              <a:t>EBS- Company Confidential</a:t>
            </a:r>
            <a:endParaRPr b="0" lang="en-US" sz="1800" strike="noStrike" u="none">
              <a:solidFill>
                <a:srgbClr val="000000"/>
              </a:solidFill>
              <a:effectLst/>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Default">
    <p:bg>
      <p:bgPr>
        <a:solidFill>
          <a:srgbClr val="ffffff"/>
        </a:solidFill>
      </p:bgPr>
    </p:bg>
    <p:spTree>
      <p:nvGrpSpPr>
        <p:cNvPr id="1" name=""/>
        <p:cNvGrpSpPr/>
        <p:nvPr/>
      </p:nvGrpSpPr>
      <p:grpSpPr>
        <a:xfrm>
          <a:off x="0" y="0"/>
          <a:ext cx="0" cy="0"/>
          <a:chOff x="0" y="0"/>
          <a:chExt cx="0" cy="0"/>
        </a:xfrm>
      </p:grpSpPr>
      <p:sp>
        <p:nvSpPr>
          <p:cNvPr id="26" name="PlaceHolder 1"/>
          <p:cNvSpPr>
            <a:spLocks noGrp="1"/>
          </p:cNvSpPr>
          <p:nvPr>
            <p:ph type="ftr" idx="3"/>
          </p:nvPr>
        </p:nvSpPr>
        <p:spPr>
          <a:xfrm>
            <a:off x="6998760" y="36360"/>
            <a:ext cx="1738440" cy="243720"/>
          </a:xfrm>
          <a:prstGeom prst="rect">
            <a:avLst/>
          </a:prstGeom>
          <a:noFill/>
          <a:ln w="0">
            <a:noFill/>
          </a:ln>
        </p:spPr>
        <p:txBody>
          <a:bodyPr lIns="0" rIns="0" tIns="0" bIns="0" anchor="t">
            <a:noAutofit/>
          </a:bodyPr>
          <a:lstStyle>
            <a:lvl1pPr indent="0" algn="r">
              <a:buNone/>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defRPr b="0" lang="en-US" sz="800" strike="noStrike" u="none">
                <a:solidFill>
                  <a:srgbClr val="000000"/>
                </a:solidFill>
                <a:effectLst/>
                <a:uFillTx/>
                <a:latin typeface="Times New Roman"/>
              </a:defRPr>
            </a:lvl1pPr>
          </a:lstStyle>
          <a:p>
            <a:pPr indent="0" algn="r">
              <a:buNone/>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800" strike="noStrike" u="none">
                <a:solidFill>
                  <a:srgbClr val="000000"/>
                </a:solidFill>
                <a:effectLst/>
                <a:uFillTx/>
                <a:latin typeface="Times New Roman"/>
              </a:rPr>
              <a:t>&lt;footer&gt;</a:t>
            </a:r>
            <a:r>
              <a:rPr b="0" lang="en-US" sz="800" strike="noStrike" u="none">
                <a:solidFill>
                  <a:srgbClr val="000000"/>
                </a:solidFill>
                <a:effectLst/>
                <a:uFillTx/>
                <a:latin typeface="Times New Roman"/>
              </a:rPr>
              <a:t>txho/enx116/01204 enx116.ppt</a:t>
            </a:r>
            <a:endParaRPr b="0" lang="en-US" sz="800" strike="noStrike" u="none">
              <a:solidFill>
                <a:srgbClr val="000000"/>
              </a:solidFill>
              <a:effectLst/>
              <a:uFillTx/>
              <a:latin typeface="Times New Roman"/>
            </a:endParaRPr>
          </a:p>
        </p:txBody>
      </p:sp>
      <p:sp>
        <p:nvSpPr>
          <p:cNvPr id="27" name="PlaceHolder 2"/>
          <p:cNvSpPr>
            <a:spLocks noGrp="1"/>
          </p:cNvSpPr>
          <p:nvPr>
            <p:ph type="sldNum" idx="4"/>
          </p:nvPr>
        </p:nvSpPr>
        <p:spPr>
          <a:xfrm>
            <a:off x="8551800" y="6511680"/>
            <a:ext cx="185760" cy="183240"/>
          </a:xfrm>
          <a:prstGeom prst="rect">
            <a:avLst/>
          </a:prstGeom>
          <a:noFill/>
          <a:ln w="0">
            <a:noFill/>
          </a:ln>
        </p:spPr>
        <p:txBody>
          <a:bodyPr lIns="0" rIns="0" tIns="0" bIns="0" anchor="t">
            <a:noAutofit/>
          </a:bodyPr>
          <a:lstStyle>
            <a:lvl1pPr indent="0" algn="r">
              <a:buNone/>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defRPr b="0" lang="en-US" sz="1200" strike="noStrike" u="none">
                <a:solidFill>
                  <a:srgbClr val="000000"/>
                </a:solidFill>
                <a:effectLst/>
                <a:uFillTx/>
                <a:latin typeface="Times New Roman"/>
              </a:defRPr>
            </a:lvl1pPr>
          </a:lstStyle>
          <a:p>
            <a:pPr indent="0" algn="r">
              <a:buNone/>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fld id="{FBEB58C1-CA4D-4361-B6E7-B80D758FD702}" type="slidenum">
              <a:rPr b="0" lang="en-US" sz="1200" strike="noStrike" u="none">
                <a:solidFill>
                  <a:srgbClr val="000000"/>
                </a:solidFill>
                <a:effectLst/>
                <a:uFillTx/>
                <a:latin typeface="Times New Roman"/>
              </a:rPr>
              <a:t>&lt;number&gt;</a:t>
            </a:fld>
            <a:endParaRPr b="0" lang="en-US" sz="1200" strike="noStrike" u="none">
              <a:solidFill>
                <a:srgbClr val="000000"/>
              </a:solidFill>
              <a:effectLst/>
              <a:uFillTx/>
              <a:latin typeface="Times New Roman"/>
            </a:endParaRPr>
          </a:p>
        </p:txBody>
      </p:sp>
      <p:sp>
        <p:nvSpPr>
          <p:cNvPr id="28" name="PlaceHolder 3"/>
          <p:cNvSpPr>
            <a:spLocks noGrp="1"/>
          </p:cNvSpPr>
          <p:nvPr>
            <p:ph type="title"/>
          </p:nvPr>
        </p:nvSpPr>
        <p:spPr>
          <a:xfrm>
            <a:off x="139320" y="227160"/>
            <a:ext cx="8591400" cy="289800"/>
          </a:xfrm>
          <a:prstGeom prst="rect">
            <a:avLst/>
          </a:prstGeom>
          <a:noFill/>
          <a:ln w="0">
            <a:noFill/>
          </a:ln>
        </p:spPr>
        <p:txBody>
          <a:bodyPr lIns="0" rIns="0" tIns="0" bIns="0" anchor="t">
            <a:noAutofit/>
          </a:bodyPr>
          <a:p>
            <a:pPr indent="0">
              <a:buNone/>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900" strike="noStrike" u="none">
                <a:solidFill>
                  <a:srgbClr val="000000"/>
                </a:solidFill>
                <a:effectLst/>
                <a:uFillTx/>
                <a:latin typeface="Arial"/>
              </a:rPr>
              <a:t>Click to edit the title text format</a:t>
            </a:r>
            <a:endParaRPr b="1" lang="en-US" sz="1900" strike="noStrike" u="none">
              <a:solidFill>
                <a:srgbClr val="000000"/>
              </a:solidFill>
              <a:effectLst/>
              <a:uFillTx/>
              <a:latin typeface="Arial"/>
            </a:endParaRPr>
          </a:p>
        </p:txBody>
      </p:sp>
      <p:sp>
        <p:nvSpPr>
          <p:cNvPr id="29" name="PlaceHolder 4"/>
          <p:cNvSpPr>
            <a:spLocks noGrp="1"/>
          </p:cNvSpPr>
          <p:nvPr>
            <p:ph type="body"/>
          </p:nvPr>
        </p:nvSpPr>
        <p:spPr>
          <a:xfrm>
            <a:off x="139320" y="1042920"/>
            <a:ext cx="8591400" cy="1706400"/>
          </a:xfrm>
          <a:prstGeom prst="rect">
            <a:avLst/>
          </a:prstGeom>
          <a:noFill/>
          <a:ln w="0">
            <a:noFill/>
          </a:ln>
        </p:spPr>
        <p:txBody>
          <a:bodyPr lIns="0" rIns="0" tIns="0" bIns="0" anchor="t">
            <a:normAutofit/>
          </a:bodyPr>
          <a:p>
            <a:pPr indent="0">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Click to edit the outline text format</a:t>
            </a:r>
            <a:endParaRPr b="0" lang="en-US" sz="1600" strike="noStrike" u="none">
              <a:solidFill>
                <a:srgbClr val="000000"/>
              </a:solidFill>
              <a:effectLst/>
              <a:uFillTx/>
              <a:latin typeface="Arial"/>
            </a:endParaRPr>
          </a:p>
          <a:p>
            <a:pPr lvl="1" marL="144360" indent="-142920">
              <a:buClr>
                <a:srgbClr val="000000"/>
              </a:buClr>
              <a:buSzPct val="120000"/>
              <a:buFont typeface="Arial"/>
              <a:buChar cha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Second Outline Level</a:t>
            </a:r>
            <a:endParaRPr b="0" lang="en-US" sz="1600" strike="noStrike" u="none">
              <a:solidFill>
                <a:srgbClr val="000000"/>
              </a:solidFill>
              <a:effectLst/>
              <a:uFillTx/>
              <a:latin typeface="Arial"/>
            </a:endParaRPr>
          </a:p>
          <a:p>
            <a:pPr lvl="2" marL="295200" indent="-149040">
              <a:buClr>
                <a:srgbClr val="000000"/>
              </a:buClr>
              <a:buFont typeface="Arial"/>
              <a:buChar cha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Third Outline Level</a:t>
            </a:r>
            <a:endParaRPr b="0" lang="en-US" sz="1600" strike="noStrike" u="none">
              <a:solidFill>
                <a:srgbClr val="000000"/>
              </a:solidFill>
              <a:effectLst/>
              <a:uFillTx/>
              <a:latin typeface="Arial"/>
            </a:endParaRPr>
          </a:p>
          <a:p>
            <a:pPr lvl="3" marL="431640" indent="-134640">
              <a:buClr>
                <a:srgbClr val="000000"/>
              </a:buClr>
              <a:buSzPct val="89000"/>
              <a:buFont typeface="Arial"/>
              <a:buChar cha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Fourth Outline Level</a:t>
            </a:r>
            <a:endParaRPr b="0" lang="en-US" sz="1600" strike="noStrike" u="none">
              <a:solidFill>
                <a:srgbClr val="000000"/>
              </a:solidFill>
              <a:effectLst/>
              <a:uFillTx/>
              <a:latin typeface="Arial"/>
            </a:endParaRPr>
          </a:p>
          <a:p>
            <a:pPr lvl="4" marL="582480" indent="-149040">
              <a:buClr>
                <a:srgbClr val="000000"/>
              </a:buClr>
              <a:buSzPct val="75000"/>
              <a:buFont typeface="Arial"/>
              <a:buChar cha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Fifth Outline Level</a:t>
            </a:r>
            <a:endParaRPr b="0" lang="en-US" sz="1600" strike="noStrike" u="none">
              <a:solidFill>
                <a:srgbClr val="000000"/>
              </a:solidFill>
              <a:effectLst/>
              <a:uFillTx/>
              <a:latin typeface="Arial"/>
            </a:endParaRPr>
          </a:p>
          <a:p>
            <a:pPr lvl="5" marL="582480" indent="-149040">
              <a:buClr>
                <a:srgbClr val="000000"/>
              </a:buClr>
              <a:buSzPct val="75000"/>
              <a:buFont typeface="Arial"/>
              <a:buChar cha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Sixth Outline Level</a:t>
            </a:r>
            <a:endParaRPr b="0" lang="en-US" sz="1600" strike="noStrike" u="none">
              <a:solidFill>
                <a:srgbClr val="000000"/>
              </a:solidFill>
              <a:effectLst/>
              <a:uFillTx/>
              <a:latin typeface="Arial"/>
            </a:endParaRPr>
          </a:p>
          <a:p>
            <a:pPr lvl="6" marL="582480" indent="-149040">
              <a:buClr>
                <a:srgbClr val="000000"/>
              </a:buClr>
              <a:buSzPct val="75000"/>
              <a:buFont typeface="Arial"/>
              <a:buChar cha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Seventh Outline Level</a:t>
            </a:r>
            <a:endParaRPr b="0" lang="en-US" sz="1600" strike="noStrike" u="none">
              <a:solidFill>
                <a:srgbClr val="000000"/>
              </a:solidFill>
              <a:effectLst/>
              <a:uFillTx/>
              <a:latin typeface="Arial"/>
            </a:endParaRPr>
          </a:p>
        </p:txBody>
      </p:sp>
      <p:grpSp>
        <p:nvGrpSpPr>
          <p:cNvPr id="30" name="McK Slide Elements"/>
          <p:cNvGrpSpPr/>
          <p:nvPr/>
        </p:nvGrpSpPr>
        <p:grpSpPr>
          <a:xfrm>
            <a:off x="139680" y="284040"/>
            <a:ext cx="8593920" cy="6261120"/>
            <a:chOff x="139680" y="284040"/>
            <a:chExt cx="8593920" cy="6261120"/>
          </a:xfrm>
        </p:grpSpPr>
        <p:sp>
          <p:nvSpPr>
            <p:cNvPr id="5" name="McK Measure" hidden="1"/>
            <p:cNvSpPr/>
            <p:nvPr/>
          </p:nvSpPr>
          <p:spPr>
            <a:xfrm>
              <a:off x="141480" y="531720"/>
              <a:ext cx="1431360" cy="244080"/>
            </a:xfrm>
            <a:prstGeom prst="rect">
              <a:avLst/>
            </a:prstGeom>
            <a:noFill/>
            <a:ln w="0">
              <a:noFill/>
            </a:ln>
          </p:spPr>
          <p:style>
            <a:lnRef idx="0"/>
            <a:fillRef idx="0"/>
            <a:effectRef idx="0"/>
            <a:fontRef idx="minor"/>
          </p:style>
          <p:txBody>
            <a:bodyPr wrap="none" lIns="0" rIns="0" tIns="0" bIns="0" anchor="t">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Unit of measure</a:t>
              </a:r>
              <a:endParaRPr b="0" lang="en-US" sz="1600" strike="noStrike" u="none">
                <a:solidFill>
                  <a:srgbClr val="000000"/>
                </a:solidFill>
                <a:effectLst/>
                <a:uFillTx/>
                <a:latin typeface="Arial"/>
              </a:endParaRPr>
            </a:p>
          </p:txBody>
        </p:sp>
        <p:sp>
          <p:nvSpPr>
            <p:cNvPr id="6" name="McK Footnote" hidden="1"/>
            <p:cNvSpPr/>
            <p:nvPr/>
          </p:nvSpPr>
          <p:spPr>
            <a:xfrm>
              <a:off x="139680" y="6153480"/>
              <a:ext cx="8591400" cy="391680"/>
            </a:xfrm>
            <a:prstGeom prst="rect">
              <a:avLst/>
            </a:prstGeom>
            <a:noFill/>
            <a:ln w="0">
              <a:noFill/>
            </a:ln>
          </p:spPr>
          <p:style>
            <a:lnRef idx="0"/>
            <a:fillRef idx="0"/>
            <a:effectRef idx="0"/>
            <a:fontRef idx="minor"/>
          </p:style>
          <p:txBody>
            <a:bodyPr lIns="0" rIns="0" tIns="0" bIns="0" anchor="b">
              <a:spAutoFit/>
            </a:bodyPr>
            <a:p>
              <a:pPr marL="563400" indent="-563400">
                <a:spcAft>
                  <a:spcPts val="201"/>
                </a:spcAft>
                <a:tabLst>
                  <a:tab algn="l" pos="0"/>
                  <a:tab algn="r" pos="5176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Footnote</a:t>
              </a:r>
              <a:endParaRPr b="0" lang="en-US" sz="1200" strike="noStrike" u="none">
                <a:solidFill>
                  <a:srgbClr val="000000"/>
                </a:solidFill>
                <a:effectLst/>
                <a:uFillTx/>
                <a:latin typeface="Arial"/>
              </a:endParaRPr>
            </a:p>
            <a:p>
              <a:pPr marL="563400" indent="-563400">
                <a:spcAft>
                  <a:spcPts val="201"/>
                </a:spcAft>
                <a:tabLst>
                  <a:tab algn="l" pos="0"/>
                  <a:tab algn="r" pos="5176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Source:</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Source</a:t>
              </a:r>
              <a:endParaRPr b="0" lang="en-US" sz="1200" strike="noStrike" u="none">
                <a:solidFill>
                  <a:srgbClr val="000000"/>
                </a:solidFill>
                <a:effectLst/>
                <a:uFillTx/>
                <a:latin typeface="Arial"/>
              </a:endParaRPr>
            </a:p>
          </p:txBody>
        </p:sp>
        <p:grpSp>
          <p:nvGrpSpPr>
            <p:cNvPr id="31" name="McK Sticker"/>
            <p:cNvGrpSpPr/>
            <p:nvPr/>
          </p:nvGrpSpPr>
          <p:grpSpPr>
            <a:xfrm>
              <a:off x="7299000" y="284040"/>
              <a:ext cx="1432080" cy="215640"/>
              <a:chOff x="7299000" y="284040"/>
              <a:chExt cx="1432080" cy="215640"/>
            </a:xfrm>
          </p:grpSpPr>
          <p:sp>
            <p:nvSpPr>
              <p:cNvPr id="8" name="McK Footnote" hidden="1"/>
              <p:cNvSpPr/>
              <p:nvPr/>
            </p:nvSpPr>
            <p:spPr>
              <a:xfrm>
                <a:off x="7299000" y="299880"/>
                <a:ext cx="1432080" cy="183240"/>
              </a:xfrm>
              <a:prstGeom prst="rect">
                <a:avLst/>
              </a:prstGeom>
              <a:noFill/>
              <a:ln w="0">
                <a:noFill/>
              </a:ln>
            </p:spPr>
            <p:style>
              <a:lnRef idx="0"/>
              <a:fillRef idx="0"/>
              <a:effectRef idx="0"/>
              <a:fontRef idx="minor"/>
            </p:style>
            <p:txBody>
              <a:bodyPr wrap="none" lIns="0" rIns="0" tIns="0" bIns="0" anchor="t">
                <a:spAutoFit/>
              </a:bodyPr>
              <a:p>
                <a:pPr algn="r">
                  <a:tabLst>
                    <a:tab algn="l" pos="0"/>
                    <a:tab algn="l" pos="812880"/>
                    <a:tab algn="l" pos="1625760"/>
                    <a:tab algn="l" pos="2438280"/>
                    <a:tab algn="l" pos="3251160"/>
                    <a:tab algn="l" pos="4064040"/>
                    <a:tab algn="l" pos="4876920"/>
                    <a:tab algn="l" pos="5689440"/>
                    <a:tab algn="l" pos="6502320"/>
                    <a:tab algn="l" pos="7315200"/>
                    <a:tab algn="l" pos="8128080"/>
                    <a:tab algn="l" pos="8940960"/>
                    <a:tab algn="l" pos="9753480"/>
                    <a:tab algn="l" pos="10566360"/>
                  </a:tabLst>
                </a:pPr>
                <a:r>
                  <a:rPr b="0" i="1" lang="en-US" sz="1200" strike="noStrike" u="none">
                    <a:solidFill>
                      <a:srgbClr val="000000"/>
                    </a:solidFill>
                    <a:effectLst/>
                    <a:uFillTx/>
                    <a:latin typeface="Arial"/>
                  </a:rPr>
                  <a:t>STICKER (ALL CAP)</a:t>
                </a:r>
                <a:endParaRPr b="0" lang="en-US" sz="1200" strike="noStrike" u="none">
                  <a:solidFill>
                    <a:srgbClr val="000000"/>
                  </a:solidFill>
                  <a:effectLst/>
                  <a:uFillTx/>
                  <a:latin typeface="Arial"/>
                </a:endParaRPr>
              </a:p>
            </p:txBody>
          </p:sp>
          <p:grpSp>
            <p:nvGrpSpPr>
              <p:cNvPr id="32" name=""/>
              <p:cNvGrpSpPr/>
              <p:nvPr/>
            </p:nvGrpSpPr>
            <p:grpSpPr>
              <a:xfrm>
                <a:off x="7306200" y="284040"/>
                <a:ext cx="1423440" cy="215640"/>
                <a:chOff x="7306200" y="284040"/>
                <a:chExt cx="1423440" cy="215640"/>
              </a:xfrm>
            </p:grpSpPr>
            <p:sp>
              <p:nvSpPr>
                <p:cNvPr id="33" name=""/>
                <p:cNvSpPr/>
                <p:nvPr/>
              </p:nvSpPr>
              <p:spPr>
                <a:xfrm>
                  <a:off x="7306200" y="284040"/>
                  <a:ext cx="1423440" cy="0"/>
                </a:xfrm>
                <a:prstGeom prst="line">
                  <a:avLst/>
                </a:prstGeom>
                <a:ln w="1260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34" name=""/>
                <p:cNvSpPr/>
                <p:nvPr/>
              </p:nvSpPr>
              <p:spPr>
                <a:xfrm>
                  <a:off x="7306200" y="499680"/>
                  <a:ext cx="1423440" cy="0"/>
                </a:xfrm>
                <a:prstGeom prst="line">
                  <a:avLst/>
                </a:prstGeom>
                <a:ln w="1260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grpSp>
        </p:grpSp>
        <p:grpSp>
          <p:nvGrpSpPr>
            <p:cNvPr id="35" name="McK Legend"/>
            <p:cNvGrpSpPr/>
            <p:nvPr/>
          </p:nvGrpSpPr>
          <p:grpSpPr>
            <a:xfrm>
              <a:off x="7875720" y="776160"/>
              <a:ext cx="857880" cy="767520"/>
              <a:chOff x="7875720" y="776160"/>
              <a:chExt cx="857880" cy="767520"/>
            </a:xfrm>
          </p:grpSpPr>
          <p:grpSp>
            <p:nvGrpSpPr>
              <p:cNvPr id="36" name=""/>
              <p:cNvGrpSpPr/>
              <p:nvPr/>
            </p:nvGrpSpPr>
            <p:grpSpPr>
              <a:xfrm>
                <a:off x="7875720" y="776160"/>
                <a:ext cx="857880" cy="183240"/>
                <a:chOff x="7875720" y="776160"/>
                <a:chExt cx="857880" cy="183240"/>
              </a:xfrm>
            </p:grpSpPr>
            <p:sp>
              <p:nvSpPr>
                <p:cNvPr id="14" name="" hidden="1"/>
                <p:cNvSpPr/>
                <p:nvPr/>
              </p:nvSpPr>
              <p:spPr>
                <a:xfrm>
                  <a:off x="7875720" y="798480"/>
                  <a:ext cx="284040" cy="139680"/>
                </a:xfrm>
                <a:prstGeom prst="rect">
                  <a:avLst/>
                </a:prstGeom>
                <a:solidFill>
                  <a:srgbClr val="ffffff"/>
                </a:solidFill>
                <a:ln w="12600">
                  <a:solidFill>
                    <a:srgbClr val="000000"/>
                  </a:solidFill>
                  <a:miter/>
                </a:ln>
              </p:spPr>
              <p:style>
                <a:lnRef idx="0"/>
                <a:fillRef idx="0"/>
                <a:effectRef idx="0"/>
                <a:fontRef idx="minor"/>
              </p:style>
              <p:txBody>
                <a:bodyPr wrap="none" lIns="0" rIns="0" tIns="0" bIns="0" anchor="b">
                  <a:spAutoFit/>
                </a:bodyPr>
                <a:p>
                  <a:endParaRPr b="0" lang="en-US" sz="2400" strike="noStrike" u="none">
                    <a:solidFill>
                      <a:srgbClr val="000000"/>
                    </a:solidFill>
                    <a:effectLst/>
                    <a:uFillTx/>
                    <a:latin typeface="Arial"/>
                  </a:endParaRPr>
                </a:p>
              </p:txBody>
            </p:sp>
            <p:sp>
              <p:nvSpPr>
                <p:cNvPr id="15" name="McK Footnote" hidden="1"/>
                <p:cNvSpPr/>
                <p:nvPr/>
              </p:nvSpPr>
              <p:spPr>
                <a:xfrm>
                  <a:off x="8224200" y="776160"/>
                  <a:ext cx="509400" cy="183240"/>
                </a:xfrm>
                <a:prstGeom prst="rect">
                  <a:avLst/>
                </a:prstGeom>
                <a:noFill/>
                <a:ln w="0">
                  <a:noFill/>
                </a:ln>
              </p:spPr>
              <p:style>
                <a:lnRef idx="0"/>
                <a:fillRef idx="0"/>
                <a:effectRef idx="0"/>
                <a:fontRef idx="minor"/>
              </p:style>
              <p:txBody>
                <a:bodyPr wrap="none" lIns="0" rIns="0" tIns="0" bIns="0" anchor="t">
                  <a:spAutoFit/>
                </a:bodyPr>
                <a:p>
                  <a:pPr>
                    <a:tabLst>
                      <a:tab algn="l" pos="0"/>
                      <a:tab algn="l" pos="804960"/>
                      <a:tab algn="l" pos="1609560"/>
                      <a:tab algn="l" pos="2414520"/>
                      <a:tab algn="l" pos="3219480"/>
                      <a:tab algn="l" pos="4024440"/>
                      <a:tab algn="l" pos="4829040"/>
                      <a:tab algn="l" pos="5634000"/>
                      <a:tab algn="l" pos="6438960"/>
                      <a:tab algn="l" pos="7243920"/>
                      <a:tab algn="l" pos="8048520"/>
                      <a:tab algn="l" pos="8853480"/>
                      <a:tab algn="l" pos="9658440"/>
                      <a:tab algn="l" pos="10463040"/>
                    </a:tabLst>
                  </a:pPr>
                  <a:r>
                    <a:rPr b="0" lang="en-US" sz="1200" strike="noStrike" u="none">
                      <a:solidFill>
                        <a:srgbClr val="000000"/>
                      </a:solidFill>
                      <a:effectLst/>
                      <a:uFillTx/>
                      <a:latin typeface="Arial"/>
                    </a:rPr>
                    <a:t>Legend</a:t>
                  </a:r>
                  <a:endParaRPr b="0" lang="en-US" sz="1200" strike="noStrike" u="none">
                    <a:solidFill>
                      <a:srgbClr val="000000"/>
                    </a:solidFill>
                    <a:effectLst/>
                    <a:uFillTx/>
                    <a:latin typeface="Arial"/>
                  </a:endParaRPr>
                </a:p>
              </p:txBody>
            </p:sp>
          </p:grpSp>
          <p:grpSp>
            <p:nvGrpSpPr>
              <p:cNvPr id="37" name=""/>
              <p:cNvGrpSpPr/>
              <p:nvPr/>
            </p:nvGrpSpPr>
            <p:grpSpPr>
              <a:xfrm>
                <a:off x="7875720" y="969840"/>
                <a:ext cx="857880" cy="183240"/>
                <a:chOff x="7875720" y="969840"/>
                <a:chExt cx="857880" cy="183240"/>
              </a:xfrm>
            </p:grpSpPr>
            <p:sp>
              <p:nvSpPr>
                <p:cNvPr id="17" name="" hidden="1"/>
                <p:cNvSpPr/>
                <p:nvPr/>
              </p:nvSpPr>
              <p:spPr>
                <a:xfrm>
                  <a:off x="7875720" y="992160"/>
                  <a:ext cx="284040" cy="139680"/>
                </a:xfrm>
                <a:prstGeom prst="rect">
                  <a:avLst/>
                </a:prstGeom>
                <a:solidFill>
                  <a:srgbClr val="d0d0d0"/>
                </a:solidFill>
                <a:ln w="12600">
                  <a:solidFill>
                    <a:srgbClr val="000000"/>
                  </a:solidFill>
                  <a:miter/>
                </a:ln>
              </p:spPr>
              <p:style>
                <a:lnRef idx="0"/>
                <a:fillRef idx="0"/>
                <a:effectRef idx="0"/>
                <a:fontRef idx="minor"/>
              </p:style>
              <p:txBody>
                <a:bodyPr wrap="none" lIns="0" rIns="0" tIns="0" bIns="0" anchor="b">
                  <a:spAutoFit/>
                </a:bodyPr>
                <a:p>
                  <a:endParaRPr b="0" lang="en-US" sz="2400" strike="noStrike" u="none">
                    <a:solidFill>
                      <a:srgbClr val="000000"/>
                    </a:solidFill>
                    <a:effectLst/>
                    <a:uFillTx/>
                    <a:latin typeface="Arial"/>
                  </a:endParaRPr>
                </a:p>
              </p:txBody>
            </p:sp>
            <p:sp>
              <p:nvSpPr>
                <p:cNvPr id="18" name="McK Footnote" hidden="1"/>
                <p:cNvSpPr/>
                <p:nvPr/>
              </p:nvSpPr>
              <p:spPr>
                <a:xfrm>
                  <a:off x="8224200" y="969840"/>
                  <a:ext cx="509400" cy="183240"/>
                </a:xfrm>
                <a:prstGeom prst="rect">
                  <a:avLst/>
                </a:prstGeom>
                <a:noFill/>
                <a:ln w="0">
                  <a:noFill/>
                </a:ln>
              </p:spPr>
              <p:style>
                <a:lnRef idx="0"/>
                <a:fillRef idx="0"/>
                <a:effectRef idx="0"/>
                <a:fontRef idx="minor"/>
              </p:style>
              <p:txBody>
                <a:bodyPr wrap="none" lIns="0" rIns="0" tIns="0" bIns="0" anchor="t">
                  <a:spAutoFit/>
                </a:bodyPr>
                <a:p>
                  <a:pPr>
                    <a:tabLst>
                      <a:tab algn="l" pos="0"/>
                      <a:tab algn="l" pos="804960"/>
                      <a:tab algn="l" pos="1609560"/>
                      <a:tab algn="l" pos="2414520"/>
                      <a:tab algn="l" pos="3219480"/>
                      <a:tab algn="l" pos="4024440"/>
                      <a:tab algn="l" pos="4829040"/>
                      <a:tab algn="l" pos="5634000"/>
                      <a:tab algn="l" pos="6438960"/>
                      <a:tab algn="l" pos="7243920"/>
                      <a:tab algn="l" pos="8048520"/>
                      <a:tab algn="l" pos="8853480"/>
                      <a:tab algn="l" pos="9658440"/>
                      <a:tab algn="l" pos="10463040"/>
                    </a:tabLst>
                  </a:pPr>
                  <a:r>
                    <a:rPr b="0" lang="en-US" sz="1200" strike="noStrike" u="none">
                      <a:solidFill>
                        <a:srgbClr val="000000"/>
                      </a:solidFill>
                      <a:effectLst/>
                      <a:uFillTx/>
                      <a:latin typeface="Arial"/>
                    </a:rPr>
                    <a:t>Legend</a:t>
                  </a:r>
                  <a:endParaRPr b="0" lang="en-US" sz="1200" strike="noStrike" u="none">
                    <a:solidFill>
                      <a:srgbClr val="000000"/>
                    </a:solidFill>
                    <a:effectLst/>
                    <a:uFillTx/>
                    <a:latin typeface="Arial"/>
                  </a:endParaRPr>
                </a:p>
              </p:txBody>
            </p:sp>
          </p:grpSp>
          <p:grpSp>
            <p:nvGrpSpPr>
              <p:cNvPr id="38" name=""/>
              <p:cNvGrpSpPr/>
              <p:nvPr/>
            </p:nvGrpSpPr>
            <p:grpSpPr>
              <a:xfrm>
                <a:off x="7875720" y="1165320"/>
                <a:ext cx="857880" cy="183240"/>
                <a:chOff x="7875720" y="1165320"/>
                <a:chExt cx="857880" cy="183240"/>
              </a:xfrm>
            </p:grpSpPr>
            <p:sp>
              <p:nvSpPr>
                <p:cNvPr id="20" name="" hidden="1"/>
                <p:cNvSpPr/>
                <p:nvPr/>
              </p:nvSpPr>
              <p:spPr>
                <a:xfrm>
                  <a:off x="7875720" y="1187280"/>
                  <a:ext cx="284040" cy="140040"/>
                </a:xfrm>
                <a:prstGeom prst="rect">
                  <a:avLst/>
                </a:prstGeom>
                <a:solidFill>
                  <a:srgbClr val="909090"/>
                </a:solidFill>
                <a:ln w="12600">
                  <a:solidFill>
                    <a:srgbClr val="000000"/>
                  </a:solidFill>
                  <a:miter/>
                </a:ln>
              </p:spPr>
              <p:style>
                <a:lnRef idx="0"/>
                <a:fillRef idx="0"/>
                <a:effectRef idx="0"/>
                <a:fontRef idx="minor"/>
              </p:style>
              <p:txBody>
                <a:bodyPr wrap="none" lIns="0" rIns="0" tIns="0" bIns="0" anchor="b">
                  <a:spAutoFit/>
                </a:bodyPr>
                <a:p>
                  <a:endParaRPr b="0" lang="en-US" sz="2400" strike="noStrike" u="none">
                    <a:solidFill>
                      <a:srgbClr val="000000"/>
                    </a:solidFill>
                    <a:effectLst/>
                    <a:uFillTx/>
                    <a:latin typeface="Arial"/>
                  </a:endParaRPr>
                </a:p>
              </p:txBody>
            </p:sp>
            <p:sp>
              <p:nvSpPr>
                <p:cNvPr id="21" name="McK Footnote" hidden="1"/>
                <p:cNvSpPr/>
                <p:nvPr/>
              </p:nvSpPr>
              <p:spPr>
                <a:xfrm>
                  <a:off x="8224200" y="1165320"/>
                  <a:ext cx="509400" cy="183240"/>
                </a:xfrm>
                <a:prstGeom prst="rect">
                  <a:avLst/>
                </a:prstGeom>
                <a:noFill/>
                <a:ln w="0">
                  <a:noFill/>
                </a:ln>
              </p:spPr>
              <p:style>
                <a:lnRef idx="0"/>
                <a:fillRef idx="0"/>
                <a:effectRef idx="0"/>
                <a:fontRef idx="minor"/>
              </p:style>
              <p:txBody>
                <a:bodyPr wrap="none" lIns="0" rIns="0" tIns="0" bIns="0" anchor="t">
                  <a:spAutoFit/>
                </a:bodyPr>
                <a:p>
                  <a:pPr>
                    <a:tabLst>
                      <a:tab algn="l" pos="0"/>
                      <a:tab algn="l" pos="804960"/>
                      <a:tab algn="l" pos="1609560"/>
                      <a:tab algn="l" pos="2414520"/>
                      <a:tab algn="l" pos="3219480"/>
                      <a:tab algn="l" pos="4024440"/>
                      <a:tab algn="l" pos="4829040"/>
                      <a:tab algn="l" pos="5634000"/>
                      <a:tab algn="l" pos="6438960"/>
                      <a:tab algn="l" pos="7243920"/>
                      <a:tab algn="l" pos="8048520"/>
                      <a:tab algn="l" pos="8853480"/>
                      <a:tab algn="l" pos="9658440"/>
                      <a:tab algn="l" pos="10463040"/>
                    </a:tabLst>
                  </a:pPr>
                  <a:r>
                    <a:rPr b="0" lang="en-US" sz="1200" strike="noStrike" u="none">
                      <a:solidFill>
                        <a:srgbClr val="000000"/>
                      </a:solidFill>
                      <a:effectLst/>
                      <a:uFillTx/>
                      <a:latin typeface="Arial"/>
                    </a:rPr>
                    <a:t>Legend</a:t>
                  </a:r>
                  <a:endParaRPr b="0" lang="en-US" sz="1200" strike="noStrike" u="none">
                    <a:solidFill>
                      <a:srgbClr val="000000"/>
                    </a:solidFill>
                    <a:effectLst/>
                    <a:uFillTx/>
                    <a:latin typeface="Arial"/>
                  </a:endParaRPr>
                </a:p>
              </p:txBody>
            </p:sp>
          </p:grpSp>
          <p:grpSp>
            <p:nvGrpSpPr>
              <p:cNvPr id="39" name=""/>
              <p:cNvGrpSpPr/>
              <p:nvPr/>
            </p:nvGrpSpPr>
            <p:grpSpPr>
              <a:xfrm>
                <a:off x="7875720" y="1360440"/>
                <a:ext cx="857880" cy="183240"/>
                <a:chOff x="7875720" y="1360440"/>
                <a:chExt cx="857880" cy="183240"/>
              </a:xfrm>
            </p:grpSpPr>
            <p:sp>
              <p:nvSpPr>
                <p:cNvPr id="23" name="" hidden="1"/>
                <p:cNvSpPr/>
                <p:nvPr/>
              </p:nvSpPr>
              <p:spPr>
                <a:xfrm>
                  <a:off x="7875720" y="1382760"/>
                  <a:ext cx="284040" cy="139680"/>
                </a:xfrm>
                <a:prstGeom prst="rect">
                  <a:avLst/>
                </a:prstGeom>
                <a:solidFill>
                  <a:srgbClr val="000000"/>
                </a:solidFill>
                <a:ln w="12600">
                  <a:solidFill>
                    <a:srgbClr val="000000"/>
                  </a:solidFill>
                  <a:miter/>
                </a:ln>
              </p:spPr>
              <p:style>
                <a:lnRef idx="0"/>
                <a:fillRef idx="0"/>
                <a:effectRef idx="0"/>
                <a:fontRef idx="minor"/>
              </p:style>
              <p:txBody>
                <a:bodyPr wrap="none" lIns="0" rIns="0" tIns="0" bIns="0" anchor="b">
                  <a:spAutoFit/>
                </a:bodyPr>
                <a:p>
                  <a:endParaRPr b="0" lang="en-US" sz="2400" strike="noStrike" u="none">
                    <a:solidFill>
                      <a:srgbClr val="000000"/>
                    </a:solidFill>
                    <a:effectLst/>
                    <a:uFillTx/>
                    <a:latin typeface="Arial"/>
                  </a:endParaRPr>
                </a:p>
              </p:txBody>
            </p:sp>
            <p:sp>
              <p:nvSpPr>
                <p:cNvPr id="24" name="McK Footnote" hidden="1"/>
                <p:cNvSpPr/>
                <p:nvPr/>
              </p:nvSpPr>
              <p:spPr>
                <a:xfrm>
                  <a:off x="8224200" y="1360440"/>
                  <a:ext cx="509400" cy="183240"/>
                </a:xfrm>
                <a:prstGeom prst="rect">
                  <a:avLst/>
                </a:prstGeom>
                <a:noFill/>
                <a:ln w="0">
                  <a:noFill/>
                </a:ln>
              </p:spPr>
              <p:style>
                <a:lnRef idx="0"/>
                <a:fillRef idx="0"/>
                <a:effectRef idx="0"/>
                <a:fontRef idx="minor"/>
              </p:style>
              <p:txBody>
                <a:bodyPr wrap="none" lIns="0" rIns="0" tIns="0" bIns="0" anchor="t">
                  <a:spAutoFit/>
                </a:bodyPr>
                <a:p>
                  <a:pPr>
                    <a:tabLst>
                      <a:tab algn="l" pos="0"/>
                      <a:tab algn="l" pos="804960"/>
                      <a:tab algn="l" pos="1609560"/>
                      <a:tab algn="l" pos="2414520"/>
                      <a:tab algn="l" pos="3219480"/>
                      <a:tab algn="l" pos="4024440"/>
                      <a:tab algn="l" pos="4829040"/>
                      <a:tab algn="l" pos="5634000"/>
                      <a:tab algn="l" pos="6438960"/>
                      <a:tab algn="l" pos="7243920"/>
                      <a:tab algn="l" pos="8048520"/>
                      <a:tab algn="l" pos="8853480"/>
                      <a:tab algn="l" pos="9658440"/>
                      <a:tab algn="l" pos="10463040"/>
                    </a:tabLst>
                  </a:pPr>
                  <a:r>
                    <a:rPr b="0" lang="en-US" sz="1200" strike="noStrike" u="none">
                      <a:solidFill>
                        <a:srgbClr val="000000"/>
                      </a:solidFill>
                      <a:effectLst/>
                      <a:uFillTx/>
                      <a:latin typeface="Arial"/>
                    </a:rPr>
                    <a:t>Legend</a:t>
                  </a:r>
                  <a:endParaRPr b="0" lang="en-US" sz="1200" strike="noStrike" u="none">
                    <a:solidFill>
                      <a:srgbClr val="000000"/>
                    </a:solidFill>
                    <a:effectLst/>
                    <a:uFillTx/>
                    <a:latin typeface="Arial"/>
                  </a:endParaRPr>
                </a:p>
              </p:txBody>
            </p:sp>
          </p:grpSp>
        </p:grpSp>
      </p:grpSp>
      <p:sp>
        <p:nvSpPr>
          <p:cNvPr id="25" name=""/>
          <p:cNvSpPr/>
          <p:nvPr/>
        </p:nvSpPr>
        <p:spPr>
          <a:xfrm rot="21599400">
            <a:off x="2590920" y="-70200"/>
            <a:ext cx="2944800" cy="368280"/>
          </a:xfrm>
          <a:prstGeom prst="rect">
            <a:avLst/>
          </a:prstGeom>
          <a:noFill/>
          <a:ln w="0">
            <a:noFill/>
          </a:ln>
        </p:spPr>
        <p:style>
          <a:lnRef idx="0"/>
          <a:fillRef idx="0"/>
          <a:effectRef idx="0"/>
          <a:fontRef idx="minor"/>
        </p:style>
        <p:txBody>
          <a:bodyPr lIns="90000" rIns="90000" tIns="46800" bIns="46800" anchor="ctr">
            <a:spAutoFit/>
          </a:bodyPr>
          <a:p>
            <a:pPr algn="ctr">
              <a:lnSpc>
                <a:spcPct val="10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d0d0d0"/>
                </a:solidFill>
                <a:effectLst/>
                <a:uFillTx/>
                <a:latin typeface="Times New Roman"/>
              </a:rPr>
              <a:t>EBS- Company Confidential</a:t>
            </a:r>
            <a:endParaRPr b="0" lang="en-US" sz="1800" strike="noStrike" u="none">
              <a:solidFill>
                <a:srgbClr val="000000"/>
              </a:solidFill>
              <a:effectLst/>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1">
    <p:bg>
      <p:bgPr>
        <a:solidFill>
          <a:srgbClr val="ffffff"/>
        </a:solid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2639880" y="2701440"/>
            <a:ext cx="5027760" cy="366120"/>
          </a:xfrm>
          <a:prstGeom prst="rect">
            <a:avLst/>
          </a:prstGeom>
          <a:noFill/>
          <a:ln w="0">
            <a:noFill/>
          </a:ln>
        </p:spPr>
        <p:txBody>
          <a:bodyPr lIns="0" rIns="0" tIns="0" bIns="0" anchor="t">
            <a:noAutofit/>
          </a:bodyPr>
          <a:p>
            <a:pPr indent="0">
              <a:buNone/>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2400" strike="noStrike" u="none">
                <a:solidFill>
                  <a:srgbClr val="000000"/>
                </a:solidFill>
                <a:effectLst/>
                <a:uFillTx/>
                <a:latin typeface="Arial"/>
              </a:rPr>
              <a:t>Click to edit the title text format</a:t>
            </a:r>
            <a:endParaRPr b="0" lang="en-US" sz="2400" strike="noStrike" u="none">
              <a:solidFill>
                <a:srgbClr val="000000"/>
              </a:solidFill>
              <a:effectLst/>
              <a:uFillTx/>
              <a:latin typeface="Arial"/>
            </a:endParaRPr>
          </a:p>
        </p:txBody>
      </p:sp>
      <p:sp>
        <p:nvSpPr>
          <p:cNvPr id="41" name="PlaceHolder 2"/>
          <p:cNvSpPr>
            <a:spLocks noGrp="1"/>
          </p:cNvSpPr>
          <p:nvPr>
            <p:ph type="ftr" idx="5"/>
          </p:nvPr>
        </p:nvSpPr>
        <p:spPr>
          <a:xfrm>
            <a:off x="6998760" y="36360"/>
            <a:ext cx="1738440" cy="243720"/>
          </a:xfrm>
          <a:prstGeom prst="rect">
            <a:avLst/>
          </a:prstGeom>
          <a:noFill/>
          <a:ln w="0">
            <a:noFill/>
          </a:ln>
        </p:spPr>
        <p:txBody>
          <a:bodyPr lIns="0" rIns="0" tIns="0" bIns="0" anchor="t">
            <a:noAutofit/>
          </a:bodyPr>
          <a:lstStyle>
            <a:lvl1pPr indent="0" algn="r">
              <a:buNone/>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defRPr b="0" lang="en-US" sz="800" strike="noStrike" u="none">
                <a:solidFill>
                  <a:srgbClr val="000000"/>
                </a:solidFill>
                <a:effectLst/>
                <a:uFillTx/>
                <a:latin typeface="Times New Roman"/>
              </a:defRPr>
            </a:lvl1pPr>
          </a:lstStyle>
          <a:p>
            <a:pPr indent="0" algn="r">
              <a:buNone/>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800" strike="noStrike" u="none">
                <a:solidFill>
                  <a:srgbClr val="000000"/>
                </a:solidFill>
                <a:effectLst/>
                <a:uFillTx/>
                <a:latin typeface="Times New Roman"/>
              </a:rPr>
              <a:t>&lt;footer&gt;</a:t>
            </a:r>
            <a:r>
              <a:rPr b="0" lang="en-US" sz="800" strike="noStrike" u="none">
                <a:solidFill>
                  <a:srgbClr val="000000"/>
                </a:solidFill>
                <a:effectLst/>
                <a:uFillTx/>
                <a:latin typeface="Times New Roman"/>
              </a:rPr>
              <a:t>txho/enx116/01204 enx116.ppt</a:t>
            </a:r>
            <a:endParaRPr b="0" lang="en-US" sz="800" strike="noStrike" u="none">
              <a:solidFill>
                <a:srgbClr val="000000"/>
              </a:solidFill>
              <a:effectLst/>
              <a:uFillTx/>
              <a:latin typeface="Times New Roman"/>
            </a:endParaRPr>
          </a:p>
        </p:txBody>
      </p:sp>
      <p:grpSp>
        <p:nvGrpSpPr>
          <p:cNvPr id="42" name="McK Title Elements"/>
          <p:cNvGrpSpPr/>
          <p:nvPr/>
        </p:nvGrpSpPr>
        <p:grpSpPr>
          <a:xfrm>
            <a:off x="2637360" y="2139840"/>
            <a:ext cx="5030280" cy="4510080"/>
            <a:chOff x="2637360" y="2139840"/>
            <a:chExt cx="5030280" cy="4510080"/>
          </a:xfrm>
        </p:grpSpPr>
        <p:sp>
          <p:nvSpPr>
            <p:cNvPr id="43" name="McK Confidential" hidden="1"/>
            <p:cNvSpPr/>
            <p:nvPr/>
          </p:nvSpPr>
          <p:spPr>
            <a:xfrm>
              <a:off x="2637360" y="2139840"/>
              <a:ext cx="1308600" cy="21384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CONFIDENTIAL</a:t>
              </a:r>
              <a:endParaRPr b="0" lang="en-US" sz="1400" strike="noStrike" u="none">
                <a:solidFill>
                  <a:srgbClr val="000000"/>
                </a:solidFill>
                <a:effectLst/>
                <a:uFillTx/>
                <a:latin typeface="Arial"/>
              </a:endParaRPr>
            </a:p>
          </p:txBody>
        </p:sp>
        <p:sp>
          <p:nvSpPr>
            <p:cNvPr id="44" name="McK Document" hidden="1"/>
            <p:cNvSpPr/>
            <p:nvPr/>
          </p:nvSpPr>
          <p:spPr>
            <a:xfrm>
              <a:off x="2639880" y="4839120"/>
              <a:ext cx="5027760" cy="213840"/>
            </a:xfrm>
            <a:prstGeom prst="rect">
              <a:avLst/>
            </a:prstGeom>
            <a:noFill/>
            <a:ln w="0">
              <a:noFill/>
            </a:ln>
          </p:spPr>
          <p:style>
            <a:lnRef idx="0"/>
            <a:fillRef idx="0"/>
            <a:effectRef idx="0"/>
            <a:fontRef idx="minor"/>
          </p:style>
          <p:txBody>
            <a:bodyPr lIns="0" rIns="0" tIns="0" bIns="0" anchor="b">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Document (Initial cap first)</a:t>
              </a:r>
              <a:endParaRPr b="0" lang="en-US" sz="1400" strike="noStrike" u="none">
                <a:solidFill>
                  <a:srgbClr val="000000"/>
                </a:solidFill>
                <a:effectLst/>
                <a:uFillTx/>
                <a:latin typeface="Arial"/>
              </a:endParaRPr>
            </a:p>
          </p:txBody>
        </p:sp>
        <p:sp>
          <p:nvSpPr>
            <p:cNvPr id="45" name="McK Date" hidden="1"/>
            <p:cNvSpPr/>
            <p:nvPr/>
          </p:nvSpPr>
          <p:spPr>
            <a:xfrm>
              <a:off x="2639880" y="5105520"/>
              <a:ext cx="5027760" cy="213840"/>
            </a:xfrm>
            <a:prstGeom prst="rect">
              <a:avLst/>
            </a:prstGeom>
            <a:noFill/>
            <a:ln w="0">
              <a:noFill/>
            </a:ln>
          </p:spPr>
          <p:style>
            <a:lnRef idx="0"/>
            <a:fillRef idx="0"/>
            <a:effectRef idx="0"/>
            <a:fontRef idx="minor"/>
          </p:style>
          <p:txBody>
            <a:bodyPr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Date</a:t>
              </a:r>
              <a:endParaRPr b="0" lang="en-US" sz="1400" strike="noStrike" u="none">
                <a:solidFill>
                  <a:srgbClr val="000000"/>
                </a:solidFill>
                <a:effectLst/>
                <a:uFillTx/>
                <a:latin typeface="Arial"/>
              </a:endParaRPr>
            </a:p>
          </p:txBody>
        </p:sp>
        <p:sp>
          <p:nvSpPr>
            <p:cNvPr id="46" name="McK Disclaimer" hidden="1"/>
            <p:cNvSpPr/>
            <p:nvPr/>
          </p:nvSpPr>
          <p:spPr>
            <a:xfrm>
              <a:off x="2639880" y="5961960"/>
              <a:ext cx="3656160" cy="687960"/>
            </a:xfrm>
            <a:prstGeom prst="rect">
              <a:avLst/>
            </a:prstGeom>
            <a:noFill/>
            <a:ln w="0">
              <a:noFill/>
            </a:ln>
          </p:spPr>
          <p:style>
            <a:lnRef idx="0"/>
            <a:fillRef idx="0"/>
            <a:effectRef idx="0"/>
            <a:fontRef idx="minor"/>
          </p:style>
          <p:txBody>
            <a:bodyPr lIns="0" rIns="0" tIns="0" bIns="0" anchor="b">
              <a:spAutoFit/>
            </a:bodyPr>
            <a:p>
              <a:pPr>
                <a:tabLst>
                  <a:tab algn="l" pos="0"/>
                  <a:tab algn="l" pos="804960"/>
                  <a:tab algn="l" pos="1609560"/>
                  <a:tab algn="l" pos="2414520"/>
                  <a:tab algn="l" pos="3219480"/>
                  <a:tab algn="l" pos="4024440"/>
                  <a:tab algn="l" pos="4829040"/>
                  <a:tab algn="l" pos="5634000"/>
                  <a:tab algn="l" pos="6438960"/>
                  <a:tab algn="l" pos="7243920"/>
                  <a:tab algn="l" pos="8048520"/>
                  <a:tab algn="l" pos="8853480"/>
                  <a:tab algn="l" pos="9658440"/>
                  <a:tab algn="l" pos="10463040"/>
                </a:tabLst>
              </a:pPr>
              <a:r>
                <a:rPr b="0" lang="en-US" sz="900" strike="noStrike" u="none">
                  <a:solidFill>
                    <a:srgbClr val="000000"/>
                  </a:solidFill>
                  <a:effectLst/>
                  <a:uFillTx/>
                  <a:latin typeface="Arial"/>
                </a:rPr>
                <a:t>This report is solely for the use of client personnel.  No part of it may be circulated, quoted, or reproduced for distribution outside the client organization without prior written approval from McKinsey &amp; Company. This material was used by McKinsey &amp; Company during an oral presentation; it is not a complete record of the discussion.</a:t>
              </a:r>
              <a:endParaRPr b="0" lang="en-US" sz="900" strike="noStrike" u="none">
                <a:solidFill>
                  <a:srgbClr val="000000"/>
                </a:solidFill>
                <a:effectLst/>
                <a:uFillTx/>
                <a:latin typeface="Arial"/>
              </a:endParaRPr>
            </a:p>
          </p:txBody>
        </p:sp>
      </p:grpSp>
      <p:sp>
        <p:nvSpPr>
          <p:cNvPr id="47" name="PlaceHolder 3"/>
          <p:cNvSpPr>
            <a:spLocks noGrp="1"/>
          </p:cNvSpPr>
          <p:nvPr>
            <p:ph type="body"/>
          </p:nvPr>
        </p:nvSpPr>
        <p:spPr>
          <a:xfrm>
            <a:off x="447840" y="1572480"/>
            <a:ext cx="8064000" cy="3897720"/>
          </a:xfrm>
          <a:prstGeom prst="rect">
            <a:avLst/>
          </a:prstGeom>
          <a:noFill/>
          <a:ln w="0">
            <a:noFill/>
          </a:ln>
        </p:spPr>
        <p:txBody>
          <a:bodyPr lIns="0" rIns="0" tIns="0" bIns="0" anchor="t">
            <a:normAutofit/>
          </a:bodyPr>
          <a:p>
            <a:pPr indent="0">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Click to edit the outline text format</a:t>
            </a:r>
            <a:endParaRPr b="0" lang="en-US" sz="1400" strike="noStrike" u="none">
              <a:solidFill>
                <a:srgbClr val="000000"/>
              </a:solidFill>
              <a:effectLst/>
              <a:uFillTx/>
              <a:latin typeface="Arial"/>
            </a:endParaRPr>
          </a:p>
          <a:p>
            <a:pPr lvl="1" marL="1440" indent="0" algn="ct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Second Outline Level</a:t>
            </a:r>
            <a:endParaRPr b="0" lang="en-US" sz="1600" strike="noStrike" u="none">
              <a:solidFill>
                <a:srgbClr val="000000"/>
              </a:solidFill>
              <a:effectLst/>
              <a:uFillTx/>
              <a:latin typeface="Arial"/>
            </a:endParaRPr>
          </a:p>
          <a:p>
            <a:pPr lvl="2" marL="146160" algn="ctr">
              <a:buClr>
                <a:srgbClr val="000000"/>
              </a:buClr>
              <a:buFont typeface="Arial"/>
              <a:buChar cha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Third Outline Level</a:t>
            </a:r>
            <a:endParaRPr b="0" lang="en-US" sz="1600" strike="noStrike" u="none">
              <a:solidFill>
                <a:srgbClr val="000000"/>
              </a:solidFill>
              <a:effectLst/>
              <a:uFillTx/>
              <a:latin typeface="Arial"/>
            </a:endParaRPr>
          </a:p>
          <a:p>
            <a:pPr lvl="3" marL="297000" algn="ctr">
              <a:buClr>
                <a:srgbClr val="000000"/>
              </a:buClr>
              <a:buSzPct val="89000"/>
              <a:buFont typeface="Arial"/>
              <a:buChar cha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Fourth Outline Level</a:t>
            </a:r>
            <a:endParaRPr b="0" lang="en-US" sz="1600" strike="noStrike" u="none">
              <a:solidFill>
                <a:srgbClr val="000000"/>
              </a:solidFill>
              <a:effectLst/>
              <a:uFillTx/>
              <a:latin typeface="Arial"/>
            </a:endParaRPr>
          </a:p>
          <a:p>
            <a:pPr lvl="4" marL="433440" algn="ctr">
              <a:buClr>
                <a:srgbClr val="000000"/>
              </a:buClr>
              <a:buSzPct val="75000"/>
              <a:buFont typeface="Arial"/>
              <a:buChar cha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Fifth Outline Level</a:t>
            </a:r>
            <a:endParaRPr b="0" lang="en-US" sz="1600" strike="noStrike" u="none">
              <a:solidFill>
                <a:srgbClr val="000000"/>
              </a:solidFill>
              <a:effectLst/>
              <a:uFillTx/>
              <a:latin typeface="Arial"/>
            </a:endParaRPr>
          </a:p>
          <a:p>
            <a:pPr lvl="5" marL="433440">
              <a:spcBef>
                <a:spcPts val="400"/>
              </a:spcBef>
              <a:buClr>
                <a:srgbClr val="000000"/>
              </a:buClr>
              <a:buSzPct val="75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Sixth Outline Level</a:t>
            </a:r>
            <a:endParaRPr b="0" lang="en-US" sz="1600" strike="noStrike" u="none">
              <a:solidFill>
                <a:srgbClr val="000000"/>
              </a:solidFill>
              <a:effectLst/>
              <a:uFillTx/>
              <a:latin typeface="Arial"/>
            </a:endParaRPr>
          </a:p>
          <a:p>
            <a:pPr lvl="6" marL="433440">
              <a:spcBef>
                <a:spcPts val="400"/>
              </a:spcBef>
              <a:buClr>
                <a:srgbClr val="000000"/>
              </a:buClr>
              <a:buSzPct val="75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Seventh Outline Level</a:t>
            </a:r>
            <a:endParaRPr b="0" lang="en-US" sz="1600" strike="noStrike" u="none">
              <a:solidFill>
                <a:srgbClr val="000000"/>
              </a:solidFill>
              <a:effectLst/>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2"/>
    <p:sldLayoutId id="2147483650" r:id="rId3"/>
    <p:sldLayoutId id="2147483651" r:id="rId4"/>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
</Relationships>
</file>

<file path=ppt/slides/_rels/slide12.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8.wmf"/><Relationship Id="rId3" Type="http://schemas.openxmlformats.org/officeDocument/2006/relationships/slideLayout" Target="../slideLayouts/slideLayout2.xml"/><Relationship Id="rId4" Type="http://schemas.openxmlformats.org/officeDocument/2006/relationships/notesSlide" Target="../notesSlides/notesSlide12.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3.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4.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6.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7.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8.xml"/>
</Relationships>
</file>

<file path=ppt/slides/_rels/slide19.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9.png"/><Relationship Id="rId3" Type="http://schemas.openxmlformats.org/officeDocument/2006/relationships/oleObject" Target="../embeddings/oleObject2.bin"/><Relationship Id="rId4" Type="http://schemas.openxmlformats.org/officeDocument/2006/relationships/image" Target="../media/image10.wmf"/><Relationship Id="rId5" Type="http://schemas.openxmlformats.org/officeDocument/2006/relationships/slideLayout" Target="../slideLayouts/slideLayout1.xml"/><Relationship Id="rId6" Type="http://schemas.openxmlformats.org/officeDocument/2006/relationships/notesSlide" Target="../notesSlides/notesSlide19.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0.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1.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2.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3.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4.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5.xml"/>
</Relationships>
</file>

<file path=ppt/slides/_rels/slide26.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11.png"/><Relationship Id="rId3" Type="http://schemas.openxmlformats.org/officeDocument/2006/relationships/oleObject" Target="../embeddings/oleObject2.bin"/><Relationship Id="rId4" Type="http://schemas.openxmlformats.org/officeDocument/2006/relationships/image" Target="../media/image12.png"/><Relationship Id="rId5" Type="http://schemas.openxmlformats.org/officeDocument/2006/relationships/slideLayout" Target="../slideLayouts/slideLayout2.xml"/><Relationship Id="rId6" Type="http://schemas.openxmlformats.org/officeDocument/2006/relationships/notesSlide" Target="../notesSlides/notesSlide26.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7.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8.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9.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
</Relationships>
</file>

<file path=ppt/slides/_rels/slide30.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13.wmf"/><Relationship Id="rId3" Type="http://schemas.openxmlformats.org/officeDocument/2006/relationships/slideLayout" Target="../slideLayouts/slideLayout1.xml"/><Relationship Id="rId4" Type="http://schemas.openxmlformats.org/officeDocument/2006/relationships/notesSlide" Target="../notesSlides/notesSlide30.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1.xml"/>
</Relationships>
</file>

<file path=ppt/slides/_rels/slide32.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14.png"/><Relationship Id="rId3" Type="http://schemas.openxmlformats.org/officeDocument/2006/relationships/slideLayout" Target="../slideLayouts/slideLayout2.xml"/><Relationship Id="rId4" Type="http://schemas.openxmlformats.org/officeDocument/2006/relationships/notesSlide" Target="../notesSlides/notesSlide32.xml"/>
</Relationships>
</file>

<file path=ppt/slides/_rels/slide33.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15.wmf"/><Relationship Id="rId3" Type="http://schemas.openxmlformats.org/officeDocument/2006/relationships/slideLayout" Target="../slideLayouts/slideLayout2.xml"/><Relationship Id="rId4" Type="http://schemas.openxmlformats.org/officeDocument/2006/relationships/notesSlide" Target="../notesSlides/notesSlide33.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4.xml"/>
</Relationships>
</file>

<file path=ppt/slides/_rels/slide35.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16.png"/><Relationship Id="rId3" Type="http://schemas.openxmlformats.org/officeDocument/2006/relationships/slideLayout" Target="../slideLayouts/slideLayout2.xml"/><Relationship Id="rId4" Type="http://schemas.openxmlformats.org/officeDocument/2006/relationships/notesSlide" Target="../notesSlides/notesSlide3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6.xml"/>
</Relationships>
</file>

<file path=ppt/slides/_rels/slide37.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17.wmf"/><Relationship Id="rId3" Type="http://schemas.openxmlformats.org/officeDocument/2006/relationships/slideLayout" Target="../slideLayouts/slideLayout2.xml"/><Relationship Id="rId4" Type="http://schemas.openxmlformats.org/officeDocument/2006/relationships/notesSlide" Target="../notesSlides/notesSlide37.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8.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9.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0.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1.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2.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
</Relationships>
</file>

<file path=ppt/slides/_rels/slide6.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1.png"/><Relationship Id="rId3" Type="http://schemas.openxmlformats.org/officeDocument/2006/relationships/slideLayout" Target="../slideLayouts/slideLayout2.xml"/><Relationship Id="rId4" Type="http://schemas.openxmlformats.org/officeDocument/2006/relationships/notesSlide" Target="../notesSlides/notesSlide6.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
</Relationships>
</file>

<file path=ppt/slides/_rels/slide8.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2.png"/><Relationship Id="rId3" Type="http://schemas.openxmlformats.org/officeDocument/2006/relationships/oleObject" Target="../embeddings/oleObject2.bin"/><Relationship Id="rId4" Type="http://schemas.openxmlformats.org/officeDocument/2006/relationships/image" Target="../media/image3.png"/><Relationship Id="rId5" Type="http://schemas.openxmlformats.org/officeDocument/2006/relationships/oleObject" Target="../embeddings/oleObject3.bin"/><Relationship Id="rId6" Type="http://schemas.openxmlformats.org/officeDocument/2006/relationships/image" Target="../media/image4.png"/><Relationship Id="rId7" Type="http://schemas.openxmlformats.org/officeDocument/2006/relationships/oleObject" Target="../embeddings/oleObject4.bin"/><Relationship Id="rId8" Type="http://schemas.openxmlformats.org/officeDocument/2006/relationships/image" Target="../media/image5.png"/><Relationship Id="rId9" Type="http://schemas.openxmlformats.org/officeDocument/2006/relationships/oleObject" Target="../embeddings/oleObject5.bin"/><Relationship Id="rId10" Type="http://schemas.openxmlformats.org/officeDocument/2006/relationships/image" Target="../media/image6.png"/><Relationship Id="rId11" Type="http://schemas.openxmlformats.org/officeDocument/2006/relationships/oleObject" Target="../embeddings/oleObject6.bin"/><Relationship Id="rId12" Type="http://schemas.openxmlformats.org/officeDocument/2006/relationships/image" Target="../media/image7.png"/><Relationship Id="rId13" Type="http://schemas.openxmlformats.org/officeDocument/2006/relationships/slideLayout" Target="../slideLayouts/slideLayout2.xml"/><Relationship Id="rId14" Type="http://schemas.openxmlformats.org/officeDocument/2006/relationships/notesSlide" Target="../notesSlides/notesSlide8.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4" name=""/>
          <p:cNvSpPr/>
          <p:nvPr/>
        </p:nvSpPr>
        <p:spPr>
          <a:xfrm>
            <a:off x="7927920" y="181080"/>
            <a:ext cx="682200" cy="122040"/>
          </a:xfrm>
          <a:prstGeom prst="rect">
            <a:avLst/>
          </a:prstGeom>
          <a:noFill/>
          <a:ln w="0">
            <a:noFill/>
          </a:ln>
        </p:spPr>
        <p:style>
          <a:lnRef idx="0"/>
          <a:fillRef idx="0"/>
          <a:effectRef idx="0"/>
          <a:fontRef idx="minor"/>
        </p:style>
        <p:txBody>
          <a:bodyPr wrap="none" lIns="0" rIns="0" tIns="0" bIns="0" anchor="t">
            <a:spAutoFit/>
          </a:bodyPr>
          <a:p>
            <a:pPr algn="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fld id="{57DB9F23-8505-437E-95CA-7E6EED664776}" type="datetime">
              <a:rPr b="0" lang="en-US" sz="800" strike="noStrike" u="none">
                <a:solidFill>
                  <a:srgbClr val="000000"/>
                </a:solidFill>
                <a:effectLst/>
                <a:uFillTx/>
                <a:latin typeface="Arial"/>
              </a:rPr>
              <a:t>09/27/25</a:t>
            </a:fld>
            <a:r>
              <a:rPr b="0" lang="en-US" sz="800" strike="noStrike" u="none">
                <a:solidFill>
                  <a:srgbClr val="000000"/>
                </a:solidFill>
                <a:effectLst/>
                <a:uFillTx/>
                <a:latin typeface="Arial"/>
              </a:rPr>
              <a:t> </a:t>
            </a:r>
            <a:fld id="{67D776EE-A440-412D-B391-BA78EBDA6DA0}" type="datetime10">
              <a:rPr b="0" lang="en-US" sz="800" strike="noStrike" u="none">
                <a:solidFill>
                  <a:srgbClr val="000000"/>
                </a:solidFill>
                <a:effectLst/>
                <a:uFillTx/>
                <a:latin typeface="Arial"/>
              </a:rPr>
              <a:t>00:33</a:t>
            </a:fld>
            <a:endParaRPr b="0" lang="en-US" sz="800" strike="noStrike" u="none">
              <a:solidFill>
                <a:srgbClr val="000000"/>
              </a:solidFill>
              <a:effectLst/>
              <a:uFillTx/>
              <a:latin typeface="Arial"/>
            </a:endParaRPr>
          </a:p>
        </p:txBody>
      </p:sp>
      <p:sp>
        <p:nvSpPr>
          <p:cNvPr id="55" name="McK Confidential"/>
          <p:cNvSpPr/>
          <p:nvPr/>
        </p:nvSpPr>
        <p:spPr>
          <a:xfrm>
            <a:off x="2637360" y="2139840"/>
            <a:ext cx="1308600" cy="21384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CONFIDENTIAL</a:t>
            </a:r>
            <a:endParaRPr b="0" lang="en-US" sz="1400" strike="noStrike" u="none">
              <a:solidFill>
                <a:srgbClr val="000000"/>
              </a:solidFill>
              <a:effectLst/>
              <a:uFillTx/>
              <a:latin typeface="Arial"/>
            </a:endParaRPr>
          </a:p>
        </p:txBody>
      </p:sp>
      <p:sp>
        <p:nvSpPr>
          <p:cNvPr id="56" name="McK Document"/>
          <p:cNvSpPr/>
          <p:nvPr/>
        </p:nvSpPr>
        <p:spPr>
          <a:xfrm>
            <a:off x="2639880" y="4839120"/>
            <a:ext cx="5027760" cy="213840"/>
          </a:xfrm>
          <a:prstGeom prst="rect">
            <a:avLst/>
          </a:prstGeom>
          <a:noFill/>
          <a:ln w="0">
            <a:noFill/>
          </a:ln>
        </p:spPr>
        <p:style>
          <a:lnRef idx="0"/>
          <a:fillRef idx="0"/>
          <a:effectRef idx="0"/>
          <a:fontRef idx="minor"/>
        </p:style>
        <p:txBody>
          <a:bodyPr lIns="0" rIns="0" tIns="0" bIns="0" anchor="b">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Discussion document</a:t>
            </a:r>
            <a:endParaRPr b="0" lang="en-US" sz="1400" strike="noStrike" u="none">
              <a:solidFill>
                <a:srgbClr val="000000"/>
              </a:solidFill>
              <a:effectLst/>
              <a:uFillTx/>
              <a:latin typeface="Arial"/>
            </a:endParaRPr>
          </a:p>
        </p:txBody>
      </p:sp>
      <p:sp>
        <p:nvSpPr>
          <p:cNvPr id="57" name="McK Date"/>
          <p:cNvSpPr/>
          <p:nvPr/>
        </p:nvSpPr>
        <p:spPr>
          <a:xfrm>
            <a:off x="2639880" y="5105520"/>
            <a:ext cx="5027760" cy="213840"/>
          </a:xfrm>
          <a:prstGeom prst="rect">
            <a:avLst/>
          </a:prstGeom>
          <a:noFill/>
          <a:ln w="0">
            <a:noFill/>
          </a:ln>
        </p:spPr>
        <p:style>
          <a:lnRef idx="0"/>
          <a:fillRef idx="0"/>
          <a:effectRef idx="0"/>
          <a:fontRef idx="minor"/>
        </p:style>
        <p:txBody>
          <a:bodyPr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December 4, 2000</a:t>
            </a:r>
            <a:endParaRPr b="0" lang="en-US" sz="1400" strike="noStrike" u="none">
              <a:solidFill>
                <a:srgbClr val="000000"/>
              </a:solidFill>
              <a:effectLst/>
              <a:uFillTx/>
              <a:latin typeface="Arial"/>
            </a:endParaRPr>
          </a:p>
        </p:txBody>
      </p:sp>
      <p:sp>
        <p:nvSpPr>
          <p:cNvPr id="58" name="McK Disclaimer"/>
          <p:cNvSpPr/>
          <p:nvPr/>
        </p:nvSpPr>
        <p:spPr>
          <a:xfrm>
            <a:off x="2639880" y="5961960"/>
            <a:ext cx="3656160" cy="687960"/>
          </a:xfrm>
          <a:prstGeom prst="rect">
            <a:avLst/>
          </a:prstGeom>
          <a:noFill/>
          <a:ln w="0">
            <a:noFill/>
          </a:ln>
        </p:spPr>
        <p:style>
          <a:lnRef idx="0"/>
          <a:fillRef idx="0"/>
          <a:effectRef idx="0"/>
          <a:fontRef idx="minor"/>
        </p:style>
        <p:txBody>
          <a:bodyPr lIns="0" rIns="0" tIns="0" bIns="0" anchor="b">
            <a:spAutoFit/>
          </a:bodyPr>
          <a:p>
            <a:pPr>
              <a:tabLst>
                <a:tab algn="l" pos="0"/>
                <a:tab algn="l" pos="804960"/>
                <a:tab algn="l" pos="1609560"/>
                <a:tab algn="l" pos="2414520"/>
                <a:tab algn="l" pos="3219480"/>
                <a:tab algn="l" pos="4024440"/>
                <a:tab algn="l" pos="4829040"/>
                <a:tab algn="l" pos="5634000"/>
                <a:tab algn="l" pos="6438960"/>
                <a:tab algn="l" pos="7243920"/>
                <a:tab algn="l" pos="8048520"/>
                <a:tab algn="l" pos="8853480"/>
                <a:tab algn="l" pos="9658440"/>
                <a:tab algn="l" pos="10463040"/>
              </a:tabLst>
            </a:pPr>
            <a:r>
              <a:rPr b="0" lang="en-US" sz="900" strike="noStrike" u="none">
                <a:solidFill>
                  <a:srgbClr val="000000"/>
                </a:solidFill>
                <a:effectLst/>
                <a:uFillTx/>
                <a:latin typeface="Arial"/>
              </a:rPr>
              <a:t>This report is solely for the use of client personnel.  No part of it may be circulated, quoted, or reproduced for distribution outside the client organization without prior written approval from McKinsey &amp; Company. This material was used by McKinsey &amp; Company during an oral presentation; it is not a complete record of the discussion.</a:t>
            </a:r>
            <a:endParaRPr b="0" lang="en-US" sz="900" strike="noStrike" u="none">
              <a:solidFill>
                <a:srgbClr val="000000"/>
              </a:solidFill>
              <a:effectLst/>
              <a:uFillTx/>
              <a:latin typeface="Arial"/>
            </a:endParaRPr>
          </a:p>
        </p:txBody>
      </p:sp>
      <p:sp>
        <p:nvSpPr>
          <p:cNvPr id="59" name="PlaceHolder 1"/>
          <p:cNvSpPr>
            <a:spLocks noGrp="1"/>
          </p:cNvSpPr>
          <p:nvPr>
            <p:ph type="title"/>
          </p:nvPr>
        </p:nvSpPr>
        <p:spPr>
          <a:xfrm>
            <a:off x="2639880" y="2701440"/>
            <a:ext cx="5027760" cy="366120"/>
          </a:xfrm>
          <a:prstGeom prst="rect">
            <a:avLst/>
          </a:prstGeom>
          <a:noFill/>
          <a:ln w="0">
            <a:noFill/>
          </a:ln>
        </p:spPr>
        <p:txBody>
          <a:bodyPr lIns="0" rIns="0" tIns="0" bIns="0" anchor="t">
            <a:spAutoFit/>
          </a:bodyPr>
          <a:p>
            <a:pPr indent="0">
              <a:buNone/>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2400" strike="noStrike" u="none">
                <a:solidFill>
                  <a:srgbClr val="000000"/>
                </a:solidFill>
                <a:effectLst/>
                <a:uFillTx/>
                <a:latin typeface="Arial"/>
              </a:rPr>
              <a:t>Accelerating Enterprise Origination</a:t>
            </a:r>
            <a:endParaRPr b="0" lang="en-US" sz="2400" strike="noStrike" u="none">
              <a:solidFill>
                <a:srgbClr val="000000"/>
              </a:solidFill>
              <a:effectLst/>
              <a:uFillTx/>
              <a:latin typeface="Arial"/>
            </a:endParaRPr>
          </a:p>
        </p:txBody>
      </p:sp>
      <p:sp>
        <p:nvSpPr>
          <p:cNvPr id="60" name="PlaceHolder 2"/>
          <p:cNvSpPr>
            <a:spLocks noGrp="1"/>
          </p:cNvSpPr>
          <p:nvPr>
            <p:ph type="subTitle"/>
          </p:nvPr>
        </p:nvSpPr>
        <p:spPr>
          <a:xfrm>
            <a:off x="2639880" y="3882600"/>
            <a:ext cx="5027760" cy="213840"/>
          </a:xfrm>
          <a:prstGeom prst="rect">
            <a:avLst/>
          </a:prstGeom>
          <a:noFill/>
          <a:ln w="0">
            <a:noFill/>
          </a:ln>
        </p:spPr>
        <p:txBody>
          <a:bodyPr lIns="0" rIns="0" tIns="0" bIns="0" anchor="t">
            <a:spAutoFit/>
          </a:bodyPr>
          <a:p>
            <a:pPr indent="0">
              <a:buNone/>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EBS</a:t>
            </a:r>
            <a:endParaRPr b="0" lang="en-US" sz="1400" strike="noStrike" u="none">
              <a:solidFill>
                <a:srgbClr val="000000"/>
              </a:solidFill>
              <a:effectLst/>
              <a:uFillTx/>
              <a:latin typeface="Arial"/>
            </a:endParaRPr>
          </a:p>
        </p:txBody>
      </p:sp>
      <p:sp>
        <p:nvSpPr>
          <p:cNvPr id="4" name="PlaceHolder 3"/>
          <p:cNvSpPr>
            <a:spLocks noGrp="1"/>
          </p:cNvSpPr>
          <p:nvPr>
            <p:ph type="sldNum" idx="2"/>
          </p:nvPr>
        </p:nvSpPr>
        <p:spPr/>
        <p:txBody>
          <a:bodyPr/>
          <a:p>
            <a:fld id="{737152DA-A2DD-4CB1-9578-20D673064399}" type="slidenum">
              <a:t>1</a:t>
            </a:fld>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84" name="PlaceHolder 1"/>
          <p:cNvSpPr>
            <a:spLocks noGrp="1"/>
          </p:cNvSpPr>
          <p:nvPr>
            <p:ph type="title"/>
          </p:nvPr>
        </p:nvSpPr>
        <p:spPr>
          <a:xfrm>
            <a:off x="139320" y="227160"/>
            <a:ext cx="8591400" cy="289800"/>
          </a:xfrm>
          <a:prstGeom prst="rect">
            <a:avLst/>
          </a:prstGeom>
          <a:noFill/>
          <a:ln w="0">
            <a:noFill/>
          </a:ln>
        </p:spPr>
        <p:txBody>
          <a:bodyPr lIns="0" rIns="0" tIns="0" bIns="0" anchor="t">
            <a:spAutoFit/>
          </a:bodyPr>
          <a:p>
            <a:pPr indent="0">
              <a:buNone/>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900" strike="noStrike" u="none">
                <a:solidFill>
                  <a:srgbClr val="000000"/>
                </a:solidFill>
                <a:effectLst/>
                <a:uFillTx/>
                <a:latin typeface="Arial"/>
              </a:rPr>
              <a:t>SUMMARY ASSESSMENT OF IP TRANSIT</a:t>
            </a:r>
            <a:endParaRPr b="1" lang="en-US" sz="1900" strike="noStrike" u="none">
              <a:solidFill>
                <a:srgbClr val="000000"/>
              </a:solidFill>
              <a:effectLst/>
              <a:uFillTx/>
              <a:latin typeface="Arial"/>
            </a:endParaRPr>
          </a:p>
        </p:txBody>
      </p:sp>
      <p:grpSp>
        <p:nvGrpSpPr>
          <p:cNvPr id="285" name="McK Sticker"/>
          <p:cNvGrpSpPr/>
          <p:nvPr/>
        </p:nvGrpSpPr>
        <p:grpSpPr>
          <a:xfrm>
            <a:off x="7610400" y="284040"/>
            <a:ext cx="1121760" cy="215640"/>
            <a:chOff x="7610400" y="284040"/>
            <a:chExt cx="1121760" cy="215640"/>
          </a:xfrm>
        </p:grpSpPr>
        <p:sp>
          <p:nvSpPr>
            <p:cNvPr id="286" name="McK Footnote"/>
            <p:cNvSpPr/>
            <p:nvPr/>
          </p:nvSpPr>
          <p:spPr>
            <a:xfrm>
              <a:off x="7698240" y="299880"/>
              <a:ext cx="1033920" cy="183240"/>
            </a:xfrm>
            <a:prstGeom prst="rect">
              <a:avLst/>
            </a:prstGeom>
            <a:noFill/>
            <a:ln w="0">
              <a:noFill/>
            </a:ln>
          </p:spPr>
          <p:style>
            <a:lnRef idx="0"/>
            <a:fillRef idx="0"/>
            <a:effectRef idx="0"/>
            <a:fontRef idx="minor"/>
          </p:style>
          <p:txBody>
            <a:bodyPr wrap="none" lIns="0" rIns="0" tIns="0" bIns="0" anchor="t">
              <a:spAutoFit/>
            </a:bodyPr>
            <a:p>
              <a:pPr algn="r">
                <a:tabLst>
                  <a:tab algn="l" pos="0"/>
                  <a:tab algn="l" pos="812880"/>
                  <a:tab algn="l" pos="1625760"/>
                  <a:tab algn="l" pos="2438280"/>
                  <a:tab algn="l" pos="3251160"/>
                  <a:tab algn="l" pos="4064040"/>
                  <a:tab algn="l" pos="4876920"/>
                  <a:tab algn="l" pos="5689440"/>
                  <a:tab algn="l" pos="6502320"/>
                  <a:tab algn="l" pos="7315200"/>
                  <a:tab algn="l" pos="8128080"/>
                  <a:tab algn="l" pos="8940960"/>
                  <a:tab algn="l" pos="9753480"/>
                  <a:tab algn="l" pos="10566360"/>
                </a:tabLst>
              </a:pPr>
              <a:r>
                <a:rPr b="0" i="1" lang="en-US" sz="1200" strike="noStrike" u="none">
                  <a:solidFill>
                    <a:srgbClr val="000000"/>
                  </a:solidFill>
                  <a:effectLst/>
                  <a:uFillTx/>
                  <a:latin typeface="Arial"/>
                </a:rPr>
                <a:t>PRELIMINARY</a:t>
              </a:r>
              <a:endParaRPr b="0" lang="en-US" sz="1200" strike="noStrike" u="none">
                <a:solidFill>
                  <a:srgbClr val="000000"/>
                </a:solidFill>
                <a:effectLst/>
                <a:uFillTx/>
                <a:latin typeface="Arial"/>
              </a:endParaRPr>
            </a:p>
          </p:txBody>
        </p:sp>
        <p:grpSp>
          <p:nvGrpSpPr>
            <p:cNvPr id="287" name=""/>
            <p:cNvGrpSpPr/>
            <p:nvPr/>
          </p:nvGrpSpPr>
          <p:grpSpPr>
            <a:xfrm>
              <a:off x="7610400" y="284040"/>
              <a:ext cx="1119600" cy="215640"/>
              <a:chOff x="7610400" y="284040"/>
              <a:chExt cx="1119600" cy="215640"/>
            </a:xfrm>
          </p:grpSpPr>
          <p:sp>
            <p:nvSpPr>
              <p:cNvPr id="288" name=""/>
              <p:cNvSpPr/>
              <p:nvPr/>
            </p:nvSpPr>
            <p:spPr>
              <a:xfrm>
                <a:off x="7610400" y="284040"/>
                <a:ext cx="1119600" cy="0"/>
              </a:xfrm>
              <a:prstGeom prst="line">
                <a:avLst/>
              </a:prstGeom>
              <a:ln w="1260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289" name=""/>
              <p:cNvSpPr/>
              <p:nvPr/>
            </p:nvSpPr>
            <p:spPr>
              <a:xfrm>
                <a:off x="7610400" y="499680"/>
                <a:ext cx="1119600" cy="0"/>
              </a:xfrm>
              <a:prstGeom prst="line">
                <a:avLst/>
              </a:prstGeom>
              <a:ln w="1260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grpSp>
      </p:grpSp>
      <p:sp>
        <p:nvSpPr>
          <p:cNvPr id="290" name=""/>
          <p:cNvSpPr/>
          <p:nvPr/>
        </p:nvSpPr>
        <p:spPr>
          <a:xfrm>
            <a:off x="190440" y="927000"/>
            <a:ext cx="8539200" cy="1452600"/>
          </a:xfrm>
          <a:prstGeom prst="rect">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291" name=""/>
          <p:cNvSpPr/>
          <p:nvPr/>
        </p:nvSpPr>
        <p:spPr>
          <a:xfrm>
            <a:off x="320760" y="1001880"/>
            <a:ext cx="8157960" cy="1658880"/>
          </a:xfrm>
          <a:prstGeom prst="rect">
            <a:avLst/>
          </a:prstGeom>
          <a:noFill/>
          <a:ln w="0">
            <a:noFill/>
          </a:ln>
        </p:spPr>
        <p:style>
          <a:lnRef idx="0"/>
          <a:fillRef idx="0"/>
          <a:effectRef idx="0"/>
          <a:fontRef idx="minor"/>
        </p:style>
        <p:txBody>
          <a:bodyPr lIns="3960" rIns="3960" tIns="0" bIns="0" anchor="t">
            <a:norm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400" strike="noStrike" u="none">
                <a:solidFill>
                  <a:srgbClr val="000000"/>
                </a:solidFill>
                <a:effectLst/>
                <a:uFillTx/>
                <a:latin typeface="Arial"/>
              </a:rPr>
              <a:t>EBS’ value proposition to the enterprise</a:t>
            </a:r>
            <a:endParaRPr b="0" lang="en-US" sz="1400" strike="noStrike" u="none">
              <a:solidFill>
                <a:srgbClr val="000000"/>
              </a:solidFill>
              <a:effectLst/>
              <a:uFillTx/>
              <a:latin typeface="Arial"/>
            </a:endParaRPr>
          </a:p>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400" strike="noStrike" u="none">
              <a:solidFill>
                <a:srgbClr val="000000"/>
              </a:solidFill>
              <a:effectLst/>
              <a:uFillTx/>
              <a:latin typeface="Arial"/>
            </a:endParaRPr>
          </a:p>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EBS IP transit products provide Internet connectivity primarily over Level 3’s cloud/peering agreements.  EBS also offers/plans to offer much more significant flexibility in price/volume terms (e.g., peak/off peak, etc.)  Similar to Level 3, EBS prices at a significant discount relative to standard pricing levels of incumbents/leading providers</a:t>
            </a:r>
            <a:endParaRPr b="0" lang="en-US" sz="1400" strike="noStrike" u="none">
              <a:solidFill>
                <a:srgbClr val="000000"/>
              </a:solidFill>
              <a:effectLst/>
              <a:uFillTx/>
              <a:latin typeface="Arial"/>
            </a:endParaRPr>
          </a:p>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400" strike="noStrike" u="none">
              <a:solidFill>
                <a:srgbClr val="000000"/>
              </a:solidFill>
              <a:effectLst/>
              <a:uFillTx/>
              <a:latin typeface="Arial"/>
            </a:endParaRPr>
          </a:p>
        </p:txBody>
      </p:sp>
      <p:sp>
        <p:nvSpPr>
          <p:cNvPr id="292" name=""/>
          <p:cNvSpPr/>
          <p:nvPr/>
        </p:nvSpPr>
        <p:spPr>
          <a:xfrm>
            <a:off x="187200" y="2544840"/>
            <a:ext cx="5726160" cy="3983040"/>
          </a:xfrm>
          <a:prstGeom prst="rect">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293" name=""/>
          <p:cNvSpPr/>
          <p:nvPr/>
        </p:nvSpPr>
        <p:spPr>
          <a:xfrm>
            <a:off x="6202440" y="2557440"/>
            <a:ext cx="2527200" cy="3970440"/>
          </a:xfrm>
          <a:prstGeom prst="rect">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294" name=""/>
          <p:cNvSpPr/>
          <p:nvPr/>
        </p:nvSpPr>
        <p:spPr>
          <a:xfrm>
            <a:off x="6307200" y="2705040"/>
            <a:ext cx="2317680" cy="3232080"/>
          </a:xfrm>
          <a:prstGeom prst="rect">
            <a:avLst/>
          </a:prstGeom>
          <a:noFill/>
          <a:ln w="0">
            <a:noFill/>
          </a:ln>
        </p:spPr>
        <p:style>
          <a:lnRef idx="0"/>
          <a:fillRef idx="0"/>
          <a:effectRef idx="0"/>
          <a:fontRef idx="minor"/>
        </p:style>
        <p:txBody>
          <a:bodyPr lIns="3960" rIns="3960" tIns="0" bIns="0" anchor="t">
            <a:normAutofit fontScale="92500" lnSpcReduction="9999"/>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400" strike="noStrike" u="none">
                <a:solidFill>
                  <a:srgbClr val="000000"/>
                </a:solidFill>
                <a:effectLst/>
                <a:uFillTx/>
                <a:latin typeface="Arial"/>
              </a:rPr>
              <a:t>Implications</a:t>
            </a:r>
            <a:endParaRPr b="0" lang="en-US" sz="1400" strike="noStrike" u="none">
              <a:solidFill>
                <a:srgbClr val="000000"/>
              </a:solidFill>
              <a:effectLst/>
              <a:uFillTx/>
              <a:latin typeface="Arial"/>
            </a:endParaRPr>
          </a:p>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400" strike="noStrike" u="none">
              <a:solidFill>
                <a:srgbClr val="000000"/>
              </a:solidFill>
              <a:effectLst/>
              <a:uFillTx/>
              <a:latin typeface="Arial"/>
            </a:endParaRPr>
          </a:p>
          <a:p>
            <a:pPr lvl="1" marL="144360" indent="-14292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Challenges like network, footprint and operational credibility will likely continue in the the next </a:t>
            </a:r>
            <a:br>
              <a:rPr sz="1400"/>
            </a:br>
            <a:r>
              <a:rPr b="0" lang="en-US" sz="1400" strike="noStrike" u="none">
                <a:solidFill>
                  <a:srgbClr val="000000"/>
                </a:solidFill>
                <a:effectLst/>
                <a:uFillTx/>
                <a:latin typeface="Arial"/>
              </a:rPr>
              <a:t>12 months</a:t>
            </a:r>
            <a:endParaRPr b="0" lang="en-US" sz="1400" strike="noStrike" u="none">
              <a:solidFill>
                <a:srgbClr val="000000"/>
              </a:solidFill>
              <a:effectLst/>
              <a:uFillTx/>
              <a:latin typeface="Arial"/>
            </a:endParaRPr>
          </a:p>
          <a:p>
            <a:pPr lvl="1" marL="144360" indent="-14292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As a result, EBS has a challenge in distinguishing itself from incumbents and other discounters like Level 3.  Differentiation will likely depend on</a:t>
            </a:r>
            <a:endParaRPr b="0" lang="en-US" sz="1400" strike="noStrike" u="none">
              <a:solidFill>
                <a:srgbClr val="000000"/>
              </a:solidFill>
              <a:effectLst/>
              <a:uFillTx/>
              <a:latin typeface="Arial"/>
            </a:endParaRPr>
          </a:p>
          <a:p>
            <a:pPr lvl="2" marL="295200" indent="-149040">
              <a:buClr>
                <a:srgbClr val="000000"/>
              </a:buClr>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Innovative price terms</a:t>
            </a:r>
            <a:endParaRPr b="0" lang="en-US" sz="1400" strike="noStrike" u="none">
              <a:solidFill>
                <a:srgbClr val="000000"/>
              </a:solidFill>
              <a:effectLst/>
              <a:uFillTx/>
              <a:latin typeface="Arial"/>
            </a:endParaRPr>
          </a:p>
          <a:p>
            <a:pPr lvl="2" marL="295200" indent="-149040">
              <a:buClr>
                <a:srgbClr val="000000"/>
              </a:buClr>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Bundles including finance and structuring</a:t>
            </a:r>
            <a:endParaRPr b="0" lang="en-US" sz="1400" strike="noStrike" u="none">
              <a:solidFill>
                <a:srgbClr val="000000"/>
              </a:solidFill>
              <a:effectLst/>
              <a:uFillTx/>
              <a:latin typeface="Arial"/>
            </a:endParaRPr>
          </a:p>
          <a:p>
            <a:pPr lvl="2" marL="295200" indent="-149040">
              <a:buClr>
                <a:srgbClr val="000000"/>
              </a:buClr>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400" strike="noStrike" u="none">
              <a:solidFill>
                <a:srgbClr val="000000"/>
              </a:solidFill>
              <a:effectLst/>
              <a:uFillTx/>
              <a:latin typeface="Arial"/>
            </a:endParaRPr>
          </a:p>
        </p:txBody>
      </p:sp>
      <p:sp>
        <p:nvSpPr>
          <p:cNvPr id="295" name=""/>
          <p:cNvSpPr/>
          <p:nvPr/>
        </p:nvSpPr>
        <p:spPr>
          <a:xfrm>
            <a:off x="306000" y="2695680"/>
            <a:ext cx="4231800" cy="213840"/>
          </a:xfrm>
          <a:prstGeom prst="rect">
            <a:avLst/>
          </a:prstGeom>
          <a:noFill/>
          <a:ln w="0">
            <a:noFill/>
          </a:ln>
        </p:spPr>
        <p:style>
          <a:lnRef idx="0"/>
          <a:fillRef idx="0"/>
          <a:effectRef idx="0"/>
          <a:fontRef idx="minor"/>
        </p:style>
        <p:txBody>
          <a:bodyPr wrap="none" lIns="0" rIns="0" tIns="0" bIns="0" anchor="t">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400" strike="noStrike" u="none">
                <a:solidFill>
                  <a:srgbClr val="000000"/>
                </a:solidFill>
                <a:effectLst/>
                <a:uFillTx/>
                <a:latin typeface="Arial"/>
              </a:rPr>
              <a:t>Competitive assessment of key product attributes</a:t>
            </a:r>
            <a:endParaRPr b="0" lang="en-US" sz="1400" strike="noStrike" u="none">
              <a:solidFill>
                <a:srgbClr val="000000"/>
              </a:solidFill>
              <a:effectLst/>
              <a:uFillTx/>
              <a:latin typeface="Arial"/>
            </a:endParaRPr>
          </a:p>
        </p:txBody>
      </p:sp>
      <p:sp>
        <p:nvSpPr>
          <p:cNvPr id="296" name=""/>
          <p:cNvSpPr/>
          <p:nvPr/>
        </p:nvSpPr>
        <p:spPr>
          <a:xfrm>
            <a:off x="316800" y="3084480"/>
            <a:ext cx="931680" cy="3202560"/>
          </a:xfrm>
          <a:prstGeom prst="rect">
            <a:avLst/>
          </a:prstGeom>
          <a:noFill/>
          <a:ln w="0">
            <a:noFill/>
          </a:ln>
        </p:spPr>
        <p:style>
          <a:lnRef idx="0"/>
          <a:fillRef idx="0"/>
          <a:effectRef idx="0"/>
          <a:fontRef idx="minor"/>
        </p:style>
        <p:txBody>
          <a:bodyPr wrap="none" lIns="0" rIns="0" tIns="0" bIns="0" anchor="t">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400" strike="noStrike" u="none">
                <a:solidFill>
                  <a:srgbClr val="000000"/>
                </a:solidFill>
                <a:effectLst/>
                <a:uFillTx/>
                <a:latin typeface="Arial"/>
              </a:rPr>
              <a:t>Product/</a:t>
            </a:r>
            <a:endParaRPr b="0" lang="en-US" sz="1400" strike="noStrike" u="none">
              <a:solidFill>
                <a:srgbClr val="000000"/>
              </a:solidFill>
              <a:effectLst/>
              <a:uFillTx/>
              <a:latin typeface="Arial"/>
            </a:endParaRPr>
          </a:p>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400" strike="noStrike" u="none">
                <a:solidFill>
                  <a:srgbClr val="000000"/>
                </a:solidFill>
                <a:effectLst/>
                <a:uFillTx/>
                <a:latin typeface="Arial"/>
              </a:rPr>
              <a:t>network</a:t>
            </a:r>
            <a:endParaRPr b="0" lang="en-US" sz="1400" strike="noStrike" u="none">
              <a:solidFill>
                <a:srgbClr val="000000"/>
              </a:solidFill>
              <a:effectLst/>
              <a:uFillTx/>
              <a:latin typeface="Arial"/>
            </a:endParaRPr>
          </a:p>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400" strike="noStrike" u="none">
              <a:solidFill>
                <a:srgbClr val="000000"/>
              </a:solidFill>
              <a:effectLst/>
              <a:uFillTx/>
              <a:latin typeface="Arial"/>
            </a:endParaRPr>
          </a:p>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400" strike="noStrike" u="none">
              <a:solidFill>
                <a:srgbClr val="000000"/>
              </a:solidFill>
              <a:effectLst/>
              <a:uFillTx/>
              <a:latin typeface="Arial"/>
            </a:endParaRPr>
          </a:p>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400" strike="noStrike" u="none">
              <a:solidFill>
                <a:srgbClr val="000000"/>
              </a:solidFill>
              <a:effectLst/>
              <a:uFillTx/>
              <a:latin typeface="Arial"/>
            </a:endParaRPr>
          </a:p>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400" strike="noStrike" u="none">
              <a:solidFill>
                <a:srgbClr val="000000"/>
              </a:solidFill>
              <a:effectLst/>
              <a:uFillTx/>
              <a:latin typeface="Arial"/>
            </a:endParaRPr>
          </a:p>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400" strike="noStrike" u="none">
                <a:solidFill>
                  <a:srgbClr val="000000"/>
                </a:solidFill>
                <a:effectLst/>
                <a:uFillTx/>
                <a:latin typeface="Arial"/>
              </a:rPr>
              <a:t>SLA</a:t>
            </a:r>
            <a:endParaRPr b="0" lang="en-US" sz="1400" strike="noStrike" u="none">
              <a:solidFill>
                <a:srgbClr val="000000"/>
              </a:solidFill>
              <a:effectLst/>
              <a:uFillTx/>
              <a:latin typeface="Arial"/>
            </a:endParaRPr>
          </a:p>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400" strike="noStrike" u="none">
              <a:solidFill>
                <a:srgbClr val="000000"/>
              </a:solidFill>
              <a:effectLst/>
              <a:uFillTx/>
              <a:latin typeface="Arial"/>
            </a:endParaRPr>
          </a:p>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400" strike="noStrike" u="none">
              <a:solidFill>
                <a:srgbClr val="000000"/>
              </a:solidFill>
              <a:effectLst/>
              <a:uFillTx/>
              <a:latin typeface="Arial"/>
            </a:endParaRPr>
          </a:p>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400" strike="noStrike" u="none">
              <a:solidFill>
                <a:srgbClr val="000000"/>
              </a:solidFill>
              <a:effectLst/>
              <a:uFillTx/>
              <a:latin typeface="Arial"/>
            </a:endParaRPr>
          </a:p>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400" strike="noStrike" u="none">
                <a:solidFill>
                  <a:srgbClr val="000000"/>
                </a:solidFill>
                <a:effectLst/>
                <a:uFillTx/>
                <a:latin typeface="Arial"/>
              </a:rPr>
              <a:t>Price</a:t>
            </a:r>
            <a:endParaRPr b="0" lang="en-US" sz="1400" strike="noStrike" u="none">
              <a:solidFill>
                <a:srgbClr val="000000"/>
              </a:solidFill>
              <a:effectLst/>
              <a:uFillTx/>
              <a:latin typeface="Arial"/>
            </a:endParaRPr>
          </a:p>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400" strike="noStrike" u="none">
              <a:solidFill>
                <a:srgbClr val="000000"/>
              </a:solidFill>
              <a:effectLst/>
              <a:uFillTx/>
              <a:latin typeface="Arial"/>
            </a:endParaRPr>
          </a:p>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400" strike="noStrike" u="none">
              <a:solidFill>
                <a:srgbClr val="000000"/>
              </a:solidFill>
              <a:effectLst/>
              <a:uFillTx/>
              <a:latin typeface="Arial"/>
            </a:endParaRPr>
          </a:p>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400" strike="noStrike" u="none">
              <a:solidFill>
                <a:srgbClr val="000000"/>
              </a:solidFill>
              <a:effectLst/>
              <a:uFillTx/>
              <a:latin typeface="Arial"/>
            </a:endParaRPr>
          </a:p>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400" strike="noStrike" u="none">
                <a:solidFill>
                  <a:srgbClr val="000000"/>
                </a:solidFill>
                <a:effectLst/>
                <a:uFillTx/>
                <a:latin typeface="Arial"/>
              </a:rPr>
              <a:t>Reputation</a:t>
            </a:r>
            <a:endParaRPr b="0" lang="en-US" sz="1400" strike="noStrike" u="none">
              <a:solidFill>
                <a:srgbClr val="000000"/>
              </a:solidFill>
              <a:effectLst/>
              <a:uFillTx/>
              <a:latin typeface="Arial"/>
            </a:endParaRPr>
          </a:p>
        </p:txBody>
      </p:sp>
      <p:sp>
        <p:nvSpPr>
          <p:cNvPr id="297" name=""/>
          <p:cNvSpPr/>
          <p:nvPr/>
        </p:nvSpPr>
        <p:spPr>
          <a:xfrm>
            <a:off x="1317600" y="3084480"/>
            <a:ext cx="4519800" cy="3493800"/>
          </a:xfrm>
          <a:prstGeom prst="rect">
            <a:avLst/>
          </a:prstGeom>
          <a:noFill/>
          <a:ln w="0">
            <a:noFill/>
          </a:ln>
        </p:spPr>
        <p:style>
          <a:lnRef idx="0"/>
          <a:fillRef idx="0"/>
          <a:effectRef idx="0"/>
          <a:fontRef idx="minor"/>
        </p:style>
        <p:txBody>
          <a:bodyPr lIns="0" rIns="0" tIns="0" bIns="0" anchor="t">
            <a:spAutoFit/>
          </a:bodyPr>
          <a:p>
            <a:pPr lvl="1" marL="144360" indent="-14292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Limited reach and limited peering relationships relative to leading players</a:t>
            </a:r>
            <a:endParaRPr b="0" lang="en-US" sz="1400" strike="noStrike" u="none">
              <a:solidFill>
                <a:srgbClr val="000000"/>
              </a:solidFill>
              <a:effectLst/>
              <a:uFillTx/>
              <a:latin typeface="Arial"/>
            </a:endParaRPr>
          </a:p>
          <a:p>
            <a:pPr lvl="1" marL="144360" indent="-14292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Longer provisioning lead-times</a:t>
            </a:r>
            <a:endParaRPr b="0" lang="en-US" sz="1400" strike="noStrike" u="none">
              <a:solidFill>
                <a:srgbClr val="000000"/>
              </a:solidFill>
              <a:effectLst/>
              <a:uFillTx/>
              <a:latin typeface="Arial"/>
            </a:endParaRPr>
          </a:p>
          <a:p>
            <a:pPr lvl="1" marL="144360" indent="-14292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Unable to provide bundled solution (hosting, network management services) </a:t>
            </a:r>
            <a:endParaRPr b="0" lang="en-US" sz="1400" strike="noStrike" u="none">
              <a:solidFill>
                <a:srgbClr val="000000"/>
              </a:solidFill>
              <a:effectLst/>
              <a:uFillTx/>
              <a:latin typeface="Arial"/>
            </a:endParaRPr>
          </a:p>
          <a:p>
            <a:pPr lvl="1" marL="144360" indent="-14292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400" strike="noStrike" u="none">
              <a:solidFill>
                <a:srgbClr val="000000"/>
              </a:solidFill>
              <a:effectLst/>
              <a:uFillTx/>
              <a:latin typeface="Arial"/>
            </a:endParaRPr>
          </a:p>
          <a:p>
            <a:pPr lvl="1" marL="144360" indent="-14292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By definition, close to parity with Level 3</a:t>
            </a:r>
            <a:endParaRPr b="0" lang="en-US" sz="1400" strike="noStrike" u="none">
              <a:solidFill>
                <a:srgbClr val="000000"/>
              </a:solidFill>
              <a:effectLst/>
              <a:uFillTx/>
              <a:latin typeface="Arial"/>
            </a:endParaRPr>
          </a:p>
          <a:p>
            <a:pPr lvl="1" marL="144360" indent="-14292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Level 3/EBS lag behind industry leaders on relative performance metrics</a:t>
            </a:r>
            <a:endParaRPr b="0" lang="en-US" sz="1400" strike="noStrike" u="none">
              <a:solidFill>
                <a:srgbClr val="000000"/>
              </a:solidFill>
              <a:effectLst/>
              <a:uFillTx/>
              <a:latin typeface="Arial"/>
            </a:endParaRPr>
          </a:p>
          <a:p>
            <a:pPr lvl="1" marL="144360" indent="-14292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400" strike="noStrike" u="none">
              <a:solidFill>
                <a:srgbClr val="000000"/>
              </a:solidFill>
              <a:effectLst/>
              <a:uFillTx/>
              <a:latin typeface="Arial"/>
            </a:endParaRPr>
          </a:p>
          <a:p>
            <a:pPr lvl="1" marL="144360" indent="-14292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Discounts of up to 50%relative to leading provider pricing and 30% to Level 3</a:t>
            </a:r>
            <a:endParaRPr b="0" lang="en-US" sz="1400" strike="noStrike" u="none">
              <a:solidFill>
                <a:srgbClr val="000000"/>
              </a:solidFill>
              <a:effectLst/>
              <a:uFillTx/>
              <a:latin typeface="Arial"/>
            </a:endParaRPr>
          </a:p>
          <a:p>
            <a:pPr lvl="1" marL="144360" indent="-14292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Wide range of price/ volume flexibility (peak/off-peak)</a:t>
            </a:r>
            <a:endParaRPr b="0" lang="en-US" sz="1400" strike="noStrike" u="none">
              <a:solidFill>
                <a:srgbClr val="000000"/>
              </a:solidFill>
              <a:effectLst/>
              <a:uFillTx/>
              <a:latin typeface="Arial"/>
            </a:endParaRPr>
          </a:p>
          <a:p>
            <a:pPr lvl="1" marL="144360" indent="-14292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400" strike="noStrike" u="none">
              <a:solidFill>
                <a:srgbClr val="000000"/>
              </a:solidFill>
              <a:effectLst/>
              <a:uFillTx/>
              <a:latin typeface="Arial"/>
            </a:endParaRPr>
          </a:p>
          <a:p>
            <a:pPr lvl="1" marL="144360" indent="-14292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EBS lacks reputation as trusted provider and is unlikely to gain one soon, given its reseller position</a:t>
            </a:r>
            <a:endParaRPr b="0" lang="en-US" sz="1400" strike="noStrike" u="none">
              <a:solidFill>
                <a:srgbClr val="000000"/>
              </a:solidFill>
              <a:effectLst/>
              <a:uFillTx/>
              <a:latin typeface="Arial"/>
            </a:endParaRPr>
          </a:p>
        </p:txBody>
      </p:sp>
      <p:sp>
        <p:nvSpPr>
          <p:cNvPr id="3" name="PlaceHolder 2"/>
          <p:cNvSpPr>
            <a:spLocks noGrp="1"/>
          </p:cNvSpPr>
          <p:nvPr>
            <p:ph type="sldNum" idx="2"/>
          </p:nvPr>
        </p:nvSpPr>
        <p:spPr/>
        <p:txBody>
          <a:bodyPr/>
          <a:p>
            <a:fld id="{9F6512A4-B2FA-436C-A52C-410CAE75C532}" type="slidenum">
              <a:t>10</a:t>
            </a:fld>
          </a:p>
        </p:txBody>
      </p:sp>
    </p:spTree>
  </p:cSld>
  <mc:AlternateContent>
    <mc:Choice Requires="p14">
      <p:transition spd="slow" p14:dur="2000"/>
    </mc:Choice>
    <mc:Fallback>
      <p:transition spd="slow"/>
    </mc:Fallback>
  </mc:AlternateContent>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98" name=""/>
          <p:cNvSpPr/>
          <p:nvPr/>
        </p:nvSpPr>
        <p:spPr>
          <a:xfrm rot="3753000">
            <a:off x="3207960" y="992160"/>
            <a:ext cx="2396880" cy="5616360"/>
          </a:xfrm>
          <a:prstGeom prst="ellipse">
            <a:avLst/>
          </a:prstGeom>
          <a:solidFill>
            <a:srgbClr val="d0d0d0"/>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299" name=""/>
          <p:cNvSpPr/>
          <p:nvPr/>
        </p:nvSpPr>
        <p:spPr>
          <a:xfrm>
            <a:off x="6442200" y="3813120"/>
            <a:ext cx="1873080" cy="1103400"/>
          </a:xfrm>
          <a:prstGeom prst="ellipse">
            <a:avLst/>
          </a:prstGeom>
          <a:solidFill>
            <a:srgbClr val="d0d0d0"/>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300" name="PlaceHolder 1"/>
          <p:cNvSpPr>
            <a:spLocks noGrp="1"/>
          </p:cNvSpPr>
          <p:nvPr>
            <p:ph type="title"/>
          </p:nvPr>
        </p:nvSpPr>
        <p:spPr>
          <a:xfrm>
            <a:off x="139320" y="227160"/>
            <a:ext cx="8591400" cy="289800"/>
          </a:xfrm>
          <a:prstGeom prst="rect">
            <a:avLst/>
          </a:prstGeom>
          <a:noFill/>
          <a:ln w="0">
            <a:noFill/>
          </a:ln>
        </p:spPr>
        <p:txBody>
          <a:bodyPr lIns="0" rIns="0" tIns="0" bIns="0" anchor="t">
            <a:spAutoFit/>
          </a:bodyPr>
          <a:p>
            <a:pPr indent="0">
              <a:buNone/>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900" strike="noStrike" u="none">
                <a:solidFill>
                  <a:srgbClr val="000000"/>
                </a:solidFill>
                <a:effectLst/>
                <a:uFillTx/>
                <a:latin typeface="Arial"/>
              </a:rPr>
              <a:t>TRANSIT PROVIDER LANDSCAPE</a:t>
            </a:r>
            <a:endParaRPr b="1" lang="en-US" sz="1900" strike="noStrike" u="none">
              <a:solidFill>
                <a:srgbClr val="000000"/>
              </a:solidFill>
              <a:effectLst/>
              <a:uFillTx/>
              <a:latin typeface="Arial"/>
            </a:endParaRPr>
          </a:p>
        </p:txBody>
      </p:sp>
      <p:grpSp>
        <p:nvGrpSpPr>
          <p:cNvPr id="301" name="McK Sticker"/>
          <p:cNvGrpSpPr/>
          <p:nvPr/>
        </p:nvGrpSpPr>
        <p:grpSpPr>
          <a:xfrm>
            <a:off x="7697880" y="284040"/>
            <a:ext cx="1034640" cy="215640"/>
            <a:chOff x="7697880" y="284040"/>
            <a:chExt cx="1034640" cy="215640"/>
          </a:xfrm>
        </p:grpSpPr>
        <p:sp>
          <p:nvSpPr>
            <p:cNvPr id="302" name="McK Footnote"/>
            <p:cNvSpPr/>
            <p:nvPr/>
          </p:nvSpPr>
          <p:spPr>
            <a:xfrm>
              <a:off x="7698600" y="299880"/>
              <a:ext cx="1033920" cy="183240"/>
            </a:xfrm>
            <a:prstGeom prst="rect">
              <a:avLst/>
            </a:prstGeom>
            <a:noFill/>
            <a:ln w="0">
              <a:noFill/>
            </a:ln>
          </p:spPr>
          <p:style>
            <a:lnRef idx="0"/>
            <a:fillRef idx="0"/>
            <a:effectRef idx="0"/>
            <a:fontRef idx="minor"/>
          </p:style>
          <p:txBody>
            <a:bodyPr wrap="none" lIns="0" rIns="0" tIns="0" bIns="0" anchor="t">
              <a:spAutoFit/>
            </a:bodyPr>
            <a:p>
              <a:pPr algn="r">
                <a:tabLst>
                  <a:tab algn="l" pos="0"/>
                  <a:tab algn="l" pos="812880"/>
                  <a:tab algn="l" pos="1625760"/>
                  <a:tab algn="l" pos="2438280"/>
                  <a:tab algn="l" pos="3251160"/>
                  <a:tab algn="l" pos="4064040"/>
                  <a:tab algn="l" pos="4876920"/>
                  <a:tab algn="l" pos="5689440"/>
                  <a:tab algn="l" pos="6502320"/>
                  <a:tab algn="l" pos="7315200"/>
                  <a:tab algn="l" pos="8128080"/>
                  <a:tab algn="l" pos="8940960"/>
                  <a:tab algn="l" pos="9753480"/>
                  <a:tab algn="l" pos="10566360"/>
                </a:tabLst>
              </a:pPr>
              <a:r>
                <a:rPr b="0" i="1" lang="en-US" sz="1200" strike="noStrike" u="none">
                  <a:solidFill>
                    <a:srgbClr val="000000"/>
                  </a:solidFill>
                  <a:effectLst/>
                  <a:uFillTx/>
                  <a:latin typeface="Arial"/>
                </a:rPr>
                <a:t>PRELIMINARY</a:t>
              </a:r>
              <a:endParaRPr b="0" lang="en-US" sz="1200" strike="noStrike" u="none">
                <a:solidFill>
                  <a:srgbClr val="000000"/>
                </a:solidFill>
                <a:effectLst/>
                <a:uFillTx/>
                <a:latin typeface="Arial"/>
              </a:endParaRPr>
            </a:p>
          </p:txBody>
        </p:sp>
        <p:grpSp>
          <p:nvGrpSpPr>
            <p:cNvPr id="303" name=""/>
            <p:cNvGrpSpPr/>
            <p:nvPr/>
          </p:nvGrpSpPr>
          <p:grpSpPr>
            <a:xfrm>
              <a:off x="7697880" y="284040"/>
              <a:ext cx="1032480" cy="215640"/>
              <a:chOff x="7697880" y="284040"/>
              <a:chExt cx="1032480" cy="215640"/>
            </a:xfrm>
          </p:grpSpPr>
          <p:sp>
            <p:nvSpPr>
              <p:cNvPr id="304" name=""/>
              <p:cNvSpPr/>
              <p:nvPr/>
            </p:nvSpPr>
            <p:spPr>
              <a:xfrm>
                <a:off x="7697880" y="284040"/>
                <a:ext cx="1032480" cy="0"/>
              </a:xfrm>
              <a:prstGeom prst="line">
                <a:avLst/>
              </a:prstGeom>
              <a:ln w="1260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305" name=""/>
              <p:cNvSpPr/>
              <p:nvPr/>
            </p:nvSpPr>
            <p:spPr>
              <a:xfrm>
                <a:off x="7697880" y="499680"/>
                <a:ext cx="1032480" cy="0"/>
              </a:xfrm>
              <a:prstGeom prst="line">
                <a:avLst/>
              </a:prstGeom>
              <a:ln w="1260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grpSp>
      </p:grpSp>
      <p:sp>
        <p:nvSpPr>
          <p:cNvPr id="306" name=""/>
          <p:cNvSpPr/>
          <p:nvPr/>
        </p:nvSpPr>
        <p:spPr>
          <a:xfrm>
            <a:off x="1859040" y="1774800"/>
            <a:ext cx="5333760" cy="3720960"/>
          </a:xfrm>
          <a:custGeom>
            <a:avLst/>
            <a:gdLst/>
            <a:ahLst/>
            <a:rect l="l" t="t" r="r" b="b"/>
            <a:pathLst>
              <a:path w="3360" h="2344">
                <a:moveTo>
                  <a:pt x="0" y="0"/>
                </a:moveTo>
                <a:lnTo>
                  <a:pt x="0" y="2344"/>
                </a:lnTo>
                <a:lnTo>
                  <a:pt x="3360" y="2344"/>
                </a:lnTo>
              </a:path>
            </a:pathLst>
          </a:custGeom>
          <a:noFill/>
          <a:ln w="28440">
            <a:solidFill>
              <a:srgbClr val="000000"/>
            </a:solidFill>
            <a:round/>
          </a:ln>
        </p:spPr>
        <p:style>
          <a:lnRef idx="0"/>
          <a:fillRef idx="0"/>
          <a:effectRef idx="0"/>
          <a:fontRef idx="minor"/>
        </p:style>
        <p:txBody>
          <a:bodyPr wrap="none" anchor="ctr">
            <a:noAutofit/>
          </a:bodyPr>
          <a:p>
            <a:endParaRPr b="0" lang="en-US" sz="2400" strike="noStrike" u="none">
              <a:solidFill>
                <a:srgbClr val="000000"/>
              </a:solidFill>
              <a:effectLst/>
              <a:uFillTx/>
              <a:latin typeface="Arial"/>
            </a:endParaRPr>
          </a:p>
        </p:txBody>
      </p:sp>
      <p:grpSp>
        <p:nvGrpSpPr>
          <p:cNvPr id="307" name=""/>
          <p:cNvGrpSpPr/>
          <p:nvPr/>
        </p:nvGrpSpPr>
        <p:grpSpPr>
          <a:xfrm>
            <a:off x="1350000" y="1751040"/>
            <a:ext cx="508680" cy="183240"/>
            <a:chOff x="1350000" y="1751040"/>
            <a:chExt cx="508680" cy="183240"/>
          </a:xfrm>
        </p:grpSpPr>
        <p:sp>
          <p:nvSpPr>
            <p:cNvPr id="308" name=""/>
            <p:cNvSpPr/>
            <p:nvPr/>
          </p:nvSpPr>
          <p:spPr>
            <a:xfrm>
              <a:off x="1350000" y="1751040"/>
              <a:ext cx="297360" cy="183240"/>
            </a:xfrm>
            <a:prstGeom prst="rect">
              <a:avLst/>
            </a:prstGeom>
            <a:noFill/>
            <a:ln w="0">
              <a:noFill/>
            </a:ln>
          </p:spPr>
          <p:style>
            <a:lnRef idx="0"/>
            <a:fillRef idx="0"/>
            <a:effectRef idx="0"/>
            <a:fontRef idx="minor"/>
          </p:style>
          <p:txBody>
            <a:bodyPr wrap="none" lIns="0" rIns="0" tIns="0" bIns="0" anchor="t">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5.80</a:t>
              </a:r>
              <a:endParaRPr b="0" lang="en-US" sz="1200" strike="noStrike" u="none">
                <a:solidFill>
                  <a:srgbClr val="000000"/>
                </a:solidFill>
                <a:effectLst/>
                <a:uFillTx/>
                <a:latin typeface="Arial"/>
              </a:endParaRPr>
            </a:p>
          </p:txBody>
        </p:sp>
        <p:sp>
          <p:nvSpPr>
            <p:cNvPr id="309" name=""/>
            <p:cNvSpPr/>
            <p:nvPr/>
          </p:nvSpPr>
          <p:spPr>
            <a:xfrm flipH="1">
              <a:off x="1738080" y="1843200"/>
              <a:ext cx="120600" cy="0"/>
            </a:xfrm>
            <a:prstGeom prst="line">
              <a:avLst/>
            </a:prstGeom>
            <a:ln w="1260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grpSp>
      <p:grpSp>
        <p:nvGrpSpPr>
          <p:cNvPr id="310" name=""/>
          <p:cNvGrpSpPr/>
          <p:nvPr/>
        </p:nvGrpSpPr>
        <p:grpSpPr>
          <a:xfrm>
            <a:off x="1350000" y="2398680"/>
            <a:ext cx="508680" cy="183240"/>
            <a:chOff x="1350000" y="2398680"/>
            <a:chExt cx="508680" cy="183240"/>
          </a:xfrm>
        </p:grpSpPr>
        <p:sp>
          <p:nvSpPr>
            <p:cNvPr id="311" name=""/>
            <p:cNvSpPr/>
            <p:nvPr/>
          </p:nvSpPr>
          <p:spPr>
            <a:xfrm>
              <a:off x="1350000" y="2398680"/>
              <a:ext cx="297360" cy="183240"/>
            </a:xfrm>
            <a:prstGeom prst="rect">
              <a:avLst/>
            </a:prstGeom>
            <a:noFill/>
            <a:ln w="0">
              <a:noFill/>
            </a:ln>
          </p:spPr>
          <p:style>
            <a:lnRef idx="0"/>
            <a:fillRef idx="0"/>
            <a:effectRef idx="0"/>
            <a:fontRef idx="minor"/>
          </p:style>
          <p:txBody>
            <a:bodyPr wrap="none" lIns="0" rIns="0" tIns="0" bIns="0" anchor="t">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4.25</a:t>
              </a:r>
              <a:endParaRPr b="0" lang="en-US" sz="1200" strike="noStrike" u="none">
                <a:solidFill>
                  <a:srgbClr val="000000"/>
                </a:solidFill>
                <a:effectLst/>
                <a:uFillTx/>
                <a:latin typeface="Arial"/>
              </a:endParaRPr>
            </a:p>
          </p:txBody>
        </p:sp>
        <p:sp>
          <p:nvSpPr>
            <p:cNvPr id="312" name=""/>
            <p:cNvSpPr/>
            <p:nvPr/>
          </p:nvSpPr>
          <p:spPr>
            <a:xfrm flipH="1">
              <a:off x="1738080" y="2490840"/>
              <a:ext cx="120600" cy="0"/>
            </a:xfrm>
            <a:prstGeom prst="line">
              <a:avLst/>
            </a:prstGeom>
            <a:ln w="1260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grpSp>
      <p:grpSp>
        <p:nvGrpSpPr>
          <p:cNvPr id="313" name=""/>
          <p:cNvGrpSpPr/>
          <p:nvPr/>
        </p:nvGrpSpPr>
        <p:grpSpPr>
          <a:xfrm>
            <a:off x="1350000" y="3046320"/>
            <a:ext cx="508680" cy="183240"/>
            <a:chOff x="1350000" y="3046320"/>
            <a:chExt cx="508680" cy="183240"/>
          </a:xfrm>
        </p:grpSpPr>
        <p:sp>
          <p:nvSpPr>
            <p:cNvPr id="314" name=""/>
            <p:cNvSpPr/>
            <p:nvPr/>
          </p:nvSpPr>
          <p:spPr>
            <a:xfrm>
              <a:off x="1350000" y="3046320"/>
              <a:ext cx="297360" cy="183240"/>
            </a:xfrm>
            <a:prstGeom prst="rect">
              <a:avLst/>
            </a:prstGeom>
            <a:noFill/>
            <a:ln w="0">
              <a:noFill/>
            </a:ln>
          </p:spPr>
          <p:style>
            <a:lnRef idx="0"/>
            <a:fillRef idx="0"/>
            <a:effectRef idx="0"/>
            <a:fontRef idx="minor"/>
          </p:style>
          <p:txBody>
            <a:bodyPr wrap="none" lIns="0" rIns="0" tIns="0" bIns="0" anchor="t">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3.51</a:t>
              </a:r>
              <a:endParaRPr b="0" lang="en-US" sz="1200" strike="noStrike" u="none">
                <a:solidFill>
                  <a:srgbClr val="000000"/>
                </a:solidFill>
                <a:effectLst/>
                <a:uFillTx/>
                <a:latin typeface="Arial"/>
              </a:endParaRPr>
            </a:p>
          </p:txBody>
        </p:sp>
        <p:sp>
          <p:nvSpPr>
            <p:cNvPr id="315" name=""/>
            <p:cNvSpPr/>
            <p:nvPr/>
          </p:nvSpPr>
          <p:spPr>
            <a:xfrm flipH="1">
              <a:off x="1738080" y="3138480"/>
              <a:ext cx="120600" cy="0"/>
            </a:xfrm>
            <a:prstGeom prst="line">
              <a:avLst/>
            </a:prstGeom>
            <a:ln w="1260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grpSp>
      <p:sp>
        <p:nvSpPr>
          <p:cNvPr id="316" name=""/>
          <p:cNvSpPr/>
          <p:nvPr/>
        </p:nvSpPr>
        <p:spPr>
          <a:xfrm>
            <a:off x="1350000" y="3693960"/>
            <a:ext cx="297360" cy="183240"/>
          </a:xfrm>
          <a:prstGeom prst="rect">
            <a:avLst/>
          </a:prstGeom>
          <a:noFill/>
          <a:ln w="0">
            <a:noFill/>
          </a:ln>
        </p:spPr>
        <p:style>
          <a:lnRef idx="0"/>
          <a:fillRef idx="0"/>
          <a:effectRef idx="0"/>
          <a:fontRef idx="minor"/>
        </p:style>
        <p:txBody>
          <a:bodyPr wrap="none" lIns="0" rIns="0" tIns="0" bIns="0" anchor="t">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2.52</a:t>
            </a:r>
            <a:endParaRPr b="0" lang="en-US" sz="1200" strike="noStrike" u="none">
              <a:solidFill>
                <a:srgbClr val="000000"/>
              </a:solidFill>
              <a:effectLst/>
              <a:uFillTx/>
              <a:latin typeface="Arial"/>
            </a:endParaRPr>
          </a:p>
        </p:txBody>
      </p:sp>
      <p:sp>
        <p:nvSpPr>
          <p:cNvPr id="317" name=""/>
          <p:cNvSpPr/>
          <p:nvPr/>
        </p:nvSpPr>
        <p:spPr>
          <a:xfrm flipH="1">
            <a:off x="1859040" y="3786120"/>
            <a:ext cx="5207040" cy="0"/>
          </a:xfrm>
          <a:prstGeom prst="line">
            <a:avLst/>
          </a:prstGeom>
          <a:ln w="12600">
            <a:solidFill>
              <a:srgbClr val="000000"/>
            </a:solidFill>
            <a:prstDash val="dash"/>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grpSp>
        <p:nvGrpSpPr>
          <p:cNvPr id="318" name=""/>
          <p:cNvGrpSpPr/>
          <p:nvPr/>
        </p:nvGrpSpPr>
        <p:grpSpPr>
          <a:xfrm>
            <a:off x="1350000" y="4341960"/>
            <a:ext cx="508680" cy="183240"/>
            <a:chOff x="1350000" y="4341960"/>
            <a:chExt cx="508680" cy="183240"/>
          </a:xfrm>
        </p:grpSpPr>
        <p:sp>
          <p:nvSpPr>
            <p:cNvPr id="319" name=""/>
            <p:cNvSpPr/>
            <p:nvPr/>
          </p:nvSpPr>
          <p:spPr>
            <a:xfrm>
              <a:off x="1350000" y="4341960"/>
              <a:ext cx="297360" cy="183240"/>
            </a:xfrm>
            <a:prstGeom prst="rect">
              <a:avLst/>
            </a:prstGeom>
            <a:noFill/>
            <a:ln w="0">
              <a:noFill/>
            </a:ln>
          </p:spPr>
          <p:style>
            <a:lnRef idx="0"/>
            <a:fillRef idx="0"/>
            <a:effectRef idx="0"/>
            <a:fontRef idx="minor"/>
          </p:style>
          <p:txBody>
            <a:bodyPr wrap="none" lIns="0" rIns="0" tIns="0" bIns="0" anchor="t">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1.84</a:t>
              </a:r>
              <a:endParaRPr b="0" lang="en-US" sz="1200" strike="noStrike" u="none">
                <a:solidFill>
                  <a:srgbClr val="000000"/>
                </a:solidFill>
                <a:effectLst/>
                <a:uFillTx/>
                <a:latin typeface="Arial"/>
              </a:endParaRPr>
            </a:p>
          </p:txBody>
        </p:sp>
        <p:sp>
          <p:nvSpPr>
            <p:cNvPr id="320" name=""/>
            <p:cNvSpPr/>
            <p:nvPr/>
          </p:nvSpPr>
          <p:spPr>
            <a:xfrm flipH="1">
              <a:off x="1738080" y="4434120"/>
              <a:ext cx="120600" cy="0"/>
            </a:xfrm>
            <a:prstGeom prst="line">
              <a:avLst/>
            </a:prstGeom>
            <a:ln w="1260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grpSp>
      <p:grpSp>
        <p:nvGrpSpPr>
          <p:cNvPr id="321" name=""/>
          <p:cNvGrpSpPr/>
          <p:nvPr/>
        </p:nvGrpSpPr>
        <p:grpSpPr>
          <a:xfrm>
            <a:off x="1350000" y="4989600"/>
            <a:ext cx="508680" cy="183240"/>
            <a:chOff x="1350000" y="4989600"/>
            <a:chExt cx="508680" cy="183240"/>
          </a:xfrm>
        </p:grpSpPr>
        <p:sp>
          <p:nvSpPr>
            <p:cNvPr id="322" name=""/>
            <p:cNvSpPr/>
            <p:nvPr/>
          </p:nvSpPr>
          <p:spPr>
            <a:xfrm>
              <a:off x="1350000" y="4989600"/>
              <a:ext cx="297360" cy="183240"/>
            </a:xfrm>
            <a:prstGeom prst="rect">
              <a:avLst/>
            </a:prstGeom>
            <a:noFill/>
            <a:ln w="0">
              <a:noFill/>
            </a:ln>
          </p:spPr>
          <p:style>
            <a:lnRef idx="0"/>
            <a:fillRef idx="0"/>
            <a:effectRef idx="0"/>
            <a:fontRef idx="minor"/>
          </p:style>
          <p:txBody>
            <a:bodyPr wrap="none" lIns="0" rIns="0" tIns="0" bIns="0" anchor="t">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1.46</a:t>
              </a:r>
              <a:endParaRPr b="0" lang="en-US" sz="1200" strike="noStrike" u="none">
                <a:solidFill>
                  <a:srgbClr val="000000"/>
                </a:solidFill>
                <a:effectLst/>
                <a:uFillTx/>
                <a:latin typeface="Arial"/>
              </a:endParaRPr>
            </a:p>
          </p:txBody>
        </p:sp>
        <p:sp>
          <p:nvSpPr>
            <p:cNvPr id="323" name=""/>
            <p:cNvSpPr/>
            <p:nvPr/>
          </p:nvSpPr>
          <p:spPr>
            <a:xfrm flipH="1">
              <a:off x="1738080" y="5081760"/>
              <a:ext cx="120600" cy="0"/>
            </a:xfrm>
            <a:prstGeom prst="line">
              <a:avLst/>
            </a:prstGeom>
            <a:ln w="1260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grpSp>
      <p:grpSp>
        <p:nvGrpSpPr>
          <p:cNvPr id="324" name=""/>
          <p:cNvGrpSpPr/>
          <p:nvPr/>
        </p:nvGrpSpPr>
        <p:grpSpPr>
          <a:xfrm>
            <a:off x="1350000" y="4665600"/>
            <a:ext cx="508680" cy="183240"/>
            <a:chOff x="1350000" y="4665600"/>
            <a:chExt cx="508680" cy="183240"/>
          </a:xfrm>
        </p:grpSpPr>
        <p:sp>
          <p:nvSpPr>
            <p:cNvPr id="325" name=""/>
            <p:cNvSpPr/>
            <p:nvPr/>
          </p:nvSpPr>
          <p:spPr>
            <a:xfrm>
              <a:off x="1350000" y="4665600"/>
              <a:ext cx="297360" cy="183240"/>
            </a:xfrm>
            <a:prstGeom prst="rect">
              <a:avLst/>
            </a:prstGeom>
            <a:noFill/>
            <a:ln w="0">
              <a:noFill/>
            </a:ln>
          </p:spPr>
          <p:style>
            <a:lnRef idx="0"/>
            <a:fillRef idx="0"/>
            <a:effectRef idx="0"/>
            <a:fontRef idx="minor"/>
          </p:style>
          <p:txBody>
            <a:bodyPr wrap="none" lIns="0" rIns="0" tIns="0" bIns="0" anchor="t">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1.74</a:t>
              </a:r>
              <a:endParaRPr b="0" lang="en-US" sz="1200" strike="noStrike" u="none">
                <a:solidFill>
                  <a:srgbClr val="000000"/>
                </a:solidFill>
                <a:effectLst/>
                <a:uFillTx/>
                <a:latin typeface="Arial"/>
              </a:endParaRPr>
            </a:p>
          </p:txBody>
        </p:sp>
        <p:sp>
          <p:nvSpPr>
            <p:cNvPr id="326" name=""/>
            <p:cNvSpPr/>
            <p:nvPr/>
          </p:nvSpPr>
          <p:spPr>
            <a:xfrm flipH="1">
              <a:off x="1738080" y="4757760"/>
              <a:ext cx="120600" cy="0"/>
            </a:xfrm>
            <a:prstGeom prst="line">
              <a:avLst/>
            </a:prstGeom>
            <a:ln w="1260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grpSp>
      <p:grpSp>
        <p:nvGrpSpPr>
          <p:cNvPr id="327" name=""/>
          <p:cNvGrpSpPr/>
          <p:nvPr/>
        </p:nvGrpSpPr>
        <p:grpSpPr>
          <a:xfrm>
            <a:off x="1350000" y="4017960"/>
            <a:ext cx="508680" cy="183240"/>
            <a:chOff x="1350000" y="4017960"/>
            <a:chExt cx="508680" cy="183240"/>
          </a:xfrm>
        </p:grpSpPr>
        <p:sp>
          <p:nvSpPr>
            <p:cNvPr id="328" name=""/>
            <p:cNvSpPr/>
            <p:nvPr/>
          </p:nvSpPr>
          <p:spPr>
            <a:xfrm>
              <a:off x="1350000" y="4017960"/>
              <a:ext cx="297360" cy="183240"/>
            </a:xfrm>
            <a:prstGeom prst="rect">
              <a:avLst/>
            </a:prstGeom>
            <a:noFill/>
            <a:ln w="0">
              <a:noFill/>
            </a:ln>
          </p:spPr>
          <p:style>
            <a:lnRef idx="0"/>
            <a:fillRef idx="0"/>
            <a:effectRef idx="0"/>
            <a:fontRef idx="minor"/>
          </p:style>
          <p:txBody>
            <a:bodyPr wrap="none" lIns="0" rIns="0" tIns="0" bIns="0" anchor="t">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2.35</a:t>
              </a:r>
              <a:endParaRPr b="0" lang="en-US" sz="1200" strike="noStrike" u="none">
                <a:solidFill>
                  <a:srgbClr val="000000"/>
                </a:solidFill>
                <a:effectLst/>
                <a:uFillTx/>
                <a:latin typeface="Arial"/>
              </a:endParaRPr>
            </a:p>
          </p:txBody>
        </p:sp>
        <p:sp>
          <p:nvSpPr>
            <p:cNvPr id="329" name=""/>
            <p:cNvSpPr/>
            <p:nvPr/>
          </p:nvSpPr>
          <p:spPr>
            <a:xfrm flipH="1">
              <a:off x="1738080" y="4110120"/>
              <a:ext cx="120600" cy="0"/>
            </a:xfrm>
            <a:prstGeom prst="line">
              <a:avLst/>
            </a:prstGeom>
            <a:ln w="1260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grpSp>
      <p:sp>
        <p:nvSpPr>
          <p:cNvPr id="330" name=""/>
          <p:cNvSpPr/>
          <p:nvPr/>
        </p:nvSpPr>
        <p:spPr>
          <a:xfrm>
            <a:off x="1350000" y="3370320"/>
            <a:ext cx="297360" cy="183240"/>
          </a:xfrm>
          <a:prstGeom prst="rect">
            <a:avLst/>
          </a:prstGeom>
          <a:noFill/>
          <a:ln w="0">
            <a:noFill/>
          </a:ln>
        </p:spPr>
        <p:style>
          <a:lnRef idx="0"/>
          <a:fillRef idx="0"/>
          <a:effectRef idx="0"/>
          <a:fontRef idx="minor"/>
        </p:style>
        <p:txBody>
          <a:bodyPr wrap="none" lIns="0" rIns="0" tIns="0" bIns="0" anchor="t">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2.70</a:t>
            </a:r>
            <a:endParaRPr b="0" lang="en-US" sz="1200" strike="noStrike" u="none">
              <a:solidFill>
                <a:srgbClr val="000000"/>
              </a:solidFill>
              <a:effectLst/>
              <a:uFillTx/>
              <a:latin typeface="Arial"/>
            </a:endParaRPr>
          </a:p>
        </p:txBody>
      </p:sp>
      <p:sp>
        <p:nvSpPr>
          <p:cNvPr id="331" name=""/>
          <p:cNvSpPr/>
          <p:nvPr/>
        </p:nvSpPr>
        <p:spPr>
          <a:xfrm flipH="1">
            <a:off x="1738080" y="3462480"/>
            <a:ext cx="120600" cy="0"/>
          </a:xfrm>
          <a:prstGeom prst="line">
            <a:avLst/>
          </a:prstGeom>
          <a:ln w="1260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grpSp>
        <p:nvGrpSpPr>
          <p:cNvPr id="332" name=""/>
          <p:cNvGrpSpPr/>
          <p:nvPr/>
        </p:nvGrpSpPr>
        <p:grpSpPr>
          <a:xfrm>
            <a:off x="1350000" y="2722680"/>
            <a:ext cx="508680" cy="183240"/>
            <a:chOff x="1350000" y="2722680"/>
            <a:chExt cx="508680" cy="183240"/>
          </a:xfrm>
        </p:grpSpPr>
        <p:sp>
          <p:nvSpPr>
            <p:cNvPr id="333" name=""/>
            <p:cNvSpPr/>
            <p:nvPr/>
          </p:nvSpPr>
          <p:spPr>
            <a:xfrm>
              <a:off x="1350000" y="2722680"/>
              <a:ext cx="297360" cy="183240"/>
            </a:xfrm>
            <a:prstGeom prst="rect">
              <a:avLst/>
            </a:prstGeom>
            <a:noFill/>
            <a:ln w="0">
              <a:noFill/>
            </a:ln>
          </p:spPr>
          <p:style>
            <a:lnRef idx="0"/>
            <a:fillRef idx="0"/>
            <a:effectRef idx="0"/>
            <a:fontRef idx="minor"/>
          </p:style>
          <p:txBody>
            <a:bodyPr wrap="none" lIns="0" rIns="0" tIns="0" bIns="0" anchor="t">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3.88</a:t>
              </a:r>
              <a:endParaRPr b="0" lang="en-US" sz="1200" strike="noStrike" u="none">
                <a:solidFill>
                  <a:srgbClr val="000000"/>
                </a:solidFill>
                <a:effectLst/>
                <a:uFillTx/>
                <a:latin typeface="Arial"/>
              </a:endParaRPr>
            </a:p>
          </p:txBody>
        </p:sp>
        <p:sp>
          <p:nvSpPr>
            <p:cNvPr id="334" name=""/>
            <p:cNvSpPr/>
            <p:nvPr/>
          </p:nvSpPr>
          <p:spPr>
            <a:xfrm flipH="1">
              <a:off x="1738080" y="2814840"/>
              <a:ext cx="120600" cy="0"/>
            </a:xfrm>
            <a:prstGeom prst="line">
              <a:avLst/>
            </a:prstGeom>
            <a:ln w="1260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grpSp>
      <p:grpSp>
        <p:nvGrpSpPr>
          <p:cNvPr id="335" name=""/>
          <p:cNvGrpSpPr/>
          <p:nvPr/>
        </p:nvGrpSpPr>
        <p:grpSpPr>
          <a:xfrm>
            <a:off x="1350000" y="2075040"/>
            <a:ext cx="508680" cy="183240"/>
            <a:chOff x="1350000" y="2075040"/>
            <a:chExt cx="508680" cy="183240"/>
          </a:xfrm>
        </p:grpSpPr>
        <p:sp>
          <p:nvSpPr>
            <p:cNvPr id="336" name=""/>
            <p:cNvSpPr/>
            <p:nvPr/>
          </p:nvSpPr>
          <p:spPr>
            <a:xfrm>
              <a:off x="1350000" y="2075040"/>
              <a:ext cx="297360" cy="183240"/>
            </a:xfrm>
            <a:prstGeom prst="rect">
              <a:avLst/>
            </a:prstGeom>
            <a:noFill/>
            <a:ln w="0">
              <a:noFill/>
            </a:ln>
          </p:spPr>
          <p:style>
            <a:lnRef idx="0"/>
            <a:fillRef idx="0"/>
            <a:effectRef idx="0"/>
            <a:fontRef idx="minor"/>
          </p:style>
          <p:txBody>
            <a:bodyPr wrap="none" lIns="0" rIns="0" tIns="0" bIns="0" anchor="t">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5.77</a:t>
              </a:r>
              <a:endParaRPr b="0" lang="en-US" sz="1200" strike="noStrike" u="none">
                <a:solidFill>
                  <a:srgbClr val="000000"/>
                </a:solidFill>
                <a:effectLst/>
                <a:uFillTx/>
                <a:latin typeface="Arial"/>
              </a:endParaRPr>
            </a:p>
          </p:txBody>
        </p:sp>
        <p:sp>
          <p:nvSpPr>
            <p:cNvPr id="337" name=""/>
            <p:cNvSpPr/>
            <p:nvPr/>
          </p:nvSpPr>
          <p:spPr>
            <a:xfrm flipH="1">
              <a:off x="1738080" y="2167200"/>
              <a:ext cx="120600" cy="0"/>
            </a:xfrm>
            <a:prstGeom prst="line">
              <a:avLst/>
            </a:prstGeom>
            <a:ln w="1260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grpSp>
      <p:grpSp>
        <p:nvGrpSpPr>
          <p:cNvPr id="338" name=""/>
          <p:cNvGrpSpPr/>
          <p:nvPr/>
        </p:nvGrpSpPr>
        <p:grpSpPr>
          <a:xfrm>
            <a:off x="1350000" y="5313240"/>
            <a:ext cx="508680" cy="183240"/>
            <a:chOff x="1350000" y="5313240"/>
            <a:chExt cx="508680" cy="183240"/>
          </a:xfrm>
        </p:grpSpPr>
        <p:sp>
          <p:nvSpPr>
            <p:cNvPr id="339" name=""/>
            <p:cNvSpPr/>
            <p:nvPr/>
          </p:nvSpPr>
          <p:spPr>
            <a:xfrm>
              <a:off x="1350000" y="5313240"/>
              <a:ext cx="297360" cy="183240"/>
            </a:xfrm>
            <a:prstGeom prst="rect">
              <a:avLst/>
            </a:prstGeom>
            <a:noFill/>
            <a:ln w="0">
              <a:noFill/>
            </a:ln>
          </p:spPr>
          <p:style>
            <a:lnRef idx="0"/>
            <a:fillRef idx="0"/>
            <a:effectRef idx="0"/>
            <a:fontRef idx="minor"/>
          </p:style>
          <p:txBody>
            <a:bodyPr wrap="none" lIns="0" rIns="0" tIns="0" bIns="0" anchor="t">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0.00</a:t>
              </a:r>
              <a:endParaRPr b="0" lang="en-US" sz="1200" strike="noStrike" u="none">
                <a:solidFill>
                  <a:srgbClr val="000000"/>
                </a:solidFill>
                <a:effectLst/>
                <a:uFillTx/>
                <a:latin typeface="Arial"/>
              </a:endParaRPr>
            </a:p>
          </p:txBody>
        </p:sp>
        <p:sp>
          <p:nvSpPr>
            <p:cNvPr id="340" name=""/>
            <p:cNvSpPr/>
            <p:nvPr/>
          </p:nvSpPr>
          <p:spPr>
            <a:xfrm flipH="1">
              <a:off x="1738080" y="5405400"/>
              <a:ext cx="120600" cy="0"/>
            </a:xfrm>
            <a:prstGeom prst="line">
              <a:avLst/>
            </a:prstGeom>
            <a:ln w="1260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grpSp>
      <p:grpSp>
        <p:nvGrpSpPr>
          <p:cNvPr id="341" name=""/>
          <p:cNvGrpSpPr/>
          <p:nvPr/>
        </p:nvGrpSpPr>
        <p:grpSpPr>
          <a:xfrm>
            <a:off x="2781720" y="5495760"/>
            <a:ext cx="170280" cy="338760"/>
            <a:chOff x="2781720" y="5495760"/>
            <a:chExt cx="170280" cy="338760"/>
          </a:xfrm>
        </p:grpSpPr>
        <p:sp>
          <p:nvSpPr>
            <p:cNvPr id="342" name=""/>
            <p:cNvSpPr/>
            <p:nvPr/>
          </p:nvSpPr>
          <p:spPr>
            <a:xfrm>
              <a:off x="2781720" y="5651280"/>
              <a:ext cx="170280" cy="183240"/>
            </a:xfrm>
            <a:prstGeom prst="rect">
              <a:avLst/>
            </a:prstGeom>
            <a:noFill/>
            <a:ln w="0">
              <a:noFill/>
            </a:ln>
          </p:spPr>
          <p:style>
            <a:lnRef idx="0"/>
            <a:fillRef idx="0"/>
            <a:effectRef idx="0"/>
            <a:fontRef idx="minor"/>
          </p:style>
          <p:txBody>
            <a:bodyPr wrap="none" lIns="0" rIns="0" tIns="0" bIns="0" anchor="t">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50</a:t>
              </a:r>
              <a:endParaRPr b="0" lang="en-US" sz="1200" strike="noStrike" u="none">
                <a:solidFill>
                  <a:srgbClr val="000000"/>
                </a:solidFill>
                <a:effectLst/>
                <a:uFillTx/>
                <a:latin typeface="Arial"/>
              </a:endParaRPr>
            </a:p>
          </p:txBody>
        </p:sp>
        <p:sp>
          <p:nvSpPr>
            <p:cNvPr id="343" name=""/>
            <p:cNvSpPr/>
            <p:nvPr/>
          </p:nvSpPr>
          <p:spPr>
            <a:xfrm>
              <a:off x="2866680" y="5495760"/>
              <a:ext cx="0" cy="120600"/>
            </a:xfrm>
            <a:prstGeom prst="line">
              <a:avLst/>
            </a:prstGeom>
            <a:ln w="1260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grpSp>
      <p:sp>
        <p:nvSpPr>
          <p:cNvPr id="344" name=""/>
          <p:cNvSpPr/>
          <p:nvPr/>
        </p:nvSpPr>
        <p:spPr>
          <a:xfrm>
            <a:off x="3823200" y="5651640"/>
            <a:ext cx="254880" cy="183240"/>
          </a:xfrm>
          <a:prstGeom prst="rect">
            <a:avLst/>
          </a:prstGeom>
          <a:noFill/>
          <a:ln w="0">
            <a:noFill/>
          </a:ln>
        </p:spPr>
        <p:style>
          <a:lnRef idx="0"/>
          <a:fillRef idx="0"/>
          <a:effectRef idx="0"/>
          <a:fontRef idx="minor"/>
        </p:style>
        <p:txBody>
          <a:bodyPr wrap="none" lIns="0" rIns="0" tIns="0" bIns="0" anchor="t">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100</a:t>
            </a:r>
            <a:endParaRPr b="0" lang="en-US" sz="1200" strike="noStrike" u="none">
              <a:solidFill>
                <a:srgbClr val="000000"/>
              </a:solidFill>
              <a:effectLst/>
              <a:uFillTx/>
              <a:latin typeface="Arial"/>
            </a:endParaRPr>
          </a:p>
        </p:txBody>
      </p:sp>
      <p:sp>
        <p:nvSpPr>
          <p:cNvPr id="345" name=""/>
          <p:cNvSpPr/>
          <p:nvPr/>
        </p:nvSpPr>
        <p:spPr>
          <a:xfrm>
            <a:off x="3949560" y="5495760"/>
            <a:ext cx="0" cy="120960"/>
          </a:xfrm>
          <a:prstGeom prst="line">
            <a:avLst/>
          </a:prstGeom>
          <a:ln w="1260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346" name=""/>
          <p:cNvSpPr/>
          <p:nvPr/>
        </p:nvSpPr>
        <p:spPr>
          <a:xfrm>
            <a:off x="4432680" y="5651640"/>
            <a:ext cx="254880" cy="183240"/>
          </a:xfrm>
          <a:prstGeom prst="rect">
            <a:avLst/>
          </a:prstGeom>
          <a:noFill/>
          <a:ln w="0">
            <a:noFill/>
          </a:ln>
        </p:spPr>
        <p:style>
          <a:lnRef idx="0"/>
          <a:fillRef idx="0"/>
          <a:effectRef idx="0"/>
          <a:fontRef idx="minor"/>
        </p:style>
        <p:txBody>
          <a:bodyPr wrap="none" lIns="0" rIns="0" tIns="0" bIns="0" anchor="t">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105</a:t>
            </a:r>
            <a:endParaRPr b="0" lang="en-US" sz="1200" strike="noStrike" u="none">
              <a:solidFill>
                <a:srgbClr val="000000"/>
              </a:solidFill>
              <a:effectLst/>
              <a:uFillTx/>
              <a:latin typeface="Arial"/>
            </a:endParaRPr>
          </a:p>
        </p:txBody>
      </p:sp>
      <p:sp>
        <p:nvSpPr>
          <p:cNvPr id="347" name=""/>
          <p:cNvSpPr/>
          <p:nvPr/>
        </p:nvSpPr>
        <p:spPr>
          <a:xfrm>
            <a:off x="4559400" y="5495760"/>
            <a:ext cx="0" cy="120960"/>
          </a:xfrm>
          <a:prstGeom prst="line">
            <a:avLst/>
          </a:prstGeom>
          <a:ln w="1260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348" name=""/>
          <p:cNvSpPr/>
          <p:nvPr/>
        </p:nvSpPr>
        <p:spPr>
          <a:xfrm>
            <a:off x="5955120" y="5651640"/>
            <a:ext cx="254880" cy="183240"/>
          </a:xfrm>
          <a:prstGeom prst="rect">
            <a:avLst/>
          </a:prstGeom>
          <a:noFill/>
          <a:ln w="0">
            <a:noFill/>
          </a:ln>
        </p:spPr>
        <p:style>
          <a:lnRef idx="0"/>
          <a:fillRef idx="0"/>
          <a:effectRef idx="0"/>
          <a:fontRef idx="minor"/>
        </p:style>
        <p:txBody>
          <a:bodyPr wrap="none" lIns="0" rIns="0" tIns="0" bIns="0" anchor="t">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125</a:t>
            </a:r>
            <a:endParaRPr b="0" lang="en-US" sz="1200" strike="noStrike" u="none">
              <a:solidFill>
                <a:srgbClr val="000000"/>
              </a:solidFill>
              <a:effectLst/>
              <a:uFillTx/>
              <a:latin typeface="Arial"/>
            </a:endParaRPr>
          </a:p>
        </p:txBody>
      </p:sp>
      <p:sp>
        <p:nvSpPr>
          <p:cNvPr id="349" name=""/>
          <p:cNvSpPr/>
          <p:nvPr/>
        </p:nvSpPr>
        <p:spPr>
          <a:xfrm>
            <a:off x="6081840" y="5495760"/>
            <a:ext cx="0" cy="120960"/>
          </a:xfrm>
          <a:prstGeom prst="line">
            <a:avLst/>
          </a:prstGeom>
          <a:ln w="1260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350" name=""/>
          <p:cNvSpPr/>
          <p:nvPr/>
        </p:nvSpPr>
        <p:spPr>
          <a:xfrm>
            <a:off x="6939360" y="5651640"/>
            <a:ext cx="254880" cy="183240"/>
          </a:xfrm>
          <a:prstGeom prst="rect">
            <a:avLst/>
          </a:prstGeom>
          <a:noFill/>
          <a:ln w="0">
            <a:noFill/>
          </a:ln>
        </p:spPr>
        <p:style>
          <a:lnRef idx="0"/>
          <a:fillRef idx="0"/>
          <a:effectRef idx="0"/>
          <a:fontRef idx="minor"/>
        </p:style>
        <p:txBody>
          <a:bodyPr wrap="none" lIns="0" rIns="0" tIns="0" bIns="0" anchor="t">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171</a:t>
            </a:r>
            <a:endParaRPr b="0" lang="en-US" sz="1200" strike="noStrike" u="none">
              <a:solidFill>
                <a:srgbClr val="000000"/>
              </a:solidFill>
              <a:effectLst/>
              <a:uFillTx/>
              <a:latin typeface="Arial"/>
            </a:endParaRPr>
          </a:p>
        </p:txBody>
      </p:sp>
      <p:sp>
        <p:nvSpPr>
          <p:cNvPr id="351" name=""/>
          <p:cNvSpPr/>
          <p:nvPr/>
        </p:nvSpPr>
        <p:spPr>
          <a:xfrm>
            <a:off x="7066080" y="5495760"/>
            <a:ext cx="0" cy="120960"/>
          </a:xfrm>
          <a:prstGeom prst="line">
            <a:avLst/>
          </a:prstGeom>
          <a:ln w="1260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352" name=""/>
          <p:cNvSpPr/>
          <p:nvPr/>
        </p:nvSpPr>
        <p:spPr>
          <a:xfrm>
            <a:off x="7191360" y="3693960"/>
            <a:ext cx="500400" cy="183240"/>
          </a:xfrm>
          <a:prstGeom prst="rect">
            <a:avLst/>
          </a:prstGeom>
          <a:noFill/>
          <a:ln w="0">
            <a:noFill/>
          </a:ln>
        </p:spPr>
        <p:style>
          <a:lnRef idx="0"/>
          <a:fillRef idx="0"/>
          <a:effectRef idx="0"/>
          <a:fontRef idx="minor"/>
        </p:style>
        <p:txBody>
          <a:bodyPr wrap="none" lIns="0" rIns="0" tIns="0" bIns="0" anchor="t">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Median</a:t>
            </a:r>
            <a:endParaRPr b="0" lang="en-US" sz="1200" strike="noStrike" u="none">
              <a:solidFill>
                <a:srgbClr val="000000"/>
              </a:solidFill>
              <a:effectLst/>
              <a:uFillTx/>
              <a:latin typeface="Arial"/>
            </a:endParaRPr>
          </a:p>
        </p:txBody>
      </p:sp>
      <p:sp>
        <p:nvSpPr>
          <p:cNvPr id="353" name=""/>
          <p:cNvSpPr/>
          <p:nvPr/>
        </p:nvSpPr>
        <p:spPr>
          <a:xfrm>
            <a:off x="1345680" y="1357200"/>
            <a:ext cx="2779200" cy="183240"/>
          </a:xfrm>
          <a:prstGeom prst="rect">
            <a:avLst/>
          </a:prstGeom>
          <a:noFill/>
          <a:ln w="0">
            <a:noFill/>
          </a:ln>
        </p:spPr>
        <p:style>
          <a:lnRef idx="0"/>
          <a:fillRef idx="0"/>
          <a:effectRef idx="0"/>
          <a:fontRef idx="minor"/>
        </p:style>
        <p:txBody>
          <a:bodyPr wrap="none" lIns="0" rIns="0" tIns="0" bIns="0" anchor="t">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Boardwatch weighted mean performance</a:t>
            </a:r>
            <a:endParaRPr b="0" lang="en-US" sz="1200" strike="noStrike" u="none">
              <a:solidFill>
                <a:srgbClr val="000000"/>
              </a:solidFill>
              <a:effectLst/>
              <a:uFillTx/>
              <a:latin typeface="Arial"/>
            </a:endParaRPr>
          </a:p>
        </p:txBody>
      </p:sp>
      <p:sp>
        <p:nvSpPr>
          <p:cNvPr id="354" name=""/>
          <p:cNvSpPr/>
          <p:nvPr/>
        </p:nvSpPr>
        <p:spPr>
          <a:xfrm flipH="1">
            <a:off x="1738080" y="3786120"/>
            <a:ext cx="120600" cy="0"/>
          </a:xfrm>
          <a:prstGeom prst="line">
            <a:avLst/>
          </a:prstGeom>
          <a:ln w="1260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355" name=""/>
          <p:cNvSpPr/>
          <p:nvPr/>
        </p:nvSpPr>
        <p:spPr>
          <a:xfrm>
            <a:off x="3705120" y="1892160"/>
            <a:ext cx="1838880" cy="183240"/>
          </a:xfrm>
          <a:prstGeom prst="rect">
            <a:avLst/>
          </a:prstGeom>
          <a:noFill/>
          <a:ln w="0">
            <a:noFill/>
          </a:ln>
        </p:spPr>
        <p:style>
          <a:lnRef idx="0"/>
          <a:fillRef idx="0"/>
          <a:effectRef idx="0"/>
          <a:fontRef idx="minor"/>
        </p:style>
        <p:txBody>
          <a:bodyPr wrap="none" lIns="0" rIns="0" tIns="0" bIns="0" anchor="t">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Price performance gradient</a:t>
            </a:r>
            <a:endParaRPr b="0" lang="en-US" sz="1200" strike="noStrike" u="none">
              <a:solidFill>
                <a:srgbClr val="000000"/>
              </a:solidFill>
              <a:effectLst/>
              <a:uFillTx/>
              <a:latin typeface="Arial"/>
            </a:endParaRPr>
          </a:p>
        </p:txBody>
      </p:sp>
      <p:sp>
        <p:nvSpPr>
          <p:cNvPr id="356" name=""/>
          <p:cNvSpPr/>
          <p:nvPr/>
        </p:nvSpPr>
        <p:spPr>
          <a:xfrm>
            <a:off x="6420600" y="5070600"/>
            <a:ext cx="627120" cy="183240"/>
          </a:xfrm>
          <a:prstGeom prst="rect">
            <a:avLst/>
          </a:prstGeom>
          <a:noFill/>
          <a:ln w="0">
            <a:noFill/>
          </a:ln>
        </p:spPr>
        <p:style>
          <a:lnRef idx="0"/>
          <a:fillRef idx="0"/>
          <a:effectRef idx="0"/>
          <a:fontRef idx="minor"/>
        </p:style>
        <p:txBody>
          <a:bodyPr wrap="none" lIns="0" rIns="0" tIns="0" bIns="0" anchor="t">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“Outliers”</a:t>
            </a:r>
            <a:endParaRPr b="0" lang="en-US" sz="1200" strike="noStrike" u="none">
              <a:solidFill>
                <a:srgbClr val="000000"/>
              </a:solidFill>
              <a:effectLst/>
              <a:uFillTx/>
              <a:latin typeface="Arial"/>
            </a:endParaRPr>
          </a:p>
        </p:txBody>
      </p:sp>
      <p:sp>
        <p:nvSpPr>
          <p:cNvPr id="357" name="McK Footnote"/>
          <p:cNvSpPr/>
          <p:nvPr/>
        </p:nvSpPr>
        <p:spPr>
          <a:xfrm>
            <a:off x="8097840" y="762120"/>
            <a:ext cx="551160" cy="183240"/>
          </a:xfrm>
          <a:prstGeom prst="rect">
            <a:avLst/>
          </a:prstGeom>
          <a:noFill/>
          <a:ln w="0">
            <a:noFill/>
          </a:ln>
        </p:spPr>
        <p:style>
          <a:lnRef idx="0"/>
          <a:fillRef idx="0"/>
          <a:effectRef idx="0"/>
          <a:fontRef idx="minor"/>
        </p:style>
        <p:txBody>
          <a:bodyPr wrap="none" lIns="0" rIns="0" tIns="0" bIns="0" anchor="t">
            <a:spAutoFit/>
          </a:bodyPr>
          <a:p>
            <a:pPr>
              <a:tabLst>
                <a:tab algn="l" pos="0"/>
                <a:tab algn="l" pos="804960"/>
                <a:tab algn="l" pos="1609560"/>
                <a:tab algn="l" pos="2414520"/>
                <a:tab algn="l" pos="3219480"/>
                <a:tab algn="l" pos="4024440"/>
                <a:tab algn="l" pos="4829040"/>
                <a:tab algn="l" pos="5634000"/>
                <a:tab algn="l" pos="6438960"/>
                <a:tab algn="l" pos="7243920"/>
                <a:tab algn="l" pos="8048520"/>
                <a:tab algn="l" pos="8853480"/>
                <a:tab algn="l" pos="9658440"/>
                <a:tab algn="l" pos="10463040"/>
              </a:tabLst>
            </a:pPr>
            <a:r>
              <a:rPr b="0" lang="en-US" sz="1200" strike="noStrike" u="none">
                <a:solidFill>
                  <a:srgbClr val="000000"/>
                </a:solidFill>
                <a:effectLst/>
                <a:uFillTx/>
                <a:latin typeface="Arial"/>
              </a:rPr>
              <a:t># POPS</a:t>
            </a:r>
            <a:endParaRPr b="0" lang="en-US" sz="1200" strike="noStrike" u="none">
              <a:solidFill>
                <a:srgbClr val="000000"/>
              </a:solidFill>
              <a:effectLst/>
              <a:uFillTx/>
              <a:latin typeface="Arial"/>
            </a:endParaRPr>
          </a:p>
        </p:txBody>
      </p:sp>
      <p:sp>
        <p:nvSpPr>
          <p:cNvPr id="358" name=""/>
          <p:cNvSpPr/>
          <p:nvPr/>
        </p:nvSpPr>
        <p:spPr>
          <a:xfrm>
            <a:off x="4114800" y="3225960"/>
            <a:ext cx="542880" cy="542880"/>
          </a:xfrm>
          <a:prstGeom prst="ellipse">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Broad</a:t>
            </a:r>
            <a:endParaRPr b="0" lang="en-US" sz="1200" strike="noStrike" u="none">
              <a:solidFill>
                <a:srgbClr val="000000"/>
              </a:solidFill>
              <a:effectLst/>
              <a:uFillTx/>
              <a:latin typeface="Arial"/>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wing</a:t>
            </a:r>
            <a:endParaRPr b="0" lang="en-US" sz="1200" strike="noStrike" u="none">
              <a:solidFill>
                <a:srgbClr val="000000"/>
              </a:solidFill>
              <a:effectLst/>
              <a:uFillTx/>
              <a:latin typeface="Arial"/>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160</a:t>
            </a:r>
            <a:endParaRPr b="0" lang="en-US" sz="1200" strike="noStrike" u="none">
              <a:solidFill>
                <a:srgbClr val="000000"/>
              </a:solidFill>
              <a:effectLst/>
              <a:uFillTx/>
              <a:latin typeface="Arial"/>
            </a:endParaRPr>
          </a:p>
        </p:txBody>
      </p:sp>
      <p:sp>
        <p:nvSpPr>
          <p:cNvPr id="359" name=""/>
          <p:cNvSpPr/>
          <p:nvPr/>
        </p:nvSpPr>
        <p:spPr>
          <a:xfrm>
            <a:off x="4049640" y="2870280"/>
            <a:ext cx="384120" cy="384120"/>
          </a:xfrm>
          <a:prstGeom prst="ellipse">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136</a:t>
            </a:r>
            <a:endParaRPr b="0" lang="en-US" sz="1200" strike="noStrike" u="none">
              <a:solidFill>
                <a:srgbClr val="000000"/>
              </a:solidFill>
              <a:effectLst/>
              <a:uFillTx/>
              <a:latin typeface="Arial"/>
            </a:endParaRPr>
          </a:p>
        </p:txBody>
      </p:sp>
      <p:sp>
        <p:nvSpPr>
          <p:cNvPr id="360" name=""/>
          <p:cNvSpPr/>
          <p:nvPr/>
        </p:nvSpPr>
        <p:spPr>
          <a:xfrm>
            <a:off x="3554280" y="2995560"/>
            <a:ext cx="789120" cy="183240"/>
          </a:xfrm>
          <a:prstGeom prst="rect">
            <a:avLst/>
          </a:prstGeom>
          <a:noFill/>
          <a:ln w="0">
            <a:noFill/>
          </a:ln>
        </p:spPr>
        <p:style>
          <a:lnRef idx="0"/>
          <a:fillRef idx="0"/>
          <a:effectRef idx="0"/>
          <a:fontRef idx="minor"/>
        </p:style>
        <p:txBody>
          <a:bodyPr lIns="0" rIns="0" tIns="0" bIns="0" anchor="t">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Qwest</a:t>
            </a:r>
            <a:endParaRPr b="0" lang="en-US" sz="1200" strike="noStrike" u="none">
              <a:solidFill>
                <a:srgbClr val="000000"/>
              </a:solidFill>
              <a:effectLst/>
              <a:uFillTx/>
              <a:latin typeface="Arial"/>
            </a:endParaRPr>
          </a:p>
        </p:txBody>
      </p:sp>
      <p:sp>
        <p:nvSpPr>
          <p:cNvPr id="361" name=""/>
          <p:cNvSpPr/>
          <p:nvPr/>
        </p:nvSpPr>
        <p:spPr>
          <a:xfrm>
            <a:off x="4559400" y="2365200"/>
            <a:ext cx="430200" cy="430560"/>
          </a:xfrm>
          <a:prstGeom prst="ellipse">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C&amp;W*</a:t>
            </a:r>
            <a:endParaRPr b="0" lang="en-US" sz="1200" strike="noStrike" u="none">
              <a:solidFill>
                <a:srgbClr val="000000"/>
              </a:solidFill>
              <a:effectLst/>
              <a:uFillTx/>
              <a:latin typeface="Arial"/>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N/A</a:t>
            </a:r>
            <a:endParaRPr b="0" lang="en-US" sz="1200" strike="noStrike" u="none">
              <a:solidFill>
                <a:srgbClr val="000000"/>
              </a:solidFill>
              <a:effectLst/>
              <a:uFillTx/>
              <a:latin typeface="Arial"/>
            </a:endParaRPr>
          </a:p>
        </p:txBody>
      </p:sp>
      <p:sp>
        <p:nvSpPr>
          <p:cNvPr id="362" name=""/>
          <p:cNvSpPr/>
          <p:nvPr/>
        </p:nvSpPr>
        <p:spPr>
          <a:xfrm>
            <a:off x="5513400" y="3813120"/>
            <a:ext cx="657360" cy="657360"/>
          </a:xfrm>
          <a:prstGeom prst="ellipse">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Sprint</a:t>
            </a:r>
            <a:endParaRPr b="0" lang="en-US" sz="1200" strike="noStrike" u="none">
              <a:solidFill>
                <a:srgbClr val="000000"/>
              </a:solidFill>
              <a:effectLst/>
              <a:uFillTx/>
              <a:latin typeface="Arial"/>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320</a:t>
            </a:r>
            <a:endParaRPr b="0" lang="en-US" sz="1200" strike="noStrike" u="none">
              <a:solidFill>
                <a:srgbClr val="000000"/>
              </a:solidFill>
              <a:effectLst/>
              <a:uFillTx/>
              <a:latin typeface="Arial"/>
            </a:endParaRPr>
          </a:p>
        </p:txBody>
      </p:sp>
      <p:sp>
        <p:nvSpPr>
          <p:cNvPr id="363" name=""/>
          <p:cNvSpPr/>
          <p:nvPr/>
        </p:nvSpPr>
        <p:spPr>
          <a:xfrm>
            <a:off x="6681960" y="4354560"/>
            <a:ext cx="263520" cy="263520"/>
          </a:xfrm>
          <a:prstGeom prst="ellipse">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70</a:t>
            </a:r>
            <a:endParaRPr b="0" lang="en-US" sz="1200" strike="noStrike" u="none">
              <a:solidFill>
                <a:srgbClr val="000000"/>
              </a:solidFill>
              <a:effectLst/>
              <a:uFillTx/>
              <a:latin typeface="Arial"/>
            </a:endParaRPr>
          </a:p>
        </p:txBody>
      </p:sp>
      <p:sp>
        <p:nvSpPr>
          <p:cNvPr id="364" name=""/>
          <p:cNvSpPr/>
          <p:nvPr/>
        </p:nvSpPr>
        <p:spPr>
          <a:xfrm>
            <a:off x="6616800" y="4145040"/>
            <a:ext cx="788760" cy="183240"/>
          </a:xfrm>
          <a:prstGeom prst="rect">
            <a:avLst/>
          </a:prstGeom>
          <a:noFill/>
          <a:ln w="0">
            <a:noFill/>
          </a:ln>
        </p:spPr>
        <p:style>
          <a:lnRef idx="0"/>
          <a:fillRef idx="0"/>
          <a:effectRef idx="0"/>
          <a:fontRef idx="minor"/>
        </p:style>
        <p:txBody>
          <a:bodyPr lIns="0" rIns="0" tIns="0" bIns="0" anchor="t">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Genuity</a:t>
            </a:r>
            <a:endParaRPr b="0" lang="en-US" sz="1200" strike="noStrike" u="none">
              <a:solidFill>
                <a:srgbClr val="000000"/>
              </a:solidFill>
              <a:effectLst/>
              <a:uFillTx/>
              <a:latin typeface="Arial"/>
            </a:endParaRPr>
          </a:p>
        </p:txBody>
      </p:sp>
      <p:sp>
        <p:nvSpPr>
          <p:cNvPr id="365" name=""/>
          <p:cNvSpPr/>
          <p:nvPr/>
        </p:nvSpPr>
        <p:spPr>
          <a:xfrm>
            <a:off x="2765520" y="4390920"/>
            <a:ext cx="788760" cy="183240"/>
          </a:xfrm>
          <a:prstGeom prst="rect">
            <a:avLst/>
          </a:prstGeom>
          <a:noFill/>
          <a:ln w="0">
            <a:noFill/>
          </a:ln>
        </p:spPr>
        <p:style>
          <a:lnRef idx="0"/>
          <a:fillRef idx="0"/>
          <a:effectRef idx="0"/>
          <a:fontRef idx="minor"/>
        </p:style>
        <p:txBody>
          <a:bodyPr lIns="0" rIns="0" tIns="0" bIns="0" anchor="t">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Level3 (58)</a:t>
            </a:r>
            <a:endParaRPr b="0" lang="en-US" sz="1200" strike="noStrike" u="none">
              <a:solidFill>
                <a:srgbClr val="000000"/>
              </a:solidFill>
              <a:effectLst/>
              <a:uFillTx/>
              <a:latin typeface="Arial"/>
            </a:endParaRPr>
          </a:p>
        </p:txBody>
      </p:sp>
      <p:sp>
        <p:nvSpPr>
          <p:cNvPr id="366" name=""/>
          <p:cNvSpPr/>
          <p:nvPr/>
        </p:nvSpPr>
        <p:spPr>
          <a:xfrm>
            <a:off x="7689960" y="704880"/>
            <a:ext cx="314280" cy="314280"/>
          </a:xfrm>
          <a:prstGeom prst="ellipse">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367" name=""/>
          <p:cNvSpPr/>
          <p:nvPr/>
        </p:nvSpPr>
        <p:spPr>
          <a:xfrm>
            <a:off x="2513160" y="4578480"/>
            <a:ext cx="274320" cy="274680"/>
          </a:xfrm>
          <a:prstGeom prst="ellipse">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Arial"/>
            </a:endParaRPr>
          </a:p>
        </p:txBody>
      </p:sp>
      <p:sp>
        <p:nvSpPr>
          <p:cNvPr id="368" name=""/>
          <p:cNvSpPr/>
          <p:nvPr/>
        </p:nvSpPr>
        <p:spPr>
          <a:xfrm>
            <a:off x="2162160" y="4146480"/>
            <a:ext cx="789120" cy="183240"/>
          </a:xfrm>
          <a:prstGeom prst="rect">
            <a:avLst/>
          </a:prstGeom>
          <a:noFill/>
          <a:ln w="0">
            <a:noFill/>
          </a:ln>
        </p:spPr>
        <p:style>
          <a:lnRef idx="0"/>
          <a:fillRef idx="0"/>
          <a:effectRef idx="0"/>
          <a:fontRef idx="minor"/>
        </p:style>
        <p:txBody>
          <a:bodyPr lIns="0" rIns="0" tIns="0" bIns="0" anchor="t">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EBS (58)</a:t>
            </a:r>
            <a:endParaRPr b="0" lang="en-US" sz="1200" strike="noStrike" u="none">
              <a:solidFill>
                <a:srgbClr val="000000"/>
              </a:solidFill>
              <a:effectLst/>
              <a:uFillTx/>
              <a:latin typeface="Arial"/>
            </a:endParaRPr>
          </a:p>
        </p:txBody>
      </p:sp>
      <p:sp>
        <p:nvSpPr>
          <p:cNvPr id="369" name=""/>
          <p:cNvSpPr/>
          <p:nvPr/>
        </p:nvSpPr>
        <p:spPr>
          <a:xfrm>
            <a:off x="2336760" y="4329000"/>
            <a:ext cx="176400" cy="244440"/>
          </a:xfrm>
          <a:prstGeom prst="line">
            <a:avLst/>
          </a:prstGeom>
          <a:ln w="1260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370" name=""/>
          <p:cNvSpPr/>
          <p:nvPr/>
        </p:nvSpPr>
        <p:spPr>
          <a:xfrm>
            <a:off x="5882400" y="5940360"/>
            <a:ext cx="1347840" cy="366120"/>
          </a:xfrm>
          <a:prstGeom prst="rect">
            <a:avLst/>
          </a:prstGeom>
          <a:noFill/>
          <a:ln w="0">
            <a:noFill/>
          </a:ln>
        </p:spPr>
        <p:style>
          <a:lnRef idx="0"/>
          <a:fillRef idx="0"/>
          <a:effectRef idx="0"/>
          <a:fontRef idx="minor"/>
        </p:style>
        <p:txBody>
          <a:bodyPr wrap="none" lIns="0" rIns="0" tIns="0" bIns="0" anchor="t">
            <a:spAutoFit/>
          </a:bodyPr>
          <a:p>
            <a:pPr algn="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OC-3 access</a:t>
            </a:r>
            <a:endParaRPr b="0" lang="en-US" sz="1200" strike="noStrike" u="none">
              <a:solidFill>
                <a:srgbClr val="000000"/>
              </a:solidFill>
              <a:effectLst/>
              <a:uFillTx/>
              <a:latin typeface="Arial"/>
            </a:endParaRPr>
          </a:p>
          <a:p>
            <a:pPr algn="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 Thousands/month</a:t>
            </a:r>
            <a:endParaRPr b="0" lang="en-US" sz="1200" strike="noStrike" u="none">
              <a:solidFill>
                <a:srgbClr val="000000"/>
              </a:solidFill>
              <a:effectLst/>
              <a:uFillTx/>
              <a:latin typeface="Arial"/>
            </a:endParaRPr>
          </a:p>
        </p:txBody>
      </p:sp>
      <p:sp>
        <p:nvSpPr>
          <p:cNvPr id="371" name=""/>
          <p:cNvSpPr/>
          <p:nvPr/>
        </p:nvSpPr>
        <p:spPr>
          <a:xfrm>
            <a:off x="2741760" y="4603680"/>
            <a:ext cx="274320" cy="274680"/>
          </a:xfrm>
          <a:prstGeom prst="ellipse">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Arial"/>
            </a:endParaRPr>
          </a:p>
        </p:txBody>
      </p:sp>
      <p:sp>
        <p:nvSpPr>
          <p:cNvPr id="372" name=""/>
          <p:cNvSpPr/>
          <p:nvPr/>
        </p:nvSpPr>
        <p:spPr>
          <a:xfrm>
            <a:off x="6262560" y="2593800"/>
            <a:ext cx="809640" cy="809640"/>
          </a:xfrm>
          <a:prstGeom prst="ellipse">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AT&amp;T</a:t>
            </a:r>
            <a:endParaRPr b="0" lang="en-US" sz="1200" strike="noStrike" u="none">
              <a:solidFill>
                <a:srgbClr val="000000"/>
              </a:solidFill>
              <a:effectLst/>
              <a:uFillTx/>
              <a:latin typeface="Arial"/>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835</a:t>
            </a:r>
            <a:endParaRPr b="0" lang="en-US" sz="1200" strike="noStrike" u="none">
              <a:solidFill>
                <a:srgbClr val="000000"/>
              </a:solidFill>
              <a:effectLst/>
              <a:uFillTx/>
              <a:latin typeface="Arial"/>
            </a:endParaRPr>
          </a:p>
        </p:txBody>
      </p:sp>
      <p:sp>
        <p:nvSpPr>
          <p:cNvPr id="373" name=""/>
          <p:cNvSpPr/>
          <p:nvPr/>
        </p:nvSpPr>
        <p:spPr>
          <a:xfrm>
            <a:off x="7189920" y="3952800"/>
            <a:ext cx="809640" cy="809640"/>
          </a:xfrm>
          <a:prstGeom prst="ellipse">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UUNet </a:t>
            </a:r>
            <a:endParaRPr b="0" lang="en-US" sz="1200" strike="noStrike" u="none">
              <a:solidFill>
                <a:srgbClr val="000000"/>
              </a:solidFill>
              <a:effectLst/>
              <a:uFillTx/>
              <a:latin typeface="Arial"/>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600</a:t>
            </a:r>
            <a:endParaRPr b="0" lang="en-US" sz="1200" strike="noStrike" u="none">
              <a:solidFill>
                <a:srgbClr val="000000"/>
              </a:solidFill>
              <a:effectLst/>
              <a:uFillTx/>
              <a:latin typeface="Arial"/>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
            </a:endParaRPr>
          </a:p>
        </p:txBody>
      </p:sp>
      <p:sp>
        <p:nvSpPr>
          <p:cNvPr id="374" name=""/>
          <p:cNvSpPr/>
          <p:nvPr/>
        </p:nvSpPr>
        <p:spPr>
          <a:xfrm>
            <a:off x="171000" y="6345360"/>
            <a:ext cx="3583800" cy="183240"/>
          </a:xfrm>
          <a:prstGeom prst="rect">
            <a:avLst/>
          </a:prstGeom>
          <a:noFill/>
          <a:ln w="0">
            <a:noFill/>
          </a:ln>
        </p:spPr>
        <p:style>
          <a:lnRef idx="0"/>
          <a:fillRef idx="0"/>
          <a:effectRef idx="0"/>
          <a:fontRef idx="minor"/>
        </p:style>
        <p:txBody>
          <a:bodyPr wrap="none" lIns="0" rIns="0" tIns="0" bIns="0" anchor="t">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Source:  Bandwidth; JP Morgan, McKinsey estimates</a:t>
            </a:r>
            <a:endParaRPr b="0" lang="en-US" sz="1200" strike="noStrike" u="none">
              <a:solidFill>
                <a:srgbClr val="000000"/>
              </a:solidFill>
              <a:effectLst/>
              <a:uFillTx/>
              <a:latin typeface="Arial"/>
            </a:endParaRPr>
          </a:p>
        </p:txBody>
      </p:sp>
      <p:sp>
        <p:nvSpPr>
          <p:cNvPr id="3" name="PlaceHolder 2"/>
          <p:cNvSpPr>
            <a:spLocks noGrp="1"/>
          </p:cNvSpPr>
          <p:nvPr>
            <p:ph type="sldNum" idx="2"/>
          </p:nvPr>
        </p:nvSpPr>
        <p:spPr/>
        <p:txBody>
          <a:bodyPr/>
          <a:p>
            <a:fld id="{C896A75A-5EFD-4638-9F4A-FC3E6ABD4A44}" type="slidenum">
              <a:t>11</a:t>
            </a:fld>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graphicFrame>
        <p:nvGraphicFramePr>
          <p:cNvPr id="375" name=""/>
          <p:cNvGraphicFramePr/>
          <p:nvPr/>
        </p:nvGraphicFramePr>
        <p:xfrm>
          <a:off x="449280" y="995400"/>
          <a:ext cx="6330960" cy="4854600"/>
        </p:xfrm>
        <a:graphic>
          <a:graphicData uri="http://schemas.openxmlformats.org/presentationml/2006/ole">
            <p:oleObj r:id="rId1" spid="">
              <p:embed/>
              <p:pic>
                <p:nvPicPr>
                  <p:cNvPr id="376" name="" descr=""/>
                  <p:cNvPicPr/>
                  <p:nvPr/>
                </p:nvPicPr>
                <p:blipFill>
                  <a:blip r:embed="rId2"/>
                  <a:stretch/>
                </p:blipFill>
                <p:spPr>
                  <a:xfrm>
                    <a:off x="449280" y="995400"/>
                    <a:ext cx="6330960" cy="4854600"/>
                  </a:xfrm>
                  <a:prstGeom prst="rect">
                    <a:avLst/>
                  </a:prstGeom>
                  <a:noFill/>
                  <a:ln w="0">
                    <a:noFill/>
                  </a:ln>
                </p:spPr>
              </p:pic>
            </p:oleObj>
          </a:graphicData>
        </a:graphic>
      </p:graphicFrame>
      <p:sp>
        <p:nvSpPr>
          <p:cNvPr id="377" name=""/>
          <p:cNvSpPr/>
          <p:nvPr/>
        </p:nvSpPr>
        <p:spPr>
          <a:xfrm>
            <a:off x="513720" y="687960"/>
            <a:ext cx="1347840" cy="366120"/>
          </a:xfrm>
          <a:prstGeom prst="rect">
            <a:avLst/>
          </a:prstGeom>
          <a:noFill/>
          <a:ln w="0">
            <a:noFill/>
          </a:ln>
        </p:spPr>
        <p:style>
          <a:lnRef idx="0"/>
          <a:fillRef idx="0"/>
          <a:effectRef idx="0"/>
          <a:fontRef idx="minor"/>
        </p:style>
        <p:txBody>
          <a:bodyPr wrap="none" lIns="0" rIns="0" tIns="0" bIns="0" anchor="b">
            <a:spAutoFit/>
          </a:bodyPr>
          <a:p>
            <a:pPr>
              <a:tabLst>
                <a:tab algn="l" pos="0"/>
                <a:tab algn="l" pos="787320"/>
                <a:tab algn="l" pos="1574640"/>
                <a:tab algn="l" pos="2362320"/>
                <a:tab algn="l" pos="3149640"/>
                <a:tab algn="l" pos="3936960"/>
                <a:tab algn="l" pos="4724280"/>
                <a:tab algn="l" pos="5511960"/>
                <a:tab algn="l" pos="6299280"/>
                <a:tab algn="l" pos="7086600"/>
                <a:tab algn="l" pos="7873920"/>
                <a:tab algn="l" pos="8661240"/>
                <a:tab algn="l" pos="9448920"/>
                <a:tab algn="l" pos="10236240"/>
              </a:tabLst>
            </a:pPr>
            <a:r>
              <a:rPr b="0" lang="en-US" sz="1200" strike="noStrike" u="none">
                <a:solidFill>
                  <a:srgbClr val="000000"/>
                </a:solidFill>
                <a:effectLst/>
                <a:uFillTx/>
                <a:latin typeface="Arial"/>
              </a:rPr>
              <a:t>Price OC-3 access</a:t>
            </a:r>
            <a:endParaRPr b="0" lang="en-US" sz="1200" strike="noStrike" u="none">
              <a:solidFill>
                <a:srgbClr val="000000"/>
              </a:solidFill>
              <a:effectLst/>
              <a:uFillTx/>
              <a:latin typeface="Arial"/>
            </a:endParaRPr>
          </a:p>
          <a:p>
            <a:pPr>
              <a:tabLst>
                <a:tab algn="l" pos="0"/>
                <a:tab algn="l" pos="787320"/>
                <a:tab algn="l" pos="1574640"/>
                <a:tab algn="l" pos="2362320"/>
                <a:tab algn="l" pos="3149640"/>
                <a:tab algn="l" pos="3936960"/>
                <a:tab algn="l" pos="4724280"/>
                <a:tab algn="l" pos="5511960"/>
                <a:tab algn="l" pos="6299280"/>
                <a:tab algn="l" pos="7086600"/>
                <a:tab algn="l" pos="7873920"/>
                <a:tab algn="l" pos="8661240"/>
                <a:tab algn="l" pos="9448920"/>
                <a:tab algn="l" pos="10236240"/>
              </a:tabLst>
            </a:pPr>
            <a:r>
              <a:rPr b="0" lang="en-US" sz="1200" strike="noStrike" u="none">
                <a:solidFill>
                  <a:srgbClr val="000000"/>
                </a:solidFill>
                <a:effectLst/>
                <a:uFillTx/>
                <a:latin typeface="Arial"/>
              </a:rPr>
              <a:t>$ Thousands/month</a:t>
            </a:r>
            <a:endParaRPr b="0" lang="en-US" sz="1200" strike="noStrike" u="none">
              <a:solidFill>
                <a:srgbClr val="000000"/>
              </a:solidFill>
              <a:effectLst/>
              <a:uFillTx/>
              <a:latin typeface="Arial"/>
            </a:endParaRPr>
          </a:p>
        </p:txBody>
      </p:sp>
      <p:sp>
        <p:nvSpPr>
          <p:cNvPr id="378" name=""/>
          <p:cNvSpPr/>
          <p:nvPr/>
        </p:nvSpPr>
        <p:spPr>
          <a:xfrm>
            <a:off x="944640" y="5743440"/>
            <a:ext cx="737640" cy="183240"/>
          </a:xfrm>
          <a:prstGeom prst="rect">
            <a:avLst/>
          </a:prstGeom>
          <a:noFill/>
          <a:ln w="0">
            <a:noFill/>
          </a:ln>
        </p:spPr>
        <p:style>
          <a:lnRef idx="0"/>
          <a:fillRef idx="0"/>
          <a:effectRef idx="0"/>
          <a:fontRef idx="minor"/>
        </p:style>
        <p:txBody>
          <a:bodyPr wrap="none" lIns="0" rIns="0" tIns="0" bIns="0" anchor="t">
            <a:spAutoFit/>
          </a:bodyPr>
          <a:p>
            <a:pPr>
              <a:tabLst>
                <a:tab algn="l" pos="0"/>
                <a:tab algn="l" pos="787320"/>
                <a:tab algn="l" pos="1574640"/>
                <a:tab algn="l" pos="2362320"/>
                <a:tab algn="l" pos="3149640"/>
                <a:tab algn="l" pos="3936960"/>
                <a:tab algn="l" pos="4724280"/>
                <a:tab algn="l" pos="5511960"/>
                <a:tab algn="l" pos="6299280"/>
                <a:tab algn="l" pos="7086600"/>
                <a:tab algn="l" pos="7873920"/>
                <a:tab algn="l" pos="8661240"/>
                <a:tab algn="l" pos="9448920"/>
                <a:tab algn="l" pos="10236240"/>
              </a:tabLst>
            </a:pPr>
            <a:r>
              <a:rPr b="0" lang="en-US" sz="1200" strike="noStrike" u="none">
                <a:solidFill>
                  <a:srgbClr val="000000"/>
                </a:solidFill>
                <a:effectLst/>
                <a:uFillTx/>
                <a:latin typeface="Arial"/>
              </a:rPr>
              <a:t>U.S. POPs</a:t>
            </a:r>
            <a:endParaRPr b="0" lang="en-US" sz="1200" strike="noStrike" u="none">
              <a:solidFill>
                <a:srgbClr val="000000"/>
              </a:solidFill>
              <a:effectLst/>
              <a:uFillTx/>
              <a:latin typeface="Arial"/>
            </a:endParaRPr>
          </a:p>
        </p:txBody>
      </p:sp>
      <p:sp>
        <p:nvSpPr>
          <p:cNvPr id="379" name="PlaceHolder 1"/>
          <p:cNvSpPr>
            <a:spLocks noGrp="1"/>
          </p:cNvSpPr>
          <p:nvPr>
            <p:ph type="title"/>
          </p:nvPr>
        </p:nvSpPr>
        <p:spPr>
          <a:xfrm>
            <a:off x="139320" y="227160"/>
            <a:ext cx="8591400" cy="289800"/>
          </a:xfrm>
          <a:prstGeom prst="rect">
            <a:avLst/>
          </a:prstGeom>
          <a:noFill/>
          <a:ln w="0">
            <a:noFill/>
          </a:ln>
        </p:spPr>
        <p:txBody>
          <a:bodyPr lIns="0" rIns="0" tIns="0" bIns="0" anchor="t">
            <a:spAutoFit/>
          </a:bodyPr>
          <a:p>
            <a:pPr indent="0">
              <a:buNone/>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900" strike="noStrike" u="none">
                <a:solidFill>
                  <a:srgbClr val="000000"/>
                </a:solidFill>
                <a:effectLst/>
                <a:uFillTx/>
                <a:latin typeface="Arial"/>
              </a:rPr>
              <a:t>TRANSIT PROVIDER LANDSCAPE – VIEW #2</a:t>
            </a:r>
            <a:endParaRPr b="1" lang="en-US" sz="1900" strike="noStrike" u="none">
              <a:solidFill>
                <a:srgbClr val="000000"/>
              </a:solidFill>
              <a:effectLst/>
              <a:uFillTx/>
              <a:latin typeface="Arial"/>
            </a:endParaRPr>
          </a:p>
        </p:txBody>
      </p:sp>
      <p:sp>
        <p:nvSpPr>
          <p:cNvPr id="380" name="McK Footnote"/>
          <p:cNvSpPr/>
          <p:nvPr/>
        </p:nvSpPr>
        <p:spPr>
          <a:xfrm>
            <a:off x="139680" y="6153480"/>
            <a:ext cx="8591400" cy="391680"/>
          </a:xfrm>
          <a:prstGeom prst="rect">
            <a:avLst/>
          </a:prstGeom>
          <a:noFill/>
          <a:ln w="0">
            <a:noFill/>
          </a:ln>
        </p:spPr>
        <p:style>
          <a:lnRef idx="0"/>
          <a:fillRef idx="0"/>
          <a:effectRef idx="0"/>
          <a:fontRef idx="minor"/>
        </p:style>
        <p:txBody>
          <a:bodyPr lIns="0" rIns="0" tIns="0" bIns="0" anchor="b">
            <a:spAutoFit/>
          </a:bodyPr>
          <a:p>
            <a:pPr marL="563400" indent="-563400">
              <a:spcAft>
                <a:spcPts val="201"/>
              </a:spcAft>
              <a:tabLst>
                <a:tab algn="l" pos="0"/>
                <a:tab algn="r" pos="5176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200" strike="noStrike" u="none">
              <a:solidFill>
                <a:srgbClr val="000000"/>
              </a:solidFill>
              <a:effectLst/>
              <a:uFillTx/>
              <a:latin typeface="Arial"/>
            </a:endParaRPr>
          </a:p>
          <a:p>
            <a:pPr marL="563400" indent="-563400">
              <a:spcAft>
                <a:spcPts val="201"/>
              </a:spcAft>
              <a:tabLst>
                <a:tab algn="l" pos="0"/>
                <a:tab algn="r" pos="5176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Source:</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JP Morgan</a:t>
            </a:r>
            <a:endParaRPr b="0" lang="en-US" sz="1200" strike="noStrike" u="none">
              <a:solidFill>
                <a:srgbClr val="000000"/>
              </a:solidFill>
              <a:effectLst/>
              <a:uFillTx/>
              <a:latin typeface="Arial"/>
            </a:endParaRPr>
          </a:p>
        </p:txBody>
      </p:sp>
      <p:sp>
        <p:nvSpPr>
          <p:cNvPr id="381" name=""/>
          <p:cNvSpPr/>
          <p:nvPr/>
        </p:nvSpPr>
        <p:spPr>
          <a:xfrm>
            <a:off x="5965920" y="1897200"/>
            <a:ext cx="304560" cy="304560"/>
          </a:xfrm>
          <a:prstGeom prst="ellipse">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382" name=""/>
          <p:cNvSpPr/>
          <p:nvPr/>
        </p:nvSpPr>
        <p:spPr>
          <a:xfrm>
            <a:off x="5913360" y="1475280"/>
            <a:ext cx="390240" cy="366120"/>
          </a:xfrm>
          <a:prstGeom prst="rect">
            <a:avLst/>
          </a:prstGeom>
          <a:noFill/>
          <a:ln w="0">
            <a:noFill/>
          </a:ln>
        </p:spPr>
        <p:style>
          <a:lnRef idx="0"/>
          <a:fillRef idx="0"/>
          <a:effectRef idx="0"/>
          <a:fontRef idx="minor"/>
        </p:style>
        <p:txBody>
          <a:bodyPr wrap="none" lIns="0" rIns="0" tIns="0" bIns="0" anchor="b">
            <a:spAutoFit/>
          </a:bodyPr>
          <a:p>
            <a:pPr algn="ctr">
              <a:tabLst>
                <a:tab algn="l" pos="0"/>
                <a:tab algn="l" pos="787320"/>
                <a:tab algn="l" pos="1574640"/>
                <a:tab algn="l" pos="2362320"/>
                <a:tab algn="l" pos="3149640"/>
                <a:tab algn="l" pos="3936960"/>
                <a:tab algn="l" pos="4724280"/>
                <a:tab algn="l" pos="5511960"/>
                <a:tab algn="l" pos="6299280"/>
                <a:tab algn="l" pos="7086600"/>
                <a:tab algn="l" pos="7873920"/>
                <a:tab algn="l" pos="8661240"/>
                <a:tab algn="l" pos="9448920"/>
                <a:tab algn="l" pos="10236240"/>
              </a:tabLst>
            </a:pPr>
            <a:r>
              <a:rPr b="0" lang="en-US" sz="1200" strike="noStrike" u="none">
                <a:solidFill>
                  <a:srgbClr val="000000"/>
                </a:solidFill>
                <a:effectLst/>
                <a:uFillTx/>
                <a:latin typeface="Arial"/>
              </a:rPr>
              <a:t>AT&amp;T</a:t>
            </a:r>
            <a:endParaRPr b="0" lang="en-US" sz="1200" strike="noStrike" u="none">
              <a:solidFill>
                <a:srgbClr val="000000"/>
              </a:solidFill>
              <a:effectLst/>
              <a:uFillTx/>
              <a:latin typeface="Arial"/>
            </a:endParaRPr>
          </a:p>
          <a:p>
            <a:pPr algn="ctr">
              <a:tabLst>
                <a:tab algn="l" pos="0"/>
                <a:tab algn="l" pos="787320"/>
                <a:tab algn="l" pos="1574640"/>
                <a:tab algn="l" pos="2362320"/>
                <a:tab algn="l" pos="3149640"/>
                <a:tab algn="l" pos="3936960"/>
                <a:tab algn="l" pos="4724280"/>
                <a:tab algn="l" pos="5511960"/>
                <a:tab algn="l" pos="6299280"/>
                <a:tab algn="l" pos="7086600"/>
                <a:tab algn="l" pos="7873920"/>
                <a:tab algn="l" pos="8661240"/>
                <a:tab algn="l" pos="9448920"/>
                <a:tab algn="l" pos="10236240"/>
              </a:tabLst>
            </a:pPr>
            <a:r>
              <a:rPr b="0" lang="en-US" sz="1200" strike="noStrike" u="none">
                <a:solidFill>
                  <a:srgbClr val="000000"/>
                </a:solidFill>
                <a:effectLst/>
                <a:uFillTx/>
                <a:latin typeface="Arial"/>
              </a:rPr>
              <a:t>41</a:t>
            </a:r>
            <a:endParaRPr b="0" lang="en-US" sz="1200" strike="noStrike" u="none">
              <a:solidFill>
                <a:srgbClr val="000000"/>
              </a:solidFill>
              <a:effectLst/>
              <a:uFillTx/>
              <a:latin typeface="Arial"/>
            </a:endParaRPr>
          </a:p>
        </p:txBody>
      </p:sp>
      <p:sp>
        <p:nvSpPr>
          <p:cNvPr id="383" name=""/>
          <p:cNvSpPr/>
          <p:nvPr/>
        </p:nvSpPr>
        <p:spPr>
          <a:xfrm>
            <a:off x="1419120" y="2570040"/>
            <a:ext cx="304920" cy="304920"/>
          </a:xfrm>
          <a:prstGeom prst="ellipse">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384" name=""/>
          <p:cNvSpPr/>
          <p:nvPr/>
        </p:nvSpPr>
        <p:spPr>
          <a:xfrm>
            <a:off x="1802160" y="2478600"/>
            <a:ext cx="1085040" cy="366120"/>
          </a:xfrm>
          <a:prstGeom prst="rect">
            <a:avLst/>
          </a:prstGeom>
          <a:noFill/>
          <a:ln w="0">
            <a:noFill/>
          </a:ln>
        </p:spPr>
        <p:style>
          <a:lnRef idx="0"/>
          <a:fillRef idx="0"/>
          <a:effectRef idx="0"/>
          <a:fontRef idx="minor"/>
        </p:style>
        <p:txBody>
          <a:bodyPr wrap="none" lIns="0" rIns="0" tIns="0" bIns="0" anchor="b">
            <a:spAutoFit/>
          </a:bodyPr>
          <a:p>
            <a:pPr algn="ctr">
              <a:tabLst>
                <a:tab algn="l" pos="0"/>
                <a:tab algn="l" pos="787320"/>
                <a:tab algn="l" pos="1574640"/>
                <a:tab algn="l" pos="2362320"/>
                <a:tab algn="l" pos="3149640"/>
                <a:tab algn="l" pos="3936960"/>
                <a:tab algn="l" pos="4724280"/>
                <a:tab algn="l" pos="5511960"/>
                <a:tab algn="l" pos="6299280"/>
                <a:tab algn="l" pos="7086600"/>
                <a:tab algn="l" pos="7873920"/>
                <a:tab algn="l" pos="8661240"/>
                <a:tab algn="l" pos="9448920"/>
                <a:tab algn="l" pos="10236240"/>
              </a:tabLst>
            </a:pPr>
            <a:r>
              <a:rPr b="0" lang="en-US" sz="1200" strike="noStrike" u="none">
                <a:solidFill>
                  <a:srgbClr val="000000"/>
                </a:solidFill>
                <a:effectLst/>
                <a:uFillTx/>
                <a:latin typeface="Arial"/>
              </a:rPr>
              <a:t>Global Crossing</a:t>
            </a:r>
            <a:endParaRPr b="0" lang="en-US" sz="1200" strike="noStrike" u="none">
              <a:solidFill>
                <a:srgbClr val="000000"/>
              </a:solidFill>
              <a:effectLst/>
              <a:uFillTx/>
              <a:latin typeface="Arial"/>
            </a:endParaRPr>
          </a:p>
          <a:p>
            <a:pPr algn="ctr">
              <a:tabLst>
                <a:tab algn="l" pos="0"/>
                <a:tab algn="l" pos="787320"/>
                <a:tab algn="l" pos="1574640"/>
                <a:tab algn="l" pos="2362320"/>
                <a:tab algn="l" pos="3149640"/>
                <a:tab algn="l" pos="3936960"/>
                <a:tab algn="l" pos="4724280"/>
                <a:tab algn="l" pos="5511960"/>
                <a:tab algn="l" pos="6299280"/>
                <a:tab algn="l" pos="7086600"/>
                <a:tab algn="l" pos="7873920"/>
                <a:tab algn="l" pos="8661240"/>
                <a:tab algn="l" pos="9448920"/>
                <a:tab algn="l" pos="10236240"/>
              </a:tabLst>
            </a:pPr>
            <a:r>
              <a:rPr b="0" lang="en-US" sz="1200" strike="noStrike" u="none">
                <a:solidFill>
                  <a:srgbClr val="000000"/>
                </a:solidFill>
                <a:effectLst/>
                <a:uFillTx/>
                <a:latin typeface="Arial"/>
              </a:rPr>
              <a:t>20</a:t>
            </a:r>
            <a:endParaRPr b="0" lang="en-US" sz="1200" strike="noStrike" u="none">
              <a:solidFill>
                <a:srgbClr val="000000"/>
              </a:solidFill>
              <a:effectLst/>
              <a:uFillTx/>
              <a:latin typeface="Arial"/>
            </a:endParaRPr>
          </a:p>
        </p:txBody>
      </p:sp>
      <p:sp>
        <p:nvSpPr>
          <p:cNvPr id="385" name=""/>
          <p:cNvSpPr/>
          <p:nvPr/>
        </p:nvSpPr>
        <p:spPr>
          <a:xfrm>
            <a:off x="4518000" y="1617840"/>
            <a:ext cx="304920" cy="304560"/>
          </a:xfrm>
          <a:prstGeom prst="ellipse">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386" name=""/>
          <p:cNvSpPr/>
          <p:nvPr/>
        </p:nvSpPr>
        <p:spPr>
          <a:xfrm>
            <a:off x="4028040" y="1564200"/>
            <a:ext cx="457920" cy="366120"/>
          </a:xfrm>
          <a:prstGeom prst="rect">
            <a:avLst/>
          </a:prstGeom>
          <a:noFill/>
          <a:ln w="0">
            <a:noFill/>
          </a:ln>
        </p:spPr>
        <p:style>
          <a:lnRef idx="0"/>
          <a:fillRef idx="0"/>
          <a:effectRef idx="0"/>
          <a:fontRef idx="minor"/>
        </p:style>
        <p:txBody>
          <a:bodyPr wrap="none" lIns="0" rIns="0" tIns="0" bIns="0" anchor="b">
            <a:spAutoFit/>
          </a:bodyPr>
          <a:p>
            <a:pPr algn="ctr">
              <a:tabLst>
                <a:tab algn="l" pos="0"/>
                <a:tab algn="l" pos="787320"/>
                <a:tab algn="l" pos="1574640"/>
                <a:tab algn="l" pos="2362320"/>
                <a:tab algn="l" pos="3149640"/>
                <a:tab algn="l" pos="3936960"/>
                <a:tab algn="l" pos="4724280"/>
                <a:tab algn="l" pos="5511960"/>
                <a:tab algn="l" pos="6299280"/>
                <a:tab algn="l" pos="7086600"/>
                <a:tab algn="l" pos="7873920"/>
                <a:tab algn="l" pos="8661240"/>
                <a:tab algn="l" pos="9448920"/>
                <a:tab algn="l" pos="10236240"/>
              </a:tabLst>
            </a:pPr>
            <a:r>
              <a:rPr b="0" lang="en-US" sz="1200" strike="noStrike" u="none">
                <a:solidFill>
                  <a:srgbClr val="000000"/>
                </a:solidFill>
                <a:effectLst/>
                <a:uFillTx/>
                <a:latin typeface="Arial"/>
              </a:rPr>
              <a:t>UUNet</a:t>
            </a:r>
            <a:endParaRPr b="0" lang="en-US" sz="1200" strike="noStrike" u="none">
              <a:solidFill>
                <a:srgbClr val="000000"/>
              </a:solidFill>
              <a:effectLst/>
              <a:uFillTx/>
              <a:latin typeface="Arial"/>
            </a:endParaRPr>
          </a:p>
          <a:p>
            <a:pPr algn="ctr">
              <a:tabLst>
                <a:tab algn="l" pos="0"/>
                <a:tab algn="l" pos="787320"/>
                <a:tab algn="l" pos="1574640"/>
                <a:tab algn="l" pos="2362320"/>
                <a:tab algn="l" pos="3149640"/>
                <a:tab algn="l" pos="3936960"/>
                <a:tab algn="l" pos="4724280"/>
                <a:tab algn="l" pos="5511960"/>
                <a:tab algn="l" pos="6299280"/>
                <a:tab algn="l" pos="7086600"/>
                <a:tab algn="l" pos="7873920"/>
                <a:tab algn="l" pos="8661240"/>
                <a:tab algn="l" pos="9448920"/>
                <a:tab algn="l" pos="10236240"/>
              </a:tabLst>
            </a:pPr>
            <a:r>
              <a:rPr b="0" lang="en-US" sz="1200" strike="noStrike" u="none">
                <a:solidFill>
                  <a:srgbClr val="000000"/>
                </a:solidFill>
                <a:effectLst/>
                <a:uFillTx/>
                <a:latin typeface="Arial"/>
              </a:rPr>
              <a:t>48</a:t>
            </a:r>
            <a:endParaRPr b="0" lang="en-US" sz="1200" strike="noStrike" u="none">
              <a:solidFill>
                <a:srgbClr val="000000"/>
              </a:solidFill>
              <a:effectLst/>
              <a:uFillTx/>
              <a:latin typeface="Arial"/>
            </a:endParaRPr>
          </a:p>
        </p:txBody>
      </p:sp>
      <p:sp>
        <p:nvSpPr>
          <p:cNvPr id="387" name=""/>
          <p:cNvSpPr/>
          <p:nvPr/>
        </p:nvSpPr>
        <p:spPr>
          <a:xfrm>
            <a:off x="1241280" y="1681200"/>
            <a:ext cx="203400" cy="203040"/>
          </a:xfrm>
          <a:prstGeom prst="ellipse">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388" name=""/>
          <p:cNvSpPr/>
          <p:nvPr/>
        </p:nvSpPr>
        <p:spPr>
          <a:xfrm>
            <a:off x="1458000" y="1602360"/>
            <a:ext cx="525960" cy="366120"/>
          </a:xfrm>
          <a:prstGeom prst="rect">
            <a:avLst/>
          </a:prstGeom>
          <a:noFill/>
          <a:ln w="0">
            <a:noFill/>
          </a:ln>
        </p:spPr>
        <p:style>
          <a:lnRef idx="0"/>
          <a:fillRef idx="0"/>
          <a:effectRef idx="0"/>
          <a:fontRef idx="minor"/>
        </p:style>
        <p:txBody>
          <a:bodyPr wrap="none" lIns="0" rIns="0" tIns="0" bIns="0" anchor="b">
            <a:spAutoFit/>
          </a:bodyPr>
          <a:p>
            <a:pPr algn="ctr">
              <a:tabLst>
                <a:tab algn="l" pos="0"/>
                <a:tab algn="l" pos="787320"/>
                <a:tab algn="l" pos="1574640"/>
                <a:tab algn="l" pos="2362320"/>
                <a:tab algn="l" pos="3149640"/>
                <a:tab algn="l" pos="3936960"/>
                <a:tab algn="l" pos="4724280"/>
                <a:tab algn="l" pos="5511960"/>
                <a:tab algn="l" pos="6299280"/>
                <a:tab algn="l" pos="7086600"/>
                <a:tab algn="l" pos="7873920"/>
                <a:tab algn="l" pos="8661240"/>
                <a:tab algn="l" pos="9448920"/>
                <a:tab algn="l" pos="10236240"/>
              </a:tabLst>
            </a:pPr>
            <a:r>
              <a:rPr b="0" lang="en-US" sz="1200" strike="noStrike" u="none">
                <a:solidFill>
                  <a:srgbClr val="000000"/>
                </a:solidFill>
                <a:effectLst/>
                <a:uFillTx/>
                <a:latin typeface="Arial"/>
              </a:rPr>
              <a:t>Genuity</a:t>
            </a:r>
            <a:endParaRPr b="0" lang="en-US" sz="1200" strike="noStrike" u="none">
              <a:solidFill>
                <a:srgbClr val="000000"/>
              </a:solidFill>
              <a:effectLst/>
              <a:uFillTx/>
              <a:latin typeface="Arial"/>
            </a:endParaRPr>
          </a:p>
          <a:p>
            <a:pPr algn="ctr">
              <a:tabLst>
                <a:tab algn="l" pos="0"/>
                <a:tab algn="l" pos="787320"/>
                <a:tab algn="l" pos="1574640"/>
                <a:tab algn="l" pos="2362320"/>
                <a:tab algn="l" pos="3149640"/>
                <a:tab algn="l" pos="3936960"/>
                <a:tab algn="l" pos="4724280"/>
                <a:tab algn="l" pos="5511960"/>
                <a:tab algn="l" pos="6299280"/>
                <a:tab algn="l" pos="7086600"/>
                <a:tab algn="l" pos="7873920"/>
                <a:tab algn="l" pos="8661240"/>
                <a:tab algn="l" pos="9448920"/>
                <a:tab algn="l" pos="10236240"/>
              </a:tabLst>
            </a:pPr>
            <a:r>
              <a:rPr b="0" lang="en-US" sz="1200" strike="noStrike" u="none">
                <a:solidFill>
                  <a:srgbClr val="000000"/>
                </a:solidFill>
                <a:effectLst/>
                <a:uFillTx/>
                <a:latin typeface="Arial"/>
              </a:rPr>
              <a:t>18</a:t>
            </a:r>
            <a:endParaRPr b="0" lang="en-US" sz="1200" strike="noStrike" u="none">
              <a:solidFill>
                <a:srgbClr val="000000"/>
              </a:solidFill>
              <a:effectLst/>
              <a:uFillTx/>
              <a:latin typeface="Arial"/>
            </a:endParaRPr>
          </a:p>
        </p:txBody>
      </p:sp>
      <p:sp>
        <p:nvSpPr>
          <p:cNvPr id="389" name=""/>
          <p:cNvSpPr/>
          <p:nvPr/>
        </p:nvSpPr>
        <p:spPr>
          <a:xfrm>
            <a:off x="1571760" y="2951280"/>
            <a:ext cx="253800" cy="253800"/>
          </a:xfrm>
          <a:prstGeom prst="ellipse">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390" name=""/>
          <p:cNvSpPr/>
          <p:nvPr/>
        </p:nvSpPr>
        <p:spPr>
          <a:xfrm>
            <a:off x="982800" y="2923200"/>
            <a:ext cx="568080" cy="366120"/>
          </a:xfrm>
          <a:prstGeom prst="rect">
            <a:avLst/>
          </a:prstGeom>
          <a:noFill/>
          <a:ln w="0">
            <a:noFill/>
          </a:ln>
        </p:spPr>
        <p:style>
          <a:lnRef idx="0"/>
          <a:fillRef idx="0"/>
          <a:effectRef idx="0"/>
          <a:fontRef idx="minor"/>
        </p:style>
        <p:txBody>
          <a:bodyPr wrap="none" lIns="0" rIns="0" tIns="0" bIns="0" anchor="b">
            <a:spAutoFit/>
          </a:bodyPr>
          <a:p>
            <a:pPr algn="ctr">
              <a:tabLst>
                <a:tab algn="l" pos="0"/>
                <a:tab algn="l" pos="787320"/>
                <a:tab algn="l" pos="1574640"/>
                <a:tab algn="l" pos="2362320"/>
                <a:tab algn="l" pos="3149640"/>
                <a:tab algn="l" pos="3936960"/>
                <a:tab algn="l" pos="4724280"/>
                <a:tab algn="l" pos="5511960"/>
                <a:tab algn="l" pos="6299280"/>
                <a:tab algn="l" pos="7086600"/>
                <a:tab algn="l" pos="7873920"/>
                <a:tab algn="l" pos="8661240"/>
                <a:tab algn="l" pos="9448920"/>
                <a:tab algn="l" pos="10236240"/>
              </a:tabLst>
            </a:pPr>
            <a:r>
              <a:rPr b="0" lang="en-US" sz="1200" strike="noStrike" u="none">
                <a:solidFill>
                  <a:srgbClr val="000000"/>
                </a:solidFill>
                <a:effectLst/>
                <a:uFillTx/>
                <a:latin typeface="Arial"/>
              </a:rPr>
              <a:t>Williams</a:t>
            </a:r>
            <a:endParaRPr b="0" lang="en-US" sz="1200" strike="noStrike" u="none">
              <a:solidFill>
                <a:srgbClr val="000000"/>
              </a:solidFill>
              <a:effectLst/>
              <a:uFillTx/>
              <a:latin typeface="Arial"/>
            </a:endParaRPr>
          </a:p>
          <a:p>
            <a:pPr algn="ctr">
              <a:tabLst>
                <a:tab algn="l" pos="0"/>
                <a:tab algn="l" pos="787320"/>
                <a:tab algn="l" pos="1574640"/>
                <a:tab algn="l" pos="2362320"/>
                <a:tab algn="l" pos="3149640"/>
                <a:tab algn="l" pos="3936960"/>
                <a:tab algn="l" pos="4724280"/>
                <a:tab algn="l" pos="5511960"/>
                <a:tab algn="l" pos="6299280"/>
                <a:tab algn="l" pos="7086600"/>
                <a:tab algn="l" pos="7873920"/>
                <a:tab algn="l" pos="8661240"/>
                <a:tab algn="l" pos="9448920"/>
                <a:tab algn="l" pos="10236240"/>
              </a:tabLst>
            </a:pPr>
            <a:r>
              <a:rPr b="0" lang="en-US" sz="1200" strike="noStrike" u="none">
                <a:solidFill>
                  <a:srgbClr val="000000"/>
                </a:solidFill>
                <a:effectLst/>
                <a:uFillTx/>
                <a:latin typeface="Arial"/>
              </a:rPr>
              <a:t>23</a:t>
            </a:r>
            <a:endParaRPr b="0" lang="en-US" sz="1200" strike="noStrike" u="none">
              <a:solidFill>
                <a:srgbClr val="000000"/>
              </a:solidFill>
              <a:effectLst/>
              <a:uFillTx/>
              <a:latin typeface="Arial"/>
            </a:endParaRPr>
          </a:p>
        </p:txBody>
      </p:sp>
      <p:sp>
        <p:nvSpPr>
          <p:cNvPr id="391" name=""/>
          <p:cNvSpPr/>
          <p:nvPr/>
        </p:nvSpPr>
        <p:spPr>
          <a:xfrm>
            <a:off x="2790720" y="2671920"/>
            <a:ext cx="254160" cy="253800"/>
          </a:xfrm>
          <a:prstGeom prst="ellipse">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392" name=""/>
          <p:cNvSpPr/>
          <p:nvPr/>
        </p:nvSpPr>
        <p:spPr>
          <a:xfrm>
            <a:off x="3150360" y="2618280"/>
            <a:ext cx="398880" cy="366120"/>
          </a:xfrm>
          <a:prstGeom prst="rect">
            <a:avLst/>
          </a:prstGeom>
          <a:noFill/>
          <a:ln w="0">
            <a:noFill/>
          </a:ln>
        </p:spPr>
        <p:style>
          <a:lnRef idx="0"/>
          <a:fillRef idx="0"/>
          <a:effectRef idx="0"/>
          <a:fontRef idx="minor"/>
        </p:style>
        <p:txBody>
          <a:bodyPr wrap="none" lIns="0" rIns="0" tIns="0" bIns="0" anchor="b">
            <a:spAutoFit/>
          </a:bodyPr>
          <a:p>
            <a:pPr algn="ctr">
              <a:tabLst>
                <a:tab algn="l" pos="0"/>
                <a:tab algn="l" pos="787320"/>
                <a:tab algn="l" pos="1574640"/>
                <a:tab algn="l" pos="2362320"/>
                <a:tab algn="l" pos="3149640"/>
                <a:tab algn="l" pos="3936960"/>
                <a:tab algn="l" pos="4724280"/>
                <a:tab algn="l" pos="5511960"/>
                <a:tab algn="l" pos="6299280"/>
                <a:tab algn="l" pos="7086600"/>
                <a:tab algn="l" pos="7873920"/>
                <a:tab algn="l" pos="8661240"/>
                <a:tab algn="l" pos="9448920"/>
                <a:tab algn="l" pos="10236240"/>
              </a:tabLst>
            </a:pPr>
            <a:r>
              <a:rPr b="0" lang="en-US" sz="1200" strike="noStrike" u="none">
                <a:solidFill>
                  <a:srgbClr val="000000"/>
                </a:solidFill>
                <a:effectLst/>
                <a:uFillTx/>
                <a:latin typeface="Arial"/>
              </a:rPr>
              <a:t>Sprint</a:t>
            </a:r>
            <a:endParaRPr b="0" lang="en-US" sz="1200" strike="noStrike" u="none">
              <a:solidFill>
                <a:srgbClr val="000000"/>
              </a:solidFill>
              <a:effectLst/>
              <a:uFillTx/>
              <a:latin typeface="Arial"/>
            </a:endParaRPr>
          </a:p>
          <a:p>
            <a:pPr algn="ctr">
              <a:tabLst>
                <a:tab algn="l" pos="0"/>
                <a:tab algn="l" pos="787320"/>
                <a:tab algn="l" pos="1574640"/>
                <a:tab algn="l" pos="2362320"/>
                <a:tab algn="l" pos="3149640"/>
                <a:tab algn="l" pos="3936960"/>
                <a:tab algn="l" pos="4724280"/>
                <a:tab algn="l" pos="5511960"/>
                <a:tab algn="l" pos="6299280"/>
                <a:tab algn="l" pos="7086600"/>
                <a:tab algn="l" pos="7873920"/>
                <a:tab algn="l" pos="8661240"/>
                <a:tab algn="l" pos="9448920"/>
                <a:tab algn="l" pos="10236240"/>
              </a:tabLst>
            </a:pPr>
            <a:r>
              <a:rPr b="0" lang="en-US" sz="1200" strike="noStrike" u="none">
                <a:solidFill>
                  <a:srgbClr val="000000"/>
                </a:solidFill>
                <a:effectLst/>
                <a:uFillTx/>
                <a:latin typeface="Arial"/>
              </a:rPr>
              <a:t>24</a:t>
            </a:r>
            <a:endParaRPr b="0" lang="en-US" sz="1200" strike="noStrike" u="none">
              <a:solidFill>
                <a:srgbClr val="000000"/>
              </a:solidFill>
              <a:effectLst/>
              <a:uFillTx/>
              <a:latin typeface="Arial"/>
            </a:endParaRPr>
          </a:p>
        </p:txBody>
      </p:sp>
      <p:sp>
        <p:nvSpPr>
          <p:cNvPr id="393" name=""/>
          <p:cNvSpPr/>
          <p:nvPr/>
        </p:nvSpPr>
        <p:spPr>
          <a:xfrm>
            <a:off x="1863720" y="3218040"/>
            <a:ext cx="203040" cy="203040"/>
          </a:xfrm>
          <a:prstGeom prst="ellipse">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394" name=""/>
          <p:cNvSpPr/>
          <p:nvPr/>
        </p:nvSpPr>
        <p:spPr>
          <a:xfrm>
            <a:off x="2121840" y="3126240"/>
            <a:ext cx="763200" cy="366120"/>
          </a:xfrm>
          <a:prstGeom prst="rect">
            <a:avLst/>
          </a:prstGeom>
          <a:noFill/>
          <a:ln w="0">
            <a:noFill/>
          </a:ln>
        </p:spPr>
        <p:style>
          <a:lnRef idx="0"/>
          <a:fillRef idx="0"/>
          <a:effectRef idx="0"/>
          <a:fontRef idx="minor"/>
        </p:style>
        <p:txBody>
          <a:bodyPr wrap="none" lIns="0" rIns="0" tIns="0" bIns="0" anchor="b">
            <a:spAutoFit/>
          </a:bodyPr>
          <a:p>
            <a:pPr algn="ctr">
              <a:tabLst>
                <a:tab algn="l" pos="0"/>
                <a:tab algn="l" pos="787320"/>
                <a:tab algn="l" pos="1574640"/>
                <a:tab algn="l" pos="2362320"/>
                <a:tab algn="l" pos="3149640"/>
                <a:tab algn="l" pos="3936960"/>
                <a:tab algn="l" pos="4724280"/>
                <a:tab algn="l" pos="5511960"/>
                <a:tab algn="l" pos="6299280"/>
                <a:tab algn="l" pos="7086600"/>
                <a:tab algn="l" pos="7873920"/>
                <a:tab algn="l" pos="8661240"/>
                <a:tab algn="l" pos="9448920"/>
                <a:tab algn="l" pos="10236240"/>
              </a:tabLst>
            </a:pPr>
            <a:r>
              <a:rPr b="0" lang="en-US" sz="1200" strike="noStrike" u="none">
                <a:solidFill>
                  <a:srgbClr val="000000"/>
                </a:solidFill>
                <a:effectLst/>
                <a:uFillTx/>
                <a:latin typeface="Arial"/>
              </a:rPr>
              <a:t>Broadwing </a:t>
            </a:r>
            <a:endParaRPr b="0" lang="en-US" sz="1200" strike="noStrike" u="none">
              <a:solidFill>
                <a:srgbClr val="000000"/>
              </a:solidFill>
              <a:effectLst/>
              <a:uFillTx/>
              <a:latin typeface="Arial"/>
            </a:endParaRPr>
          </a:p>
          <a:p>
            <a:pPr algn="ctr">
              <a:tabLst>
                <a:tab algn="l" pos="0"/>
                <a:tab algn="l" pos="787320"/>
                <a:tab algn="l" pos="1574640"/>
                <a:tab algn="l" pos="2362320"/>
                <a:tab algn="l" pos="3149640"/>
                <a:tab algn="l" pos="3936960"/>
                <a:tab algn="l" pos="4724280"/>
                <a:tab algn="l" pos="5511960"/>
                <a:tab algn="l" pos="6299280"/>
                <a:tab algn="l" pos="7086600"/>
                <a:tab algn="l" pos="7873920"/>
                <a:tab algn="l" pos="8661240"/>
                <a:tab algn="l" pos="9448920"/>
                <a:tab algn="l" pos="10236240"/>
              </a:tabLst>
            </a:pPr>
            <a:r>
              <a:rPr b="0" lang="en-US" sz="1200" strike="noStrike" u="none">
                <a:solidFill>
                  <a:srgbClr val="000000"/>
                </a:solidFill>
                <a:effectLst/>
                <a:uFillTx/>
                <a:latin typeface="Arial"/>
              </a:rPr>
              <a:t>16</a:t>
            </a:r>
            <a:endParaRPr b="0" lang="en-US" sz="1200" strike="noStrike" u="none">
              <a:solidFill>
                <a:srgbClr val="000000"/>
              </a:solidFill>
              <a:effectLst/>
              <a:uFillTx/>
              <a:latin typeface="Arial"/>
            </a:endParaRPr>
          </a:p>
        </p:txBody>
      </p:sp>
      <p:sp>
        <p:nvSpPr>
          <p:cNvPr id="395" name=""/>
          <p:cNvSpPr/>
          <p:nvPr/>
        </p:nvSpPr>
        <p:spPr>
          <a:xfrm>
            <a:off x="1609560" y="3243240"/>
            <a:ext cx="228600" cy="228600"/>
          </a:xfrm>
          <a:prstGeom prst="ellipse">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396" name=""/>
          <p:cNvSpPr/>
          <p:nvPr/>
        </p:nvSpPr>
        <p:spPr>
          <a:xfrm>
            <a:off x="1488600" y="3469320"/>
            <a:ext cx="432720" cy="366120"/>
          </a:xfrm>
          <a:prstGeom prst="rect">
            <a:avLst/>
          </a:prstGeom>
          <a:noFill/>
          <a:ln w="0">
            <a:noFill/>
          </a:ln>
        </p:spPr>
        <p:style>
          <a:lnRef idx="0"/>
          <a:fillRef idx="0"/>
          <a:effectRef idx="0"/>
          <a:fontRef idx="minor"/>
        </p:style>
        <p:txBody>
          <a:bodyPr wrap="none" lIns="0" rIns="0" tIns="0" bIns="0" anchor="b">
            <a:spAutoFit/>
          </a:bodyPr>
          <a:p>
            <a:pPr algn="ctr">
              <a:tabLst>
                <a:tab algn="l" pos="0"/>
                <a:tab algn="l" pos="787320"/>
                <a:tab algn="l" pos="1574640"/>
                <a:tab algn="l" pos="2362320"/>
                <a:tab algn="l" pos="3149640"/>
                <a:tab algn="l" pos="3936960"/>
                <a:tab algn="l" pos="4724280"/>
                <a:tab algn="l" pos="5511960"/>
                <a:tab algn="l" pos="6299280"/>
                <a:tab algn="l" pos="7086600"/>
                <a:tab algn="l" pos="7873920"/>
                <a:tab algn="l" pos="8661240"/>
                <a:tab algn="l" pos="9448920"/>
                <a:tab algn="l" pos="10236240"/>
              </a:tabLst>
            </a:pPr>
            <a:r>
              <a:rPr b="0" lang="en-US" sz="1200" strike="noStrike" u="none">
                <a:solidFill>
                  <a:srgbClr val="000000"/>
                </a:solidFill>
                <a:effectLst/>
                <a:uFillTx/>
                <a:latin typeface="Arial"/>
              </a:rPr>
              <a:t>Qwest</a:t>
            </a:r>
            <a:endParaRPr b="0" lang="en-US" sz="1200" strike="noStrike" u="none">
              <a:solidFill>
                <a:srgbClr val="000000"/>
              </a:solidFill>
              <a:effectLst/>
              <a:uFillTx/>
              <a:latin typeface="Arial"/>
            </a:endParaRPr>
          </a:p>
          <a:p>
            <a:pPr algn="ctr">
              <a:tabLst>
                <a:tab algn="l" pos="0"/>
                <a:tab algn="l" pos="787320"/>
                <a:tab algn="l" pos="1574640"/>
                <a:tab algn="l" pos="2362320"/>
                <a:tab algn="l" pos="3149640"/>
                <a:tab algn="l" pos="3936960"/>
                <a:tab algn="l" pos="4724280"/>
                <a:tab algn="l" pos="5511960"/>
                <a:tab algn="l" pos="6299280"/>
                <a:tab algn="l" pos="7086600"/>
                <a:tab algn="l" pos="7873920"/>
                <a:tab algn="l" pos="8661240"/>
                <a:tab algn="l" pos="9448920"/>
                <a:tab algn="l" pos="10236240"/>
              </a:tabLst>
            </a:pPr>
            <a:r>
              <a:rPr b="0" lang="en-US" sz="1200" strike="noStrike" u="none">
                <a:solidFill>
                  <a:srgbClr val="000000"/>
                </a:solidFill>
                <a:effectLst/>
                <a:uFillTx/>
                <a:latin typeface="Arial"/>
              </a:rPr>
              <a:t>19</a:t>
            </a:r>
            <a:endParaRPr b="0" lang="en-US" sz="1200" strike="noStrike" u="none">
              <a:solidFill>
                <a:srgbClr val="000000"/>
              </a:solidFill>
              <a:effectLst/>
              <a:uFillTx/>
              <a:latin typeface="Arial"/>
            </a:endParaRPr>
          </a:p>
        </p:txBody>
      </p:sp>
      <p:sp>
        <p:nvSpPr>
          <p:cNvPr id="397" name=""/>
          <p:cNvSpPr/>
          <p:nvPr/>
        </p:nvSpPr>
        <p:spPr>
          <a:xfrm>
            <a:off x="1203480" y="4284720"/>
            <a:ext cx="126720" cy="127080"/>
          </a:xfrm>
          <a:prstGeom prst="ellipse">
            <a:avLst/>
          </a:prstGeom>
          <a:solidFill>
            <a:srgbClr val="ffffff"/>
          </a:solidFill>
          <a:ln w="12600">
            <a:solidFill>
              <a:srgbClr val="000000"/>
            </a:solidFill>
            <a:miter/>
          </a:ln>
        </p:spPr>
        <p:style>
          <a:lnRef idx="0"/>
          <a:fillRef idx="0"/>
          <a:effectRef idx="0"/>
          <a:fontRef idx="minor"/>
        </p:style>
        <p:txBody>
          <a:bodyPr wrap="none" lIns="90000" rIns="90000" tIns="43560" bIns="43560" anchor="ctr">
            <a:noAutofit/>
          </a:bodyPr>
          <a:p>
            <a:endParaRPr b="0" lang="en-US" sz="2400" strike="noStrike" u="none">
              <a:solidFill>
                <a:srgbClr val="000000"/>
              </a:solidFill>
              <a:effectLst/>
              <a:uFillTx/>
              <a:latin typeface="Arial"/>
            </a:endParaRPr>
          </a:p>
        </p:txBody>
      </p:sp>
      <p:sp>
        <p:nvSpPr>
          <p:cNvPr id="398" name=""/>
          <p:cNvSpPr/>
          <p:nvPr/>
        </p:nvSpPr>
        <p:spPr>
          <a:xfrm>
            <a:off x="1392120" y="4338000"/>
            <a:ext cx="1314720" cy="183240"/>
          </a:xfrm>
          <a:prstGeom prst="rect">
            <a:avLst/>
          </a:prstGeom>
          <a:noFill/>
          <a:ln w="0">
            <a:noFill/>
          </a:ln>
        </p:spPr>
        <p:style>
          <a:lnRef idx="0"/>
          <a:fillRef idx="0"/>
          <a:effectRef idx="0"/>
          <a:fontRef idx="minor"/>
        </p:style>
        <p:txBody>
          <a:bodyPr lIns="0" rIns="0" tIns="0" bIns="0" anchor="b">
            <a:spAutoFit/>
          </a:bodyPr>
          <a:p>
            <a:pPr algn="ctr">
              <a:tabLst>
                <a:tab algn="l" pos="0"/>
                <a:tab algn="l" pos="787320"/>
                <a:tab algn="l" pos="1574640"/>
                <a:tab algn="l" pos="2362320"/>
                <a:tab algn="l" pos="3149640"/>
                <a:tab algn="l" pos="3936960"/>
                <a:tab algn="l" pos="4724280"/>
                <a:tab algn="l" pos="5511960"/>
                <a:tab algn="l" pos="6299280"/>
                <a:tab algn="l" pos="7086600"/>
                <a:tab algn="l" pos="7873920"/>
                <a:tab algn="l" pos="8661240"/>
                <a:tab algn="l" pos="9448920"/>
                <a:tab algn="l" pos="10236240"/>
              </a:tabLst>
            </a:pPr>
            <a:r>
              <a:rPr b="0" lang="en-US" sz="1200" strike="noStrike" u="none">
                <a:solidFill>
                  <a:srgbClr val="000000"/>
                </a:solidFill>
                <a:effectLst/>
                <a:uFillTx/>
                <a:latin typeface="Arial"/>
              </a:rPr>
              <a:t>Level 3/EBS</a:t>
            </a:r>
            <a:endParaRPr b="0" lang="en-US" sz="1200" strike="noStrike" u="none">
              <a:solidFill>
                <a:srgbClr val="000000"/>
              </a:solidFill>
              <a:effectLst/>
              <a:uFillTx/>
              <a:latin typeface="Arial"/>
            </a:endParaRPr>
          </a:p>
        </p:txBody>
      </p:sp>
      <p:sp>
        <p:nvSpPr>
          <p:cNvPr id="399" name=""/>
          <p:cNvSpPr/>
          <p:nvPr/>
        </p:nvSpPr>
        <p:spPr>
          <a:xfrm rot="5400000">
            <a:off x="5005800" y="3182040"/>
            <a:ext cx="3911400" cy="243000"/>
          </a:xfrm>
          <a:prstGeom prst="triangle">
            <a:avLst>
              <a:gd name="adj" fmla="val 50000"/>
            </a:avLst>
          </a:prstGeom>
          <a:solidFill>
            <a:srgbClr val="ffffff"/>
          </a:solidFill>
          <a:ln w="12600">
            <a:solidFill>
              <a:srgbClr val="000000"/>
            </a:solidFill>
            <a:miter/>
          </a:ln>
        </p:spPr>
        <p:style>
          <a:lnRef idx="0"/>
          <a:fillRef idx="0"/>
          <a:effectRef idx="0"/>
          <a:fontRef idx="minor"/>
        </p:style>
        <p:txBody>
          <a:bodyPr wrap="none" lIns="90000" rIns="90000" tIns="34200" bIns="34200" anchor="ctr">
            <a:noAutofit/>
          </a:bodyPr>
          <a:p>
            <a:endParaRPr b="0" lang="en-US" sz="2400" strike="noStrike" u="none">
              <a:solidFill>
                <a:srgbClr val="000000"/>
              </a:solidFill>
              <a:effectLst/>
              <a:uFillTx/>
              <a:latin typeface="Arial"/>
            </a:endParaRPr>
          </a:p>
        </p:txBody>
      </p:sp>
      <p:sp>
        <p:nvSpPr>
          <p:cNvPr id="400" name=""/>
          <p:cNvSpPr/>
          <p:nvPr/>
        </p:nvSpPr>
        <p:spPr>
          <a:xfrm>
            <a:off x="7270920" y="2344320"/>
            <a:ext cx="1458720" cy="1829160"/>
          </a:xfrm>
          <a:prstGeom prst="rect">
            <a:avLst/>
          </a:prstGeom>
          <a:noFill/>
          <a:ln w="0">
            <a:noFill/>
          </a:ln>
        </p:spPr>
        <p:style>
          <a:lnRef idx="0"/>
          <a:fillRef idx="0"/>
          <a:effectRef idx="0"/>
          <a:fontRef idx="minor"/>
        </p:style>
        <p:txBody>
          <a:bodyPr lIns="0" rIns="0" tIns="0" bIns="0" anchor="b">
            <a:spAutoFit/>
          </a:bodyPr>
          <a:p>
            <a:pPr>
              <a:tabLst>
                <a:tab algn="l" pos="0"/>
                <a:tab algn="l" pos="787320"/>
                <a:tab algn="l" pos="1574640"/>
                <a:tab algn="l" pos="2362320"/>
                <a:tab algn="l" pos="3149640"/>
                <a:tab algn="l" pos="3936960"/>
                <a:tab algn="l" pos="4724280"/>
                <a:tab algn="l" pos="5511960"/>
                <a:tab algn="l" pos="6299280"/>
                <a:tab algn="l" pos="7086600"/>
                <a:tab algn="l" pos="7873920"/>
                <a:tab algn="l" pos="8661240"/>
                <a:tab algn="l" pos="9448920"/>
                <a:tab algn="l" pos="10236240"/>
              </a:tabLst>
            </a:pPr>
            <a:r>
              <a:rPr b="0" lang="en-US" sz="1200" strike="noStrike" u="none">
                <a:solidFill>
                  <a:srgbClr val="000000"/>
                </a:solidFill>
                <a:effectLst/>
                <a:uFillTx/>
                <a:latin typeface="Arial"/>
              </a:rPr>
              <a:t>Tier 1 provider are able to charge significant price premiums reflecting broader network reach, more complete service offering, and established brand/reputation</a:t>
            </a:r>
            <a:endParaRPr b="0" lang="en-US" sz="1200" strike="noStrike" u="none">
              <a:solidFill>
                <a:srgbClr val="000000"/>
              </a:solidFill>
              <a:effectLst/>
              <a:uFillTx/>
              <a:latin typeface="Arial"/>
            </a:endParaRPr>
          </a:p>
        </p:txBody>
      </p:sp>
      <p:sp>
        <p:nvSpPr>
          <p:cNvPr id="401" name="McK Footnote"/>
          <p:cNvSpPr/>
          <p:nvPr/>
        </p:nvSpPr>
        <p:spPr>
          <a:xfrm>
            <a:off x="7117560" y="644400"/>
            <a:ext cx="1254240" cy="183240"/>
          </a:xfrm>
          <a:prstGeom prst="rect">
            <a:avLst/>
          </a:prstGeom>
          <a:noFill/>
          <a:ln w="0">
            <a:noFill/>
          </a:ln>
        </p:spPr>
        <p:style>
          <a:lnRef idx="0"/>
          <a:fillRef idx="0"/>
          <a:effectRef idx="0"/>
          <a:fontRef idx="minor"/>
        </p:style>
        <p:txBody>
          <a:bodyPr wrap="none" lIns="0" rIns="0" tIns="0" bIns="0" anchor="t">
            <a:spAutoFit/>
          </a:bodyPr>
          <a:p>
            <a:pPr>
              <a:tabLst>
                <a:tab algn="l" pos="0"/>
                <a:tab algn="l" pos="804960"/>
                <a:tab algn="l" pos="1609560"/>
                <a:tab algn="l" pos="2414520"/>
                <a:tab algn="l" pos="3219480"/>
                <a:tab algn="l" pos="4024440"/>
                <a:tab algn="l" pos="4829040"/>
                <a:tab algn="l" pos="5634000"/>
                <a:tab algn="l" pos="6438960"/>
                <a:tab algn="l" pos="7243920"/>
                <a:tab algn="l" pos="8048520"/>
                <a:tab algn="l" pos="8853480"/>
                <a:tab algn="l" pos="9658440"/>
                <a:tab algn="l" pos="10463040"/>
              </a:tabLst>
            </a:pPr>
            <a:r>
              <a:rPr b="0" lang="en-US" sz="1200" strike="noStrike" u="none">
                <a:solidFill>
                  <a:srgbClr val="000000"/>
                </a:solidFill>
                <a:effectLst/>
                <a:uFillTx/>
                <a:latin typeface="Arial"/>
              </a:rPr>
              <a:t>Route miles, 000’s</a:t>
            </a:r>
            <a:endParaRPr b="0" lang="en-US" sz="1200" strike="noStrike" u="none">
              <a:solidFill>
                <a:srgbClr val="000000"/>
              </a:solidFill>
              <a:effectLst/>
              <a:uFillTx/>
              <a:latin typeface="Arial"/>
            </a:endParaRPr>
          </a:p>
        </p:txBody>
      </p:sp>
      <p:sp>
        <p:nvSpPr>
          <p:cNvPr id="402" name=""/>
          <p:cNvSpPr/>
          <p:nvPr/>
        </p:nvSpPr>
        <p:spPr>
          <a:xfrm>
            <a:off x="6711840" y="587520"/>
            <a:ext cx="314280" cy="314280"/>
          </a:xfrm>
          <a:prstGeom prst="ellipse">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403" name=""/>
          <p:cNvSpPr/>
          <p:nvPr/>
        </p:nvSpPr>
        <p:spPr>
          <a:xfrm flipH="1">
            <a:off x="1596600" y="2612880"/>
            <a:ext cx="203400" cy="101880"/>
          </a:xfrm>
          <a:prstGeom prst="line">
            <a:avLst/>
          </a:prstGeom>
          <a:ln w="1260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404" name=""/>
          <p:cNvSpPr/>
          <p:nvPr/>
        </p:nvSpPr>
        <p:spPr>
          <a:xfrm flipV="1">
            <a:off x="1407960" y="3090600"/>
            <a:ext cx="347760" cy="44280"/>
          </a:xfrm>
          <a:prstGeom prst="line">
            <a:avLst/>
          </a:prstGeom>
          <a:ln w="12600">
            <a:solidFill>
              <a:srgbClr val="000000"/>
            </a:solidFill>
            <a:miter/>
          </a:ln>
        </p:spPr>
        <p:style>
          <a:lnRef idx="0"/>
          <a:fillRef idx="0"/>
          <a:effectRef idx="0"/>
          <a:fontRef idx="minor"/>
        </p:style>
        <p:txBody>
          <a:bodyPr lIns="90000" rIns="90000" tIns="-2520" bIns="-2520" anchor="ctr">
            <a:noAutofit/>
          </a:bodyPr>
          <a:p>
            <a:endParaRPr b="0" lang="en-US" sz="2400" strike="noStrike" u="none">
              <a:solidFill>
                <a:srgbClr val="000000"/>
              </a:solidFill>
              <a:effectLst/>
              <a:uFillTx/>
              <a:latin typeface="Arial"/>
            </a:endParaRPr>
          </a:p>
        </p:txBody>
      </p:sp>
      <p:sp>
        <p:nvSpPr>
          <p:cNvPr id="405" name=""/>
          <p:cNvSpPr/>
          <p:nvPr/>
        </p:nvSpPr>
        <p:spPr>
          <a:xfrm flipH="1">
            <a:off x="2989440" y="2743200"/>
            <a:ext cx="117360" cy="73080"/>
          </a:xfrm>
          <a:prstGeom prst="line">
            <a:avLst/>
          </a:prstGeom>
          <a:ln w="12600">
            <a:solidFill>
              <a:srgbClr val="000000"/>
            </a:solidFill>
            <a:miter/>
          </a:ln>
        </p:spPr>
        <p:style>
          <a:lnRef idx="0"/>
          <a:fillRef idx="0"/>
          <a:effectRef idx="0"/>
          <a:fontRef idx="minor"/>
        </p:style>
        <p:txBody>
          <a:bodyPr lIns="90000" rIns="90000" tIns="26280" bIns="26280" anchor="ctr">
            <a:noAutofit/>
          </a:bodyPr>
          <a:p>
            <a:endParaRPr b="0" lang="en-US" sz="2400" strike="noStrike" u="none">
              <a:solidFill>
                <a:srgbClr val="000000"/>
              </a:solidFill>
              <a:effectLst/>
              <a:uFillTx/>
              <a:latin typeface="Arial"/>
            </a:endParaRPr>
          </a:p>
        </p:txBody>
      </p:sp>
      <p:sp>
        <p:nvSpPr>
          <p:cNvPr id="3" name="PlaceHolder 2"/>
          <p:cNvSpPr>
            <a:spLocks noGrp="1"/>
          </p:cNvSpPr>
          <p:nvPr>
            <p:ph type="sldNum" idx="2"/>
          </p:nvPr>
        </p:nvSpPr>
        <p:spPr/>
        <p:txBody>
          <a:bodyPr/>
          <a:p>
            <a:fld id="{3016D0BE-1B9D-4C3C-BFA7-42F2F7583210}" type="slidenum">
              <a:t>12</a:t>
            </a:fld>
          </a:p>
        </p:txBody>
      </p:sp>
    </p:spTree>
  </p:cSld>
  <mc:AlternateContent>
    <mc:Choice Requires="p14">
      <p:transition spd="slow" p14:dur="2000"/>
    </mc:Choice>
    <mc:Fallback>
      <p:transition spd="slow"/>
    </mc:Fallback>
  </mc:AlternateContent>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06" name="PlaceHolder 1"/>
          <p:cNvSpPr>
            <a:spLocks noGrp="1"/>
          </p:cNvSpPr>
          <p:nvPr>
            <p:ph type="title"/>
          </p:nvPr>
        </p:nvSpPr>
        <p:spPr>
          <a:xfrm>
            <a:off x="139320" y="227160"/>
            <a:ext cx="8591400" cy="289800"/>
          </a:xfrm>
          <a:prstGeom prst="rect">
            <a:avLst/>
          </a:prstGeom>
          <a:noFill/>
          <a:ln w="0">
            <a:noFill/>
          </a:ln>
        </p:spPr>
        <p:txBody>
          <a:bodyPr lIns="0" rIns="0" tIns="0" bIns="0" anchor="t">
            <a:spAutoFit/>
          </a:bodyPr>
          <a:p>
            <a:pPr indent="0">
              <a:buNone/>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900" strike="noStrike" u="none">
                <a:solidFill>
                  <a:srgbClr val="000000"/>
                </a:solidFill>
                <a:effectLst/>
                <a:uFillTx/>
                <a:latin typeface="Arial"/>
              </a:rPr>
              <a:t>SUMMARY ASSESSMENT OF POINT-TO-POINT CIRCUITS</a:t>
            </a:r>
            <a:endParaRPr b="1" lang="en-US" sz="1900" strike="noStrike" u="none">
              <a:solidFill>
                <a:srgbClr val="000000"/>
              </a:solidFill>
              <a:effectLst/>
              <a:uFillTx/>
              <a:latin typeface="Arial"/>
            </a:endParaRPr>
          </a:p>
        </p:txBody>
      </p:sp>
      <p:sp>
        <p:nvSpPr>
          <p:cNvPr id="407" name=""/>
          <p:cNvSpPr/>
          <p:nvPr/>
        </p:nvSpPr>
        <p:spPr>
          <a:xfrm>
            <a:off x="139680" y="1042920"/>
            <a:ext cx="8591400" cy="1177920"/>
          </a:xfrm>
          <a:prstGeom prst="rect">
            <a:avLst/>
          </a:prstGeom>
          <a:solidFill>
            <a:srgbClr val="ffffff"/>
          </a:solidFill>
          <a:ln w="12600">
            <a:solidFill>
              <a:srgbClr val="000000"/>
            </a:solidFill>
            <a:miter/>
          </a:ln>
        </p:spPr>
        <p:style>
          <a:lnRef idx="0"/>
          <a:fillRef idx="0"/>
          <a:effectRef idx="0"/>
          <a:fontRef idx="minor"/>
        </p:style>
        <p:txBody>
          <a:bodyPr lIns="90000" rIns="90000" tIns="91440" bIns="91440" anchor="t">
            <a:norm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200" strike="noStrike" u="none">
                <a:solidFill>
                  <a:srgbClr val="000000"/>
                </a:solidFill>
                <a:effectLst/>
                <a:uFillTx/>
                <a:latin typeface="Arial"/>
              </a:rPr>
              <a:t>EBS’ value proposition to the enterprise</a:t>
            </a:r>
            <a:endParaRPr b="0" lang="en-US" sz="1200" strike="noStrike" u="none">
              <a:solidFill>
                <a:srgbClr val="000000"/>
              </a:solidFill>
              <a:effectLst/>
              <a:uFillTx/>
              <a:latin typeface="Arial"/>
            </a:endParaRPr>
          </a:p>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200" strike="noStrike" u="none">
              <a:solidFill>
                <a:srgbClr val="000000"/>
              </a:solidFill>
              <a:effectLst/>
              <a:uFillTx/>
              <a:latin typeface="Arial"/>
            </a:endParaRPr>
          </a:p>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EBS provides point-to-point connectivity, specifically TDM circuits to enterprises managing/operating their own private line WAN</a:t>
            </a:r>
            <a:endParaRPr b="0" lang="en-US" sz="1200" strike="noStrike" u="none">
              <a:solidFill>
                <a:srgbClr val="000000"/>
              </a:solidFill>
              <a:effectLst/>
              <a:uFillTx/>
              <a:latin typeface="Arial"/>
            </a:endParaRPr>
          </a:p>
        </p:txBody>
      </p:sp>
      <p:sp>
        <p:nvSpPr>
          <p:cNvPr id="408" name=""/>
          <p:cNvSpPr/>
          <p:nvPr/>
        </p:nvSpPr>
        <p:spPr>
          <a:xfrm>
            <a:off x="139680" y="2508120"/>
            <a:ext cx="5114880" cy="3627720"/>
          </a:xfrm>
          <a:prstGeom prst="rect">
            <a:avLst/>
          </a:prstGeom>
          <a:solidFill>
            <a:srgbClr val="ffffff"/>
          </a:solidFill>
          <a:ln w="12600">
            <a:solidFill>
              <a:srgbClr val="000000"/>
            </a:solidFill>
            <a:miter/>
          </a:ln>
        </p:spPr>
        <p:style>
          <a:lnRef idx="0"/>
          <a:fillRef idx="0"/>
          <a:effectRef idx="0"/>
          <a:fontRef idx="minor"/>
        </p:style>
        <p:txBody>
          <a:bodyPr lIns="90000" rIns="90000" tIns="91440" bIns="91440" anchor="t">
            <a:norm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200" strike="noStrike" u="none">
                <a:solidFill>
                  <a:srgbClr val="000000"/>
                </a:solidFill>
                <a:effectLst/>
                <a:uFillTx/>
                <a:latin typeface="Arial"/>
              </a:rPr>
              <a:t>Competitive assessment of key product attributes</a:t>
            </a:r>
            <a:endParaRPr b="0" lang="en-US" sz="1200" strike="noStrike" u="none">
              <a:solidFill>
                <a:srgbClr val="000000"/>
              </a:solidFill>
              <a:effectLst/>
              <a:uFillTx/>
              <a:latin typeface="Arial"/>
            </a:endParaRPr>
          </a:p>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200" strike="noStrike" u="none">
              <a:solidFill>
                <a:srgbClr val="000000"/>
              </a:solidFill>
              <a:effectLst/>
              <a:uFillTx/>
              <a:latin typeface="Arial"/>
            </a:endParaRPr>
          </a:p>
        </p:txBody>
      </p:sp>
      <p:sp>
        <p:nvSpPr>
          <p:cNvPr id="409" name=""/>
          <p:cNvSpPr/>
          <p:nvPr/>
        </p:nvSpPr>
        <p:spPr>
          <a:xfrm>
            <a:off x="5472000" y="2508120"/>
            <a:ext cx="3259080" cy="3627720"/>
          </a:xfrm>
          <a:prstGeom prst="rect">
            <a:avLst/>
          </a:prstGeom>
          <a:solidFill>
            <a:srgbClr val="ffffff"/>
          </a:solidFill>
          <a:ln w="12600">
            <a:solidFill>
              <a:srgbClr val="000000"/>
            </a:solidFill>
            <a:miter/>
          </a:ln>
        </p:spPr>
        <p:style>
          <a:lnRef idx="0"/>
          <a:fillRef idx="0"/>
          <a:effectRef idx="0"/>
          <a:fontRef idx="minor"/>
        </p:style>
        <p:txBody>
          <a:bodyPr lIns="90000" rIns="90000" tIns="91440" bIns="91440" anchor="t">
            <a:norm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200" strike="noStrike" u="none">
                <a:solidFill>
                  <a:srgbClr val="000000"/>
                </a:solidFill>
                <a:effectLst/>
                <a:uFillTx/>
                <a:latin typeface="Arial"/>
              </a:rPr>
              <a:t>Implications</a:t>
            </a:r>
            <a:endParaRPr b="0" lang="en-US" sz="1200" strike="noStrike" u="none">
              <a:solidFill>
                <a:srgbClr val="000000"/>
              </a:solidFill>
              <a:effectLst/>
              <a:uFillTx/>
              <a:latin typeface="Arial"/>
            </a:endParaRPr>
          </a:p>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200" strike="noStrike" u="none">
              <a:solidFill>
                <a:srgbClr val="000000"/>
              </a:solidFill>
              <a:effectLst/>
              <a:uFillTx/>
              <a:latin typeface="Arial"/>
            </a:endParaRPr>
          </a:p>
          <a:p>
            <a:pPr lvl="1" marL="144360" indent="-14292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EBS will likely continue to face significant competitive challenges in offering circuits to enterprises as a stand-alone product as customer seek bundled data serves</a:t>
            </a:r>
            <a:endParaRPr b="0" lang="en-US" sz="1200" strike="noStrike" u="none">
              <a:solidFill>
                <a:srgbClr val="000000"/>
              </a:solidFill>
              <a:effectLst/>
              <a:uFillTx/>
              <a:latin typeface="Arial"/>
            </a:endParaRPr>
          </a:p>
          <a:p>
            <a:pPr lvl="1" marL="144360" indent="-14292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200" strike="noStrike" u="none">
              <a:solidFill>
                <a:srgbClr val="000000"/>
              </a:solidFill>
              <a:effectLst/>
              <a:uFillTx/>
              <a:latin typeface="Arial"/>
            </a:endParaRPr>
          </a:p>
          <a:p>
            <a:pPr lvl="1" marL="144360" indent="-14292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2001 target customers should be those who manage own communications infrastructure and discretely purchase private line circuits</a:t>
            </a:r>
            <a:endParaRPr b="0" lang="en-US" sz="1200" strike="noStrike" u="none">
              <a:solidFill>
                <a:srgbClr val="000000"/>
              </a:solidFill>
              <a:effectLst/>
              <a:uFillTx/>
              <a:latin typeface="Arial"/>
            </a:endParaRPr>
          </a:p>
          <a:p>
            <a:pPr lvl="1" marL="144360" indent="-14292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200" strike="noStrike" u="none">
              <a:solidFill>
                <a:srgbClr val="000000"/>
              </a:solidFill>
              <a:effectLst/>
              <a:uFillTx/>
              <a:latin typeface="Arial"/>
            </a:endParaRPr>
          </a:p>
          <a:p>
            <a:pPr lvl="1" marL="144360" indent="-14292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A compelling value proposition will likely depend on a tie-in with other products/ services or a finance/structuring lead</a:t>
            </a:r>
            <a:endParaRPr b="0" lang="en-US" sz="1200" strike="noStrike" u="none">
              <a:solidFill>
                <a:srgbClr val="000000"/>
              </a:solidFill>
              <a:effectLst/>
              <a:uFillTx/>
              <a:latin typeface="Arial"/>
            </a:endParaRPr>
          </a:p>
        </p:txBody>
      </p:sp>
      <p:sp>
        <p:nvSpPr>
          <p:cNvPr id="410" name=""/>
          <p:cNvSpPr/>
          <p:nvPr/>
        </p:nvSpPr>
        <p:spPr>
          <a:xfrm>
            <a:off x="289080" y="2997360"/>
            <a:ext cx="796680" cy="2926440"/>
          </a:xfrm>
          <a:prstGeom prst="rect">
            <a:avLst/>
          </a:prstGeom>
          <a:noFill/>
          <a:ln w="0">
            <a:noFill/>
          </a:ln>
        </p:spPr>
        <p:style>
          <a:lnRef idx="0"/>
          <a:fillRef idx="0"/>
          <a:effectRef idx="0"/>
          <a:fontRef idx="minor"/>
        </p:style>
        <p:txBody>
          <a:bodyPr wrap="none" lIns="0" rIns="0" tIns="0" bIns="0" anchor="t">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200" strike="noStrike" u="none">
                <a:solidFill>
                  <a:srgbClr val="000000"/>
                </a:solidFill>
                <a:effectLst/>
                <a:uFillTx/>
                <a:latin typeface="Arial"/>
              </a:rPr>
              <a:t>Product/</a:t>
            </a:r>
            <a:endParaRPr b="0" lang="en-US" sz="1200" strike="noStrike" u="none">
              <a:solidFill>
                <a:srgbClr val="000000"/>
              </a:solidFill>
              <a:effectLst/>
              <a:uFillTx/>
              <a:latin typeface="Arial"/>
            </a:endParaRPr>
          </a:p>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200" strike="noStrike" u="none">
                <a:solidFill>
                  <a:srgbClr val="000000"/>
                </a:solidFill>
                <a:effectLst/>
                <a:uFillTx/>
                <a:latin typeface="Arial"/>
              </a:rPr>
              <a:t>network</a:t>
            </a:r>
            <a:endParaRPr b="0" lang="en-US" sz="1200" strike="noStrike" u="none">
              <a:solidFill>
                <a:srgbClr val="000000"/>
              </a:solidFill>
              <a:effectLst/>
              <a:uFillTx/>
              <a:latin typeface="Arial"/>
            </a:endParaRPr>
          </a:p>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200" strike="noStrike" u="none">
              <a:solidFill>
                <a:srgbClr val="000000"/>
              </a:solidFill>
              <a:effectLst/>
              <a:uFillTx/>
              <a:latin typeface="Arial"/>
            </a:endParaRPr>
          </a:p>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200" strike="noStrike" u="none">
              <a:solidFill>
                <a:srgbClr val="000000"/>
              </a:solidFill>
              <a:effectLst/>
              <a:uFillTx/>
              <a:latin typeface="Arial"/>
            </a:endParaRPr>
          </a:p>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200" strike="noStrike" u="none">
              <a:solidFill>
                <a:srgbClr val="000000"/>
              </a:solidFill>
              <a:effectLst/>
              <a:uFillTx/>
              <a:latin typeface="Arial"/>
            </a:endParaRPr>
          </a:p>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200" strike="noStrike" u="none">
                <a:solidFill>
                  <a:srgbClr val="000000"/>
                </a:solidFill>
                <a:effectLst/>
                <a:uFillTx/>
                <a:latin typeface="Arial"/>
              </a:rPr>
              <a:t>SLA</a:t>
            </a:r>
            <a:endParaRPr b="0" lang="en-US" sz="1200" strike="noStrike" u="none">
              <a:solidFill>
                <a:srgbClr val="000000"/>
              </a:solidFill>
              <a:effectLst/>
              <a:uFillTx/>
              <a:latin typeface="Arial"/>
            </a:endParaRPr>
          </a:p>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200" strike="noStrike" u="none">
              <a:solidFill>
                <a:srgbClr val="000000"/>
              </a:solidFill>
              <a:effectLst/>
              <a:uFillTx/>
              <a:latin typeface="Arial"/>
            </a:endParaRPr>
          </a:p>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200" strike="noStrike" u="none">
              <a:solidFill>
                <a:srgbClr val="000000"/>
              </a:solidFill>
              <a:effectLst/>
              <a:uFillTx/>
              <a:latin typeface="Arial"/>
            </a:endParaRPr>
          </a:p>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200" strike="noStrike" u="none">
              <a:solidFill>
                <a:srgbClr val="000000"/>
              </a:solidFill>
              <a:effectLst/>
              <a:uFillTx/>
              <a:latin typeface="Arial"/>
            </a:endParaRPr>
          </a:p>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200" strike="noStrike" u="none">
              <a:solidFill>
                <a:srgbClr val="000000"/>
              </a:solidFill>
              <a:effectLst/>
              <a:uFillTx/>
              <a:latin typeface="Arial"/>
            </a:endParaRPr>
          </a:p>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200" strike="noStrike" u="none">
                <a:solidFill>
                  <a:srgbClr val="000000"/>
                </a:solidFill>
                <a:effectLst/>
                <a:uFillTx/>
                <a:latin typeface="Arial"/>
              </a:rPr>
              <a:t>Price</a:t>
            </a:r>
            <a:endParaRPr b="0" lang="en-US" sz="1200" strike="noStrike" u="none">
              <a:solidFill>
                <a:srgbClr val="000000"/>
              </a:solidFill>
              <a:effectLst/>
              <a:uFillTx/>
              <a:latin typeface="Arial"/>
            </a:endParaRPr>
          </a:p>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200" strike="noStrike" u="none">
              <a:solidFill>
                <a:srgbClr val="000000"/>
              </a:solidFill>
              <a:effectLst/>
              <a:uFillTx/>
              <a:latin typeface="Arial"/>
            </a:endParaRPr>
          </a:p>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200" strike="noStrike" u="none">
              <a:solidFill>
                <a:srgbClr val="000000"/>
              </a:solidFill>
              <a:effectLst/>
              <a:uFillTx/>
              <a:latin typeface="Arial"/>
            </a:endParaRPr>
          </a:p>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200" strike="noStrike" u="none">
              <a:solidFill>
                <a:srgbClr val="000000"/>
              </a:solidFill>
              <a:effectLst/>
              <a:uFillTx/>
              <a:latin typeface="Arial"/>
            </a:endParaRPr>
          </a:p>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200" strike="noStrike" u="none">
              <a:solidFill>
                <a:srgbClr val="000000"/>
              </a:solidFill>
              <a:effectLst/>
              <a:uFillTx/>
              <a:latin typeface="Arial"/>
            </a:endParaRPr>
          </a:p>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200" strike="noStrike" u="none">
                <a:solidFill>
                  <a:srgbClr val="000000"/>
                </a:solidFill>
                <a:effectLst/>
                <a:uFillTx/>
                <a:latin typeface="Arial"/>
              </a:rPr>
              <a:t>Reputation</a:t>
            </a:r>
            <a:endParaRPr b="0" lang="en-US" sz="1200" strike="noStrike" u="none">
              <a:solidFill>
                <a:srgbClr val="000000"/>
              </a:solidFill>
              <a:effectLst/>
              <a:uFillTx/>
              <a:latin typeface="Arial"/>
            </a:endParaRPr>
          </a:p>
        </p:txBody>
      </p:sp>
      <p:sp>
        <p:nvSpPr>
          <p:cNvPr id="411" name=""/>
          <p:cNvSpPr/>
          <p:nvPr/>
        </p:nvSpPr>
        <p:spPr>
          <a:xfrm>
            <a:off x="1362240" y="2997360"/>
            <a:ext cx="3892320" cy="3151800"/>
          </a:xfrm>
          <a:prstGeom prst="rect">
            <a:avLst/>
          </a:prstGeom>
          <a:noFill/>
          <a:ln w="0">
            <a:noFill/>
          </a:ln>
        </p:spPr>
        <p:style>
          <a:lnRef idx="0"/>
          <a:fillRef idx="0"/>
          <a:effectRef idx="0"/>
          <a:fontRef idx="minor"/>
        </p:style>
        <p:txBody>
          <a:bodyPr lIns="0" rIns="0" tIns="0" bIns="0" anchor="t">
            <a:spAutoFit/>
          </a:bodyPr>
          <a:p>
            <a:pPr lvl="1" marL="144360" indent="-14292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TDM circuits available for limited city pairs</a:t>
            </a:r>
            <a:endParaRPr b="0" lang="en-US" sz="1200" strike="noStrike" u="none">
              <a:solidFill>
                <a:srgbClr val="000000"/>
              </a:solidFill>
              <a:effectLst/>
              <a:uFillTx/>
              <a:latin typeface="Arial"/>
            </a:endParaRPr>
          </a:p>
          <a:p>
            <a:pPr lvl="1" marL="144360" indent="-14292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EBS lacks ability to sell the “bundle”, which many customers seek</a:t>
            </a:r>
            <a:endParaRPr b="0" lang="en-US" sz="1200" strike="noStrike" u="none">
              <a:solidFill>
                <a:srgbClr val="000000"/>
              </a:solidFill>
              <a:effectLst/>
              <a:uFillTx/>
              <a:latin typeface="Arial"/>
            </a:endParaRPr>
          </a:p>
          <a:p>
            <a:pPr lvl="1" marL="144360" indent="-14292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Off-net provisioning unclear</a:t>
            </a:r>
            <a:endParaRPr b="0" lang="en-US" sz="1200" strike="noStrike" u="none">
              <a:solidFill>
                <a:srgbClr val="000000"/>
              </a:solidFill>
              <a:effectLst/>
              <a:uFillTx/>
              <a:latin typeface="Arial"/>
            </a:endParaRPr>
          </a:p>
          <a:p>
            <a:pPr lvl="1" marL="144360" indent="-142920">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 </a:t>
            </a:r>
            <a:endParaRPr b="0" lang="en-US" sz="1200" strike="noStrike" u="none">
              <a:solidFill>
                <a:srgbClr val="000000"/>
              </a:solidFill>
              <a:effectLst/>
              <a:uFillTx/>
              <a:latin typeface="Arial"/>
            </a:endParaRPr>
          </a:p>
          <a:p>
            <a:pPr lvl="1" marL="144360" indent="-14292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North America footprint has limited POPs to connect customers</a:t>
            </a:r>
            <a:endParaRPr b="0" lang="en-US" sz="1200" strike="noStrike" u="none">
              <a:solidFill>
                <a:srgbClr val="000000"/>
              </a:solidFill>
              <a:effectLst/>
              <a:uFillTx/>
              <a:latin typeface="Arial"/>
            </a:endParaRPr>
          </a:p>
          <a:p>
            <a:pPr lvl="1" marL="144360" indent="-14292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Wasabi I/II efforts currently underway will improve ability to provision circuit by early 2001</a:t>
            </a:r>
            <a:endParaRPr b="0" lang="en-US" sz="1200" strike="noStrike" u="none">
              <a:solidFill>
                <a:srgbClr val="000000"/>
              </a:solidFill>
              <a:effectLst/>
              <a:uFillTx/>
              <a:latin typeface="Arial"/>
            </a:endParaRPr>
          </a:p>
          <a:p>
            <a:pPr lvl="1" marL="144360" indent="-14292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200" strike="noStrike" u="none">
              <a:solidFill>
                <a:srgbClr val="000000"/>
              </a:solidFill>
              <a:effectLst/>
              <a:uFillTx/>
              <a:latin typeface="Arial"/>
            </a:endParaRPr>
          </a:p>
          <a:p>
            <a:pPr lvl="1" marL="144360" indent="-14292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EBS has been underbid (Cisco-deal) recently (by as much as 50%)</a:t>
            </a:r>
            <a:endParaRPr b="0" lang="en-US" sz="1200" strike="noStrike" u="none">
              <a:solidFill>
                <a:srgbClr val="000000"/>
              </a:solidFill>
              <a:effectLst/>
              <a:uFillTx/>
              <a:latin typeface="Arial"/>
            </a:endParaRPr>
          </a:p>
          <a:p>
            <a:pPr lvl="1" marL="144360" indent="-14292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Illiquid books for city pairs may impair pricing</a:t>
            </a:r>
            <a:endParaRPr b="0" lang="en-US" sz="1200" strike="noStrike" u="none">
              <a:solidFill>
                <a:srgbClr val="000000"/>
              </a:solidFill>
              <a:effectLst/>
              <a:uFillTx/>
              <a:latin typeface="Arial"/>
            </a:endParaRPr>
          </a:p>
          <a:p>
            <a:pPr lvl="1" marL="144360" indent="-14292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Limited ability to price competitively as a reseller</a:t>
            </a:r>
            <a:endParaRPr b="0" lang="en-US" sz="1200" strike="noStrike" u="none">
              <a:solidFill>
                <a:srgbClr val="000000"/>
              </a:solidFill>
              <a:effectLst/>
              <a:uFillTx/>
              <a:latin typeface="Arial"/>
            </a:endParaRPr>
          </a:p>
          <a:p>
            <a:pPr lvl="1" marL="144360" indent="-14292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200" strike="noStrike" u="none">
              <a:solidFill>
                <a:srgbClr val="000000"/>
              </a:solidFill>
              <a:effectLst/>
              <a:uFillTx/>
              <a:latin typeface="Arial"/>
            </a:endParaRPr>
          </a:p>
          <a:p>
            <a:pPr lvl="1" marL="144360" indent="-14292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EBS not viewed as leader in delivery or price in the marketplace</a:t>
            </a:r>
            <a:endParaRPr b="0" lang="en-US" sz="1200" strike="noStrike" u="none">
              <a:solidFill>
                <a:srgbClr val="000000"/>
              </a:solidFill>
              <a:effectLst/>
              <a:uFillTx/>
              <a:latin typeface="Arial"/>
            </a:endParaRPr>
          </a:p>
        </p:txBody>
      </p:sp>
      <p:sp>
        <p:nvSpPr>
          <p:cNvPr id="3" name="PlaceHolder 2"/>
          <p:cNvSpPr>
            <a:spLocks noGrp="1"/>
          </p:cNvSpPr>
          <p:nvPr>
            <p:ph type="sldNum" idx="2"/>
          </p:nvPr>
        </p:nvSpPr>
        <p:spPr/>
        <p:txBody>
          <a:bodyPr/>
          <a:p>
            <a:fld id="{99605036-F12B-4613-AE9A-52D8CD2FD70E}" type="slidenum">
              <a:t>13</a:t>
            </a:fld>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12" name="PlaceHolder 1"/>
          <p:cNvSpPr>
            <a:spLocks noGrp="1"/>
          </p:cNvSpPr>
          <p:nvPr>
            <p:ph type="title"/>
          </p:nvPr>
        </p:nvSpPr>
        <p:spPr>
          <a:xfrm>
            <a:off x="139320" y="227160"/>
            <a:ext cx="8591400" cy="289800"/>
          </a:xfrm>
          <a:prstGeom prst="rect">
            <a:avLst/>
          </a:prstGeom>
          <a:noFill/>
          <a:ln w="0">
            <a:noFill/>
          </a:ln>
        </p:spPr>
        <p:txBody>
          <a:bodyPr lIns="0" rIns="0" tIns="0" bIns="0" anchor="t">
            <a:spAutoFit/>
          </a:bodyPr>
          <a:p>
            <a:pPr indent="0">
              <a:buNone/>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900" strike="noStrike" u="none">
                <a:solidFill>
                  <a:srgbClr val="000000"/>
                </a:solidFill>
                <a:effectLst/>
                <a:uFillTx/>
                <a:latin typeface="Arial"/>
              </a:rPr>
              <a:t>SUMMARY ASSESSMENT OF IPNet Connect</a:t>
            </a:r>
            <a:endParaRPr b="1" lang="en-US" sz="1900" strike="noStrike" u="none">
              <a:solidFill>
                <a:srgbClr val="000000"/>
              </a:solidFill>
              <a:effectLst/>
              <a:uFillTx/>
              <a:latin typeface="Arial"/>
            </a:endParaRPr>
          </a:p>
        </p:txBody>
      </p:sp>
      <p:grpSp>
        <p:nvGrpSpPr>
          <p:cNvPr id="413" name="McK Sticker"/>
          <p:cNvGrpSpPr/>
          <p:nvPr/>
        </p:nvGrpSpPr>
        <p:grpSpPr>
          <a:xfrm>
            <a:off x="7610400" y="284040"/>
            <a:ext cx="1121760" cy="215640"/>
            <a:chOff x="7610400" y="284040"/>
            <a:chExt cx="1121760" cy="215640"/>
          </a:xfrm>
        </p:grpSpPr>
        <p:sp>
          <p:nvSpPr>
            <p:cNvPr id="414" name="McK Footnote"/>
            <p:cNvSpPr/>
            <p:nvPr/>
          </p:nvSpPr>
          <p:spPr>
            <a:xfrm>
              <a:off x="7698240" y="299880"/>
              <a:ext cx="1033920" cy="183240"/>
            </a:xfrm>
            <a:prstGeom prst="rect">
              <a:avLst/>
            </a:prstGeom>
            <a:noFill/>
            <a:ln w="0">
              <a:noFill/>
            </a:ln>
          </p:spPr>
          <p:style>
            <a:lnRef idx="0"/>
            <a:fillRef idx="0"/>
            <a:effectRef idx="0"/>
            <a:fontRef idx="minor"/>
          </p:style>
          <p:txBody>
            <a:bodyPr wrap="none" lIns="0" rIns="0" tIns="0" bIns="0" anchor="t">
              <a:spAutoFit/>
            </a:bodyPr>
            <a:p>
              <a:pPr algn="r">
                <a:tabLst>
                  <a:tab algn="l" pos="0"/>
                  <a:tab algn="l" pos="812880"/>
                  <a:tab algn="l" pos="1625760"/>
                  <a:tab algn="l" pos="2438280"/>
                  <a:tab algn="l" pos="3251160"/>
                  <a:tab algn="l" pos="4064040"/>
                  <a:tab algn="l" pos="4876920"/>
                  <a:tab algn="l" pos="5689440"/>
                  <a:tab algn="l" pos="6502320"/>
                  <a:tab algn="l" pos="7315200"/>
                  <a:tab algn="l" pos="8128080"/>
                  <a:tab algn="l" pos="8940960"/>
                  <a:tab algn="l" pos="9753480"/>
                  <a:tab algn="l" pos="10566360"/>
                </a:tabLst>
              </a:pPr>
              <a:r>
                <a:rPr b="0" i="1" lang="en-US" sz="1200" strike="noStrike" u="none">
                  <a:solidFill>
                    <a:srgbClr val="000000"/>
                  </a:solidFill>
                  <a:effectLst/>
                  <a:uFillTx/>
                  <a:latin typeface="Arial"/>
                </a:rPr>
                <a:t>PRELIMINARY</a:t>
              </a:r>
              <a:endParaRPr b="0" lang="en-US" sz="1200" strike="noStrike" u="none">
                <a:solidFill>
                  <a:srgbClr val="000000"/>
                </a:solidFill>
                <a:effectLst/>
                <a:uFillTx/>
                <a:latin typeface="Arial"/>
              </a:endParaRPr>
            </a:p>
          </p:txBody>
        </p:sp>
        <p:grpSp>
          <p:nvGrpSpPr>
            <p:cNvPr id="415" name=""/>
            <p:cNvGrpSpPr/>
            <p:nvPr/>
          </p:nvGrpSpPr>
          <p:grpSpPr>
            <a:xfrm>
              <a:off x="7610400" y="284040"/>
              <a:ext cx="1119600" cy="215640"/>
              <a:chOff x="7610400" y="284040"/>
              <a:chExt cx="1119600" cy="215640"/>
            </a:xfrm>
          </p:grpSpPr>
          <p:sp>
            <p:nvSpPr>
              <p:cNvPr id="416" name=""/>
              <p:cNvSpPr/>
              <p:nvPr/>
            </p:nvSpPr>
            <p:spPr>
              <a:xfrm>
                <a:off x="7610400" y="284040"/>
                <a:ext cx="1119600" cy="0"/>
              </a:xfrm>
              <a:prstGeom prst="line">
                <a:avLst/>
              </a:prstGeom>
              <a:ln w="1260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417" name=""/>
              <p:cNvSpPr/>
              <p:nvPr/>
            </p:nvSpPr>
            <p:spPr>
              <a:xfrm>
                <a:off x="7610400" y="499680"/>
                <a:ext cx="1119600" cy="0"/>
              </a:xfrm>
              <a:prstGeom prst="line">
                <a:avLst/>
              </a:prstGeom>
              <a:ln w="1260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grpSp>
      </p:grpSp>
      <p:sp>
        <p:nvSpPr>
          <p:cNvPr id="418" name=""/>
          <p:cNvSpPr/>
          <p:nvPr/>
        </p:nvSpPr>
        <p:spPr>
          <a:xfrm>
            <a:off x="174600" y="631800"/>
            <a:ext cx="8555040" cy="650880"/>
          </a:xfrm>
          <a:prstGeom prst="rect">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419" name=""/>
          <p:cNvSpPr/>
          <p:nvPr/>
        </p:nvSpPr>
        <p:spPr>
          <a:xfrm>
            <a:off x="289080" y="682560"/>
            <a:ext cx="8440560" cy="550440"/>
          </a:xfrm>
          <a:prstGeom prst="rect">
            <a:avLst/>
          </a:prstGeom>
          <a:noFill/>
          <a:ln w="0">
            <a:noFill/>
          </a:ln>
        </p:spPr>
        <p:style>
          <a:lnRef idx="0"/>
          <a:fillRef idx="0"/>
          <a:effectRef idx="0"/>
          <a:fontRef idx="minor"/>
        </p:style>
        <p:txBody>
          <a:bodyPr lIns="3960" rIns="3960" tIns="0" bIns="0" anchor="t">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900" strike="noStrike" u="none">
                <a:solidFill>
                  <a:srgbClr val="000000"/>
                </a:solidFill>
                <a:effectLst/>
                <a:uFillTx/>
                <a:latin typeface="Arial"/>
              </a:rPr>
              <a:t>EBS’ value proposition to the enterprise</a:t>
            </a:r>
            <a:endParaRPr b="0" lang="en-US" sz="900" strike="noStrike" u="none">
              <a:solidFill>
                <a:srgbClr val="000000"/>
              </a:solidFill>
              <a:effectLst/>
              <a:uFillTx/>
              <a:latin typeface="Arial"/>
            </a:endParaRPr>
          </a:p>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900" strike="noStrike" u="none">
                <a:solidFill>
                  <a:srgbClr val="000000"/>
                </a:solidFill>
                <a:effectLst/>
                <a:uFillTx/>
                <a:latin typeface="Arial"/>
              </a:rPr>
              <a:t>IPNet Connect provides WAN connectivity and a “platform” for IP-VPN services to enterprises via transport over EBS’ private IP network.  EBS can connect enterprises to branch offices, suppliers, and other dedicated sites.  Over the all-IP network, EBS will enable prioritization of traffic by the customer.  EBS offers managed (where router/CPE is upplied and operated by EBS) and un-managed service</a:t>
            </a:r>
            <a:endParaRPr b="0" lang="en-US" sz="900" strike="noStrike" u="none">
              <a:solidFill>
                <a:srgbClr val="000000"/>
              </a:solidFill>
              <a:effectLst/>
              <a:uFillTx/>
              <a:latin typeface="Arial"/>
            </a:endParaRPr>
          </a:p>
        </p:txBody>
      </p:sp>
      <p:sp>
        <p:nvSpPr>
          <p:cNvPr id="420" name="Cloud"/>
          <p:cNvSpPr/>
          <p:nvPr/>
        </p:nvSpPr>
        <p:spPr>
          <a:xfrm>
            <a:off x="3173400" y="3268800"/>
            <a:ext cx="3030480" cy="1815840"/>
          </a:xfrm>
          <a:custGeom>
            <a:avLst/>
            <a:gdLst>
              <a:gd name="textAreaLeft" fmla="*/ 417600 w 3030480"/>
              <a:gd name="textAreaRight" fmla="*/ 2397240 w 3030480"/>
              <a:gd name="textAreaTop" fmla="*/ 273960 h 1815840"/>
              <a:gd name="textAreaBottom" fmla="*/ 1457640 h 1815840"/>
              <a:gd name="GluePoint1X" fmla="*/ 67 w 21597"/>
              <a:gd name="GluePoint1Y" fmla="*/ 10800 h 21597"/>
              <a:gd name="GluePoint2X" fmla="*/ 10800 w 21597"/>
              <a:gd name="GluePoint2Y" fmla="*/ 21577 h 21597"/>
              <a:gd name="GluePoint3X" fmla="*/ 21582 w 21597"/>
              <a:gd name="GluePoint3Y" fmla="*/ 10800 h 21597"/>
              <a:gd name="GluePoint4X" fmla="*/ 10800 w 21597"/>
              <a:gd name="GluePoint4Y" fmla="*/ 1235 h 21597"/>
            </a:gdLst>
            <a:ahLst/>
            <a:cxnLst>
              <a:cxn ang="0">
                <a:pos x="GluePoint1X" y="GluePoint1Y"/>
              </a:cxn>
              <a:cxn ang="0">
                <a:pos x="GluePoint2X" y="GluePoint2Y"/>
              </a:cxn>
              <a:cxn ang="0">
                <a:pos x="GluePoint3X" y="GluePoint3Y"/>
              </a:cxn>
              <a:cxn ang="0">
                <a:pos x="GluePoint4X" y="GluePoint4Y"/>
              </a:cxn>
            </a:cxnLst>
            <a:rect l="textAreaLeft" t="textAreaTop" r="textAreaRight" b="textAreaBottom"/>
            <a:pathLst>
              <a:path w="21597" h="21597">
                <a:moveTo>
                  <a:pt x="1950" y="7181"/>
                </a:moveTo>
                <a:arcTo wR="2173" hR="2973" stAng="-5658579" swAng="-9151131"/>
                <a:lnTo>
                  <a:pt x="1063" y="12669"/>
                </a:lnTo>
                <a:arcTo wR="2180" hR="2959" stAng="-7692391" swAng="-8804134"/>
                <a:lnTo>
                  <a:pt x="2898" y="17649"/>
                </a:lnTo>
                <a:arcTo wR="3860" hR="5272" stAng="8517219" swAng="-4542661"/>
                <a:lnTo>
                  <a:pt x="8229" y="19550"/>
                </a:lnTo>
                <a:arcTo wR="3376" hR="4608" stAng="8257449" swAng="-6910353"/>
                <a:lnTo>
                  <a:pt x="14271" y="18350"/>
                </a:lnTo>
                <a:arcTo wR="2893" hR="3934" stAng="6879501" swAng="-6842000"/>
                <a:lnTo>
                  <a:pt x="18689" y="15036"/>
                </a:lnTo>
                <a:arcTo wR="3388" hR="4610" stAng="5040105" swAng="-7816140"/>
                <a:lnTo>
                  <a:pt x="20889" y="7662"/>
                </a:lnTo>
                <a:arcTo wR="2667" hR="3637" stAng="1819082" swAng="-6541615"/>
                <a:lnTo>
                  <a:pt x="19149" y="2713"/>
                </a:lnTo>
                <a:arcTo wR="2429" hR="3298" stAng="-824660" swAng="-7034504"/>
                <a:lnTo>
                  <a:pt x="14910" y="1170"/>
                </a:lnTo>
                <a:arcTo wR="2183" hR="2973" stAng="-2765094" swAng="-5983381"/>
                <a:lnTo>
                  <a:pt x="11229" y="1694"/>
                </a:lnTo>
                <a:arcTo wR="2667" hR="3634" stAng="-3249429" swAng="-5396714"/>
                <a:lnTo>
                  <a:pt x="6995" y="2602"/>
                </a:lnTo>
                <a:arcTo wR="3377" hR="4595" stAng="-4002417" swAng="-7426832"/>
                <a:close/>
              </a:path>
              <a:path fill="none" w="21597" h="21597">
                <a:moveTo>
                  <a:pt x="1075" y="12703"/>
                </a:moveTo>
                <a:arcTo wR="2173" hR="2973" stAng="6790290" swAng="-1585770"/>
              </a:path>
              <a:path fill="none" w="21597" h="21597">
                <a:moveTo>
                  <a:pt x="2909" y="17630"/>
                </a:moveTo>
                <a:arcTo wR="2180" hR="2959" stAng="5103476" swAng="-686848"/>
              </a:path>
              <a:path fill="none" w="21597" h="21597">
                <a:moveTo>
                  <a:pt x="7895" y="18680"/>
                </a:moveTo>
                <a:arcTo wR="3376" hR="4608" stAng="9102315" swAng="-844866"/>
              </a:path>
              <a:path fill="none" w="21597" h="21597">
                <a:moveTo>
                  <a:pt x="14267" y="18325"/>
                </a:moveTo>
                <a:arcTo wR="3376" hR="4608" stAng="1347097" swAng="-959901"/>
              </a:path>
              <a:path fill="none" w="21597" h="21597">
                <a:moveTo>
                  <a:pt x="18695" y="15045"/>
                </a:moveTo>
                <a:arcTo wR="2893" hR="3934" stAng="37501" swAng="-4255042"/>
              </a:path>
              <a:path fill="none" w="21597" h="21597">
                <a:moveTo>
                  <a:pt x="20165" y="8999"/>
                </a:moveTo>
                <a:arcTo wR="2667" hR="3637" stAng="3484172" swAng="-1665090"/>
              </a:path>
              <a:path fill="none" w="21597" h="21597">
                <a:moveTo>
                  <a:pt x="19187" y="3345"/>
                </a:moveTo>
                <a:arcTo wR="2429" hR="3298" stAng="66874" swAng="-891534"/>
              </a:path>
              <a:path fill="none" w="21597" h="21597">
                <a:moveTo>
                  <a:pt x="14906" y="1165"/>
                </a:moveTo>
                <a:arcTo wR="2429" hR="3298" stAng="-7859165" swAng="-1091722"/>
              </a:path>
              <a:path fill="none" w="21597" h="21597">
                <a:moveTo>
                  <a:pt x="11222" y="1646"/>
                </a:moveTo>
                <a:arcTo wR="2183" hR="2973" stAng="-8748475" swAng="-1061181"/>
              </a:path>
              <a:path fill="none" w="21597" h="21597">
                <a:moveTo>
                  <a:pt x="7645" y="3277"/>
                </a:moveTo>
                <a:arcTo wR="3377" hR="4595" stAng="-3263256" swAng="-739161"/>
              </a:path>
              <a:path fill="none" w="21597" h="21597">
                <a:moveTo>
                  <a:pt x="1943" y="7186"/>
                </a:moveTo>
                <a:arcTo wR="3377" hR="4595" stAng="10170751" swAng="-711490"/>
              </a:path>
            </a:pathLst>
          </a:custGeom>
          <a:noFill/>
          <a:ln w="9360">
            <a:solidFill>
              <a:srgbClr val="000000"/>
            </a:solidFill>
            <a:miter/>
          </a:ln>
        </p:spPr>
        <p:style>
          <a:lnRef idx="0"/>
          <a:fillRef idx="0"/>
          <a:effectRef idx="0"/>
          <a:fontRef idx="minor"/>
        </p:style>
        <p:txBody>
          <a:bodyPr lIns="90000" rIns="90000" tIns="46800" bIns="46800" anchor="t">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Arial"/>
            </a:endParaRPr>
          </a:p>
        </p:txBody>
      </p:sp>
      <p:grpSp>
        <p:nvGrpSpPr>
          <p:cNvPr id="421" name=""/>
          <p:cNvGrpSpPr/>
          <p:nvPr/>
        </p:nvGrpSpPr>
        <p:grpSpPr>
          <a:xfrm>
            <a:off x="3635280" y="5241960"/>
            <a:ext cx="352440" cy="336240"/>
            <a:chOff x="3635280" y="5241960"/>
            <a:chExt cx="352440" cy="336240"/>
          </a:xfrm>
        </p:grpSpPr>
        <p:sp>
          <p:nvSpPr>
            <p:cNvPr id="422" name=""/>
            <p:cNvSpPr/>
            <p:nvPr/>
          </p:nvSpPr>
          <p:spPr>
            <a:xfrm>
              <a:off x="3635280" y="5419080"/>
              <a:ext cx="352440" cy="159120"/>
            </a:xfrm>
            <a:prstGeom prst="rect">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423" name=""/>
            <p:cNvSpPr/>
            <p:nvPr/>
          </p:nvSpPr>
          <p:spPr>
            <a:xfrm>
              <a:off x="3718440" y="5241960"/>
              <a:ext cx="185760" cy="145800"/>
            </a:xfrm>
            <a:prstGeom prst="rect">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grpSp>
      <p:sp>
        <p:nvSpPr>
          <p:cNvPr id="424" name=""/>
          <p:cNvSpPr/>
          <p:nvPr/>
        </p:nvSpPr>
        <p:spPr>
          <a:xfrm>
            <a:off x="174600" y="1343160"/>
            <a:ext cx="4218120" cy="1584360"/>
          </a:xfrm>
          <a:prstGeom prst="rect">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425" name=""/>
          <p:cNvSpPr/>
          <p:nvPr/>
        </p:nvSpPr>
        <p:spPr>
          <a:xfrm>
            <a:off x="289080" y="1413000"/>
            <a:ext cx="3592440" cy="275400"/>
          </a:xfrm>
          <a:prstGeom prst="rect">
            <a:avLst/>
          </a:prstGeom>
          <a:noFill/>
          <a:ln w="0">
            <a:noFill/>
          </a:ln>
        </p:spPr>
        <p:style>
          <a:lnRef idx="0"/>
          <a:fillRef idx="0"/>
          <a:effectRef idx="0"/>
          <a:fontRef idx="minor"/>
        </p:style>
        <p:txBody>
          <a:bodyPr lIns="3960" rIns="3960" tIns="0" bIns="0" anchor="t">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900" strike="noStrike" u="none">
                <a:solidFill>
                  <a:srgbClr val="000000"/>
                </a:solidFill>
                <a:effectLst/>
                <a:uFillTx/>
                <a:latin typeface="Arial"/>
              </a:rPr>
              <a:t>Competitive assessment</a:t>
            </a:r>
            <a:endParaRPr b="0" lang="en-US" sz="900" strike="noStrike" u="none">
              <a:solidFill>
                <a:srgbClr val="000000"/>
              </a:solidFill>
              <a:effectLst/>
              <a:uFillTx/>
              <a:latin typeface="Arial"/>
            </a:endParaRPr>
          </a:p>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900" strike="noStrike" u="none">
              <a:solidFill>
                <a:srgbClr val="000000"/>
              </a:solidFill>
              <a:effectLst/>
              <a:uFillTx/>
              <a:latin typeface="Arial"/>
            </a:endParaRPr>
          </a:p>
        </p:txBody>
      </p:sp>
      <p:sp>
        <p:nvSpPr>
          <p:cNvPr id="426" name=""/>
          <p:cNvSpPr/>
          <p:nvPr/>
        </p:nvSpPr>
        <p:spPr>
          <a:xfrm>
            <a:off x="974880" y="1627200"/>
            <a:ext cx="3416040" cy="825480"/>
          </a:xfrm>
          <a:prstGeom prst="rect">
            <a:avLst/>
          </a:prstGeom>
          <a:noFill/>
          <a:ln w="0">
            <a:noFill/>
          </a:ln>
        </p:spPr>
        <p:style>
          <a:lnRef idx="0"/>
          <a:fillRef idx="0"/>
          <a:effectRef idx="0"/>
          <a:fontRef idx="minor"/>
        </p:style>
        <p:txBody>
          <a:bodyPr lIns="3960" rIns="3960" tIns="0" bIns="0" anchor="t">
            <a:normAutofit fontScale="77500" lnSpcReduction="19999"/>
          </a:bodyPr>
          <a:p>
            <a:pPr lvl="1" marL="144360" indent="-14292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900" strike="noStrike" u="none">
                <a:solidFill>
                  <a:srgbClr val="000000"/>
                </a:solidFill>
                <a:effectLst/>
                <a:uFillTx/>
                <a:latin typeface="Arial"/>
              </a:rPr>
              <a:t>Reach limited to 20 U.S. cities</a:t>
            </a:r>
            <a:endParaRPr b="0" lang="en-US" sz="900" strike="noStrike" u="none">
              <a:solidFill>
                <a:srgbClr val="000000"/>
              </a:solidFill>
              <a:effectLst/>
              <a:uFillTx/>
              <a:latin typeface="Arial"/>
            </a:endParaRPr>
          </a:p>
          <a:p>
            <a:pPr lvl="1" marL="144360" indent="-14292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900" strike="noStrike" u="none">
                <a:solidFill>
                  <a:srgbClr val="000000"/>
                </a:solidFill>
                <a:effectLst/>
                <a:uFillTx/>
                <a:latin typeface="Arial"/>
              </a:rPr>
              <a:t>Internet remote access not supported (Internet access to WAN)</a:t>
            </a:r>
            <a:endParaRPr b="0" lang="en-US" sz="900" strike="noStrike" u="none">
              <a:solidFill>
                <a:srgbClr val="000000"/>
              </a:solidFill>
              <a:effectLst/>
              <a:uFillTx/>
              <a:latin typeface="Arial"/>
            </a:endParaRPr>
          </a:p>
          <a:p>
            <a:pPr lvl="1" marL="144360" indent="-14292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900" strike="noStrike" u="none">
                <a:solidFill>
                  <a:srgbClr val="000000"/>
                </a:solidFill>
                <a:effectLst/>
                <a:uFillTx/>
                <a:latin typeface="Arial"/>
              </a:rPr>
              <a:t>Platform offering forces customer to source evenly IP-VPN functionality</a:t>
            </a:r>
            <a:endParaRPr b="0" lang="en-US" sz="900" strike="noStrike" u="none">
              <a:solidFill>
                <a:srgbClr val="000000"/>
              </a:solidFill>
              <a:effectLst/>
              <a:uFillTx/>
              <a:latin typeface="Arial"/>
            </a:endParaRPr>
          </a:p>
          <a:p>
            <a:pPr lvl="1" marL="144360" indent="-14292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900" strike="noStrike" u="none">
                <a:solidFill>
                  <a:srgbClr val="000000"/>
                </a:solidFill>
                <a:effectLst/>
                <a:uFillTx/>
                <a:latin typeface="Arial"/>
              </a:rPr>
              <a:t>Priority routing of on-net traffic (2 priorities only)</a:t>
            </a:r>
            <a:endParaRPr b="0" lang="en-US" sz="900" strike="noStrike" u="none">
              <a:solidFill>
                <a:srgbClr val="000000"/>
              </a:solidFill>
              <a:effectLst/>
              <a:uFillTx/>
              <a:latin typeface="Arial"/>
            </a:endParaRPr>
          </a:p>
          <a:p>
            <a:pPr lvl="1" marL="144360" indent="-14292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900" strike="noStrike" u="none">
                <a:solidFill>
                  <a:srgbClr val="000000"/>
                </a:solidFill>
                <a:effectLst/>
                <a:uFillTx/>
                <a:latin typeface="Arial"/>
              </a:rPr>
              <a:t>Tunneling/security not supported</a:t>
            </a:r>
            <a:endParaRPr b="0" lang="en-US" sz="900" strike="noStrike" u="none">
              <a:solidFill>
                <a:srgbClr val="000000"/>
              </a:solidFill>
              <a:effectLst/>
              <a:uFillTx/>
              <a:latin typeface="Arial"/>
            </a:endParaRPr>
          </a:p>
          <a:p>
            <a:pPr lvl="1" marL="144360" indent="-14292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900" strike="noStrike" u="none">
                <a:solidFill>
                  <a:srgbClr val="000000"/>
                </a:solidFill>
                <a:effectLst/>
                <a:uFillTx/>
                <a:latin typeface="Arial"/>
              </a:rPr>
              <a:t>To be determined by EBS</a:t>
            </a:r>
            <a:endParaRPr b="0" lang="en-US" sz="900" strike="noStrike" u="none">
              <a:solidFill>
                <a:srgbClr val="000000"/>
              </a:solidFill>
              <a:effectLst/>
              <a:uFillTx/>
              <a:latin typeface="Arial"/>
            </a:endParaRPr>
          </a:p>
          <a:p>
            <a:pPr lvl="1" marL="144360" indent="-14292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900" strike="noStrike" u="none">
                <a:solidFill>
                  <a:srgbClr val="000000"/>
                </a:solidFill>
                <a:effectLst/>
                <a:uFillTx/>
                <a:latin typeface="Arial"/>
              </a:rPr>
              <a:t>Several providers have 1-2 year lead on EBS in IP-VPN</a:t>
            </a:r>
            <a:endParaRPr b="0" lang="en-US" sz="900" strike="noStrike" u="none">
              <a:solidFill>
                <a:srgbClr val="000000"/>
              </a:solidFill>
              <a:effectLst/>
              <a:uFillTx/>
              <a:latin typeface="Arial"/>
            </a:endParaRPr>
          </a:p>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900" strike="noStrike" u="none">
              <a:solidFill>
                <a:srgbClr val="000000"/>
              </a:solidFill>
              <a:effectLst/>
              <a:uFillTx/>
              <a:latin typeface="Arial"/>
            </a:endParaRPr>
          </a:p>
        </p:txBody>
      </p:sp>
      <p:sp>
        <p:nvSpPr>
          <p:cNvPr id="427" name=""/>
          <p:cNvSpPr/>
          <p:nvPr/>
        </p:nvSpPr>
        <p:spPr>
          <a:xfrm>
            <a:off x="289080" y="1627200"/>
            <a:ext cx="723600" cy="825480"/>
          </a:xfrm>
          <a:prstGeom prst="rect">
            <a:avLst/>
          </a:prstGeom>
          <a:noFill/>
          <a:ln w="0">
            <a:noFill/>
          </a:ln>
        </p:spPr>
        <p:style>
          <a:lnRef idx="0"/>
          <a:fillRef idx="0"/>
          <a:effectRef idx="0"/>
          <a:fontRef idx="minor"/>
        </p:style>
        <p:txBody>
          <a:bodyPr lIns="3960" rIns="3960" tIns="0" bIns="0" anchor="t">
            <a:normAutofit fontScale="70000" lnSpcReduction="19999"/>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900" strike="noStrike" u="none">
                <a:solidFill>
                  <a:srgbClr val="000000"/>
                </a:solidFill>
                <a:effectLst/>
                <a:uFillTx/>
                <a:latin typeface="Arial"/>
              </a:rPr>
              <a:t>Network</a:t>
            </a:r>
            <a:endParaRPr b="0" lang="en-US" sz="900" strike="noStrike" u="none">
              <a:solidFill>
                <a:srgbClr val="000000"/>
              </a:solidFill>
              <a:effectLst/>
              <a:uFillTx/>
              <a:latin typeface="Arial"/>
            </a:endParaRPr>
          </a:p>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900" strike="noStrike" u="none">
              <a:solidFill>
                <a:srgbClr val="000000"/>
              </a:solidFill>
              <a:effectLst/>
              <a:uFillTx/>
              <a:latin typeface="Arial"/>
            </a:endParaRPr>
          </a:p>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900" strike="noStrike" u="none">
              <a:solidFill>
                <a:srgbClr val="000000"/>
              </a:solidFill>
              <a:effectLst/>
              <a:uFillTx/>
              <a:latin typeface="Arial"/>
            </a:endParaRPr>
          </a:p>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900" strike="noStrike" u="none">
              <a:solidFill>
                <a:srgbClr val="000000"/>
              </a:solidFill>
              <a:effectLst/>
              <a:uFillTx/>
              <a:latin typeface="Arial"/>
            </a:endParaRPr>
          </a:p>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900" strike="noStrike" u="none">
                <a:solidFill>
                  <a:srgbClr val="000000"/>
                </a:solidFill>
                <a:effectLst/>
                <a:uFillTx/>
                <a:latin typeface="Arial"/>
              </a:rPr>
              <a:t>SLA</a:t>
            </a:r>
            <a:endParaRPr b="0" lang="en-US" sz="900" strike="noStrike" u="none">
              <a:solidFill>
                <a:srgbClr val="000000"/>
              </a:solidFill>
              <a:effectLst/>
              <a:uFillTx/>
              <a:latin typeface="Arial"/>
            </a:endParaRPr>
          </a:p>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900" strike="noStrike" u="none">
              <a:solidFill>
                <a:srgbClr val="000000"/>
              </a:solidFill>
              <a:effectLst/>
              <a:uFillTx/>
              <a:latin typeface="Arial"/>
            </a:endParaRPr>
          </a:p>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900" strike="noStrike" u="none">
                <a:solidFill>
                  <a:srgbClr val="000000"/>
                </a:solidFill>
                <a:effectLst/>
                <a:uFillTx/>
                <a:latin typeface="Arial"/>
              </a:rPr>
              <a:t>Price</a:t>
            </a:r>
            <a:endParaRPr b="0" lang="en-US" sz="900" strike="noStrike" u="none">
              <a:solidFill>
                <a:srgbClr val="000000"/>
              </a:solidFill>
              <a:effectLst/>
              <a:uFillTx/>
              <a:latin typeface="Arial"/>
            </a:endParaRPr>
          </a:p>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900" strike="noStrike" u="none">
                <a:solidFill>
                  <a:srgbClr val="000000"/>
                </a:solidFill>
                <a:effectLst/>
                <a:uFillTx/>
                <a:latin typeface="Arial"/>
              </a:rPr>
              <a:t>Reputation</a:t>
            </a:r>
            <a:endParaRPr b="0" lang="en-US" sz="900" strike="noStrike" u="none">
              <a:solidFill>
                <a:srgbClr val="000000"/>
              </a:solidFill>
              <a:effectLst/>
              <a:uFillTx/>
              <a:latin typeface="Arial"/>
            </a:endParaRPr>
          </a:p>
        </p:txBody>
      </p:sp>
      <p:sp>
        <p:nvSpPr>
          <p:cNvPr id="428" name=""/>
          <p:cNvSpPr/>
          <p:nvPr/>
        </p:nvSpPr>
        <p:spPr>
          <a:xfrm>
            <a:off x="4973760" y="1343160"/>
            <a:ext cx="3755880" cy="1579320"/>
          </a:xfrm>
          <a:prstGeom prst="rect">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429" name=""/>
          <p:cNvSpPr/>
          <p:nvPr/>
        </p:nvSpPr>
        <p:spPr>
          <a:xfrm>
            <a:off x="5049720" y="1652760"/>
            <a:ext cx="3656160" cy="825480"/>
          </a:xfrm>
          <a:prstGeom prst="rect">
            <a:avLst/>
          </a:prstGeom>
          <a:noFill/>
          <a:ln w="0">
            <a:noFill/>
          </a:ln>
        </p:spPr>
        <p:style>
          <a:lnRef idx="0"/>
          <a:fillRef idx="0"/>
          <a:effectRef idx="0"/>
          <a:fontRef idx="minor"/>
        </p:style>
        <p:txBody>
          <a:bodyPr lIns="3960" rIns="3960" tIns="0" bIns="0" anchor="t">
            <a:normAutofit fontScale="92500" lnSpcReduction="9999"/>
          </a:bodyPr>
          <a:p>
            <a:pPr lvl="1" marL="144360" indent="-14292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900" strike="noStrike" u="none">
                <a:solidFill>
                  <a:srgbClr val="000000"/>
                </a:solidFill>
                <a:effectLst/>
                <a:uFillTx/>
                <a:latin typeface="Arial"/>
              </a:rPr>
              <a:t>Customers that manage own security are attractive</a:t>
            </a:r>
            <a:endParaRPr b="0" lang="en-US" sz="900" strike="noStrike" u="none">
              <a:solidFill>
                <a:srgbClr val="000000"/>
              </a:solidFill>
              <a:effectLst/>
              <a:uFillTx/>
              <a:latin typeface="Arial"/>
            </a:endParaRPr>
          </a:p>
          <a:p>
            <a:pPr lvl="1" marL="144360" indent="-14292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900" strike="noStrike" u="none">
                <a:solidFill>
                  <a:srgbClr val="000000"/>
                </a:solidFill>
                <a:effectLst/>
                <a:uFillTx/>
                <a:latin typeface="Arial"/>
              </a:rPr>
              <a:t>“Platform only” offering disadvantaged versus turnkey IP-VPN solutions offered by competitors</a:t>
            </a:r>
            <a:endParaRPr b="0" lang="en-US" sz="900" strike="noStrike" u="none">
              <a:solidFill>
                <a:srgbClr val="000000"/>
              </a:solidFill>
              <a:effectLst/>
              <a:uFillTx/>
              <a:latin typeface="Arial"/>
            </a:endParaRPr>
          </a:p>
          <a:p>
            <a:pPr lvl="1" marL="144360" indent="-14292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900" strike="noStrike" u="none">
                <a:solidFill>
                  <a:srgbClr val="000000"/>
                </a:solidFill>
                <a:effectLst/>
                <a:uFillTx/>
                <a:latin typeface="Arial"/>
              </a:rPr>
              <a:t>Limited footprint significantly decreases product attractiveness/applicability</a:t>
            </a:r>
            <a:endParaRPr b="0" lang="en-US" sz="900" strike="noStrike" u="none">
              <a:solidFill>
                <a:srgbClr val="000000"/>
              </a:solidFill>
              <a:effectLst/>
              <a:uFillTx/>
              <a:latin typeface="Arial"/>
            </a:endParaRPr>
          </a:p>
          <a:p>
            <a:pPr lvl="1" marL="144360" indent="-14292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900" strike="noStrike" u="none">
                <a:solidFill>
                  <a:srgbClr val="000000"/>
                </a:solidFill>
                <a:effectLst/>
                <a:uFillTx/>
                <a:latin typeface="Arial"/>
              </a:rPr>
              <a:t>Mark-to-market opportunity may be limited as service runs on EBS network</a:t>
            </a:r>
            <a:endParaRPr b="0" lang="en-US" sz="900" strike="noStrike" u="none">
              <a:solidFill>
                <a:srgbClr val="000000"/>
              </a:solidFill>
              <a:effectLst/>
              <a:uFillTx/>
              <a:latin typeface="Arial"/>
            </a:endParaRPr>
          </a:p>
          <a:p>
            <a:pPr lvl="1" marL="144360" indent="-14292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900" strike="noStrike" u="none">
                <a:solidFill>
                  <a:srgbClr val="000000"/>
                </a:solidFill>
                <a:effectLst/>
                <a:uFillTx/>
                <a:latin typeface="Arial"/>
              </a:rPr>
              <a:t>May be a small opportunity in 2001 given overall IP-VPN</a:t>
            </a:r>
            <a:endParaRPr b="0" lang="en-US" sz="900" strike="noStrike" u="none">
              <a:solidFill>
                <a:srgbClr val="000000"/>
              </a:solidFill>
              <a:effectLst/>
              <a:uFillTx/>
              <a:latin typeface="Arial"/>
            </a:endParaRPr>
          </a:p>
        </p:txBody>
      </p:sp>
      <p:sp>
        <p:nvSpPr>
          <p:cNvPr id="430" name=""/>
          <p:cNvSpPr/>
          <p:nvPr/>
        </p:nvSpPr>
        <p:spPr>
          <a:xfrm>
            <a:off x="5049720" y="1438200"/>
            <a:ext cx="3592800" cy="275400"/>
          </a:xfrm>
          <a:prstGeom prst="rect">
            <a:avLst/>
          </a:prstGeom>
          <a:noFill/>
          <a:ln w="0">
            <a:noFill/>
          </a:ln>
        </p:spPr>
        <p:style>
          <a:lnRef idx="0"/>
          <a:fillRef idx="0"/>
          <a:effectRef idx="0"/>
          <a:fontRef idx="minor"/>
        </p:style>
        <p:txBody>
          <a:bodyPr lIns="3960" rIns="3960" tIns="0" bIns="0" anchor="t">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900" strike="noStrike" u="none">
                <a:solidFill>
                  <a:srgbClr val="000000"/>
                </a:solidFill>
                <a:effectLst/>
                <a:uFillTx/>
                <a:latin typeface="Arial"/>
              </a:rPr>
              <a:t>Implications</a:t>
            </a:r>
            <a:endParaRPr b="0" lang="en-US" sz="900" strike="noStrike" u="none">
              <a:solidFill>
                <a:srgbClr val="000000"/>
              </a:solidFill>
              <a:effectLst/>
              <a:uFillTx/>
              <a:latin typeface="Arial"/>
            </a:endParaRPr>
          </a:p>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900" strike="noStrike" u="none">
              <a:solidFill>
                <a:srgbClr val="000000"/>
              </a:solidFill>
              <a:effectLst/>
              <a:uFillTx/>
              <a:latin typeface="Arial"/>
            </a:endParaRPr>
          </a:p>
        </p:txBody>
      </p:sp>
      <p:sp>
        <p:nvSpPr>
          <p:cNvPr id="431" name=""/>
          <p:cNvSpPr/>
          <p:nvPr/>
        </p:nvSpPr>
        <p:spPr>
          <a:xfrm>
            <a:off x="608040" y="4707000"/>
            <a:ext cx="2638440" cy="777960"/>
          </a:xfrm>
          <a:prstGeom prst="rect">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432" name=""/>
          <p:cNvSpPr/>
          <p:nvPr/>
        </p:nvSpPr>
        <p:spPr>
          <a:xfrm>
            <a:off x="722160" y="4991040"/>
            <a:ext cx="3478320" cy="825480"/>
          </a:xfrm>
          <a:prstGeom prst="rect">
            <a:avLst/>
          </a:prstGeom>
          <a:noFill/>
          <a:ln w="0">
            <a:noFill/>
          </a:ln>
        </p:spPr>
        <p:style>
          <a:lnRef idx="0"/>
          <a:fillRef idx="0"/>
          <a:effectRef idx="0"/>
          <a:fontRef idx="minor"/>
        </p:style>
        <p:txBody>
          <a:bodyPr lIns="3960" rIns="3960" tIns="0" bIns="0" anchor="t">
            <a:normAutofit/>
          </a:bodyPr>
          <a:p>
            <a:pPr lvl="1" marL="144360" indent="-14292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900" strike="noStrike" u="none">
                <a:solidFill>
                  <a:srgbClr val="000000"/>
                </a:solidFill>
                <a:effectLst/>
                <a:uFillTx/>
                <a:latin typeface="Arial"/>
              </a:rPr>
              <a:t>Andersen Consulting and i2 to go live 1Q01</a:t>
            </a:r>
            <a:endParaRPr b="0" lang="en-US" sz="900" strike="noStrike" u="none">
              <a:solidFill>
                <a:srgbClr val="000000"/>
              </a:solidFill>
              <a:effectLst/>
              <a:uFillTx/>
              <a:latin typeface="Arial"/>
            </a:endParaRPr>
          </a:p>
          <a:p>
            <a:pPr lvl="1" marL="144360" indent="-14292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900" strike="noStrike" u="none">
                <a:solidFill>
                  <a:srgbClr val="000000"/>
                </a:solidFill>
                <a:effectLst/>
                <a:uFillTx/>
                <a:latin typeface="Arial"/>
              </a:rPr>
              <a:t>Both deals connect limited sites (2-4) initially</a:t>
            </a:r>
            <a:endParaRPr b="0" lang="en-US" sz="900" strike="noStrike" u="none">
              <a:solidFill>
                <a:srgbClr val="000000"/>
              </a:solidFill>
              <a:effectLst/>
              <a:uFillTx/>
              <a:latin typeface="Arial"/>
            </a:endParaRPr>
          </a:p>
          <a:p>
            <a:pPr lvl="1" marL="144360" indent="-14292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900" strike="noStrike" u="none">
                <a:solidFill>
                  <a:srgbClr val="000000"/>
                </a:solidFill>
                <a:effectLst/>
                <a:uFillTx/>
                <a:latin typeface="Arial"/>
              </a:rPr>
              <a:t>i2 to bring on European/Asian sites by 2Q01</a:t>
            </a:r>
            <a:endParaRPr b="0" lang="en-US" sz="900" strike="noStrike" u="none">
              <a:solidFill>
                <a:srgbClr val="000000"/>
              </a:solidFill>
              <a:effectLst/>
              <a:uFillTx/>
              <a:latin typeface="Arial"/>
            </a:endParaRPr>
          </a:p>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900" strike="noStrike" u="none">
              <a:solidFill>
                <a:srgbClr val="000000"/>
              </a:solidFill>
              <a:effectLst/>
              <a:uFillTx/>
              <a:latin typeface="Arial"/>
            </a:endParaRPr>
          </a:p>
        </p:txBody>
      </p:sp>
      <p:sp>
        <p:nvSpPr>
          <p:cNvPr id="433" name=""/>
          <p:cNvSpPr/>
          <p:nvPr/>
        </p:nvSpPr>
        <p:spPr>
          <a:xfrm>
            <a:off x="722160" y="4776840"/>
            <a:ext cx="3592800" cy="275400"/>
          </a:xfrm>
          <a:prstGeom prst="rect">
            <a:avLst/>
          </a:prstGeom>
          <a:noFill/>
          <a:ln w="0">
            <a:noFill/>
          </a:ln>
        </p:spPr>
        <p:style>
          <a:lnRef idx="0"/>
          <a:fillRef idx="0"/>
          <a:effectRef idx="0"/>
          <a:fontRef idx="minor"/>
        </p:style>
        <p:txBody>
          <a:bodyPr lIns="3960" rIns="3960" tIns="0" bIns="0" anchor="t">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900" strike="noStrike" u="none">
                <a:solidFill>
                  <a:srgbClr val="000000"/>
                </a:solidFill>
                <a:effectLst/>
                <a:uFillTx/>
                <a:latin typeface="Arial"/>
              </a:rPr>
              <a:t>Existing/planned customers</a:t>
            </a:r>
            <a:endParaRPr b="0" lang="en-US" sz="900" strike="noStrike" u="none">
              <a:solidFill>
                <a:srgbClr val="000000"/>
              </a:solidFill>
              <a:effectLst/>
              <a:uFillTx/>
              <a:latin typeface="Arial"/>
            </a:endParaRPr>
          </a:p>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900" strike="noStrike" u="none">
              <a:solidFill>
                <a:srgbClr val="000000"/>
              </a:solidFill>
              <a:effectLst/>
              <a:uFillTx/>
              <a:latin typeface="Arial"/>
            </a:endParaRPr>
          </a:p>
        </p:txBody>
      </p:sp>
      <p:sp>
        <p:nvSpPr>
          <p:cNvPr id="434" name=""/>
          <p:cNvSpPr/>
          <p:nvPr/>
        </p:nvSpPr>
        <p:spPr>
          <a:xfrm>
            <a:off x="1687680" y="3121200"/>
            <a:ext cx="1393560" cy="561960"/>
          </a:xfrm>
          <a:prstGeom prst="rect">
            <a:avLst/>
          </a:prstGeom>
          <a:solidFill>
            <a:srgbClr val="ffffff"/>
          </a:solidFill>
          <a:ln w="12600">
            <a:solidFill>
              <a:srgbClr val="000000"/>
            </a:solidFill>
            <a:miter/>
          </a:ln>
          <a:effectLst>
            <a:outerShdw dist="17819" dir="2700000" blurRad="0" rotWithShape="0">
              <a:srgbClr val="000000"/>
            </a:outerShdw>
          </a:effectLst>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435" name=""/>
          <p:cNvSpPr/>
          <p:nvPr/>
        </p:nvSpPr>
        <p:spPr>
          <a:xfrm>
            <a:off x="1738440" y="3187800"/>
            <a:ext cx="1331640" cy="412920"/>
          </a:xfrm>
          <a:prstGeom prst="rect">
            <a:avLst/>
          </a:prstGeom>
          <a:noFill/>
          <a:ln w="0">
            <a:noFill/>
          </a:ln>
        </p:spPr>
        <p:style>
          <a:lnRef idx="0"/>
          <a:fillRef idx="0"/>
          <a:effectRef idx="0"/>
          <a:fontRef idx="minor"/>
        </p:style>
        <p:txBody>
          <a:bodyPr lIns="3960" rIns="3960" tIns="0" bIns="0" anchor="t">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900" strike="noStrike" u="none">
                <a:solidFill>
                  <a:srgbClr val="000000"/>
                </a:solidFill>
                <a:effectLst/>
                <a:uFillTx/>
                <a:latin typeface="Arial"/>
              </a:rPr>
              <a:t>Customer traffic destined for non-WAN IP addresses “surfing”</a:t>
            </a:r>
            <a:endParaRPr b="0" lang="en-US" sz="900" strike="noStrike" u="none">
              <a:solidFill>
                <a:srgbClr val="000000"/>
              </a:solidFill>
              <a:effectLst/>
              <a:uFillTx/>
              <a:latin typeface="Arial"/>
            </a:endParaRPr>
          </a:p>
        </p:txBody>
      </p:sp>
      <p:sp>
        <p:nvSpPr>
          <p:cNvPr id="436" name=""/>
          <p:cNvSpPr/>
          <p:nvPr/>
        </p:nvSpPr>
        <p:spPr>
          <a:xfrm>
            <a:off x="2741760" y="5697360"/>
            <a:ext cx="1393560" cy="562320"/>
          </a:xfrm>
          <a:prstGeom prst="rect">
            <a:avLst/>
          </a:prstGeom>
          <a:solidFill>
            <a:srgbClr val="ffffff"/>
          </a:solidFill>
          <a:ln w="12600">
            <a:solidFill>
              <a:srgbClr val="000000"/>
            </a:solidFill>
            <a:miter/>
          </a:ln>
          <a:effectLst>
            <a:outerShdw dist="17819" dir="2700000" blurRad="0" rotWithShape="0">
              <a:srgbClr val="000000"/>
            </a:outerShdw>
          </a:effectLst>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437" name=""/>
          <p:cNvSpPr/>
          <p:nvPr/>
        </p:nvSpPr>
        <p:spPr>
          <a:xfrm>
            <a:off x="2792520" y="5764320"/>
            <a:ext cx="1331640" cy="550440"/>
          </a:xfrm>
          <a:prstGeom prst="rect">
            <a:avLst/>
          </a:prstGeom>
          <a:noFill/>
          <a:ln w="0">
            <a:noFill/>
          </a:ln>
        </p:spPr>
        <p:style>
          <a:lnRef idx="0"/>
          <a:fillRef idx="0"/>
          <a:effectRef idx="0"/>
          <a:fontRef idx="minor"/>
        </p:style>
        <p:txBody>
          <a:bodyPr lIns="3960" rIns="3960" tIns="0" bIns="0" anchor="t">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900" strike="noStrike" u="none">
                <a:solidFill>
                  <a:srgbClr val="000000"/>
                </a:solidFill>
                <a:effectLst/>
                <a:uFillTx/>
                <a:latin typeface="Arial"/>
              </a:rPr>
              <a:t>Remote access user not supported for IP-VPN solution</a:t>
            </a:r>
            <a:endParaRPr b="0" lang="en-US" sz="900" strike="noStrike" u="none">
              <a:solidFill>
                <a:srgbClr val="000000"/>
              </a:solidFill>
              <a:effectLst/>
              <a:uFillTx/>
              <a:latin typeface="Arial"/>
            </a:endParaRPr>
          </a:p>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900" strike="noStrike" u="none">
              <a:solidFill>
                <a:srgbClr val="000000"/>
              </a:solidFill>
              <a:effectLst/>
              <a:uFillTx/>
              <a:latin typeface="Arial"/>
            </a:endParaRPr>
          </a:p>
        </p:txBody>
      </p:sp>
      <p:sp>
        <p:nvSpPr>
          <p:cNvPr id="438" name=""/>
          <p:cNvSpPr/>
          <p:nvPr/>
        </p:nvSpPr>
        <p:spPr>
          <a:xfrm>
            <a:off x="6351480" y="5011560"/>
            <a:ext cx="1393920" cy="638280"/>
          </a:xfrm>
          <a:prstGeom prst="rect">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439" name=""/>
          <p:cNvSpPr/>
          <p:nvPr/>
        </p:nvSpPr>
        <p:spPr>
          <a:xfrm>
            <a:off x="6402240" y="5078520"/>
            <a:ext cx="1332000" cy="550440"/>
          </a:xfrm>
          <a:prstGeom prst="rect">
            <a:avLst/>
          </a:prstGeom>
          <a:noFill/>
          <a:ln w="0">
            <a:noFill/>
          </a:ln>
        </p:spPr>
        <p:style>
          <a:lnRef idx="0"/>
          <a:fillRef idx="0"/>
          <a:effectRef idx="0"/>
          <a:fontRef idx="minor"/>
        </p:style>
        <p:txBody>
          <a:bodyPr lIns="3960" rIns="3960" tIns="0" bIns="0" anchor="t">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900" strike="noStrike" u="none">
                <a:solidFill>
                  <a:srgbClr val="000000"/>
                </a:solidFill>
                <a:effectLst/>
                <a:uFillTx/>
                <a:latin typeface="Arial"/>
              </a:rPr>
              <a:t>EBS private IP network</a:t>
            </a:r>
            <a:endParaRPr b="0" lang="en-US" sz="900" strike="noStrike" u="none">
              <a:solidFill>
                <a:srgbClr val="000000"/>
              </a:solidFill>
              <a:effectLst/>
              <a:uFillTx/>
              <a:latin typeface="Arial"/>
            </a:endParaRPr>
          </a:p>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900" strike="noStrike" u="none">
                <a:solidFill>
                  <a:srgbClr val="000000"/>
                </a:solidFill>
                <a:effectLst/>
                <a:uFillTx/>
                <a:latin typeface="Arial"/>
              </a:rPr>
              <a:t>carries all customer traffic destined for WAN IP addresses</a:t>
            </a:r>
            <a:endParaRPr b="0" lang="en-US" sz="900" strike="noStrike" u="none">
              <a:solidFill>
                <a:srgbClr val="000000"/>
              </a:solidFill>
              <a:effectLst/>
              <a:uFillTx/>
              <a:latin typeface="Arial"/>
            </a:endParaRPr>
          </a:p>
        </p:txBody>
      </p:sp>
      <p:sp>
        <p:nvSpPr>
          <p:cNvPr id="440" name=""/>
          <p:cNvSpPr/>
          <p:nvPr/>
        </p:nvSpPr>
        <p:spPr>
          <a:xfrm>
            <a:off x="6869160" y="3908520"/>
            <a:ext cx="1038240" cy="434880"/>
          </a:xfrm>
          <a:prstGeom prst="rect">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441" name=""/>
          <p:cNvSpPr/>
          <p:nvPr/>
        </p:nvSpPr>
        <p:spPr>
          <a:xfrm>
            <a:off x="7122960" y="4070520"/>
            <a:ext cx="776520" cy="137880"/>
          </a:xfrm>
          <a:prstGeom prst="rect">
            <a:avLst/>
          </a:prstGeom>
          <a:noFill/>
          <a:ln w="0">
            <a:noFill/>
          </a:ln>
        </p:spPr>
        <p:style>
          <a:lnRef idx="0"/>
          <a:fillRef idx="0"/>
          <a:effectRef idx="0"/>
          <a:fontRef idx="minor"/>
        </p:style>
        <p:txBody>
          <a:bodyPr lIns="3960" rIns="3960" tIns="0" bIns="0" anchor="t">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900" strike="noStrike" u="none">
                <a:solidFill>
                  <a:srgbClr val="000000"/>
                </a:solidFill>
                <a:effectLst/>
                <a:uFillTx/>
                <a:latin typeface="Arial"/>
              </a:rPr>
              <a:t>Branch office</a:t>
            </a:r>
            <a:endParaRPr b="0" lang="en-US" sz="900" strike="noStrike" u="none">
              <a:solidFill>
                <a:srgbClr val="000000"/>
              </a:solidFill>
              <a:effectLst/>
              <a:uFillTx/>
              <a:latin typeface="Arial"/>
            </a:endParaRPr>
          </a:p>
        </p:txBody>
      </p:sp>
      <p:sp>
        <p:nvSpPr>
          <p:cNvPr id="442" name=""/>
          <p:cNvSpPr/>
          <p:nvPr/>
        </p:nvSpPr>
        <p:spPr>
          <a:xfrm>
            <a:off x="6872400" y="4048200"/>
            <a:ext cx="199800" cy="171360"/>
          </a:xfrm>
          <a:prstGeom prst="rect">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900" strike="noStrike" u="none">
                <a:solidFill>
                  <a:srgbClr val="000000"/>
                </a:solidFill>
                <a:effectLst/>
                <a:uFillTx/>
                <a:latin typeface="Arial"/>
              </a:rPr>
              <a:t>R</a:t>
            </a:r>
            <a:endParaRPr b="0" lang="en-US" sz="900" strike="noStrike" u="none">
              <a:solidFill>
                <a:srgbClr val="000000"/>
              </a:solidFill>
              <a:effectLst/>
              <a:uFillTx/>
              <a:latin typeface="Arial"/>
            </a:endParaRPr>
          </a:p>
        </p:txBody>
      </p:sp>
      <p:sp>
        <p:nvSpPr>
          <p:cNvPr id="443" name=""/>
          <p:cNvSpPr/>
          <p:nvPr/>
        </p:nvSpPr>
        <p:spPr>
          <a:xfrm>
            <a:off x="1405080" y="3908520"/>
            <a:ext cx="1038240" cy="434880"/>
          </a:xfrm>
          <a:prstGeom prst="rect">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444" name=""/>
          <p:cNvSpPr/>
          <p:nvPr/>
        </p:nvSpPr>
        <p:spPr>
          <a:xfrm>
            <a:off x="1455840" y="4070520"/>
            <a:ext cx="776160" cy="275400"/>
          </a:xfrm>
          <a:prstGeom prst="rect">
            <a:avLst/>
          </a:prstGeom>
          <a:noFill/>
          <a:ln w="0">
            <a:noFill/>
          </a:ln>
        </p:spPr>
        <p:style>
          <a:lnRef idx="0"/>
          <a:fillRef idx="0"/>
          <a:effectRef idx="0"/>
          <a:fontRef idx="minor"/>
        </p:style>
        <p:txBody>
          <a:bodyPr lIns="3960" rIns="3960" tIns="0" bIns="0" anchor="t">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900" strike="noStrike" u="none">
                <a:solidFill>
                  <a:srgbClr val="000000"/>
                </a:solidFill>
                <a:effectLst/>
                <a:uFillTx/>
                <a:latin typeface="Arial"/>
              </a:rPr>
              <a:t>Enterprise HQ</a:t>
            </a:r>
            <a:endParaRPr b="0" lang="en-US" sz="900" strike="noStrike" u="none">
              <a:solidFill>
                <a:srgbClr val="000000"/>
              </a:solidFill>
              <a:effectLst/>
              <a:uFillTx/>
              <a:latin typeface="Arial"/>
            </a:endParaRPr>
          </a:p>
        </p:txBody>
      </p:sp>
      <p:sp>
        <p:nvSpPr>
          <p:cNvPr id="445" name=""/>
          <p:cNvSpPr/>
          <p:nvPr/>
        </p:nvSpPr>
        <p:spPr>
          <a:xfrm>
            <a:off x="2246400" y="4048200"/>
            <a:ext cx="199800" cy="171360"/>
          </a:xfrm>
          <a:prstGeom prst="rect">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900" strike="noStrike" u="none">
                <a:solidFill>
                  <a:srgbClr val="000000"/>
                </a:solidFill>
                <a:effectLst/>
                <a:uFillTx/>
                <a:latin typeface="Arial"/>
              </a:rPr>
              <a:t>R</a:t>
            </a:r>
            <a:endParaRPr b="0" lang="en-US" sz="900" strike="noStrike" u="none">
              <a:solidFill>
                <a:srgbClr val="000000"/>
              </a:solidFill>
              <a:effectLst/>
              <a:uFillTx/>
              <a:latin typeface="Arial"/>
            </a:endParaRPr>
          </a:p>
        </p:txBody>
      </p:sp>
      <p:sp>
        <p:nvSpPr>
          <p:cNvPr id="446" name=""/>
          <p:cNvSpPr/>
          <p:nvPr/>
        </p:nvSpPr>
        <p:spPr>
          <a:xfrm>
            <a:off x="3440160" y="4070520"/>
            <a:ext cx="776160" cy="137880"/>
          </a:xfrm>
          <a:prstGeom prst="rect">
            <a:avLst/>
          </a:prstGeom>
          <a:noFill/>
          <a:ln w="0">
            <a:noFill/>
          </a:ln>
        </p:spPr>
        <p:style>
          <a:lnRef idx="0"/>
          <a:fillRef idx="0"/>
          <a:effectRef idx="0"/>
          <a:fontRef idx="minor"/>
        </p:style>
        <p:txBody>
          <a:bodyPr lIns="3960" rIns="3960" tIns="0" bIns="0" anchor="t">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900" strike="noStrike" u="none">
                <a:solidFill>
                  <a:srgbClr val="000000"/>
                </a:solidFill>
                <a:effectLst/>
                <a:uFillTx/>
                <a:latin typeface="Arial"/>
              </a:rPr>
              <a:t>POP</a:t>
            </a:r>
            <a:endParaRPr b="0" lang="en-US" sz="900" strike="noStrike" u="none">
              <a:solidFill>
                <a:srgbClr val="000000"/>
              </a:solidFill>
              <a:effectLst/>
              <a:uFillTx/>
              <a:latin typeface="Arial"/>
            </a:endParaRPr>
          </a:p>
        </p:txBody>
      </p:sp>
      <p:sp>
        <p:nvSpPr>
          <p:cNvPr id="447" name=""/>
          <p:cNvSpPr/>
          <p:nvPr/>
        </p:nvSpPr>
        <p:spPr>
          <a:xfrm>
            <a:off x="6272280" y="4000680"/>
            <a:ext cx="776160" cy="275400"/>
          </a:xfrm>
          <a:prstGeom prst="rect">
            <a:avLst/>
          </a:prstGeom>
          <a:noFill/>
          <a:ln w="0">
            <a:noFill/>
          </a:ln>
        </p:spPr>
        <p:style>
          <a:lnRef idx="0"/>
          <a:fillRef idx="0"/>
          <a:effectRef idx="0"/>
          <a:fontRef idx="minor"/>
        </p:style>
        <p:txBody>
          <a:bodyPr lIns="3960" rIns="3960" tIns="0" bIns="0" anchor="t">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900" strike="noStrike" u="none">
                <a:solidFill>
                  <a:srgbClr val="000000"/>
                </a:solidFill>
                <a:effectLst/>
                <a:uFillTx/>
                <a:latin typeface="Arial"/>
              </a:rPr>
              <a:t>&gt;DS-3</a:t>
            </a:r>
            <a:endParaRPr b="0" lang="en-US" sz="900" strike="noStrike" u="none">
              <a:solidFill>
                <a:srgbClr val="000000"/>
              </a:solidFill>
              <a:effectLst/>
              <a:uFillTx/>
              <a:latin typeface="Arial"/>
            </a:endParaRPr>
          </a:p>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900" strike="noStrike" u="none">
                <a:solidFill>
                  <a:srgbClr val="000000"/>
                </a:solidFill>
                <a:effectLst/>
                <a:uFillTx/>
                <a:latin typeface="Arial"/>
              </a:rPr>
              <a:t>Local loop</a:t>
            </a:r>
            <a:endParaRPr b="0" lang="en-US" sz="900" strike="noStrike" u="none">
              <a:solidFill>
                <a:srgbClr val="000000"/>
              </a:solidFill>
              <a:effectLst/>
              <a:uFillTx/>
              <a:latin typeface="Arial"/>
            </a:endParaRPr>
          </a:p>
        </p:txBody>
      </p:sp>
      <p:sp>
        <p:nvSpPr>
          <p:cNvPr id="448" name=""/>
          <p:cNvSpPr/>
          <p:nvPr/>
        </p:nvSpPr>
        <p:spPr>
          <a:xfrm>
            <a:off x="6234120" y="4137120"/>
            <a:ext cx="638280" cy="0"/>
          </a:xfrm>
          <a:prstGeom prst="line">
            <a:avLst/>
          </a:prstGeom>
          <a:ln w="1260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449" name=""/>
          <p:cNvSpPr/>
          <p:nvPr/>
        </p:nvSpPr>
        <p:spPr>
          <a:xfrm>
            <a:off x="2443320" y="4137120"/>
            <a:ext cx="742680" cy="0"/>
          </a:xfrm>
          <a:prstGeom prst="line">
            <a:avLst/>
          </a:prstGeom>
          <a:ln w="1260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450" name=""/>
          <p:cNvSpPr/>
          <p:nvPr/>
        </p:nvSpPr>
        <p:spPr>
          <a:xfrm>
            <a:off x="2567160" y="4000680"/>
            <a:ext cx="776160" cy="550440"/>
          </a:xfrm>
          <a:prstGeom prst="rect">
            <a:avLst/>
          </a:prstGeom>
          <a:noFill/>
          <a:ln w="0">
            <a:noFill/>
          </a:ln>
        </p:spPr>
        <p:style>
          <a:lnRef idx="0"/>
          <a:fillRef idx="0"/>
          <a:effectRef idx="0"/>
          <a:fontRef idx="minor"/>
        </p:style>
        <p:txBody>
          <a:bodyPr lIns="3960" rIns="3960" tIns="0" bIns="0" anchor="t">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900" strike="noStrike" u="none">
                <a:solidFill>
                  <a:srgbClr val="000000"/>
                </a:solidFill>
                <a:effectLst/>
                <a:uFillTx/>
                <a:latin typeface="Arial"/>
              </a:rPr>
              <a:t>&gt;DS-3</a:t>
            </a:r>
            <a:endParaRPr b="0" lang="en-US" sz="900" strike="noStrike" u="none">
              <a:solidFill>
                <a:srgbClr val="000000"/>
              </a:solidFill>
              <a:effectLst/>
              <a:uFillTx/>
              <a:latin typeface="Arial"/>
            </a:endParaRPr>
          </a:p>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900" strike="noStrike" u="none">
                <a:solidFill>
                  <a:srgbClr val="000000"/>
                </a:solidFill>
                <a:effectLst/>
                <a:uFillTx/>
                <a:latin typeface="Arial"/>
              </a:rPr>
              <a:t>Local loop from RBOC/other</a:t>
            </a:r>
            <a:endParaRPr b="0" lang="en-US" sz="900" strike="noStrike" u="none">
              <a:solidFill>
                <a:srgbClr val="000000"/>
              </a:solidFill>
              <a:effectLst/>
              <a:uFillTx/>
              <a:latin typeface="Arial"/>
            </a:endParaRPr>
          </a:p>
        </p:txBody>
      </p:sp>
      <p:sp>
        <p:nvSpPr>
          <p:cNvPr id="451" name="Cloud"/>
          <p:cNvSpPr/>
          <p:nvPr/>
        </p:nvSpPr>
        <p:spPr>
          <a:xfrm>
            <a:off x="3697200" y="3639960"/>
            <a:ext cx="2059200" cy="1125720"/>
          </a:xfrm>
          <a:custGeom>
            <a:avLst/>
            <a:gdLst>
              <a:gd name="textAreaLeft" fmla="*/ 283680 w 2059200"/>
              <a:gd name="textAreaRight" fmla="*/ 1629000 w 2059200"/>
              <a:gd name="textAreaTop" fmla="*/ 169920 h 1125720"/>
              <a:gd name="textAreaBottom" fmla="*/ 903600 h 1125720"/>
              <a:gd name="GluePoint1X" fmla="*/ 67 w 21597"/>
              <a:gd name="GluePoint1Y" fmla="*/ 10800 h 21597"/>
              <a:gd name="GluePoint2X" fmla="*/ 10800 w 21597"/>
              <a:gd name="GluePoint2Y" fmla="*/ 21577 h 21597"/>
              <a:gd name="GluePoint3X" fmla="*/ 21582 w 21597"/>
              <a:gd name="GluePoint3Y" fmla="*/ 10800 h 21597"/>
              <a:gd name="GluePoint4X" fmla="*/ 10800 w 21597"/>
              <a:gd name="GluePoint4Y" fmla="*/ 1235 h 21597"/>
            </a:gdLst>
            <a:ahLst/>
            <a:cxnLst>
              <a:cxn ang="0">
                <a:pos x="GluePoint1X" y="GluePoint1Y"/>
              </a:cxn>
              <a:cxn ang="0">
                <a:pos x="GluePoint2X" y="GluePoint2Y"/>
              </a:cxn>
              <a:cxn ang="0">
                <a:pos x="GluePoint3X" y="GluePoint3Y"/>
              </a:cxn>
              <a:cxn ang="0">
                <a:pos x="GluePoint4X" y="GluePoint4Y"/>
              </a:cxn>
            </a:cxnLst>
            <a:rect l="textAreaLeft" t="textAreaTop" r="textAreaRight" b="textAreaBottom"/>
            <a:pathLst>
              <a:path w="21597" h="21597">
                <a:moveTo>
                  <a:pt x="1950" y="7181"/>
                </a:moveTo>
                <a:arcTo wR="2173" hR="2973" stAng="-5658579" swAng="-9151131"/>
                <a:lnTo>
                  <a:pt x="1063" y="12669"/>
                </a:lnTo>
                <a:arcTo wR="2180" hR="2959" stAng="-7692391" swAng="-8804134"/>
                <a:lnTo>
                  <a:pt x="2898" y="17649"/>
                </a:lnTo>
                <a:arcTo wR="3860" hR="5272" stAng="8517219" swAng="-4542661"/>
                <a:lnTo>
                  <a:pt x="8229" y="19550"/>
                </a:lnTo>
                <a:arcTo wR="3376" hR="4608" stAng="8257449" swAng="-6910353"/>
                <a:lnTo>
                  <a:pt x="14271" y="18350"/>
                </a:lnTo>
                <a:arcTo wR="2893" hR="3934" stAng="6879501" swAng="-6842000"/>
                <a:lnTo>
                  <a:pt x="18689" y="15036"/>
                </a:lnTo>
                <a:arcTo wR="3388" hR="4610" stAng="5040105" swAng="-7816140"/>
                <a:lnTo>
                  <a:pt x="20889" y="7662"/>
                </a:lnTo>
                <a:arcTo wR="2667" hR="3637" stAng="1819082" swAng="-6541615"/>
                <a:lnTo>
                  <a:pt x="19149" y="2713"/>
                </a:lnTo>
                <a:arcTo wR="2429" hR="3298" stAng="-824660" swAng="-7034504"/>
                <a:lnTo>
                  <a:pt x="14910" y="1170"/>
                </a:lnTo>
                <a:arcTo wR="2183" hR="2973" stAng="-2765094" swAng="-5983381"/>
                <a:lnTo>
                  <a:pt x="11229" y="1694"/>
                </a:lnTo>
                <a:arcTo wR="2667" hR="3634" stAng="-3249429" swAng="-5396714"/>
                <a:lnTo>
                  <a:pt x="6995" y="2602"/>
                </a:lnTo>
                <a:arcTo wR="3377" hR="4595" stAng="-4002417" swAng="-7426832"/>
                <a:close/>
              </a:path>
              <a:path fill="none" w="21597" h="21597">
                <a:moveTo>
                  <a:pt x="1075" y="12703"/>
                </a:moveTo>
                <a:arcTo wR="2173" hR="2973" stAng="6790290" swAng="-1585770"/>
              </a:path>
              <a:path fill="none" w="21597" h="21597">
                <a:moveTo>
                  <a:pt x="2909" y="17630"/>
                </a:moveTo>
                <a:arcTo wR="2180" hR="2959" stAng="5103476" swAng="-686848"/>
              </a:path>
              <a:path fill="none" w="21597" h="21597">
                <a:moveTo>
                  <a:pt x="7895" y="18680"/>
                </a:moveTo>
                <a:arcTo wR="3376" hR="4608" stAng="9102315" swAng="-844866"/>
              </a:path>
              <a:path fill="none" w="21597" h="21597">
                <a:moveTo>
                  <a:pt x="14267" y="18325"/>
                </a:moveTo>
                <a:arcTo wR="3376" hR="4608" stAng="1347097" swAng="-959901"/>
              </a:path>
              <a:path fill="none" w="21597" h="21597">
                <a:moveTo>
                  <a:pt x="18695" y="15045"/>
                </a:moveTo>
                <a:arcTo wR="2893" hR="3934" stAng="37501" swAng="-4255042"/>
              </a:path>
              <a:path fill="none" w="21597" h="21597">
                <a:moveTo>
                  <a:pt x="20165" y="8999"/>
                </a:moveTo>
                <a:arcTo wR="2667" hR="3637" stAng="3484172" swAng="-1665090"/>
              </a:path>
              <a:path fill="none" w="21597" h="21597">
                <a:moveTo>
                  <a:pt x="19187" y="3345"/>
                </a:moveTo>
                <a:arcTo wR="2429" hR="3298" stAng="66874" swAng="-891534"/>
              </a:path>
              <a:path fill="none" w="21597" h="21597">
                <a:moveTo>
                  <a:pt x="14906" y="1165"/>
                </a:moveTo>
                <a:arcTo wR="2429" hR="3298" stAng="-7859165" swAng="-1091722"/>
              </a:path>
              <a:path fill="none" w="21597" h="21597">
                <a:moveTo>
                  <a:pt x="11222" y="1646"/>
                </a:moveTo>
                <a:arcTo wR="2183" hR="2973" stAng="-8748475" swAng="-1061181"/>
              </a:path>
              <a:path fill="none" w="21597" h="21597">
                <a:moveTo>
                  <a:pt x="7645" y="3277"/>
                </a:moveTo>
                <a:arcTo wR="3377" hR="4595" stAng="-3263256" swAng="-739161"/>
              </a:path>
              <a:path fill="none" w="21597" h="21597">
                <a:moveTo>
                  <a:pt x="1943" y="7186"/>
                </a:moveTo>
                <a:arcTo wR="3377" hR="4595" stAng="10170751" swAng="-711490"/>
              </a:path>
            </a:pathLst>
          </a:custGeom>
          <a:noFill/>
          <a:ln w="9360">
            <a:solidFill>
              <a:srgbClr val="000000"/>
            </a:solidFill>
            <a:miter/>
          </a:ln>
        </p:spPr>
        <p:style>
          <a:lnRef idx="0"/>
          <a:fillRef idx="0"/>
          <a:effectRef idx="0"/>
          <a:fontRef idx="minor"/>
        </p:style>
        <p:txBody>
          <a:bodyPr lIns="90000" rIns="90000" tIns="46800" bIns="46800" anchor="t">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Arial"/>
            </a:endParaRPr>
          </a:p>
        </p:txBody>
      </p:sp>
      <p:sp>
        <p:nvSpPr>
          <p:cNvPr id="452" name=""/>
          <p:cNvSpPr/>
          <p:nvPr/>
        </p:nvSpPr>
        <p:spPr>
          <a:xfrm>
            <a:off x="4525920" y="3384720"/>
            <a:ext cx="457200" cy="368280"/>
          </a:xfrm>
          <a:prstGeom prst="rect">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453" name=""/>
          <p:cNvSpPr/>
          <p:nvPr/>
        </p:nvSpPr>
        <p:spPr>
          <a:xfrm>
            <a:off x="4630680" y="3441600"/>
            <a:ext cx="366840" cy="275400"/>
          </a:xfrm>
          <a:prstGeom prst="rect">
            <a:avLst/>
          </a:prstGeom>
          <a:noFill/>
          <a:ln w="0">
            <a:noFill/>
          </a:ln>
        </p:spPr>
        <p:style>
          <a:lnRef idx="0"/>
          <a:fillRef idx="0"/>
          <a:effectRef idx="0"/>
          <a:fontRef idx="minor"/>
        </p:style>
        <p:txBody>
          <a:bodyPr lIns="3960" rIns="3960" tIns="0" bIns="0" anchor="t">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900" strike="noStrike" u="none">
                <a:solidFill>
                  <a:srgbClr val="000000"/>
                </a:solidFill>
                <a:effectLst/>
                <a:uFillTx/>
                <a:latin typeface="Arial"/>
              </a:rPr>
              <a:t>CHI POP</a:t>
            </a:r>
            <a:endParaRPr b="0" lang="en-US" sz="900" strike="noStrike" u="none">
              <a:solidFill>
                <a:srgbClr val="000000"/>
              </a:solidFill>
              <a:effectLst/>
              <a:uFillTx/>
              <a:latin typeface="Arial"/>
            </a:endParaRPr>
          </a:p>
        </p:txBody>
      </p:sp>
      <p:sp>
        <p:nvSpPr>
          <p:cNvPr id="454" name=""/>
          <p:cNvSpPr/>
          <p:nvPr/>
        </p:nvSpPr>
        <p:spPr>
          <a:xfrm>
            <a:off x="4525920" y="4727520"/>
            <a:ext cx="457200" cy="368280"/>
          </a:xfrm>
          <a:prstGeom prst="rect">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455" name=""/>
          <p:cNvSpPr/>
          <p:nvPr/>
        </p:nvSpPr>
        <p:spPr>
          <a:xfrm>
            <a:off x="4630680" y="4784760"/>
            <a:ext cx="366840" cy="275400"/>
          </a:xfrm>
          <a:prstGeom prst="rect">
            <a:avLst/>
          </a:prstGeom>
          <a:noFill/>
          <a:ln w="0">
            <a:noFill/>
          </a:ln>
        </p:spPr>
        <p:style>
          <a:lnRef idx="0"/>
          <a:fillRef idx="0"/>
          <a:effectRef idx="0"/>
          <a:fontRef idx="minor"/>
        </p:style>
        <p:txBody>
          <a:bodyPr lIns="3960" rIns="3960" tIns="0" bIns="0" anchor="t">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900" strike="noStrike" u="none">
                <a:solidFill>
                  <a:srgbClr val="000000"/>
                </a:solidFill>
                <a:effectLst/>
                <a:uFillTx/>
                <a:latin typeface="Arial"/>
              </a:rPr>
              <a:t>DFW POP</a:t>
            </a:r>
            <a:endParaRPr b="0" lang="en-US" sz="900" strike="noStrike" u="none">
              <a:solidFill>
                <a:srgbClr val="000000"/>
              </a:solidFill>
              <a:effectLst/>
              <a:uFillTx/>
              <a:latin typeface="Arial"/>
            </a:endParaRPr>
          </a:p>
        </p:txBody>
      </p:sp>
      <p:sp>
        <p:nvSpPr>
          <p:cNvPr id="456" name=""/>
          <p:cNvSpPr/>
          <p:nvPr/>
        </p:nvSpPr>
        <p:spPr>
          <a:xfrm>
            <a:off x="3173400" y="3908520"/>
            <a:ext cx="581040" cy="434880"/>
          </a:xfrm>
          <a:prstGeom prst="rect">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457" name=""/>
          <p:cNvSpPr/>
          <p:nvPr/>
        </p:nvSpPr>
        <p:spPr>
          <a:xfrm>
            <a:off x="3176640" y="4048200"/>
            <a:ext cx="199800" cy="171360"/>
          </a:xfrm>
          <a:prstGeom prst="rect">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900" strike="noStrike" u="none">
                <a:solidFill>
                  <a:srgbClr val="000000"/>
                </a:solidFill>
                <a:effectLst/>
                <a:uFillTx/>
                <a:latin typeface="Arial"/>
              </a:rPr>
              <a:t>R</a:t>
            </a:r>
            <a:endParaRPr b="0" lang="en-US" sz="900" strike="noStrike" u="none">
              <a:solidFill>
                <a:srgbClr val="000000"/>
              </a:solidFill>
              <a:effectLst/>
              <a:uFillTx/>
              <a:latin typeface="Arial"/>
            </a:endParaRPr>
          </a:p>
        </p:txBody>
      </p:sp>
      <p:sp>
        <p:nvSpPr>
          <p:cNvPr id="458" name=""/>
          <p:cNvSpPr/>
          <p:nvPr/>
        </p:nvSpPr>
        <p:spPr>
          <a:xfrm>
            <a:off x="5649840" y="3908520"/>
            <a:ext cx="581040" cy="434880"/>
          </a:xfrm>
          <a:prstGeom prst="rect">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459" name=""/>
          <p:cNvSpPr/>
          <p:nvPr/>
        </p:nvSpPr>
        <p:spPr>
          <a:xfrm>
            <a:off x="6033960" y="4048200"/>
            <a:ext cx="200160" cy="171360"/>
          </a:xfrm>
          <a:prstGeom prst="rect">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900" strike="noStrike" u="none">
                <a:solidFill>
                  <a:srgbClr val="000000"/>
                </a:solidFill>
                <a:effectLst/>
                <a:uFillTx/>
                <a:latin typeface="Arial"/>
              </a:rPr>
              <a:t>R</a:t>
            </a:r>
            <a:endParaRPr b="0" lang="en-US" sz="900" strike="noStrike" u="none">
              <a:solidFill>
                <a:srgbClr val="000000"/>
              </a:solidFill>
              <a:effectLst/>
              <a:uFillTx/>
              <a:latin typeface="Arial"/>
            </a:endParaRPr>
          </a:p>
        </p:txBody>
      </p:sp>
      <p:sp>
        <p:nvSpPr>
          <p:cNvPr id="460" name=""/>
          <p:cNvSpPr/>
          <p:nvPr/>
        </p:nvSpPr>
        <p:spPr>
          <a:xfrm>
            <a:off x="5700600" y="3994200"/>
            <a:ext cx="370080" cy="275400"/>
          </a:xfrm>
          <a:prstGeom prst="rect">
            <a:avLst/>
          </a:prstGeom>
          <a:noFill/>
          <a:ln w="0">
            <a:noFill/>
          </a:ln>
        </p:spPr>
        <p:style>
          <a:lnRef idx="0"/>
          <a:fillRef idx="0"/>
          <a:effectRef idx="0"/>
          <a:fontRef idx="minor"/>
        </p:style>
        <p:txBody>
          <a:bodyPr lIns="3960" rIns="3960" tIns="0" bIns="0" anchor="t">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900" strike="noStrike" u="none">
                <a:solidFill>
                  <a:srgbClr val="000000"/>
                </a:solidFill>
                <a:effectLst/>
                <a:uFillTx/>
                <a:latin typeface="Arial"/>
              </a:rPr>
              <a:t>NYC POP</a:t>
            </a:r>
            <a:endParaRPr b="0" lang="en-US" sz="900" strike="noStrike" u="none">
              <a:solidFill>
                <a:srgbClr val="000000"/>
              </a:solidFill>
              <a:effectLst/>
              <a:uFillTx/>
              <a:latin typeface="Arial"/>
            </a:endParaRPr>
          </a:p>
        </p:txBody>
      </p:sp>
      <p:sp>
        <p:nvSpPr>
          <p:cNvPr id="461" name=""/>
          <p:cNvSpPr/>
          <p:nvPr/>
        </p:nvSpPr>
        <p:spPr>
          <a:xfrm>
            <a:off x="4440240" y="5289480"/>
            <a:ext cx="714240" cy="397080"/>
          </a:xfrm>
          <a:prstGeom prst="rect">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462" name=""/>
          <p:cNvSpPr/>
          <p:nvPr/>
        </p:nvSpPr>
        <p:spPr>
          <a:xfrm>
            <a:off x="4570560" y="5499000"/>
            <a:ext cx="776160" cy="137880"/>
          </a:xfrm>
          <a:prstGeom prst="rect">
            <a:avLst/>
          </a:prstGeom>
          <a:noFill/>
          <a:ln w="0">
            <a:noFill/>
          </a:ln>
        </p:spPr>
        <p:style>
          <a:lnRef idx="0"/>
          <a:fillRef idx="0"/>
          <a:effectRef idx="0"/>
          <a:fontRef idx="minor"/>
        </p:style>
        <p:txBody>
          <a:bodyPr lIns="3960" rIns="3960" tIns="0" bIns="0" anchor="t">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900" strike="noStrike" u="none">
                <a:solidFill>
                  <a:srgbClr val="000000"/>
                </a:solidFill>
                <a:effectLst/>
                <a:uFillTx/>
                <a:latin typeface="Arial"/>
              </a:rPr>
              <a:t>Supplier</a:t>
            </a:r>
            <a:endParaRPr b="0" lang="en-US" sz="900" strike="noStrike" u="none">
              <a:solidFill>
                <a:srgbClr val="000000"/>
              </a:solidFill>
              <a:effectLst/>
              <a:uFillTx/>
              <a:latin typeface="Arial"/>
            </a:endParaRPr>
          </a:p>
        </p:txBody>
      </p:sp>
      <p:sp>
        <p:nvSpPr>
          <p:cNvPr id="463" name=""/>
          <p:cNvSpPr/>
          <p:nvPr/>
        </p:nvSpPr>
        <p:spPr>
          <a:xfrm>
            <a:off x="4662360" y="5286240"/>
            <a:ext cx="200160" cy="171720"/>
          </a:xfrm>
          <a:prstGeom prst="rect">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900" strike="noStrike" u="none">
                <a:solidFill>
                  <a:srgbClr val="000000"/>
                </a:solidFill>
                <a:effectLst/>
                <a:uFillTx/>
                <a:latin typeface="Arial"/>
              </a:rPr>
              <a:t>R</a:t>
            </a:r>
            <a:endParaRPr b="0" lang="en-US" sz="900" strike="noStrike" u="none">
              <a:solidFill>
                <a:srgbClr val="000000"/>
              </a:solidFill>
              <a:effectLst/>
              <a:uFillTx/>
              <a:latin typeface="Arial"/>
            </a:endParaRPr>
          </a:p>
        </p:txBody>
      </p:sp>
      <p:sp>
        <p:nvSpPr>
          <p:cNvPr id="464" name=""/>
          <p:cNvSpPr/>
          <p:nvPr/>
        </p:nvSpPr>
        <p:spPr>
          <a:xfrm>
            <a:off x="4748040" y="5099040"/>
            <a:ext cx="0" cy="190440"/>
          </a:xfrm>
          <a:prstGeom prst="line">
            <a:avLst/>
          </a:prstGeom>
          <a:ln w="1260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465" name=""/>
          <p:cNvSpPr/>
          <p:nvPr/>
        </p:nvSpPr>
        <p:spPr>
          <a:xfrm flipV="1">
            <a:off x="3833640" y="4965840"/>
            <a:ext cx="266760" cy="266400"/>
          </a:xfrm>
          <a:prstGeom prst="line">
            <a:avLst/>
          </a:prstGeom>
          <a:ln w="12600">
            <a:solidFill>
              <a:srgbClr val="000000"/>
            </a:solidFill>
            <a:prstDash val="dash"/>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466" name=""/>
          <p:cNvSpPr/>
          <p:nvPr/>
        </p:nvSpPr>
        <p:spPr>
          <a:xfrm>
            <a:off x="6259680" y="3200400"/>
            <a:ext cx="1126800" cy="366120"/>
          </a:xfrm>
          <a:prstGeom prst="rect">
            <a:avLst/>
          </a:prstGeom>
          <a:solidFill>
            <a:srgbClr val="ffffff"/>
          </a:solidFill>
          <a:ln w="0">
            <a:noFill/>
          </a:ln>
        </p:spPr>
        <p:style>
          <a:lnRef idx="0"/>
          <a:fillRef idx="0"/>
          <a:effectRef idx="0"/>
          <a:fontRef idx="minor"/>
        </p:style>
        <p:txBody>
          <a:bodyPr lIns="0" rIns="0" tIns="0" bIns="0" anchor="t">
            <a:spAutoFit/>
          </a:bodyPr>
          <a:p>
            <a:pPr algn="ct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200" strike="noStrike" u="none">
                <a:solidFill>
                  <a:srgbClr val="000000"/>
                </a:solidFill>
                <a:effectLst/>
                <a:uFillTx/>
                <a:latin typeface="Arial"/>
              </a:rPr>
              <a:t>Public Internet cloud</a:t>
            </a:r>
            <a:endParaRPr b="0" lang="en-US" sz="1200" strike="noStrike" u="none">
              <a:solidFill>
                <a:srgbClr val="000000"/>
              </a:solidFill>
              <a:effectLst/>
              <a:uFillTx/>
              <a:latin typeface="Arial"/>
            </a:endParaRPr>
          </a:p>
        </p:txBody>
      </p:sp>
      <p:sp>
        <p:nvSpPr>
          <p:cNvPr id="467" name=""/>
          <p:cNvSpPr/>
          <p:nvPr/>
        </p:nvSpPr>
        <p:spPr>
          <a:xfrm flipH="1" flipV="1">
            <a:off x="5415120" y="4574880"/>
            <a:ext cx="933120" cy="609480"/>
          </a:xfrm>
          <a:prstGeom prst="line">
            <a:avLst/>
          </a:prstGeom>
          <a:ln w="1260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468" name=""/>
          <p:cNvSpPr/>
          <p:nvPr/>
        </p:nvSpPr>
        <p:spPr>
          <a:xfrm>
            <a:off x="3110040" y="3384720"/>
            <a:ext cx="457200" cy="171360"/>
          </a:xfrm>
          <a:prstGeom prst="line">
            <a:avLst/>
          </a:prstGeom>
          <a:ln w="1260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469" name=""/>
          <p:cNvSpPr/>
          <p:nvPr/>
        </p:nvSpPr>
        <p:spPr>
          <a:xfrm>
            <a:off x="3452760" y="3994200"/>
            <a:ext cx="370080" cy="275400"/>
          </a:xfrm>
          <a:prstGeom prst="rect">
            <a:avLst/>
          </a:prstGeom>
          <a:noFill/>
          <a:ln w="0">
            <a:noFill/>
          </a:ln>
        </p:spPr>
        <p:style>
          <a:lnRef idx="0"/>
          <a:fillRef idx="0"/>
          <a:effectRef idx="0"/>
          <a:fontRef idx="minor"/>
        </p:style>
        <p:txBody>
          <a:bodyPr lIns="3960" rIns="3960" tIns="0" bIns="0" anchor="t">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900" strike="noStrike" u="none">
                <a:solidFill>
                  <a:srgbClr val="000000"/>
                </a:solidFill>
                <a:effectLst/>
                <a:uFillTx/>
                <a:latin typeface="Arial"/>
              </a:rPr>
              <a:t>LA POP</a:t>
            </a:r>
            <a:endParaRPr b="0" lang="en-US" sz="900" strike="noStrike" u="none">
              <a:solidFill>
                <a:srgbClr val="000000"/>
              </a:solidFill>
              <a:effectLst/>
              <a:uFillTx/>
              <a:latin typeface="Arial"/>
            </a:endParaRPr>
          </a:p>
        </p:txBody>
      </p:sp>
      <p:sp>
        <p:nvSpPr>
          <p:cNvPr id="470" name=""/>
          <p:cNvSpPr/>
          <p:nvPr/>
        </p:nvSpPr>
        <p:spPr>
          <a:xfrm flipH="1">
            <a:off x="5753160" y="3340080"/>
            <a:ext cx="317520" cy="25560"/>
          </a:xfrm>
          <a:prstGeom prst="line">
            <a:avLst/>
          </a:prstGeom>
          <a:ln w="12600">
            <a:solidFill>
              <a:srgbClr val="000000"/>
            </a:solidFill>
            <a:miter/>
            <a:tailEnd len="med" type="triangle" w="med"/>
          </a:ln>
        </p:spPr>
        <p:style>
          <a:lnRef idx="0"/>
          <a:fillRef idx="0"/>
          <a:effectRef idx="0"/>
          <a:fontRef idx="minor"/>
        </p:style>
        <p:txBody>
          <a:bodyPr lIns="90000" rIns="90000" tIns="-21240" bIns="-21240" anchor="ctr">
            <a:noAutofit/>
          </a:bodyPr>
          <a:p>
            <a:endParaRPr b="0" lang="en-US" sz="2400" strike="noStrike" u="none">
              <a:solidFill>
                <a:srgbClr val="000000"/>
              </a:solidFill>
              <a:effectLst/>
              <a:uFillTx/>
              <a:latin typeface="Arial"/>
            </a:endParaRPr>
          </a:p>
        </p:txBody>
      </p:sp>
      <p:sp>
        <p:nvSpPr>
          <p:cNvPr id="471" name=""/>
          <p:cNvSpPr/>
          <p:nvPr/>
        </p:nvSpPr>
        <p:spPr>
          <a:xfrm>
            <a:off x="4170240" y="3949560"/>
            <a:ext cx="1127160" cy="549000"/>
          </a:xfrm>
          <a:prstGeom prst="rect">
            <a:avLst/>
          </a:prstGeom>
          <a:solidFill>
            <a:srgbClr val="ffffff"/>
          </a:solidFill>
          <a:ln w="0">
            <a:noFill/>
          </a:ln>
        </p:spPr>
        <p:style>
          <a:lnRef idx="0"/>
          <a:fillRef idx="0"/>
          <a:effectRef idx="0"/>
          <a:fontRef idx="minor"/>
        </p:style>
        <p:txBody>
          <a:bodyPr lIns="0" rIns="0" tIns="0" bIns="0" anchor="t">
            <a:spAutoFit/>
          </a:bodyPr>
          <a:p>
            <a:pPr algn="ct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200" strike="noStrike" u="none">
                <a:solidFill>
                  <a:srgbClr val="000000"/>
                </a:solidFill>
                <a:effectLst/>
                <a:uFillTx/>
                <a:latin typeface="Arial"/>
              </a:rPr>
              <a:t>EBS private IP cloud – 20 U.S. cities</a:t>
            </a:r>
            <a:endParaRPr b="0" lang="en-US" sz="1200" strike="noStrike" u="none">
              <a:solidFill>
                <a:srgbClr val="000000"/>
              </a:solidFill>
              <a:effectLst/>
              <a:uFillTx/>
              <a:latin typeface="Arial"/>
            </a:endParaRPr>
          </a:p>
        </p:txBody>
      </p:sp>
      <p:sp>
        <p:nvSpPr>
          <p:cNvPr id="472" name="Cloud"/>
          <p:cNvSpPr/>
          <p:nvPr/>
        </p:nvSpPr>
        <p:spPr>
          <a:xfrm>
            <a:off x="6072120" y="2992320"/>
            <a:ext cx="1424160" cy="777960"/>
          </a:xfrm>
          <a:custGeom>
            <a:avLst/>
            <a:gdLst>
              <a:gd name="textAreaLeft" fmla="*/ 196200 w 1424160"/>
              <a:gd name="textAreaRight" fmla="*/ 1126800 w 1424160"/>
              <a:gd name="textAreaTop" fmla="*/ 117360 h 777960"/>
              <a:gd name="textAreaBottom" fmla="*/ 624600 h 777960"/>
              <a:gd name="GluePoint1X" fmla="*/ 67 w 21597"/>
              <a:gd name="GluePoint1Y" fmla="*/ 10800 h 21597"/>
              <a:gd name="GluePoint2X" fmla="*/ 10800 w 21597"/>
              <a:gd name="GluePoint2Y" fmla="*/ 21577 h 21597"/>
              <a:gd name="GluePoint3X" fmla="*/ 21582 w 21597"/>
              <a:gd name="GluePoint3Y" fmla="*/ 10800 h 21597"/>
              <a:gd name="GluePoint4X" fmla="*/ 10800 w 21597"/>
              <a:gd name="GluePoint4Y" fmla="*/ 1235 h 21597"/>
            </a:gdLst>
            <a:ahLst/>
            <a:cxnLst>
              <a:cxn ang="0">
                <a:pos x="GluePoint1X" y="GluePoint1Y"/>
              </a:cxn>
              <a:cxn ang="0">
                <a:pos x="GluePoint2X" y="GluePoint2Y"/>
              </a:cxn>
              <a:cxn ang="0">
                <a:pos x="GluePoint3X" y="GluePoint3Y"/>
              </a:cxn>
              <a:cxn ang="0">
                <a:pos x="GluePoint4X" y="GluePoint4Y"/>
              </a:cxn>
            </a:cxnLst>
            <a:rect l="textAreaLeft" t="textAreaTop" r="textAreaRight" b="textAreaBottom"/>
            <a:pathLst>
              <a:path w="21597" h="21597">
                <a:moveTo>
                  <a:pt x="1950" y="7181"/>
                </a:moveTo>
                <a:arcTo wR="2173" hR="2973" stAng="-5658579" swAng="-9151131"/>
                <a:lnTo>
                  <a:pt x="1063" y="12669"/>
                </a:lnTo>
                <a:arcTo wR="2180" hR="2959" stAng="-7692391" swAng="-8804134"/>
                <a:lnTo>
                  <a:pt x="2898" y="17649"/>
                </a:lnTo>
                <a:arcTo wR="3860" hR="5272" stAng="8517219" swAng="-4542661"/>
                <a:lnTo>
                  <a:pt x="8229" y="19550"/>
                </a:lnTo>
                <a:arcTo wR="3376" hR="4608" stAng="8257449" swAng="-6910353"/>
                <a:lnTo>
                  <a:pt x="14271" y="18350"/>
                </a:lnTo>
                <a:arcTo wR="2893" hR="3934" stAng="6879501" swAng="-6842000"/>
                <a:lnTo>
                  <a:pt x="18689" y="15036"/>
                </a:lnTo>
                <a:arcTo wR="3388" hR="4610" stAng="5040105" swAng="-7816140"/>
                <a:lnTo>
                  <a:pt x="20889" y="7662"/>
                </a:lnTo>
                <a:arcTo wR="2667" hR="3637" stAng="1819082" swAng="-6541615"/>
                <a:lnTo>
                  <a:pt x="19149" y="2713"/>
                </a:lnTo>
                <a:arcTo wR="2429" hR="3298" stAng="-824660" swAng="-7034504"/>
                <a:lnTo>
                  <a:pt x="14910" y="1170"/>
                </a:lnTo>
                <a:arcTo wR="2183" hR="2973" stAng="-2765094" swAng="-5983381"/>
                <a:lnTo>
                  <a:pt x="11229" y="1694"/>
                </a:lnTo>
                <a:arcTo wR="2667" hR="3634" stAng="-3249429" swAng="-5396714"/>
                <a:lnTo>
                  <a:pt x="6995" y="2602"/>
                </a:lnTo>
                <a:arcTo wR="3377" hR="4595" stAng="-4002417" swAng="-7426832"/>
                <a:close/>
              </a:path>
              <a:path fill="none" w="21597" h="21597">
                <a:moveTo>
                  <a:pt x="1075" y="12703"/>
                </a:moveTo>
                <a:arcTo wR="2173" hR="2973" stAng="6790290" swAng="-1585770"/>
              </a:path>
              <a:path fill="none" w="21597" h="21597">
                <a:moveTo>
                  <a:pt x="2909" y="17630"/>
                </a:moveTo>
                <a:arcTo wR="2180" hR="2959" stAng="5103476" swAng="-686848"/>
              </a:path>
              <a:path fill="none" w="21597" h="21597">
                <a:moveTo>
                  <a:pt x="7895" y="18680"/>
                </a:moveTo>
                <a:arcTo wR="3376" hR="4608" stAng="9102315" swAng="-844866"/>
              </a:path>
              <a:path fill="none" w="21597" h="21597">
                <a:moveTo>
                  <a:pt x="14267" y="18325"/>
                </a:moveTo>
                <a:arcTo wR="3376" hR="4608" stAng="1347097" swAng="-959901"/>
              </a:path>
              <a:path fill="none" w="21597" h="21597">
                <a:moveTo>
                  <a:pt x="18695" y="15045"/>
                </a:moveTo>
                <a:arcTo wR="2893" hR="3934" stAng="37501" swAng="-4255042"/>
              </a:path>
              <a:path fill="none" w="21597" h="21597">
                <a:moveTo>
                  <a:pt x="20165" y="8999"/>
                </a:moveTo>
                <a:arcTo wR="2667" hR="3637" stAng="3484172" swAng="-1665090"/>
              </a:path>
              <a:path fill="none" w="21597" h="21597">
                <a:moveTo>
                  <a:pt x="19187" y="3345"/>
                </a:moveTo>
                <a:arcTo wR="2429" hR="3298" stAng="66874" swAng="-891534"/>
              </a:path>
              <a:path fill="none" w="21597" h="21597">
                <a:moveTo>
                  <a:pt x="14906" y="1165"/>
                </a:moveTo>
                <a:arcTo wR="2429" hR="3298" stAng="-7859165" swAng="-1091722"/>
              </a:path>
              <a:path fill="none" w="21597" h="21597">
                <a:moveTo>
                  <a:pt x="11222" y="1646"/>
                </a:moveTo>
                <a:arcTo wR="2183" hR="2973" stAng="-8748475" swAng="-1061181"/>
              </a:path>
              <a:path fill="none" w="21597" h="21597">
                <a:moveTo>
                  <a:pt x="7645" y="3277"/>
                </a:moveTo>
                <a:arcTo wR="3377" hR="4595" stAng="-3263256" swAng="-739161"/>
              </a:path>
              <a:path fill="none" w="21597" h="21597">
                <a:moveTo>
                  <a:pt x="1943" y="7186"/>
                </a:moveTo>
                <a:arcTo wR="3377" hR="4595" stAng="10170751" swAng="-711490"/>
              </a:path>
            </a:pathLst>
          </a:custGeom>
          <a:noFill/>
          <a:ln w="9360">
            <a:solidFill>
              <a:srgbClr val="000000"/>
            </a:solidFill>
            <a:miter/>
          </a:ln>
        </p:spPr>
        <p:style>
          <a:lnRef idx="0"/>
          <a:fillRef idx="0"/>
          <a:effectRef idx="0"/>
          <a:fontRef idx="minor"/>
        </p:style>
        <p:txBody>
          <a:bodyPr lIns="90000" rIns="90000" tIns="46800" bIns="46800" anchor="t">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Arial"/>
            </a:endParaRPr>
          </a:p>
        </p:txBody>
      </p:sp>
      <p:sp>
        <p:nvSpPr>
          <p:cNvPr id="3" name="PlaceHolder 2"/>
          <p:cNvSpPr>
            <a:spLocks noGrp="1"/>
          </p:cNvSpPr>
          <p:nvPr>
            <p:ph type="sldNum" idx="2"/>
          </p:nvPr>
        </p:nvSpPr>
        <p:spPr/>
        <p:txBody>
          <a:bodyPr/>
          <a:p>
            <a:fld id="{ADAC38B1-4044-486B-B803-8F66591C30BC}" type="slidenum">
              <a:t>14</a:t>
            </a:fld>
          </a:p>
        </p:txBody>
      </p:sp>
    </p:spTree>
  </p:cSld>
  <mc:AlternateContent>
    <mc:Choice Requires="p14">
      <p:transition spd="slow" p14:dur="2000"/>
    </mc:Choice>
    <mc:Fallback>
      <p:transition spd="slow"/>
    </mc:Fallback>
  </mc:AlternateContent>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73" name="PlaceHolder 1"/>
          <p:cNvSpPr>
            <a:spLocks noGrp="1"/>
          </p:cNvSpPr>
          <p:nvPr>
            <p:ph type="title"/>
          </p:nvPr>
        </p:nvSpPr>
        <p:spPr>
          <a:xfrm>
            <a:off x="182520" y="281160"/>
            <a:ext cx="7740720" cy="158400"/>
          </a:xfrm>
          <a:prstGeom prst="rect">
            <a:avLst/>
          </a:prstGeom>
          <a:noFill/>
          <a:ln w="0">
            <a:noFill/>
          </a:ln>
        </p:spPr>
        <p:txBody>
          <a:bodyPr lIns="80280" rIns="80280" tIns="40320" bIns="40320" anchor="t">
            <a:noAutofit/>
          </a:bodyPr>
          <a:p>
            <a:pPr indent="0">
              <a:buNone/>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900" strike="noStrike" u="none">
                <a:solidFill>
                  <a:srgbClr val="000000"/>
                </a:solidFill>
                <a:effectLst/>
                <a:uFillTx/>
                <a:latin typeface="Arial"/>
              </a:rPr>
              <a:t>IP-VPN LANDSCAPE</a:t>
            </a:r>
            <a:endParaRPr b="1" lang="en-US" sz="1900" strike="noStrike" u="none">
              <a:solidFill>
                <a:srgbClr val="000000"/>
              </a:solidFill>
              <a:effectLst/>
              <a:uFillTx/>
              <a:latin typeface="Arial"/>
            </a:endParaRPr>
          </a:p>
        </p:txBody>
      </p:sp>
      <p:sp>
        <p:nvSpPr>
          <p:cNvPr id="474" name=""/>
          <p:cNvSpPr/>
          <p:nvPr/>
        </p:nvSpPr>
        <p:spPr>
          <a:xfrm>
            <a:off x="1160640" y="1521000"/>
            <a:ext cx="1104840" cy="318960"/>
          </a:xfrm>
          <a:prstGeom prst="ellipse">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475" name=""/>
          <p:cNvSpPr/>
          <p:nvPr/>
        </p:nvSpPr>
        <p:spPr>
          <a:xfrm>
            <a:off x="200160" y="1992240"/>
            <a:ext cx="957240" cy="3358440"/>
          </a:xfrm>
          <a:prstGeom prst="rect">
            <a:avLst/>
          </a:prstGeom>
          <a:noFill/>
          <a:ln w="0">
            <a:noFill/>
          </a:ln>
        </p:spPr>
        <p:style>
          <a:lnRef idx="0"/>
          <a:fillRef idx="0"/>
          <a:effectRef idx="0"/>
          <a:fontRef idx="minor"/>
        </p:style>
        <p:txBody>
          <a:bodyPr lIns="0" rIns="0" tIns="0" bIns="0" anchor="t">
            <a:spAutoFit/>
          </a:bodyPr>
          <a:p>
            <a:pPr>
              <a:tabLst>
                <a:tab algn="l" pos="0"/>
                <a:tab algn="l" pos="787320"/>
                <a:tab algn="l" pos="1574640"/>
                <a:tab algn="l" pos="2362320"/>
                <a:tab algn="l" pos="3149640"/>
                <a:tab algn="l" pos="3936960"/>
                <a:tab algn="l" pos="4724280"/>
                <a:tab algn="l" pos="5511960"/>
                <a:tab algn="l" pos="6299280"/>
                <a:tab algn="l" pos="7086600"/>
                <a:tab algn="l" pos="7873920"/>
                <a:tab algn="l" pos="8661240"/>
                <a:tab algn="l" pos="9448920"/>
                <a:tab algn="l" pos="10236240"/>
              </a:tabLst>
            </a:pPr>
            <a:r>
              <a:rPr b="1" lang="en-US" sz="1000" strike="noStrike" u="none">
                <a:solidFill>
                  <a:srgbClr val="000000"/>
                </a:solidFill>
                <a:effectLst/>
                <a:uFillTx/>
                <a:latin typeface="Arial"/>
              </a:rPr>
              <a:t>Applications supported</a:t>
            </a:r>
            <a:endParaRPr b="0" lang="en-US" sz="1000" strike="noStrike" u="none">
              <a:solidFill>
                <a:srgbClr val="000000"/>
              </a:solidFill>
              <a:effectLst/>
              <a:uFillTx/>
              <a:latin typeface="Arial"/>
            </a:endParaRPr>
          </a:p>
          <a:p>
            <a:pPr>
              <a:tabLst>
                <a:tab algn="l" pos="0"/>
                <a:tab algn="l" pos="787320"/>
                <a:tab algn="l" pos="1574640"/>
                <a:tab algn="l" pos="2362320"/>
                <a:tab algn="l" pos="3149640"/>
                <a:tab algn="l" pos="3936960"/>
                <a:tab algn="l" pos="4724280"/>
                <a:tab algn="l" pos="5511960"/>
                <a:tab algn="l" pos="6299280"/>
                <a:tab algn="l" pos="7086600"/>
                <a:tab algn="l" pos="7873920"/>
                <a:tab algn="l" pos="8661240"/>
                <a:tab algn="l" pos="9448920"/>
                <a:tab algn="l" pos="10236240"/>
              </a:tabLst>
            </a:pPr>
            <a:endParaRPr b="0" lang="en-US" sz="1000" strike="noStrike" u="none">
              <a:solidFill>
                <a:srgbClr val="000000"/>
              </a:solidFill>
              <a:effectLst/>
              <a:uFillTx/>
              <a:latin typeface="Arial"/>
            </a:endParaRPr>
          </a:p>
          <a:p>
            <a:pPr>
              <a:tabLst>
                <a:tab algn="l" pos="0"/>
                <a:tab algn="l" pos="787320"/>
                <a:tab algn="l" pos="1574640"/>
                <a:tab algn="l" pos="2362320"/>
                <a:tab algn="l" pos="3149640"/>
                <a:tab algn="l" pos="3936960"/>
                <a:tab algn="l" pos="4724280"/>
                <a:tab algn="l" pos="5511960"/>
                <a:tab algn="l" pos="6299280"/>
                <a:tab algn="l" pos="7086600"/>
                <a:tab algn="l" pos="7873920"/>
                <a:tab algn="l" pos="8661240"/>
                <a:tab algn="l" pos="9448920"/>
                <a:tab algn="l" pos="10236240"/>
              </a:tabLst>
            </a:pPr>
            <a:endParaRPr b="0" lang="en-US" sz="1000" strike="noStrike" u="none">
              <a:solidFill>
                <a:srgbClr val="000000"/>
              </a:solidFill>
              <a:effectLst/>
              <a:uFillTx/>
              <a:latin typeface="Arial"/>
            </a:endParaRPr>
          </a:p>
          <a:p>
            <a:pPr>
              <a:tabLst>
                <a:tab algn="l" pos="0"/>
                <a:tab algn="l" pos="787320"/>
                <a:tab algn="l" pos="1574640"/>
                <a:tab algn="l" pos="2362320"/>
                <a:tab algn="l" pos="3149640"/>
                <a:tab algn="l" pos="3936960"/>
                <a:tab algn="l" pos="4724280"/>
                <a:tab algn="l" pos="5511960"/>
                <a:tab algn="l" pos="6299280"/>
                <a:tab algn="l" pos="7086600"/>
                <a:tab algn="l" pos="7873920"/>
                <a:tab algn="l" pos="8661240"/>
                <a:tab algn="l" pos="9448920"/>
                <a:tab algn="l" pos="10236240"/>
              </a:tabLst>
            </a:pPr>
            <a:endParaRPr b="0" lang="en-US" sz="1000" strike="noStrike" u="none">
              <a:solidFill>
                <a:srgbClr val="000000"/>
              </a:solidFill>
              <a:effectLst/>
              <a:uFillTx/>
              <a:latin typeface="Arial"/>
            </a:endParaRPr>
          </a:p>
          <a:p>
            <a:pPr>
              <a:tabLst>
                <a:tab algn="l" pos="0"/>
                <a:tab algn="l" pos="787320"/>
                <a:tab algn="l" pos="1574640"/>
                <a:tab algn="l" pos="2362320"/>
                <a:tab algn="l" pos="3149640"/>
                <a:tab algn="l" pos="3936960"/>
                <a:tab algn="l" pos="4724280"/>
                <a:tab algn="l" pos="5511960"/>
                <a:tab algn="l" pos="6299280"/>
                <a:tab algn="l" pos="7086600"/>
                <a:tab algn="l" pos="7873920"/>
                <a:tab algn="l" pos="8661240"/>
                <a:tab algn="l" pos="9448920"/>
                <a:tab algn="l" pos="10236240"/>
              </a:tabLst>
            </a:pPr>
            <a:endParaRPr b="0" lang="en-US" sz="1000" strike="noStrike" u="none">
              <a:solidFill>
                <a:srgbClr val="000000"/>
              </a:solidFill>
              <a:effectLst/>
              <a:uFillTx/>
              <a:latin typeface="Arial"/>
            </a:endParaRPr>
          </a:p>
          <a:p>
            <a:pPr>
              <a:tabLst>
                <a:tab algn="l" pos="0"/>
                <a:tab algn="l" pos="787320"/>
                <a:tab algn="l" pos="1574640"/>
                <a:tab algn="l" pos="2362320"/>
                <a:tab algn="l" pos="3149640"/>
                <a:tab algn="l" pos="3936960"/>
                <a:tab algn="l" pos="4724280"/>
                <a:tab algn="l" pos="5511960"/>
                <a:tab algn="l" pos="6299280"/>
                <a:tab algn="l" pos="7086600"/>
                <a:tab algn="l" pos="7873920"/>
                <a:tab algn="l" pos="8661240"/>
                <a:tab algn="l" pos="9448920"/>
                <a:tab algn="l" pos="10236240"/>
              </a:tabLst>
            </a:pPr>
            <a:endParaRPr b="0" lang="en-US" sz="1000" strike="noStrike" u="none">
              <a:solidFill>
                <a:srgbClr val="000000"/>
              </a:solidFill>
              <a:effectLst/>
              <a:uFillTx/>
              <a:latin typeface="Arial"/>
            </a:endParaRPr>
          </a:p>
          <a:p>
            <a:pPr>
              <a:tabLst>
                <a:tab algn="l" pos="0"/>
                <a:tab algn="l" pos="787320"/>
                <a:tab algn="l" pos="1574640"/>
                <a:tab algn="l" pos="2362320"/>
                <a:tab algn="l" pos="3149640"/>
                <a:tab algn="l" pos="3936960"/>
                <a:tab algn="l" pos="4724280"/>
                <a:tab algn="l" pos="5511960"/>
                <a:tab algn="l" pos="6299280"/>
                <a:tab algn="l" pos="7086600"/>
                <a:tab algn="l" pos="7873920"/>
                <a:tab algn="l" pos="8661240"/>
                <a:tab algn="l" pos="9448920"/>
                <a:tab algn="l" pos="10236240"/>
              </a:tabLst>
            </a:pPr>
            <a:endParaRPr b="0" lang="en-US" sz="1000" strike="noStrike" u="none">
              <a:solidFill>
                <a:srgbClr val="000000"/>
              </a:solidFill>
              <a:effectLst/>
              <a:uFillTx/>
              <a:latin typeface="Arial"/>
            </a:endParaRPr>
          </a:p>
          <a:p>
            <a:pPr>
              <a:tabLst>
                <a:tab algn="l" pos="0"/>
                <a:tab algn="l" pos="787320"/>
                <a:tab algn="l" pos="1574640"/>
                <a:tab algn="l" pos="2362320"/>
                <a:tab algn="l" pos="3149640"/>
                <a:tab algn="l" pos="3936960"/>
                <a:tab algn="l" pos="4724280"/>
                <a:tab algn="l" pos="5511960"/>
                <a:tab algn="l" pos="6299280"/>
                <a:tab algn="l" pos="7086600"/>
                <a:tab algn="l" pos="7873920"/>
                <a:tab algn="l" pos="8661240"/>
                <a:tab algn="l" pos="9448920"/>
                <a:tab algn="l" pos="10236240"/>
              </a:tabLst>
            </a:pPr>
            <a:r>
              <a:rPr b="1" lang="en-US" sz="1000" strike="noStrike" u="none">
                <a:solidFill>
                  <a:srgbClr val="000000"/>
                </a:solidFill>
                <a:effectLst/>
                <a:uFillTx/>
                <a:latin typeface="Arial"/>
              </a:rPr>
              <a:t>WAN remote access</a:t>
            </a:r>
            <a:endParaRPr b="0" lang="en-US" sz="1000" strike="noStrike" u="none">
              <a:solidFill>
                <a:srgbClr val="000000"/>
              </a:solidFill>
              <a:effectLst/>
              <a:uFillTx/>
              <a:latin typeface="Arial"/>
            </a:endParaRPr>
          </a:p>
          <a:p>
            <a:pPr>
              <a:tabLst>
                <a:tab algn="l" pos="0"/>
                <a:tab algn="l" pos="787320"/>
                <a:tab algn="l" pos="1574640"/>
                <a:tab algn="l" pos="2362320"/>
                <a:tab algn="l" pos="3149640"/>
                <a:tab algn="l" pos="3936960"/>
                <a:tab algn="l" pos="4724280"/>
                <a:tab algn="l" pos="5511960"/>
                <a:tab algn="l" pos="6299280"/>
                <a:tab algn="l" pos="7086600"/>
                <a:tab algn="l" pos="7873920"/>
                <a:tab algn="l" pos="8661240"/>
                <a:tab algn="l" pos="9448920"/>
                <a:tab algn="l" pos="10236240"/>
              </a:tabLst>
            </a:pPr>
            <a:endParaRPr b="0" lang="en-US" sz="1000" strike="noStrike" u="none">
              <a:solidFill>
                <a:srgbClr val="000000"/>
              </a:solidFill>
              <a:effectLst/>
              <a:uFillTx/>
              <a:latin typeface="Arial"/>
            </a:endParaRPr>
          </a:p>
          <a:p>
            <a:pPr>
              <a:tabLst>
                <a:tab algn="l" pos="0"/>
                <a:tab algn="l" pos="787320"/>
                <a:tab algn="l" pos="1574640"/>
                <a:tab algn="l" pos="2362320"/>
                <a:tab algn="l" pos="3149640"/>
                <a:tab algn="l" pos="3936960"/>
                <a:tab algn="l" pos="4724280"/>
                <a:tab algn="l" pos="5511960"/>
                <a:tab algn="l" pos="6299280"/>
                <a:tab algn="l" pos="7086600"/>
                <a:tab algn="l" pos="7873920"/>
                <a:tab algn="l" pos="8661240"/>
                <a:tab algn="l" pos="9448920"/>
                <a:tab algn="l" pos="10236240"/>
              </a:tabLst>
            </a:pPr>
            <a:endParaRPr b="0" lang="en-US" sz="1000" strike="noStrike" u="none">
              <a:solidFill>
                <a:srgbClr val="000000"/>
              </a:solidFill>
              <a:effectLst/>
              <a:uFillTx/>
              <a:latin typeface="Arial"/>
            </a:endParaRPr>
          </a:p>
          <a:p>
            <a:pPr>
              <a:tabLst>
                <a:tab algn="l" pos="0"/>
                <a:tab algn="l" pos="787320"/>
                <a:tab algn="l" pos="1574640"/>
                <a:tab algn="l" pos="2362320"/>
                <a:tab algn="l" pos="3149640"/>
                <a:tab algn="l" pos="3936960"/>
                <a:tab algn="l" pos="4724280"/>
                <a:tab algn="l" pos="5511960"/>
                <a:tab algn="l" pos="6299280"/>
                <a:tab algn="l" pos="7086600"/>
                <a:tab algn="l" pos="7873920"/>
                <a:tab algn="l" pos="8661240"/>
                <a:tab algn="l" pos="9448920"/>
                <a:tab algn="l" pos="10236240"/>
              </a:tabLst>
            </a:pPr>
            <a:endParaRPr b="0" lang="en-US" sz="1000" strike="noStrike" u="none">
              <a:solidFill>
                <a:srgbClr val="000000"/>
              </a:solidFill>
              <a:effectLst/>
              <a:uFillTx/>
              <a:latin typeface="Arial"/>
            </a:endParaRPr>
          </a:p>
          <a:p>
            <a:pPr>
              <a:tabLst>
                <a:tab algn="l" pos="0"/>
                <a:tab algn="l" pos="787320"/>
                <a:tab algn="l" pos="1574640"/>
                <a:tab algn="l" pos="2362320"/>
                <a:tab algn="l" pos="3149640"/>
                <a:tab algn="l" pos="3936960"/>
                <a:tab algn="l" pos="4724280"/>
                <a:tab algn="l" pos="5511960"/>
                <a:tab algn="l" pos="6299280"/>
                <a:tab algn="l" pos="7086600"/>
                <a:tab algn="l" pos="7873920"/>
                <a:tab algn="l" pos="8661240"/>
                <a:tab algn="l" pos="9448920"/>
                <a:tab algn="l" pos="10236240"/>
              </a:tabLst>
            </a:pPr>
            <a:endParaRPr b="0" lang="en-US" sz="1000" strike="noStrike" u="none">
              <a:solidFill>
                <a:srgbClr val="000000"/>
              </a:solidFill>
              <a:effectLst/>
              <a:uFillTx/>
              <a:latin typeface="Arial"/>
            </a:endParaRPr>
          </a:p>
          <a:p>
            <a:pPr>
              <a:tabLst>
                <a:tab algn="l" pos="0"/>
                <a:tab algn="l" pos="787320"/>
                <a:tab algn="l" pos="1574640"/>
                <a:tab algn="l" pos="2362320"/>
                <a:tab algn="l" pos="3149640"/>
                <a:tab algn="l" pos="3936960"/>
                <a:tab algn="l" pos="4724280"/>
                <a:tab algn="l" pos="5511960"/>
                <a:tab algn="l" pos="6299280"/>
                <a:tab algn="l" pos="7086600"/>
                <a:tab algn="l" pos="7873920"/>
                <a:tab algn="l" pos="8661240"/>
                <a:tab algn="l" pos="9448920"/>
                <a:tab algn="l" pos="10236240"/>
              </a:tabLst>
            </a:pPr>
            <a:r>
              <a:rPr b="1" lang="en-US" sz="1000" strike="noStrike" u="none">
                <a:solidFill>
                  <a:srgbClr val="000000"/>
                </a:solidFill>
                <a:effectLst/>
                <a:uFillTx/>
                <a:latin typeface="Arial"/>
              </a:rPr>
              <a:t>Security</a:t>
            </a:r>
            <a:endParaRPr b="0" lang="en-US" sz="1000" strike="noStrike" u="none">
              <a:solidFill>
                <a:srgbClr val="000000"/>
              </a:solidFill>
              <a:effectLst/>
              <a:uFillTx/>
              <a:latin typeface="Arial"/>
            </a:endParaRPr>
          </a:p>
          <a:p>
            <a:pPr>
              <a:tabLst>
                <a:tab algn="l" pos="0"/>
                <a:tab algn="l" pos="787320"/>
                <a:tab algn="l" pos="1574640"/>
                <a:tab algn="l" pos="2362320"/>
                <a:tab algn="l" pos="3149640"/>
                <a:tab algn="l" pos="3936960"/>
                <a:tab algn="l" pos="4724280"/>
                <a:tab algn="l" pos="5511960"/>
                <a:tab algn="l" pos="6299280"/>
                <a:tab algn="l" pos="7086600"/>
                <a:tab algn="l" pos="7873920"/>
                <a:tab algn="l" pos="8661240"/>
                <a:tab algn="l" pos="9448920"/>
                <a:tab algn="l" pos="10236240"/>
              </a:tabLst>
            </a:pPr>
            <a:endParaRPr b="0" lang="en-US" sz="1000" strike="noStrike" u="none">
              <a:solidFill>
                <a:srgbClr val="000000"/>
              </a:solidFill>
              <a:effectLst/>
              <a:uFillTx/>
              <a:latin typeface="Arial"/>
            </a:endParaRPr>
          </a:p>
          <a:p>
            <a:pPr>
              <a:tabLst>
                <a:tab algn="l" pos="0"/>
                <a:tab algn="l" pos="787320"/>
                <a:tab algn="l" pos="1574640"/>
                <a:tab algn="l" pos="2362320"/>
                <a:tab algn="l" pos="3149640"/>
                <a:tab algn="l" pos="3936960"/>
                <a:tab algn="l" pos="4724280"/>
                <a:tab algn="l" pos="5511960"/>
                <a:tab algn="l" pos="6299280"/>
                <a:tab algn="l" pos="7086600"/>
                <a:tab algn="l" pos="7873920"/>
                <a:tab algn="l" pos="8661240"/>
                <a:tab algn="l" pos="9448920"/>
                <a:tab algn="l" pos="10236240"/>
              </a:tabLst>
            </a:pPr>
            <a:endParaRPr b="0" lang="en-US" sz="1000" strike="noStrike" u="none">
              <a:solidFill>
                <a:srgbClr val="000000"/>
              </a:solidFill>
              <a:effectLst/>
              <a:uFillTx/>
              <a:latin typeface="Arial"/>
            </a:endParaRPr>
          </a:p>
          <a:p>
            <a:pPr>
              <a:tabLst>
                <a:tab algn="l" pos="0"/>
                <a:tab algn="l" pos="787320"/>
                <a:tab algn="l" pos="1574640"/>
                <a:tab algn="l" pos="2362320"/>
                <a:tab algn="l" pos="3149640"/>
                <a:tab algn="l" pos="3936960"/>
                <a:tab algn="l" pos="4724280"/>
                <a:tab algn="l" pos="5511960"/>
                <a:tab algn="l" pos="6299280"/>
                <a:tab algn="l" pos="7086600"/>
                <a:tab algn="l" pos="7873920"/>
                <a:tab algn="l" pos="8661240"/>
                <a:tab algn="l" pos="9448920"/>
                <a:tab algn="l" pos="10236240"/>
              </a:tabLst>
            </a:pPr>
            <a:endParaRPr b="0" lang="en-US" sz="1000" strike="noStrike" u="none">
              <a:solidFill>
                <a:srgbClr val="000000"/>
              </a:solidFill>
              <a:effectLst/>
              <a:uFillTx/>
              <a:latin typeface="Arial"/>
            </a:endParaRPr>
          </a:p>
          <a:p>
            <a:pPr>
              <a:tabLst>
                <a:tab algn="l" pos="0"/>
                <a:tab algn="l" pos="787320"/>
                <a:tab algn="l" pos="1574640"/>
                <a:tab algn="l" pos="2362320"/>
                <a:tab algn="l" pos="3149640"/>
                <a:tab algn="l" pos="3936960"/>
                <a:tab algn="l" pos="4724280"/>
                <a:tab algn="l" pos="5511960"/>
                <a:tab algn="l" pos="6299280"/>
                <a:tab algn="l" pos="7086600"/>
                <a:tab algn="l" pos="7873920"/>
                <a:tab algn="l" pos="8661240"/>
                <a:tab algn="l" pos="9448920"/>
                <a:tab algn="l" pos="10236240"/>
              </a:tabLst>
            </a:pPr>
            <a:endParaRPr b="0" lang="en-US" sz="1000" strike="noStrike" u="none">
              <a:solidFill>
                <a:srgbClr val="000000"/>
              </a:solidFill>
              <a:effectLst/>
              <a:uFillTx/>
              <a:latin typeface="Arial"/>
            </a:endParaRPr>
          </a:p>
          <a:p>
            <a:pPr>
              <a:tabLst>
                <a:tab algn="l" pos="0"/>
                <a:tab algn="l" pos="787320"/>
                <a:tab algn="l" pos="1574640"/>
                <a:tab algn="l" pos="2362320"/>
                <a:tab algn="l" pos="3149640"/>
                <a:tab algn="l" pos="3936960"/>
                <a:tab algn="l" pos="4724280"/>
                <a:tab algn="l" pos="5511960"/>
                <a:tab algn="l" pos="6299280"/>
                <a:tab algn="l" pos="7086600"/>
                <a:tab algn="l" pos="7873920"/>
                <a:tab algn="l" pos="8661240"/>
                <a:tab algn="l" pos="9448920"/>
                <a:tab algn="l" pos="10236240"/>
              </a:tabLst>
            </a:pPr>
            <a:endParaRPr b="0" lang="en-US" sz="1000" strike="noStrike" u="none">
              <a:solidFill>
                <a:srgbClr val="000000"/>
              </a:solidFill>
              <a:effectLst/>
              <a:uFillTx/>
              <a:latin typeface="Arial"/>
            </a:endParaRPr>
          </a:p>
          <a:p>
            <a:pPr>
              <a:tabLst>
                <a:tab algn="l" pos="0"/>
                <a:tab algn="l" pos="787320"/>
                <a:tab algn="l" pos="1574640"/>
                <a:tab algn="l" pos="2362320"/>
                <a:tab algn="l" pos="3149640"/>
                <a:tab algn="l" pos="3936960"/>
                <a:tab algn="l" pos="4724280"/>
                <a:tab algn="l" pos="5511960"/>
                <a:tab algn="l" pos="6299280"/>
                <a:tab algn="l" pos="7086600"/>
                <a:tab algn="l" pos="7873920"/>
                <a:tab algn="l" pos="8661240"/>
                <a:tab algn="l" pos="9448920"/>
                <a:tab algn="l" pos="10236240"/>
              </a:tabLst>
            </a:pPr>
            <a:r>
              <a:rPr b="1" lang="en-US" sz="1000" strike="noStrike" u="none">
                <a:solidFill>
                  <a:srgbClr val="000000"/>
                </a:solidFill>
                <a:effectLst/>
                <a:uFillTx/>
                <a:latin typeface="Arial"/>
              </a:rPr>
              <a:t>Scaling/ flexibility</a:t>
            </a:r>
            <a:endParaRPr b="0" lang="en-US" sz="1000" strike="noStrike" u="none">
              <a:solidFill>
                <a:srgbClr val="000000"/>
              </a:solidFill>
              <a:effectLst/>
              <a:uFillTx/>
              <a:latin typeface="Arial"/>
            </a:endParaRPr>
          </a:p>
        </p:txBody>
      </p:sp>
      <p:sp>
        <p:nvSpPr>
          <p:cNvPr id="476" name="McK Footnote"/>
          <p:cNvSpPr/>
          <p:nvPr/>
        </p:nvSpPr>
        <p:spPr>
          <a:xfrm>
            <a:off x="162000" y="6124680"/>
            <a:ext cx="8789760" cy="311040"/>
          </a:xfrm>
          <a:prstGeom prst="rect">
            <a:avLst/>
          </a:prstGeom>
          <a:noFill/>
          <a:ln w="0">
            <a:noFill/>
          </a:ln>
        </p:spPr>
        <p:style>
          <a:lnRef idx="0"/>
          <a:fillRef idx="0"/>
          <a:effectRef idx="0"/>
          <a:fontRef idx="minor"/>
        </p:style>
        <p:txBody>
          <a:bodyPr lIns="0" rIns="0" tIns="0" bIns="0" anchor="b">
            <a:noAutofit/>
          </a:bodyPr>
          <a:p>
            <a:pPr marL="571680" indent="-571680">
              <a:spcAft>
                <a:spcPts val="176"/>
              </a:spcAft>
              <a:tabLst>
                <a:tab algn="l" pos="0"/>
                <a:tab algn="r" pos="520560"/>
                <a:tab algn="l" pos="804960"/>
                <a:tab algn="l" pos="1609560"/>
                <a:tab algn="l" pos="2414520"/>
                <a:tab algn="l" pos="3219480"/>
                <a:tab algn="l" pos="4024440"/>
                <a:tab algn="l" pos="4829040"/>
                <a:tab algn="l" pos="5634000"/>
                <a:tab algn="l" pos="6438960"/>
                <a:tab algn="l" pos="7243920"/>
                <a:tab algn="l" pos="8048520"/>
                <a:tab algn="l" pos="8853480"/>
                <a:tab algn="l" pos="9658440"/>
                <a:tab algn="l" pos="10463040"/>
              </a:tabLst>
            </a:pP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Legacy data services include ATM, Frame Relay, and Private Line networks</a:t>
            </a:r>
            <a:endParaRPr b="0" lang="en-US" sz="1200" strike="noStrike" u="none">
              <a:solidFill>
                <a:srgbClr val="000000"/>
              </a:solidFill>
              <a:effectLst/>
              <a:uFillTx/>
              <a:latin typeface="Arial"/>
            </a:endParaRPr>
          </a:p>
          <a:p>
            <a:pPr marL="571680" indent="-571680">
              <a:spcAft>
                <a:spcPts val="176"/>
              </a:spcAft>
              <a:tabLst>
                <a:tab algn="l" pos="0"/>
                <a:tab algn="r" pos="520560"/>
                <a:tab algn="l" pos="804960"/>
                <a:tab algn="l" pos="1609560"/>
                <a:tab algn="l" pos="2414520"/>
                <a:tab algn="l" pos="3219480"/>
                <a:tab algn="l" pos="4024440"/>
                <a:tab algn="l" pos="4829040"/>
                <a:tab algn="l" pos="5634000"/>
                <a:tab algn="l" pos="6438960"/>
                <a:tab algn="l" pos="7243920"/>
                <a:tab algn="l" pos="8048520"/>
                <a:tab algn="l" pos="8853480"/>
                <a:tab algn="l" pos="9658440"/>
                <a:tab algn="l" pos="10463040"/>
              </a:tabLst>
            </a:pP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Source:</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IDC</a:t>
            </a:r>
            <a:endParaRPr b="0" lang="en-US" sz="1200" strike="noStrike" u="none">
              <a:solidFill>
                <a:srgbClr val="000000"/>
              </a:solidFill>
              <a:effectLst/>
              <a:uFillTx/>
              <a:latin typeface="Arial"/>
            </a:endParaRPr>
          </a:p>
        </p:txBody>
      </p:sp>
      <p:sp>
        <p:nvSpPr>
          <p:cNvPr id="477" name=""/>
          <p:cNvSpPr/>
          <p:nvPr/>
        </p:nvSpPr>
        <p:spPr>
          <a:xfrm>
            <a:off x="1171440" y="1992240"/>
            <a:ext cx="1279800" cy="3717720"/>
          </a:xfrm>
          <a:prstGeom prst="rect">
            <a:avLst/>
          </a:prstGeom>
          <a:noFill/>
          <a:ln w="0">
            <a:noFill/>
          </a:ln>
        </p:spPr>
        <p:style>
          <a:lnRef idx="0"/>
          <a:fillRef idx="0"/>
          <a:effectRef idx="0"/>
          <a:fontRef idx="minor"/>
        </p:style>
        <p:txBody>
          <a:bodyPr lIns="0" rIns="0" tIns="0" bIns="0" anchor="t">
            <a:spAutoFit/>
          </a:bodyPr>
          <a:p>
            <a:pPr lvl="1" marL="127080" indent="-125640">
              <a:buClr>
                <a:srgbClr val="000000"/>
              </a:buClr>
              <a:buSzPct val="120000"/>
              <a:buFont typeface="Arial"/>
              <a:buChar char="•"/>
              <a:tabLst>
                <a:tab algn="l" pos="787320"/>
                <a:tab algn="l" pos="1574640"/>
                <a:tab algn="l" pos="2362320"/>
                <a:tab algn="l" pos="3149640"/>
                <a:tab algn="l" pos="3936960"/>
                <a:tab algn="l" pos="4724280"/>
                <a:tab algn="l" pos="5511960"/>
                <a:tab algn="l" pos="6299280"/>
                <a:tab algn="l" pos="7086600"/>
                <a:tab algn="l" pos="7873920"/>
                <a:tab algn="l" pos="8661240"/>
                <a:tab algn="l" pos="9448920"/>
                <a:tab algn="l" pos="10236240"/>
              </a:tabLst>
            </a:pPr>
            <a:r>
              <a:rPr b="0" lang="en-US" sz="1000" strike="noStrike" u="none">
                <a:solidFill>
                  <a:srgbClr val="000000"/>
                </a:solidFill>
                <a:effectLst/>
                <a:uFillTx/>
                <a:latin typeface="Arial"/>
              </a:rPr>
              <a:t>Different applications better suited for specific services</a:t>
            </a:r>
            <a:endParaRPr b="0" lang="en-US" sz="1000" strike="noStrike" u="none">
              <a:solidFill>
                <a:srgbClr val="000000"/>
              </a:solidFill>
              <a:effectLst/>
              <a:uFillTx/>
              <a:latin typeface="Arial"/>
            </a:endParaRPr>
          </a:p>
          <a:p>
            <a:pPr lvl="2" marL="260280" indent="-131760">
              <a:buClr>
                <a:srgbClr val="000000"/>
              </a:buClr>
              <a:buFont typeface="Arial"/>
              <a:buChar char="–"/>
              <a:tabLst>
                <a:tab algn="l" pos="787320"/>
                <a:tab algn="l" pos="1574640"/>
                <a:tab algn="l" pos="2362320"/>
                <a:tab algn="l" pos="3149640"/>
                <a:tab algn="l" pos="3936960"/>
                <a:tab algn="l" pos="4724280"/>
                <a:tab algn="l" pos="5511960"/>
                <a:tab algn="l" pos="6299280"/>
                <a:tab algn="l" pos="7086600"/>
                <a:tab algn="l" pos="7873920"/>
                <a:tab algn="l" pos="8661240"/>
                <a:tab algn="l" pos="9448920"/>
                <a:tab algn="l" pos="10236240"/>
              </a:tabLst>
            </a:pPr>
            <a:r>
              <a:rPr b="0" lang="en-US" sz="1000" strike="noStrike" u="none">
                <a:solidFill>
                  <a:srgbClr val="000000"/>
                </a:solidFill>
                <a:effectLst/>
                <a:uFillTx/>
                <a:latin typeface="Arial"/>
              </a:rPr>
              <a:t>ATM for video</a:t>
            </a:r>
            <a:endParaRPr b="0" lang="en-US" sz="1000" strike="noStrike" u="none">
              <a:solidFill>
                <a:srgbClr val="000000"/>
              </a:solidFill>
              <a:effectLst/>
              <a:uFillTx/>
              <a:latin typeface="Arial"/>
            </a:endParaRPr>
          </a:p>
          <a:p>
            <a:pPr lvl="2" marL="260280" indent="-131760">
              <a:buClr>
                <a:srgbClr val="000000"/>
              </a:buClr>
              <a:buFont typeface="Arial"/>
              <a:buChar char="–"/>
              <a:tabLst>
                <a:tab algn="l" pos="787320"/>
                <a:tab algn="l" pos="1574640"/>
                <a:tab algn="l" pos="2362320"/>
                <a:tab algn="l" pos="3149640"/>
                <a:tab algn="l" pos="3936960"/>
                <a:tab algn="l" pos="4724280"/>
                <a:tab algn="l" pos="5511960"/>
                <a:tab algn="l" pos="6299280"/>
                <a:tab algn="l" pos="7086600"/>
                <a:tab algn="l" pos="7873920"/>
                <a:tab algn="l" pos="8661240"/>
                <a:tab algn="l" pos="9448920"/>
                <a:tab algn="l" pos="10236240"/>
              </a:tabLst>
            </a:pPr>
            <a:r>
              <a:rPr b="0" lang="en-US" sz="1000" strike="noStrike" u="none">
                <a:solidFill>
                  <a:srgbClr val="000000"/>
                </a:solidFill>
                <a:effectLst/>
                <a:uFillTx/>
                <a:latin typeface="Arial"/>
              </a:rPr>
              <a:t>Private line for voice</a:t>
            </a:r>
            <a:endParaRPr b="0" lang="en-US" sz="1000" strike="noStrike" u="none">
              <a:solidFill>
                <a:srgbClr val="000000"/>
              </a:solidFill>
              <a:effectLst/>
              <a:uFillTx/>
              <a:latin typeface="Arial"/>
            </a:endParaRPr>
          </a:p>
          <a:p>
            <a:pPr lvl="2" marL="260280" indent="-131760">
              <a:buClr>
                <a:srgbClr val="000000"/>
              </a:buClr>
              <a:buFont typeface="Arial"/>
              <a:buChar char="–"/>
              <a:tabLst>
                <a:tab algn="l" pos="787320"/>
                <a:tab algn="l" pos="1574640"/>
                <a:tab algn="l" pos="2362320"/>
                <a:tab algn="l" pos="3149640"/>
                <a:tab algn="l" pos="3936960"/>
                <a:tab algn="l" pos="4724280"/>
                <a:tab algn="l" pos="5511960"/>
                <a:tab algn="l" pos="6299280"/>
                <a:tab algn="l" pos="7086600"/>
                <a:tab algn="l" pos="7873920"/>
                <a:tab algn="l" pos="8661240"/>
                <a:tab algn="l" pos="9448920"/>
                <a:tab algn="l" pos="10236240"/>
              </a:tabLst>
            </a:pPr>
            <a:endParaRPr b="0" lang="en-US" sz="1000" strike="noStrike" u="none">
              <a:solidFill>
                <a:srgbClr val="000000"/>
              </a:solidFill>
              <a:effectLst/>
              <a:uFillTx/>
              <a:latin typeface="Arial"/>
            </a:endParaRPr>
          </a:p>
          <a:p>
            <a:pPr lvl="1" marL="127080" indent="-125640">
              <a:buClr>
                <a:srgbClr val="000000"/>
              </a:buClr>
              <a:buSzPct val="120000"/>
              <a:buFont typeface="Arial"/>
              <a:buChar char="•"/>
              <a:tabLst>
                <a:tab algn="l" pos="787320"/>
                <a:tab algn="l" pos="1574640"/>
                <a:tab algn="l" pos="2362320"/>
                <a:tab algn="l" pos="3149640"/>
                <a:tab algn="l" pos="3936960"/>
                <a:tab algn="l" pos="4724280"/>
                <a:tab algn="l" pos="5511960"/>
                <a:tab algn="l" pos="6299280"/>
                <a:tab algn="l" pos="7086600"/>
                <a:tab algn="l" pos="7873920"/>
                <a:tab algn="l" pos="8661240"/>
                <a:tab algn="l" pos="9448920"/>
                <a:tab algn="l" pos="10236240"/>
              </a:tabLst>
            </a:pPr>
            <a:r>
              <a:rPr b="0" lang="en-US" sz="1000" strike="noStrike" u="none">
                <a:solidFill>
                  <a:srgbClr val="000000"/>
                </a:solidFill>
                <a:effectLst/>
                <a:uFillTx/>
                <a:latin typeface="Arial"/>
              </a:rPr>
              <a:t>Traditional PSTN-based solution</a:t>
            </a:r>
            <a:endParaRPr b="0" lang="en-US" sz="1000" strike="noStrike" u="none">
              <a:solidFill>
                <a:srgbClr val="000000"/>
              </a:solidFill>
              <a:effectLst/>
              <a:uFillTx/>
              <a:latin typeface="Arial"/>
            </a:endParaRPr>
          </a:p>
          <a:p>
            <a:pPr lvl="1" marL="127080" indent="-125640">
              <a:buClr>
                <a:srgbClr val="000000"/>
              </a:buClr>
              <a:buSzPct val="120000"/>
              <a:buFont typeface="Arial"/>
              <a:buChar char="•"/>
              <a:tabLst>
                <a:tab algn="l" pos="787320"/>
                <a:tab algn="l" pos="1574640"/>
                <a:tab algn="l" pos="2362320"/>
                <a:tab algn="l" pos="3149640"/>
                <a:tab algn="l" pos="3936960"/>
                <a:tab algn="l" pos="4724280"/>
                <a:tab algn="l" pos="5511960"/>
                <a:tab algn="l" pos="6299280"/>
                <a:tab algn="l" pos="7086600"/>
                <a:tab algn="l" pos="7873920"/>
                <a:tab algn="l" pos="8661240"/>
                <a:tab algn="l" pos="9448920"/>
                <a:tab algn="l" pos="10236240"/>
              </a:tabLst>
            </a:pPr>
            <a:r>
              <a:rPr b="0" lang="en-US" sz="1000" strike="noStrike" u="none">
                <a:solidFill>
                  <a:srgbClr val="000000"/>
                </a:solidFill>
                <a:effectLst/>
                <a:uFillTx/>
                <a:latin typeface="Arial"/>
              </a:rPr>
              <a:t>Dial-up to modem bank-server</a:t>
            </a:r>
            <a:endParaRPr b="0" lang="en-US" sz="1000" strike="noStrike" u="none">
              <a:solidFill>
                <a:srgbClr val="000000"/>
              </a:solidFill>
              <a:effectLst/>
              <a:uFillTx/>
              <a:latin typeface="Arial"/>
            </a:endParaRPr>
          </a:p>
          <a:p>
            <a:pPr lvl="1" marL="127080" indent="-125640">
              <a:buClr>
                <a:srgbClr val="000000"/>
              </a:buClr>
              <a:buSzPct val="120000"/>
              <a:buFont typeface="Arial"/>
              <a:buChar char="•"/>
              <a:tabLst>
                <a:tab algn="l" pos="787320"/>
                <a:tab algn="l" pos="1574640"/>
                <a:tab algn="l" pos="2362320"/>
                <a:tab algn="l" pos="3149640"/>
                <a:tab algn="l" pos="3936960"/>
                <a:tab algn="l" pos="4724280"/>
                <a:tab algn="l" pos="5511960"/>
                <a:tab algn="l" pos="6299280"/>
                <a:tab algn="l" pos="7086600"/>
                <a:tab algn="l" pos="7873920"/>
                <a:tab algn="l" pos="8661240"/>
                <a:tab algn="l" pos="9448920"/>
                <a:tab algn="l" pos="10236240"/>
              </a:tabLst>
            </a:pPr>
            <a:endParaRPr b="0" lang="en-US" sz="1000" strike="noStrike" u="none">
              <a:solidFill>
                <a:srgbClr val="000000"/>
              </a:solidFill>
              <a:effectLst/>
              <a:uFillTx/>
              <a:latin typeface="Arial"/>
            </a:endParaRPr>
          </a:p>
          <a:p>
            <a:pPr lvl="1" marL="127080" indent="-125640">
              <a:buClr>
                <a:srgbClr val="000000"/>
              </a:buClr>
              <a:buSzPct val="120000"/>
              <a:buFont typeface="Arial"/>
              <a:buChar char="•"/>
              <a:tabLst>
                <a:tab algn="l" pos="787320"/>
                <a:tab algn="l" pos="1574640"/>
                <a:tab algn="l" pos="2362320"/>
                <a:tab algn="l" pos="3149640"/>
                <a:tab algn="l" pos="3936960"/>
                <a:tab algn="l" pos="4724280"/>
                <a:tab algn="l" pos="5511960"/>
                <a:tab algn="l" pos="6299280"/>
                <a:tab algn="l" pos="7086600"/>
                <a:tab algn="l" pos="7873920"/>
                <a:tab algn="l" pos="8661240"/>
                <a:tab algn="l" pos="9448920"/>
                <a:tab algn="l" pos="10236240"/>
              </a:tabLst>
            </a:pPr>
            <a:endParaRPr b="0" lang="en-US" sz="1000" strike="noStrike" u="none">
              <a:solidFill>
                <a:srgbClr val="000000"/>
              </a:solidFill>
              <a:effectLst/>
              <a:uFillTx/>
              <a:latin typeface="Arial"/>
            </a:endParaRPr>
          </a:p>
          <a:p>
            <a:pPr lvl="1" marL="127080" indent="-125640">
              <a:buClr>
                <a:srgbClr val="000000"/>
              </a:buClr>
              <a:buSzPct val="120000"/>
              <a:buFont typeface="Arial"/>
              <a:buChar char="•"/>
              <a:tabLst>
                <a:tab algn="l" pos="787320"/>
                <a:tab algn="l" pos="1574640"/>
                <a:tab algn="l" pos="2362320"/>
                <a:tab algn="l" pos="3149640"/>
                <a:tab algn="l" pos="3936960"/>
                <a:tab algn="l" pos="4724280"/>
                <a:tab algn="l" pos="5511960"/>
                <a:tab algn="l" pos="6299280"/>
                <a:tab algn="l" pos="7086600"/>
                <a:tab algn="l" pos="7873920"/>
                <a:tab algn="l" pos="8661240"/>
                <a:tab algn="l" pos="9448920"/>
                <a:tab algn="l" pos="10236240"/>
              </a:tabLst>
            </a:pPr>
            <a:r>
              <a:rPr b="0" lang="en-US" sz="1000" strike="noStrike" u="none">
                <a:solidFill>
                  <a:srgbClr val="000000"/>
                </a:solidFill>
                <a:effectLst/>
                <a:uFillTx/>
                <a:latin typeface="Arial"/>
              </a:rPr>
              <a:t>Well-established/ trusted security protocols</a:t>
            </a:r>
            <a:endParaRPr b="0" lang="en-US" sz="1000" strike="noStrike" u="none">
              <a:solidFill>
                <a:srgbClr val="000000"/>
              </a:solidFill>
              <a:effectLst/>
              <a:uFillTx/>
              <a:latin typeface="Arial"/>
            </a:endParaRPr>
          </a:p>
          <a:p>
            <a:pPr lvl="1" marL="127080" indent="-125640">
              <a:buClr>
                <a:srgbClr val="000000"/>
              </a:buClr>
              <a:buSzPct val="120000"/>
              <a:buFont typeface="Arial"/>
              <a:buChar char="•"/>
              <a:tabLst>
                <a:tab algn="l" pos="787320"/>
                <a:tab algn="l" pos="1574640"/>
                <a:tab algn="l" pos="2362320"/>
                <a:tab algn="l" pos="3149640"/>
                <a:tab algn="l" pos="3936960"/>
                <a:tab algn="l" pos="4724280"/>
                <a:tab algn="l" pos="5511960"/>
                <a:tab algn="l" pos="6299280"/>
                <a:tab algn="l" pos="7086600"/>
                <a:tab algn="l" pos="7873920"/>
                <a:tab algn="l" pos="8661240"/>
                <a:tab algn="l" pos="9448920"/>
                <a:tab algn="l" pos="10236240"/>
              </a:tabLst>
            </a:pPr>
            <a:r>
              <a:rPr b="0" lang="en-US" sz="1000" strike="noStrike" u="none">
                <a:solidFill>
                  <a:srgbClr val="000000"/>
                </a:solidFill>
                <a:effectLst/>
                <a:uFillTx/>
                <a:latin typeface="Arial"/>
              </a:rPr>
              <a:t>Security handled in the network</a:t>
            </a:r>
            <a:endParaRPr b="0" lang="en-US" sz="1000" strike="noStrike" u="none">
              <a:solidFill>
                <a:srgbClr val="000000"/>
              </a:solidFill>
              <a:effectLst/>
              <a:uFillTx/>
              <a:latin typeface="Arial"/>
            </a:endParaRPr>
          </a:p>
          <a:p>
            <a:pPr lvl="1" marL="127080" indent="-125640">
              <a:buClr>
                <a:srgbClr val="000000"/>
              </a:buClr>
              <a:buSzPct val="120000"/>
              <a:buFont typeface="Arial"/>
              <a:buChar char="•"/>
              <a:tabLst>
                <a:tab algn="l" pos="787320"/>
                <a:tab algn="l" pos="1574640"/>
                <a:tab algn="l" pos="2362320"/>
                <a:tab algn="l" pos="3149640"/>
                <a:tab algn="l" pos="3936960"/>
                <a:tab algn="l" pos="4724280"/>
                <a:tab algn="l" pos="5511960"/>
                <a:tab algn="l" pos="6299280"/>
                <a:tab algn="l" pos="7086600"/>
                <a:tab algn="l" pos="7873920"/>
                <a:tab algn="l" pos="8661240"/>
                <a:tab algn="l" pos="9448920"/>
                <a:tab algn="l" pos="10236240"/>
              </a:tabLst>
            </a:pPr>
            <a:endParaRPr b="0" lang="en-US" sz="1000" strike="noStrike" u="none">
              <a:solidFill>
                <a:srgbClr val="000000"/>
              </a:solidFill>
              <a:effectLst/>
              <a:uFillTx/>
              <a:latin typeface="Arial"/>
            </a:endParaRPr>
          </a:p>
          <a:p>
            <a:pPr lvl="1" marL="127080" indent="-125640">
              <a:buClr>
                <a:srgbClr val="000000"/>
              </a:buClr>
              <a:buSzPct val="120000"/>
              <a:buFont typeface="Arial"/>
              <a:buChar char="•"/>
              <a:tabLst>
                <a:tab algn="l" pos="787320"/>
                <a:tab algn="l" pos="1574640"/>
                <a:tab algn="l" pos="2362320"/>
                <a:tab algn="l" pos="3149640"/>
                <a:tab algn="l" pos="3936960"/>
                <a:tab algn="l" pos="4724280"/>
                <a:tab algn="l" pos="5511960"/>
                <a:tab algn="l" pos="6299280"/>
                <a:tab algn="l" pos="7086600"/>
                <a:tab algn="l" pos="7873920"/>
                <a:tab algn="l" pos="8661240"/>
                <a:tab algn="l" pos="9448920"/>
                <a:tab algn="l" pos="10236240"/>
              </a:tabLst>
            </a:pPr>
            <a:r>
              <a:rPr b="0" lang="en-US" sz="1000" strike="noStrike" u="none">
                <a:solidFill>
                  <a:srgbClr val="000000"/>
                </a:solidFill>
                <a:effectLst/>
                <a:uFillTx/>
                <a:latin typeface="Arial"/>
              </a:rPr>
              <a:t>Long lead times/ costs associated with adding sites/ capacity</a:t>
            </a:r>
            <a:endParaRPr b="0" lang="en-US" sz="1000" strike="noStrike" u="none">
              <a:solidFill>
                <a:srgbClr val="000000"/>
              </a:solidFill>
              <a:effectLst/>
              <a:uFillTx/>
              <a:latin typeface="Arial"/>
            </a:endParaRPr>
          </a:p>
        </p:txBody>
      </p:sp>
      <p:sp>
        <p:nvSpPr>
          <p:cNvPr id="478" name=""/>
          <p:cNvSpPr/>
          <p:nvPr/>
        </p:nvSpPr>
        <p:spPr>
          <a:xfrm>
            <a:off x="2523960" y="1992240"/>
            <a:ext cx="1292400" cy="3735720"/>
          </a:xfrm>
          <a:prstGeom prst="rect">
            <a:avLst/>
          </a:prstGeom>
          <a:noFill/>
          <a:ln w="0">
            <a:noFill/>
          </a:ln>
        </p:spPr>
        <p:style>
          <a:lnRef idx="0"/>
          <a:fillRef idx="0"/>
          <a:effectRef idx="0"/>
          <a:fontRef idx="minor"/>
        </p:style>
        <p:txBody>
          <a:bodyPr lIns="0" rIns="0" tIns="0" bIns="0" anchor="t">
            <a:spAutoFit/>
          </a:bodyPr>
          <a:p>
            <a:pPr lvl="1" marL="127080" indent="-125640">
              <a:buClr>
                <a:srgbClr val="000000"/>
              </a:buClr>
              <a:buSzPct val="120000"/>
              <a:buFont typeface="Arial"/>
              <a:buChar char="•"/>
              <a:tabLst>
                <a:tab algn="l" pos="787320"/>
                <a:tab algn="l" pos="1574640"/>
                <a:tab algn="l" pos="2362320"/>
                <a:tab algn="l" pos="3149640"/>
                <a:tab algn="l" pos="3936960"/>
                <a:tab algn="l" pos="4724280"/>
                <a:tab algn="l" pos="5511960"/>
                <a:tab algn="l" pos="6299280"/>
                <a:tab algn="l" pos="7086600"/>
                <a:tab algn="l" pos="7873920"/>
                <a:tab algn="l" pos="8661240"/>
                <a:tab algn="l" pos="9448920"/>
                <a:tab algn="l" pos="10236240"/>
              </a:tabLst>
            </a:pPr>
            <a:r>
              <a:rPr b="0" lang="en-US" sz="1000" strike="noStrike" u="none">
                <a:solidFill>
                  <a:srgbClr val="000000"/>
                </a:solidFill>
                <a:effectLst/>
                <a:uFillTx/>
                <a:latin typeface="Arial"/>
              </a:rPr>
              <a:t>All applications treated equally (as IP packets)</a:t>
            </a:r>
            <a:endParaRPr b="0" lang="en-US" sz="1000" strike="noStrike" u="none">
              <a:solidFill>
                <a:srgbClr val="000000"/>
              </a:solidFill>
              <a:effectLst/>
              <a:uFillTx/>
              <a:latin typeface="Arial"/>
            </a:endParaRPr>
          </a:p>
          <a:p>
            <a:pPr lvl="1" marL="127080" indent="-125640">
              <a:buClr>
                <a:srgbClr val="000000"/>
              </a:buClr>
              <a:buSzPct val="120000"/>
              <a:buFont typeface="Arial"/>
              <a:buChar char="•"/>
              <a:tabLst>
                <a:tab algn="l" pos="787320"/>
                <a:tab algn="l" pos="1574640"/>
                <a:tab algn="l" pos="2362320"/>
                <a:tab algn="l" pos="3149640"/>
                <a:tab algn="l" pos="3936960"/>
                <a:tab algn="l" pos="4724280"/>
                <a:tab algn="l" pos="5511960"/>
                <a:tab algn="l" pos="6299280"/>
                <a:tab algn="l" pos="7086600"/>
                <a:tab algn="l" pos="7873920"/>
                <a:tab algn="l" pos="8661240"/>
                <a:tab algn="l" pos="9448920"/>
                <a:tab algn="l" pos="10236240"/>
              </a:tabLst>
            </a:pPr>
            <a:r>
              <a:rPr b="0" lang="en-US" sz="1000" strike="noStrike" u="none">
                <a:solidFill>
                  <a:srgbClr val="000000"/>
                </a:solidFill>
                <a:effectLst/>
                <a:uFillTx/>
                <a:latin typeface="Arial"/>
              </a:rPr>
              <a:t>Traffic prioritization/ labeling enables service levers</a:t>
            </a:r>
            <a:endParaRPr b="0" lang="en-US" sz="1000" strike="noStrike" u="none">
              <a:solidFill>
                <a:srgbClr val="000000"/>
              </a:solidFill>
              <a:effectLst/>
              <a:uFillTx/>
              <a:latin typeface="Arial"/>
            </a:endParaRPr>
          </a:p>
          <a:p>
            <a:pPr lvl="1" marL="127080" indent="-125640">
              <a:buClr>
                <a:srgbClr val="000000"/>
              </a:buClr>
              <a:buSzPct val="120000"/>
              <a:buFont typeface="Arial"/>
              <a:buChar char="•"/>
              <a:tabLst>
                <a:tab algn="l" pos="787320"/>
                <a:tab algn="l" pos="1574640"/>
                <a:tab algn="l" pos="2362320"/>
                <a:tab algn="l" pos="3149640"/>
                <a:tab algn="l" pos="3936960"/>
                <a:tab algn="l" pos="4724280"/>
                <a:tab algn="l" pos="5511960"/>
                <a:tab algn="l" pos="6299280"/>
                <a:tab algn="l" pos="7086600"/>
                <a:tab algn="l" pos="7873920"/>
                <a:tab algn="l" pos="8661240"/>
                <a:tab algn="l" pos="9448920"/>
                <a:tab algn="l" pos="10236240"/>
              </a:tabLst>
            </a:pPr>
            <a:endParaRPr b="0" lang="en-US" sz="1000" strike="noStrike" u="none">
              <a:solidFill>
                <a:srgbClr val="000000"/>
              </a:solidFill>
              <a:effectLst/>
              <a:uFillTx/>
              <a:latin typeface="Arial"/>
            </a:endParaRPr>
          </a:p>
          <a:p>
            <a:pPr lvl="1" marL="127080" indent="-125640">
              <a:buClr>
                <a:srgbClr val="000000"/>
              </a:buClr>
              <a:buSzPct val="120000"/>
              <a:buFont typeface="Arial"/>
              <a:buChar char="•"/>
              <a:tabLst>
                <a:tab algn="l" pos="787320"/>
                <a:tab algn="l" pos="1574640"/>
                <a:tab algn="l" pos="2362320"/>
                <a:tab algn="l" pos="3149640"/>
                <a:tab algn="l" pos="3936960"/>
                <a:tab algn="l" pos="4724280"/>
                <a:tab algn="l" pos="5511960"/>
                <a:tab algn="l" pos="6299280"/>
                <a:tab algn="l" pos="7086600"/>
                <a:tab algn="l" pos="7873920"/>
                <a:tab algn="l" pos="8661240"/>
                <a:tab algn="l" pos="9448920"/>
                <a:tab algn="l" pos="10236240"/>
              </a:tabLst>
            </a:pPr>
            <a:endParaRPr b="0" lang="en-US" sz="1000" strike="noStrike" u="none">
              <a:solidFill>
                <a:srgbClr val="000000"/>
              </a:solidFill>
              <a:effectLst/>
              <a:uFillTx/>
              <a:latin typeface="Arial"/>
            </a:endParaRPr>
          </a:p>
          <a:p>
            <a:pPr lvl="1" marL="127080" indent="-125640">
              <a:buClr>
                <a:srgbClr val="000000"/>
              </a:buClr>
              <a:buSzPct val="120000"/>
              <a:buFont typeface="Arial"/>
              <a:buChar char="•"/>
              <a:tabLst>
                <a:tab algn="l" pos="787320"/>
                <a:tab algn="l" pos="1574640"/>
                <a:tab algn="l" pos="2362320"/>
                <a:tab algn="l" pos="3149640"/>
                <a:tab algn="l" pos="3936960"/>
                <a:tab algn="l" pos="4724280"/>
                <a:tab algn="l" pos="5511960"/>
                <a:tab algn="l" pos="6299280"/>
                <a:tab algn="l" pos="7086600"/>
                <a:tab algn="l" pos="7873920"/>
                <a:tab algn="l" pos="8661240"/>
                <a:tab algn="l" pos="9448920"/>
                <a:tab algn="l" pos="10236240"/>
              </a:tabLst>
            </a:pPr>
            <a:r>
              <a:rPr b="0" lang="en-US" sz="1000" strike="noStrike" u="none">
                <a:solidFill>
                  <a:srgbClr val="000000"/>
                </a:solidFill>
                <a:effectLst/>
                <a:uFillTx/>
                <a:latin typeface="Arial"/>
              </a:rPr>
              <a:t>Access through ISP (DSL, cable, dial-up)</a:t>
            </a:r>
            <a:endParaRPr b="0" lang="en-US" sz="1000" strike="noStrike" u="none">
              <a:solidFill>
                <a:srgbClr val="000000"/>
              </a:solidFill>
              <a:effectLst/>
              <a:uFillTx/>
              <a:latin typeface="Arial"/>
            </a:endParaRPr>
          </a:p>
          <a:p>
            <a:pPr lvl="1" marL="127080" indent="-125640">
              <a:buClr>
                <a:srgbClr val="000000"/>
              </a:buClr>
              <a:buSzPct val="120000"/>
              <a:buFont typeface="Arial"/>
              <a:buChar char="•"/>
              <a:tabLst>
                <a:tab algn="l" pos="787320"/>
                <a:tab algn="l" pos="1574640"/>
                <a:tab algn="l" pos="2362320"/>
                <a:tab algn="l" pos="3149640"/>
                <a:tab algn="l" pos="3936960"/>
                <a:tab algn="l" pos="4724280"/>
                <a:tab algn="l" pos="5511960"/>
                <a:tab algn="l" pos="6299280"/>
                <a:tab algn="l" pos="7086600"/>
                <a:tab algn="l" pos="7873920"/>
                <a:tab algn="l" pos="8661240"/>
                <a:tab algn="l" pos="9448920"/>
                <a:tab algn="l" pos="10236240"/>
              </a:tabLst>
            </a:pPr>
            <a:r>
              <a:rPr b="0" lang="en-US" sz="1000" strike="noStrike" u="none">
                <a:solidFill>
                  <a:srgbClr val="000000"/>
                </a:solidFill>
                <a:effectLst/>
                <a:uFillTx/>
                <a:latin typeface="Arial"/>
              </a:rPr>
              <a:t>“Tunnel” through Public Internet to access WAN</a:t>
            </a:r>
            <a:endParaRPr b="0" lang="en-US" sz="1000" strike="noStrike" u="none">
              <a:solidFill>
                <a:srgbClr val="000000"/>
              </a:solidFill>
              <a:effectLst/>
              <a:uFillTx/>
              <a:latin typeface="Arial"/>
            </a:endParaRPr>
          </a:p>
          <a:p>
            <a:pPr lvl="1" marL="127080" indent="-125640">
              <a:buClr>
                <a:srgbClr val="000000"/>
              </a:buClr>
              <a:buSzPct val="120000"/>
              <a:buFont typeface="Arial"/>
              <a:buChar char="•"/>
              <a:tabLst>
                <a:tab algn="l" pos="787320"/>
                <a:tab algn="l" pos="1574640"/>
                <a:tab algn="l" pos="2362320"/>
                <a:tab algn="l" pos="3149640"/>
                <a:tab algn="l" pos="3936960"/>
                <a:tab algn="l" pos="4724280"/>
                <a:tab algn="l" pos="5511960"/>
                <a:tab algn="l" pos="6299280"/>
                <a:tab algn="l" pos="7086600"/>
                <a:tab algn="l" pos="7873920"/>
                <a:tab algn="l" pos="8661240"/>
                <a:tab algn="l" pos="9448920"/>
                <a:tab algn="l" pos="10236240"/>
              </a:tabLst>
            </a:pPr>
            <a:endParaRPr b="0" lang="en-US" sz="1000" strike="noStrike" u="none">
              <a:solidFill>
                <a:srgbClr val="000000"/>
              </a:solidFill>
              <a:effectLst/>
              <a:uFillTx/>
              <a:latin typeface="Arial"/>
            </a:endParaRPr>
          </a:p>
          <a:p>
            <a:pPr lvl="1" marL="127080" indent="-125640">
              <a:buClr>
                <a:srgbClr val="000000"/>
              </a:buClr>
              <a:buSzPct val="120000"/>
              <a:buFont typeface="Arial"/>
              <a:buChar char="•"/>
              <a:tabLst>
                <a:tab algn="l" pos="787320"/>
                <a:tab algn="l" pos="1574640"/>
                <a:tab algn="l" pos="2362320"/>
                <a:tab algn="l" pos="3149640"/>
                <a:tab algn="l" pos="3936960"/>
                <a:tab algn="l" pos="4724280"/>
                <a:tab algn="l" pos="5511960"/>
                <a:tab algn="l" pos="6299280"/>
                <a:tab algn="l" pos="7086600"/>
                <a:tab algn="l" pos="7873920"/>
                <a:tab algn="l" pos="8661240"/>
                <a:tab algn="l" pos="9448920"/>
                <a:tab algn="l" pos="10236240"/>
              </a:tabLst>
            </a:pPr>
            <a:r>
              <a:rPr b="0" lang="en-US" sz="1000" strike="noStrike" u="none">
                <a:solidFill>
                  <a:srgbClr val="000000"/>
                </a:solidFill>
                <a:effectLst/>
                <a:uFillTx/>
                <a:latin typeface="Arial"/>
              </a:rPr>
              <a:t>Lack of standards for security</a:t>
            </a:r>
            <a:endParaRPr b="0" lang="en-US" sz="1000" strike="noStrike" u="none">
              <a:solidFill>
                <a:srgbClr val="000000"/>
              </a:solidFill>
              <a:effectLst/>
              <a:uFillTx/>
              <a:latin typeface="Arial"/>
            </a:endParaRPr>
          </a:p>
          <a:p>
            <a:pPr lvl="1" marL="127080" indent="-125640">
              <a:buClr>
                <a:srgbClr val="000000"/>
              </a:buClr>
              <a:buSzPct val="120000"/>
              <a:buFont typeface="Arial"/>
              <a:buChar char="•"/>
              <a:tabLst>
                <a:tab algn="l" pos="787320"/>
                <a:tab algn="l" pos="1574640"/>
                <a:tab algn="l" pos="2362320"/>
                <a:tab algn="l" pos="3149640"/>
                <a:tab algn="l" pos="3936960"/>
                <a:tab algn="l" pos="4724280"/>
                <a:tab algn="l" pos="5511960"/>
                <a:tab algn="l" pos="6299280"/>
                <a:tab algn="l" pos="7086600"/>
                <a:tab algn="l" pos="7873920"/>
                <a:tab algn="l" pos="8661240"/>
                <a:tab algn="l" pos="9448920"/>
                <a:tab algn="l" pos="10236240"/>
              </a:tabLst>
            </a:pPr>
            <a:r>
              <a:rPr b="0" lang="en-US" sz="1000" strike="noStrike" u="none">
                <a:solidFill>
                  <a:srgbClr val="000000"/>
                </a:solidFill>
                <a:effectLst/>
                <a:uFillTx/>
                <a:latin typeface="Arial"/>
              </a:rPr>
              <a:t>Network and client -based options for security</a:t>
            </a:r>
            <a:endParaRPr b="0" lang="en-US" sz="1000" strike="noStrike" u="none">
              <a:solidFill>
                <a:srgbClr val="000000"/>
              </a:solidFill>
              <a:effectLst/>
              <a:uFillTx/>
              <a:latin typeface="Arial"/>
            </a:endParaRPr>
          </a:p>
          <a:p>
            <a:pPr lvl="1" marL="127080" indent="-125640">
              <a:buClr>
                <a:srgbClr val="000000"/>
              </a:buClr>
              <a:buSzPct val="120000"/>
              <a:buFont typeface="Arial"/>
              <a:buChar char="•"/>
              <a:tabLst>
                <a:tab algn="l" pos="787320"/>
                <a:tab algn="l" pos="1574640"/>
                <a:tab algn="l" pos="2362320"/>
                <a:tab algn="l" pos="3149640"/>
                <a:tab algn="l" pos="3936960"/>
                <a:tab algn="l" pos="4724280"/>
                <a:tab algn="l" pos="5511960"/>
                <a:tab algn="l" pos="6299280"/>
                <a:tab algn="l" pos="7086600"/>
                <a:tab algn="l" pos="7873920"/>
                <a:tab algn="l" pos="8661240"/>
                <a:tab algn="l" pos="9448920"/>
                <a:tab algn="l" pos="10236240"/>
              </a:tabLst>
            </a:pPr>
            <a:endParaRPr b="0" lang="en-US" sz="1000" strike="noStrike" u="none">
              <a:solidFill>
                <a:srgbClr val="000000"/>
              </a:solidFill>
              <a:effectLst/>
              <a:uFillTx/>
              <a:latin typeface="Arial"/>
            </a:endParaRPr>
          </a:p>
          <a:p>
            <a:pPr lvl="1" marL="127080" indent="-125640">
              <a:buClr>
                <a:srgbClr val="000000"/>
              </a:buClr>
              <a:buSzPct val="120000"/>
              <a:buFont typeface="Arial"/>
              <a:buChar char="•"/>
              <a:tabLst>
                <a:tab algn="l" pos="787320"/>
                <a:tab algn="l" pos="1574640"/>
                <a:tab algn="l" pos="2362320"/>
                <a:tab algn="l" pos="3149640"/>
                <a:tab algn="l" pos="3936960"/>
                <a:tab algn="l" pos="4724280"/>
                <a:tab algn="l" pos="5511960"/>
                <a:tab algn="l" pos="6299280"/>
                <a:tab algn="l" pos="7086600"/>
                <a:tab algn="l" pos="7873920"/>
                <a:tab algn="l" pos="8661240"/>
                <a:tab algn="l" pos="9448920"/>
                <a:tab algn="l" pos="10236240"/>
              </a:tabLst>
            </a:pPr>
            <a:r>
              <a:rPr b="0" lang="en-US" sz="1000" strike="noStrike" u="none">
                <a:solidFill>
                  <a:srgbClr val="000000"/>
                </a:solidFill>
                <a:effectLst/>
                <a:uFillTx/>
                <a:latin typeface="Arial"/>
              </a:rPr>
              <a:t>Relatively simple and inexpensive provisioning of sites and capacity</a:t>
            </a:r>
            <a:endParaRPr b="0" lang="en-US" sz="1000" strike="noStrike" u="none">
              <a:solidFill>
                <a:srgbClr val="000000"/>
              </a:solidFill>
              <a:effectLst/>
              <a:uFillTx/>
              <a:latin typeface="Arial"/>
            </a:endParaRPr>
          </a:p>
        </p:txBody>
      </p:sp>
      <p:sp>
        <p:nvSpPr>
          <p:cNvPr id="479" name=""/>
          <p:cNvSpPr/>
          <p:nvPr/>
        </p:nvSpPr>
        <p:spPr>
          <a:xfrm rot="5400000">
            <a:off x="2850480" y="3701880"/>
            <a:ext cx="2656080" cy="243000"/>
          </a:xfrm>
          <a:prstGeom prst="triangle">
            <a:avLst>
              <a:gd name="adj" fmla="val 50000"/>
            </a:avLst>
          </a:prstGeom>
          <a:solidFill>
            <a:srgbClr val="ffffff"/>
          </a:solidFill>
          <a:ln w="9360">
            <a:solidFill>
              <a:srgbClr val="000000"/>
            </a:solidFill>
            <a:miter/>
          </a:ln>
        </p:spPr>
        <p:style>
          <a:lnRef idx="0"/>
          <a:fillRef idx="0"/>
          <a:effectRef idx="0"/>
          <a:fontRef idx="minor"/>
        </p:style>
        <p:txBody>
          <a:bodyPr wrap="none" lIns="90000" rIns="90000" tIns="34200" bIns="34200" anchor="ctr">
            <a:noAutofit/>
          </a:bodyPr>
          <a:p>
            <a:endParaRPr b="0" lang="en-US" sz="2400" strike="noStrike" u="none">
              <a:solidFill>
                <a:srgbClr val="000000"/>
              </a:solidFill>
              <a:effectLst/>
              <a:uFillTx/>
              <a:latin typeface="Arial"/>
            </a:endParaRPr>
          </a:p>
        </p:txBody>
      </p:sp>
      <p:sp>
        <p:nvSpPr>
          <p:cNvPr id="480" name=""/>
          <p:cNvSpPr/>
          <p:nvPr/>
        </p:nvSpPr>
        <p:spPr>
          <a:xfrm>
            <a:off x="4438800" y="1992240"/>
            <a:ext cx="777600" cy="2900520"/>
          </a:xfrm>
          <a:prstGeom prst="rect">
            <a:avLst/>
          </a:prstGeom>
          <a:noFill/>
          <a:ln w="0">
            <a:noFill/>
          </a:ln>
        </p:spPr>
        <p:style>
          <a:lnRef idx="0"/>
          <a:fillRef idx="0"/>
          <a:effectRef idx="0"/>
          <a:fontRef idx="minor"/>
        </p:style>
        <p:txBody>
          <a:bodyPr lIns="0" rIns="0" tIns="0" bIns="0" anchor="t">
            <a:spAutoFit/>
          </a:bodyPr>
          <a:p>
            <a:pPr>
              <a:tabLst>
                <a:tab algn="l" pos="0"/>
                <a:tab algn="l" pos="787320"/>
                <a:tab algn="l" pos="1574640"/>
                <a:tab algn="l" pos="2362320"/>
                <a:tab algn="l" pos="3149640"/>
                <a:tab algn="l" pos="3936960"/>
                <a:tab algn="l" pos="4724280"/>
                <a:tab algn="l" pos="5511960"/>
                <a:tab algn="l" pos="6299280"/>
                <a:tab algn="l" pos="7086600"/>
                <a:tab algn="l" pos="7873920"/>
                <a:tab algn="l" pos="8661240"/>
                <a:tab algn="l" pos="9448920"/>
                <a:tab algn="l" pos="10236240"/>
              </a:tabLst>
            </a:pPr>
            <a:r>
              <a:rPr b="1" lang="en-US" sz="1000" strike="noStrike" u="none">
                <a:solidFill>
                  <a:srgbClr val="000000"/>
                </a:solidFill>
                <a:effectLst/>
                <a:uFillTx/>
                <a:latin typeface="Arial"/>
              </a:rPr>
              <a:t>UUNet</a:t>
            </a:r>
            <a:endParaRPr b="0" lang="en-US" sz="1000" strike="noStrike" u="none">
              <a:solidFill>
                <a:srgbClr val="000000"/>
              </a:solidFill>
              <a:effectLst/>
              <a:uFillTx/>
              <a:latin typeface="Arial"/>
            </a:endParaRPr>
          </a:p>
          <a:p>
            <a:pPr>
              <a:tabLst>
                <a:tab algn="l" pos="0"/>
                <a:tab algn="l" pos="787320"/>
                <a:tab algn="l" pos="1574640"/>
                <a:tab algn="l" pos="2362320"/>
                <a:tab algn="l" pos="3149640"/>
                <a:tab algn="l" pos="3936960"/>
                <a:tab algn="l" pos="4724280"/>
                <a:tab algn="l" pos="5511960"/>
                <a:tab algn="l" pos="6299280"/>
                <a:tab algn="l" pos="7086600"/>
                <a:tab algn="l" pos="7873920"/>
                <a:tab algn="l" pos="8661240"/>
                <a:tab algn="l" pos="9448920"/>
                <a:tab algn="l" pos="10236240"/>
              </a:tabLst>
            </a:pPr>
            <a:endParaRPr b="0" lang="en-US" sz="1000" strike="noStrike" u="none">
              <a:solidFill>
                <a:srgbClr val="000000"/>
              </a:solidFill>
              <a:effectLst/>
              <a:uFillTx/>
              <a:latin typeface="Arial"/>
            </a:endParaRPr>
          </a:p>
          <a:p>
            <a:pPr>
              <a:tabLst>
                <a:tab algn="l" pos="0"/>
                <a:tab algn="l" pos="787320"/>
                <a:tab algn="l" pos="1574640"/>
                <a:tab algn="l" pos="2362320"/>
                <a:tab algn="l" pos="3149640"/>
                <a:tab algn="l" pos="3936960"/>
                <a:tab algn="l" pos="4724280"/>
                <a:tab algn="l" pos="5511960"/>
                <a:tab algn="l" pos="6299280"/>
                <a:tab algn="l" pos="7086600"/>
                <a:tab algn="l" pos="7873920"/>
                <a:tab algn="l" pos="8661240"/>
                <a:tab algn="l" pos="9448920"/>
                <a:tab algn="l" pos="10236240"/>
              </a:tabLst>
            </a:pPr>
            <a:endParaRPr b="0" lang="en-US" sz="1000" strike="noStrike" u="none">
              <a:solidFill>
                <a:srgbClr val="000000"/>
              </a:solidFill>
              <a:effectLst/>
              <a:uFillTx/>
              <a:latin typeface="Arial"/>
            </a:endParaRPr>
          </a:p>
          <a:p>
            <a:pPr>
              <a:tabLst>
                <a:tab algn="l" pos="0"/>
                <a:tab algn="l" pos="787320"/>
                <a:tab algn="l" pos="1574640"/>
                <a:tab algn="l" pos="2362320"/>
                <a:tab algn="l" pos="3149640"/>
                <a:tab algn="l" pos="3936960"/>
                <a:tab algn="l" pos="4724280"/>
                <a:tab algn="l" pos="5511960"/>
                <a:tab algn="l" pos="6299280"/>
                <a:tab algn="l" pos="7086600"/>
                <a:tab algn="l" pos="7873920"/>
                <a:tab algn="l" pos="8661240"/>
                <a:tab algn="l" pos="9448920"/>
                <a:tab algn="l" pos="10236240"/>
              </a:tabLst>
            </a:pPr>
            <a:endParaRPr b="0" lang="en-US" sz="1000" strike="noStrike" u="none">
              <a:solidFill>
                <a:srgbClr val="000000"/>
              </a:solidFill>
              <a:effectLst/>
              <a:uFillTx/>
              <a:latin typeface="Arial"/>
            </a:endParaRPr>
          </a:p>
          <a:p>
            <a:pPr>
              <a:tabLst>
                <a:tab algn="l" pos="0"/>
                <a:tab algn="l" pos="787320"/>
                <a:tab algn="l" pos="1574640"/>
                <a:tab algn="l" pos="2362320"/>
                <a:tab algn="l" pos="3149640"/>
                <a:tab algn="l" pos="3936960"/>
                <a:tab algn="l" pos="4724280"/>
                <a:tab algn="l" pos="5511960"/>
                <a:tab algn="l" pos="6299280"/>
                <a:tab algn="l" pos="7086600"/>
                <a:tab algn="l" pos="7873920"/>
                <a:tab algn="l" pos="8661240"/>
                <a:tab algn="l" pos="9448920"/>
                <a:tab algn="l" pos="10236240"/>
              </a:tabLst>
            </a:pPr>
            <a:r>
              <a:rPr b="1" lang="en-US" sz="1000" strike="noStrike" u="none">
                <a:solidFill>
                  <a:srgbClr val="000000"/>
                </a:solidFill>
                <a:effectLst/>
                <a:uFillTx/>
                <a:latin typeface="Arial"/>
              </a:rPr>
              <a:t>Sprint</a:t>
            </a:r>
            <a:endParaRPr b="0" lang="en-US" sz="1000" strike="noStrike" u="none">
              <a:solidFill>
                <a:srgbClr val="000000"/>
              </a:solidFill>
              <a:effectLst/>
              <a:uFillTx/>
              <a:latin typeface="Arial"/>
            </a:endParaRPr>
          </a:p>
          <a:p>
            <a:pPr>
              <a:tabLst>
                <a:tab algn="l" pos="0"/>
                <a:tab algn="l" pos="787320"/>
                <a:tab algn="l" pos="1574640"/>
                <a:tab algn="l" pos="2362320"/>
                <a:tab algn="l" pos="3149640"/>
                <a:tab algn="l" pos="3936960"/>
                <a:tab algn="l" pos="4724280"/>
                <a:tab algn="l" pos="5511960"/>
                <a:tab algn="l" pos="6299280"/>
                <a:tab algn="l" pos="7086600"/>
                <a:tab algn="l" pos="7873920"/>
                <a:tab algn="l" pos="8661240"/>
                <a:tab algn="l" pos="9448920"/>
                <a:tab algn="l" pos="10236240"/>
              </a:tabLst>
            </a:pPr>
            <a:endParaRPr b="0" lang="en-US" sz="1000" strike="noStrike" u="none">
              <a:solidFill>
                <a:srgbClr val="000000"/>
              </a:solidFill>
              <a:effectLst/>
              <a:uFillTx/>
              <a:latin typeface="Arial"/>
            </a:endParaRPr>
          </a:p>
          <a:p>
            <a:pPr>
              <a:tabLst>
                <a:tab algn="l" pos="0"/>
                <a:tab algn="l" pos="787320"/>
                <a:tab algn="l" pos="1574640"/>
                <a:tab algn="l" pos="2362320"/>
                <a:tab algn="l" pos="3149640"/>
                <a:tab algn="l" pos="3936960"/>
                <a:tab algn="l" pos="4724280"/>
                <a:tab algn="l" pos="5511960"/>
                <a:tab algn="l" pos="6299280"/>
                <a:tab algn="l" pos="7086600"/>
                <a:tab algn="l" pos="7873920"/>
                <a:tab algn="l" pos="8661240"/>
                <a:tab algn="l" pos="9448920"/>
                <a:tab algn="l" pos="10236240"/>
              </a:tabLst>
            </a:pPr>
            <a:endParaRPr b="0" lang="en-US" sz="1000" strike="noStrike" u="none">
              <a:solidFill>
                <a:srgbClr val="000000"/>
              </a:solidFill>
              <a:effectLst/>
              <a:uFillTx/>
              <a:latin typeface="Arial"/>
            </a:endParaRPr>
          </a:p>
          <a:p>
            <a:pPr>
              <a:tabLst>
                <a:tab algn="l" pos="0"/>
                <a:tab algn="l" pos="787320"/>
                <a:tab algn="l" pos="1574640"/>
                <a:tab algn="l" pos="2362320"/>
                <a:tab algn="l" pos="3149640"/>
                <a:tab algn="l" pos="3936960"/>
                <a:tab algn="l" pos="4724280"/>
                <a:tab algn="l" pos="5511960"/>
                <a:tab algn="l" pos="6299280"/>
                <a:tab algn="l" pos="7086600"/>
                <a:tab algn="l" pos="7873920"/>
                <a:tab algn="l" pos="8661240"/>
                <a:tab algn="l" pos="9448920"/>
                <a:tab algn="l" pos="10236240"/>
              </a:tabLst>
            </a:pPr>
            <a:r>
              <a:rPr b="1" lang="en-US" sz="1000" strike="noStrike" u="none">
                <a:solidFill>
                  <a:srgbClr val="000000"/>
                </a:solidFill>
                <a:effectLst/>
                <a:uFillTx/>
                <a:latin typeface="Arial"/>
              </a:rPr>
              <a:t>Qwest</a:t>
            </a:r>
            <a:endParaRPr b="0" lang="en-US" sz="1000" strike="noStrike" u="none">
              <a:solidFill>
                <a:srgbClr val="000000"/>
              </a:solidFill>
              <a:effectLst/>
              <a:uFillTx/>
              <a:latin typeface="Arial"/>
            </a:endParaRPr>
          </a:p>
          <a:p>
            <a:pPr>
              <a:tabLst>
                <a:tab algn="l" pos="0"/>
                <a:tab algn="l" pos="787320"/>
                <a:tab algn="l" pos="1574640"/>
                <a:tab algn="l" pos="2362320"/>
                <a:tab algn="l" pos="3149640"/>
                <a:tab algn="l" pos="3936960"/>
                <a:tab algn="l" pos="4724280"/>
                <a:tab algn="l" pos="5511960"/>
                <a:tab algn="l" pos="6299280"/>
                <a:tab algn="l" pos="7086600"/>
                <a:tab algn="l" pos="7873920"/>
                <a:tab algn="l" pos="8661240"/>
                <a:tab algn="l" pos="9448920"/>
                <a:tab algn="l" pos="10236240"/>
              </a:tabLst>
            </a:pPr>
            <a:endParaRPr b="0" lang="en-US" sz="1000" strike="noStrike" u="none">
              <a:solidFill>
                <a:srgbClr val="000000"/>
              </a:solidFill>
              <a:effectLst/>
              <a:uFillTx/>
              <a:latin typeface="Arial"/>
            </a:endParaRPr>
          </a:p>
          <a:p>
            <a:pPr>
              <a:tabLst>
                <a:tab algn="l" pos="0"/>
                <a:tab algn="l" pos="787320"/>
                <a:tab algn="l" pos="1574640"/>
                <a:tab algn="l" pos="2362320"/>
                <a:tab algn="l" pos="3149640"/>
                <a:tab algn="l" pos="3936960"/>
                <a:tab algn="l" pos="4724280"/>
                <a:tab algn="l" pos="5511960"/>
                <a:tab algn="l" pos="6299280"/>
                <a:tab algn="l" pos="7086600"/>
                <a:tab algn="l" pos="7873920"/>
                <a:tab algn="l" pos="8661240"/>
                <a:tab algn="l" pos="9448920"/>
                <a:tab algn="l" pos="10236240"/>
              </a:tabLst>
            </a:pPr>
            <a:endParaRPr b="0" lang="en-US" sz="1000" strike="noStrike" u="none">
              <a:solidFill>
                <a:srgbClr val="000000"/>
              </a:solidFill>
              <a:effectLst/>
              <a:uFillTx/>
              <a:latin typeface="Arial"/>
            </a:endParaRPr>
          </a:p>
          <a:p>
            <a:pPr>
              <a:tabLst>
                <a:tab algn="l" pos="0"/>
                <a:tab algn="l" pos="787320"/>
                <a:tab algn="l" pos="1574640"/>
                <a:tab algn="l" pos="2362320"/>
                <a:tab algn="l" pos="3149640"/>
                <a:tab algn="l" pos="3936960"/>
                <a:tab algn="l" pos="4724280"/>
                <a:tab algn="l" pos="5511960"/>
                <a:tab algn="l" pos="6299280"/>
                <a:tab algn="l" pos="7086600"/>
                <a:tab algn="l" pos="7873920"/>
                <a:tab algn="l" pos="8661240"/>
                <a:tab algn="l" pos="9448920"/>
                <a:tab algn="l" pos="10236240"/>
              </a:tabLst>
            </a:pPr>
            <a:r>
              <a:rPr b="1" lang="en-US" sz="1000" strike="noStrike" u="none">
                <a:solidFill>
                  <a:srgbClr val="000000"/>
                </a:solidFill>
                <a:effectLst/>
                <a:uFillTx/>
                <a:latin typeface="Arial"/>
              </a:rPr>
              <a:t>PSINet</a:t>
            </a:r>
            <a:endParaRPr b="0" lang="en-US" sz="1000" strike="noStrike" u="none">
              <a:solidFill>
                <a:srgbClr val="000000"/>
              </a:solidFill>
              <a:effectLst/>
              <a:uFillTx/>
              <a:latin typeface="Arial"/>
            </a:endParaRPr>
          </a:p>
          <a:p>
            <a:pPr>
              <a:tabLst>
                <a:tab algn="l" pos="0"/>
                <a:tab algn="l" pos="787320"/>
                <a:tab algn="l" pos="1574640"/>
                <a:tab algn="l" pos="2362320"/>
                <a:tab algn="l" pos="3149640"/>
                <a:tab algn="l" pos="3936960"/>
                <a:tab algn="l" pos="4724280"/>
                <a:tab algn="l" pos="5511960"/>
                <a:tab algn="l" pos="6299280"/>
                <a:tab algn="l" pos="7086600"/>
                <a:tab algn="l" pos="7873920"/>
                <a:tab algn="l" pos="8661240"/>
                <a:tab algn="l" pos="9448920"/>
                <a:tab algn="l" pos="10236240"/>
              </a:tabLst>
            </a:pPr>
            <a:endParaRPr b="0" lang="en-US" sz="1000" strike="noStrike" u="none">
              <a:solidFill>
                <a:srgbClr val="000000"/>
              </a:solidFill>
              <a:effectLst/>
              <a:uFillTx/>
              <a:latin typeface="Arial"/>
            </a:endParaRPr>
          </a:p>
          <a:p>
            <a:pPr>
              <a:tabLst>
                <a:tab algn="l" pos="0"/>
                <a:tab algn="l" pos="787320"/>
                <a:tab algn="l" pos="1574640"/>
                <a:tab algn="l" pos="2362320"/>
                <a:tab algn="l" pos="3149640"/>
                <a:tab algn="l" pos="3936960"/>
                <a:tab algn="l" pos="4724280"/>
                <a:tab algn="l" pos="5511960"/>
                <a:tab algn="l" pos="6299280"/>
                <a:tab algn="l" pos="7086600"/>
                <a:tab algn="l" pos="7873920"/>
                <a:tab algn="l" pos="8661240"/>
                <a:tab algn="l" pos="9448920"/>
                <a:tab algn="l" pos="10236240"/>
              </a:tabLst>
            </a:pPr>
            <a:endParaRPr b="0" lang="en-US" sz="1000" strike="noStrike" u="none">
              <a:solidFill>
                <a:srgbClr val="000000"/>
              </a:solidFill>
              <a:effectLst/>
              <a:uFillTx/>
              <a:latin typeface="Arial"/>
            </a:endParaRPr>
          </a:p>
          <a:p>
            <a:pPr>
              <a:tabLst>
                <a:tab algn="l" pos="0"/>
                <a:tab algn="l" pos="787320"/>
                <a:tab algn="l" pos="1574640"/>
                <a:tab algn="l" pos="2362320"/>
                <a:tab algn="l" pos="3149640"/>
                <a:tab algn="l" pos="3936960"/>
                <a:tab algn="l" pos="4724280"/>
                <a:tab algn="l" pos="5511960"/>
                <a:tab algn="l" pos="6299280"/>
                <a:tab algn="l" pos="7086600"/>
                <a:tab algn="l" pos="7873920"/>
                <a:tab algn="l" pos="8661240"/>
                <a:tab algn="l" pos="9448920"/>
                <a:tab algn="l" pos="10236240"/>
              </a:tabLst>
            </a:pPr>
            <a:r>
              <a:rPr b="1" lang="en-US" sz="1000" strike="noStrike" u="none">
                <a:solidFill>
                  <a:srgbClr val="000000"/>
                </a:solidFill>
                <a:effectLst/>
                <a:uFillTx/>
                <a:latin typeface="Arial"/>
              </a:rPr>
              <a:t>Genuity</a:t>
            </a:r>
            <a:endParaRPr b="0" lang="en-US" sz="1000" strike="noStrike" u="none">
              <a:solidFill>
                <a:srgbClr val="000000"/>
              </a:solidFill>
              <a:effectLst/>
              <a:uFillTx/>
              <a:latin typeface="Arial"/>
            </a:endParaRPr>
          </a:p>
          <a:p>
            <a:pPr>
              <a:tabLst>
                <a:tab algn="l" pos="0"/>
                <a:tab algn="l" pos="787320"/>
                <a:tab algn="l" pos="1574640"/>
                <a:tab algn="l" pos="2362320"/>
                <a:tab algn="l" pos="3149640"/>
                <a:tab algn="l" pos="3936960"/>
                <a:tab algn="l" pos="4724280"/>
                <a:tab algn="l" pos="5511960"/>
                <a:tab algn="l" pos="6299280"/>
                <a:tab algn="l" pos="7086600"/>
                <a:tab algn="l" pos="7873920"/>
                <a:tab algn="l" pos="8661240"/>
                <a:tab algn="l" pos="9448920"/>
                <a:tab algn="l" pos="10236240"/>
              </a:tabLst>
            </a:pPr>
            <a:endParaRPr b="0" lang="en-US" sz="1000" strike="noStrike" u="none">
              <a:solidFill>
                <a:srgbClr val="000000"/>
              </a:solidFill>
              <a:effectLst/>
              <a:uFillTx/>
              <a:latin typeface="Arial"/>
            </a:endParaRPr>
          </a:p>
          <a:p>
            <a:pPr>
              <a:tabLst>
                <a:tab algn="l" pos="0"/>
                <a:tab algn="l" pos="787320"/>
                <a:tab algn="l" pos="1574640"/>
                <a:tab algn="l" pos="2362320"/>
                <a:tab algn="l" pos="3149640"/>
                <a:tab algn="l" pos="3936960"/>
                <a:tab algn="l" pos="4724280"/>
                <a:tab algn="l" pos="5511960"/>
                <a:tab algn="l" pos="6299280"/>
                <a:tab algn="l" pos="7086600"/>
                <a:tab algn="l" pos="7873920"/>
                <a:tab algn="l" pos="8661240"/>
                <a:tab algn="l" pos="9448920"/>
                <a:tab algn="l" pos="10236240"/>
              </a:tabLst>
            </a:pPr>
            <a:endParaRPr b="0" lang="en-US" sz="1000" strike="noStrike" u="none">
              <a:solidFill>
                <a:srgbClr val="000000"/>
              </a:solidFill>
              <a:effectLst/>
              <a:uFillTx/>
              <a:latin typeface="Arial"/>
            </a:endParaRPr>
          </a:p>
          <a:p>
            <a:pPr>
              <a:tabLst>
                <a:tab algn="l" pos="0"/>
                <a:tab algn="l" pos="787320"/>
                <a:tab algn="l" pos="1574640"/>
                <a:tab algn="l" pos="2362320"/>
                <a:tab algn="l" pos="3149640"/>
                <a:tab algn="l" pos="3936960"/>
                <a:tab algn="l" pos="4724280"/>
                <a:tab algn="l" pos="5511960"/>
                <a:tab algn="l" pos="6299280"/>
                <a:tab algn="l" pos="7086600"/>
                <a:tab algn="l" pos="7873920"/>
                <a:tab algn="l" pos="8661240"/>
                <a:tab algn="l" pos="9448920"/>
                <a:tab algn="l" pos="10236240"/>
              </a:tabLst>
            </a:pPr>
            <a:endParaRPr b="0" lang="en-US" sz="1000" strike="noStrike" u="none">
              <a:solidFill>
                <a:srgbClr val="000000"/>
              </a:solidFill>
              <a:effectLst/>
              <a:uFillTx/>
              <a:latin typeface="Arial"/>
            </a:endParaRPr>
          </a:p>
          <a:p>
            <a:pPr>
              <a:tabLst>
                <a:tab algn="l" pos="0"/>
                <a:tab algn="l" pos="787320"/>
                <a:tab algn="l" pos="1574640"/>
                <a:tab algn="l" pos="2362320"/>
                <a:tab algn="l" pos="3149640"/>
                <a:tab algn="l" pos="3936960"/>
                <a:tab algn="l" pos="4724280"/>
                <a:tab algn="l" pos="5511960"/>
                <a:tab algn="l" pos="6299280"/>
                <a:tab algn="l" pos="7086600"/>
                <a:tab algn="l" pos="7873920"/>
                <a:tab algn="l" pos="8661240"/>
                <a:tab algn="l" pos="9448920"/>
                <a:tab algn="l" pos="10236240"/>
              </a:tabLst>
            </a:pPr>
            <a:endParaRPr b="0" lang="en-US" sz="1000" strike="noStrike" u="none">
              <a:solidFill>
                <a:srgbClr val="000000"/>
              </a:solidFill>
              <a:effectLst/>
              <a:uFillTx/>
              <a:latin typeface="Arial"/>
            </a:endParaRPr>
          </a:p>
          <a:p>
            <a:pPr>
              <a:tabLst>
                <a:tab algn="l" pos="0"/>
                <a:tab algn="l" pos="787320"/>
                <a:tab algn="l" pos="1574640"/>
                <a:tab algn="l" pos="2362320"/>
                <a:tab algn="l" pos="3149640"/>
                <a:tab algn="l" pos="3936960"/>
                <a:tab algn="l" pos="4724280"/>
                <a:tab algn="l" pos="5511960"/>
                <a:tab algn="l" pos="6299280"/>
                <a:tab algn="l" pos="7086600"/>
                <a:tab algn="l" pos="7873920"/>
                <a:tab algn="l" pos="8661240"/>
                <a:tab algn="l" pos="9448920"/>
                <a:tab algn="l" pos="10236240"/>
              </a:tabLst>
            </a:pPr>
            <a:r>
              <a:rPr b="1" lang="en-US" sz="1000" strike="noStrike" u="none">
                <a:solidFill>
                  <a:srgbClr val="000000"/>
                </a:solidFill>
                <a:effectLst/>
                <a:uFillTx/>
                <a:latin typeface="Arial"/>
              </a:rPr>
              <a:t>AT&amp;T</a:t>
            </a:r>
            <a:endParaRPr b="0" lang="en-US" sz="1000" strike="noStrike" u="none">
              <a:solidFill>
                <a:srgbClr val="000000"/>
              </a:solidFill>
              <a:effectLst/>
              <a:uFillTx/>
              <a:latin typeface="Arial"/>
            </a:endParaRPr>
          </a:p>
        </p:txBody>
      </p:sp>
      <p:sp>
        <p:nvSpPr>
          <p:cNvPr id="481" name=""/>
          <p:cNvSpPr/>
          <p:nvPr/>
        </p:nvSpPr>
        <p:spPr>
          <a:xfrm>
            <a:off x="4951440" y="1992240"/>
            <a:ext cx="600120" cy="2900520"/>
          </a:xfrm>
          <a:prstGeom prst="rect">
            <a:avLst/>
          </a:prstGeom>
          <a:noFill/>
          <a:ln w="0">
            <a:noFill/>
          </a:ln>
        </p:spPr>
        <p:style>
          <a:lnRef idx="0"/>
          <a:fillRef idx="0"/>
          <a:effectRef idx="0"/>
          <a:fontRef idx="minor"/>
        </p:style>
        <p:txBody>
          <a:bodyPr lIns="0" rIns="0" tIns="0" bIns="0" anchor="t">
            <a:spAutoFit/>
          </a:bodyPr>
          <a:p>
            <a:pPr>
              <a:tabLst>
                <a:tab algn="l" pos="0"/>
                <a:tab algn="l" pos="787320"/>
                <a:tab algn="l" pos="1574640"/>
                <a:tab algn="l" pos="2362320"/>
                <a:tab algn="l" pos="3149640"/>
                <a:tab algn="l" pos="3936960"/>
                <a:tab algn="l" pos="4724280"/>
                <a:tab algn="l" pos="5511960"/>
                <a:tab algn="l" pos="6299280"/>
                <a:tab algn="l" pos="7086600"/>
                <a:tab algn="l" pos="7873920"/>
                <a:tab algn="l" pos="8661240"/>
                <a:tab algn="l" pos="9448920"/>
                <a:tab algn="l" pos="10236240"/>
              </a:tabLst>
            </a:pPr>
            <a:r>
              <a:rPr b="0" lang="en-US" sz="1000" strike="noStrike" u="none">
                <a:solidFill>
                  <a:srgbClr val="000000"/>
                </a:solidFill>
                <a:effectLst/>
                <a:uFillTx/>
                <a:latin typeface="Arial"/>
              </a:rPr>
              <a:t>99.9%</a:t>
            </a:r>
            <a:endParaRPr b="0" lang="en-US" sz="1000" strike="noStrike" u="none">
              <a:solidFill>
                <a:srgbClr val="000000"/>
              </a:solidFill>
              <a:effectLst/>
              <a:uFillTx/>
              <a:latin typeface="Arial"/>
            </a:endParaRPr>
          </a:p>
          <a:p>
            <a:pPr>
              <a:tabLst>
                <a:tab algn="l" pos="0"/>
                <a:tab algn="l" pos="787320"/>
                <a:tab algn="l" pos="1574640"/>
                <a:tab algn="l" pos="2362320"/>
                <a:tab algn="l" pos="3149640"/>
                <a:tab algn="l" pos="3936960"/>
                <a:tab algn="l" pos="4724280"/>
                <a:tab algn="l" pos="5511960"/>
                <a:tab algn="l" pos="6299280"/>
                <a:tab algn="l" pos="7086600"/>
                <a:tab algn="l" pos="7873920"/>
                <a:tab algn="l" pos="8661240"/>
                <a:tab algn="l" pos="9448920"/>
                <a:tab algn="l" pos="10236240"/>
              </a:tabLst>
            </a:pPr>
            <a:endParaRPr b="0" lang="en-US" sz="1000" strike="noStrike" u="none">
              <a:solidFill>
                <a:srgbClr val="000000"/>
              </a:solidFill>
              <a:effectLst/>
              <a:uFillTx/>
              <a:latin typeface="Arial"/>
            </a:endParaRPr>
          </a:p>
          <a:p>
            <a:pPr>
              <a:tabLst>
                <a:tab algn="l" pos="0"/>
                <a:tab algn="l" pos="787320"/>
                <a:tab algn="l" pos="1574640"/>
                <a:tab algn="l" pos="2362320"/>
                <a:tab algn="l" pos="3149640"/>
                <a:tab algn="l" pos="3936960"/>
                <a:tab algn="l" pos="4724280"/>
                <a:tab algn="l" pos="5511960"/>
                <a:tab algn="l" pos="6299280"/>
                <a:tab algn="l" pos="7086600"/>
                <a:tab algn="l" pos="7873920"/>
                <a:tab algn="l" pos="8661240"/>
                <a:tab algn="l" pos="9448920"/>
                <a:tab algn="l" pos="10236240"/>
              </a:tabLst>
            </a:pPr>
            <a:endParaRPr b="0" lang="en-US" sz="1000" strike="noStrike" u="none">
              <a:solidFill>
                <a:srgbClr val="000000"/>
              </a:solidFill>
              <a:effectLst/>
              <a:uFillTx/>
              <a:latin typeface="Arial"/>
            </a:endParaRPr>
          </a:p>
          <a:p>
            <a:pPr>
              <a:tabLst>
                <a:tab algn="l" pos="0"/>
                <a:tab algn="l" pos="787320"/>
                <a:tab algn="l" pos="1574640"/>
                <a:tab algn="l" pos="2362320"/>
                <a:tab algn="l" pos="3149640"/>
                <a:tab algn="l" pos="3936960"/>
                <a:tab algn="l" pos="4724280"/>
                <a:tab algn="l" pos="5511960"/>
                <a:tab algn="l" pos="6299280"/>
                <a:tab algn="l" pos="7086600"/>
                <a:tab algn="l" pos="7873920"/>
                <a:tab algn="l" pos="8661240"/>
                <a:tab algn="l" pos="9448920"/>
                <a:tab algn="l" pos="10236240"/>
              </a:tabLst>
            </a:pPr>
            <a:endParaRPr b="0" lang="en-US" sz="1000" strike="noStrike" u="none">
              <a:solidFill>
                <a:srgbClr val="000000"/>
              </a:solidFill>
              <a:effectLst/>
              <a:uFillTx/>
              <a:latin typeface="Arial"/>
            </a:endParaRPr>
          </a:p>
          <a:p>
            <a:pPr>
              <a:tabLst>
                <a:tab algn="l" pos="0"/>
                <a:tab algn="l" pos="787320"/>
                <a:tab algn="l" pos="1574640"/>
                <a:tab algn="l" pos="2362320"/>
                <a:tab algn="l" pos="3149640"/>
                <a:tab algn="l" pos="3936960"/>
                <a:tab algn="l" pos="4724280"/>
                <a:tab algn="l" pos="5511960"/>
                <a:tab algn="l" pos="6299280"/>
                <a:tab algn="l" pos="7086600"/>
                <a:tab algn="l" pos="7873920"/>
                <a:tab algn="l" pos="8661240"/>
                <a:tab algn="l" pos="9448920"/>
                <a:tab algn="l" pos="10236240"/>
              </a:tabLst>
            </a:pPr>
            <a:r>
              <a:rPr b="0" lang="en-US" sz="1000" strike="noStrike" u="none">
                <a:solidFill>
                  <a:srgbClr val="000000"/>
                </a:solidFill>
                <a:effectLst/>
                <a:uFillTx/>
                <a:latin typeface="Arial"/>
              </a:rPr>
              <a:t>100%</a:t>
            </a:r>
            <a:endParaRPr b="0" lang="en-US" sz="1000" strike="noStrike" u="none">
              <a:solidFill>
                <a:srgbClr val="000000"/>
              </a:solidFill>
              <a:effectLst/>
              <a:uFillTx/>
              <a:latin typeface="Arial"/>
            </a:endParaRPr>
          </a:p>
          <a:p>
            <a:pPr>
              <a:tabLst>
                <a:tab algn="l" pos="0"/>
                <a:tab algn="l" pos="787320"/>
                <a:tab algn="l" pos="1574640"/>
                <a:tab algn="l" pos="2362320"/>
                <a:tab algn="l" pos="3149640"/>
                <a:tab algn="l" pos="3936960"/>
                <a:tab algn="l" pos="4724280"/>
                <a:tab algn="l" pos="5511960"/>
                <a:tab algn="l" pos="6299280"/>
                <a:tab algn="l" pos="7086600"/>
                <a:tab algn="l" pos="7873920"/>
                <a:tab algn="l" pos="8661240"/>
                <a:tab algn="l" pos="9448920"/>
                <a:tab algn="l" pos="10236240"/>
              </a:tabLst>
            </a:pPr>
            <a:endParaRPr b="0" lang="en-US" sz="1000" strike="noStrike" u="none">
              <a:solidFill>
                <a:srgbClr val="000000"/>
              </a:solidFill>
              <a:effectLst/>
              <a:uFillTx/>
              <a:latin typeface="Arial"/>
            </a:endParaRPr>
          </a:p>
          <a:p>
            <a:pPr>
              <a:tabLst>
                <a:tab algn="l" pos="0"/>
                <a:tab algn="l" pos="787320"/>
                <a:tab algn="l" pos="1574640"/>
                <a:tab algn="l" pos="2362320"/>
                <a:tab algn="l" pos="3149640"/>
                <a:tab algn="l" pos="3936960"/>
                <a:tab algn="l" pos="4724280"/>
                <a:tab algn="l" pos="5511960"/>
                <a:tab algn="l" pos="6299280"/>
                <a:tab algn="l" pos="7086600"/>
                <a:tab algn="l" pos="7873920"/>
                <a:tab algn="l" pos="8661240"/>
                <a:tab algn="l" pos="9448920"/>
                <a:tab algn="l" pos="10236240"/>
              </a:tabLst>
            </a:pPr>
            <a:endParaRPr b="0" lang="en-US" sz="1000" strike="noStrike" u="none">
              <a:solidFill>
                <a:srgbClr val="000000"/>
              </a:solidFill>
              <a:effectLst/>
              <a:uFillTx/>
              <a:latin typeface="Arial"/>
            </a:endParaRPr>
          </a:p>
          <a:p>
            <a:pPr>
              <a:tabLst>
                <a:tab algn="l" pos="0"/>
                <a:tab algn="l" pos="787320"/>
                <a:tab algn="l" pos="1574640"/>
                <a:tab algn="l" pos="2362320"/>
                <a:tab algn="l" pos="3149640"/>
                <a:tab algn="l" pos="3936960"/>
                <a:tab algn="l" pos="4724280"/>
                <a:tab algn="l" pos="5511960"/>
                <a:tab algn="l" pos="6299280"/>
                <a:tab algn="l" pos="7086600"/>
                <a:tab algn="l" pos="7873920"/>
                <a:tab algn="l" pos="8661240"/>
                <a:tab algn="l" pos="9448920"/>
                <a:tab algn="l" pos="10236240"/>
              </a:tabLst>
            </a:pPr>
            <a:r>
              <a:rPr b="0" lang="en-US" sz="1000" strike="noStrike" u="none">
                <a:solidFill>
                  <a:srgbClr val="000000"/>
                </a:solidFill>
                <a:effectLst/>
                <a:uFillTx/>
                <a:latin typeface="Arial"/>
              </a:rPr>
              <a:t>100%</a:t>
            </a:r>
            <a:endParaRPr b="0" lang="en-US" sz="1000" strike="noStrike" u="none">
              <a:solidFill>
                <a:srgbClr val="000000"/>
              </a:solidFill>
              <a:effectLst/>
              <a:uFillTx/>
              <a:latin typeface="Arial"/>
            </a:endParaRPr>
          </a:p>
          <a:p>
            <a:pPr>
              <a:tabLst>
                <a:tab algn="l" pos="0"/>
                <a:tab algn="l" pos="787320"/>
                <a:tab algn="l" pos="1574640"/>
                <a:tab algn="l" pos="2362320"/>
                <a:tab algn="l" pos="3149640"/>
                <a:tab algn="l" pos="3936960"/>
                <a:tab algn="l" pos="4724280"/>
                <a:tab algn="l" pos="5511960"/>
                <a:tab algn="l" pos="6299280"/>
                <a:tab algn="l" pos="7086600"/>
                <a:tab algn="l" pos="7873920"/>
                <a:tab algn="l" pos="8661240"/>
                <a:tab algn="l" pos="9448920"/>
                <a:tab algn="l" pos="10236240"/>
              </a:tabLst>
            </a:pPr>
            <a:endParaRPr b="0" lang="en-US" sz="1000" strike="noStrike" u="none">
              <a:solidFill>
                <a:srgbClr val="000000"/>
              </a:solidFill>
              <a:effectLst/>
              <a:uFillTx/>
              <a:latin typeface="Arial"/>
            </a:endParaRPr>
          </a:p>
          <a:p>
            <a:pPr>
              <a:tabLst>
                <a:tab algn="l" pos="0"/>
                <a:tab algn="l" pos="787320"/>
                <a:tab algn="l" pos="1574640"/>
                <a:tab algn="l" pos="2362320"/>
                <a:tab algn="l" pos="3149640"/>
                <a:tab algn="l" pos="3936960"/>
                <a:tab algn="l" pos="4724280"/>
                <a:tab algn="l" pos="5511960"/>
                <a:tab algn="l" pos="6299280"/>
                <a:tab algn="l" pos="7086600"/>
                <a:tab algn="l" pos="7873920"/>
                <a:tab algn="l" pos="8661240"/>
                <a:tab algn="l" pos="9448920"/>
                <a:tab algn="l" pos="10236240"/>
              </a:tabLst>
            </a:pPr>
            <a:endParaRPr b="0" lang="en-US" sz="1000" strike="noStrike" u="none">
              <a:solidFill>
                <a:srgbClr val="000000"/>
              </a:solidFill>
              <a:effectLst/>
              <a:uFillTx/>
              <a:latin typeface="Arial"/>
            </a:endParaRPr>
          </a:p>
          <a:p>
            <a:pPr>
              <a:tabLst>
                <a:tab algn="l" pos="0"/>
                <a:tab algn="l" pos="787320"/>
                <a:tab algn="l" pos="1574640"/>
                <a:tab algn="l" pos="2362320"/>
                <a:tab algn="l" pos="3149640"/>
                <a:tab algn="l" pos="3936960"/>
                <a:tab algn="l" pos="4724280"/>
                <a:tab algn="l" pos="5511960"/>
                <a:tab algn="l" pos="6299280"/>
                <a:tab algn="l" pos="7086600"/>
                <a:tab algn="l" pos="7873920"/>
                <a:tab algn="l" pos="8661240"/>
                <a:tab algn="l" pos="9448920"/>
                <a:tab algn="l" pos="10236240"/>
              </a:tabLst>
            </a:pPr>
            <a:r>
              <a:rPr b="0" lang="en-US" sz="1000" strike="noStrike" u="none">
                <a:solidFill>
                  <a:srgbClr val="000000"/>
                </a:solidFill>
                <a:effectLst/>
                <a:uFillTx/>
                <a:latin typeface="Arial"/>
              </a:rPr>
              <a:t>N/A</a:t>
            </a:r>
            <a:endParaRPr b="0" lang="en-US" sz="1000" strike="noStrike" u="none">
              <a:solidFill>
                <a:srgbClr val="000000"/>
              </a:solidFill>
              <a:effectLst/>
              <a:uFillTx/>
              <a:latin typeface="Arial"/>
            </a:endParaRPr>
          </a:p>
          <a:p>
            <a:pPr>
              <a:tabLst>
                <a:tab algn="l" pos="0"/>
                <a:tab algn="l" pos="787320"/>
                <a:tab algn="l" pos="1574640"/>
                <a:tab algn="l" pos="2362320"/>
                <a:tab algn="l" pos="3149640"/>
                <a:tab algn="l" pos="3936960"/>
                <a:tab algn="l" pos="4724280"/>
                <a:tab algn="l" pos="5511960"/>
                <a:tab algn="l" pos="6299280"/>
                <a:tab algn="l" pos="7086600"/>
                <a:tab algn="l" pos="7873920"/>
                <a:tab algn="l" pos="8661240"/>
                <a:tab algn="l" pos="9448920"/>
                <a:tab algn="l" pos="10236240"/>
              </a:tabLst>
            </a:pPr>
            <a:endParaRPr b="0" lang="en-US" sz="1000" strike="noStrike" u="none">
              <a:solidFill>
                <a:srgbClr val="000000"/>
              </a:solidFill>
              <a:effectLst/>
              <a:uFillTx/>
              <a:latin typeface="Arial"/>
            </a:endParaRPr>
          </a:p>
          <a:p>
            <a:pPr>
              <a:tabLst>
                <a:tab algn="l" pos="0"/>
                <a:tab algn="l" pos="787320"/>
                <a:tab algn="l" pos="1574640"/>
                <a:tab algn="l" pos="2362320"/>
                <a:tab algn="l" pos="3149640"/>
                <a:tab algn="l" pos="3936960"/>
                <a:tab algn="l" pos="4724280"/>
                <a:tab algn="l" pos="5511960"/>
                <a:tab algn="l" pos="6299280"/>
                <a:tab algn="l" pos="7086600"/>
                <a:tab algn="l" pos="7873920"/>
                <a:tab algn="l" pos="8661240"/>
                <a:tab algn="l" pos="9448920"/>
                <a:tab algn="l" pos="10236240"/>
              </a:tabLst>
            </a:pPr>
            <a:endParaRPr b="0" lang="en-US" sz="1000" strike="noStrike" u="none">
              <a:solidFill>
                <a:srgbClr val="000000"/>
              </a:solidFill>
              <a:effectLst/>
              <a:uFillTx/>
              <a:latin typeface="Arial"/>
            </a:endParaRPr>
          </a:p>
          <a:p>
            <a:pPr>
              <a:tabLst>
                <a:tab algn="l" pos="0"/>
                <a:tab algn="l" pos="787320"/>
                <a:tab algn="l" pos="1574640"/>
                <a:tab algn="l" pos="2362320"/>
                <a:tab algn="l" pos="3149640"/>
                <a:tab algn="l" pos="3936960"/>
                <a:tab algn="l" pos="4724280"/>
                <a:tab algn="l" pos="5511960"/>
                <a:tab algn="l" pos="6299280"/>
                <a:tab algn="l" pos="7086600"/>
                <a:tab algn="l" pos="7873920"/>
                <a:tab algn="l" pos="8661240"/>
                <a:tab algn="l" pos="9448920"/>
                <a:tab algn="l" pos="10236240"/>
              </a:tabLst>
            </a:pPr>
            <a:r>
              <a:rPr b="0" lang="en-US" sz="1000" strike="noStrike" u="none">
                <a:solidFill>
                  <a:srgbClr val="000000"/>
                </a:solidFill>
                <a:effectLst/>
                <a:uFillTx/>
                <a:latin typeface="Arial"/>
              </a:rPr>
              <a:t>99.9%</a:t>
            </a:r>
            <a:endParaRPr b="0" lang="en-US" sz="1000" strike="noStrike" u="none">
              <a:solidFill>
                <a:srgbClr val="000000"/>
              </a:solidFill>
              <a:effectLst/>
              <a:uFillTx/>
              <a:latin typeface="Arial"/>
            </a:endParaRPr>
          </a:p>
          <a:p>
            <a:pPr>
              <a:tabLst>
                <a:tab algn="l" pos="0"/>
                <a:tab algn="l" pos="787320"/>
                <a:tab algn="l" pos="1574640"/>
                <a:tab algn="l" pos="2362320"/>
                <a:tab algn="l" pos="3149640"/>
                <a:tab algn="l" pos="3936960"/>
                <a:tab algn="l" pos="4724280"/>
                <a:tab algn="l" pos="5511960"/>
                <a:tab algn="l" pos="6299280"/>
                <a:tab algn="l" pos="7086600"/>
                <a:tab algn="l" pos="7873920"/>
                <a:tab algn="l" pos="8661240"/>
                <a:tab algn="l" pos="9448920"/>
                <a:tab algn="l" pos="10236240"/>
              </a:tabLst>
            </a:pPr>
            <a:endParaRPr b="0" lang="en-US" sz="1000" strike="noStrike" u="none">
              <a:solidFill>
                <a:srgbClr val="000000"/>
              </a:solidFill>
              <a:effectLst/>
              <a:uFillTx/>
              <a:latin typeface="Arial"/>
            </a:endParaRPr>
          </a:p>
          <a:p>
            <a:pPr>
              <a:tabLst>
                <a:tab algn="l" pos="0"/>
                <a:tab algn="l" pos="787320"/>
                <a:tab algn="l" pos="1574640"/>
                <a:tab algn="l" pos="2362320"/>
                <a:tab algn="l" pos="3149640"/>
                <a:tab algn="l" pos="3936960"/>
                <a:tab algn="l" pos="4724280"/>
                <a:tab algn="l" pos="5511960"/>
                <a:tab algn="l" pos="6299280"/>
                <a:tab algn="l" pos="7086600"/>
                <a:tab algn="l" pos="7873920"/>
                <a:tab algn="l" pos="8661240"/>
                <a:tab algn="l" pos="9448920"/>
                <a:tab algn="l" pos="10236240"/>
              </a:tabLst>
            </a:pPr>
            <a:endParaRPr b="0" lang="en-US" sz="1000" strike="noStrike" u="none">
              <a:solidFill>
                <a:srgbClr val="000000"/>
              </a:solidFill>
              <a:effectLst/>
              <a:uFillTx/>
              <a:latin typeface="Arial"/>
            </a:endParaRPr>
          </a:p>
          <a:p>
            <a:pPr>
              <a:tabLst>
                <a:tab algn="l" pos="0"/>
                <a:tab algn="l" pos="787320"/>
                <a:tab algn="l" pos="1574640"/>
                <a:tab algn="l" pos="2362320"/>
                <a:tab algn="l" pos="3149640"/>
                <a:tab algn="l" pos="3936960"/>
                <a:tab algn="l" pos="4724280"/>
                <a:tab algn="l" pos="5511960"/>
                <a:tab algn="l" pos="6299280"/>
                <a:tab algn="l" pos="7086600"/>
                <a:tab algn="l" pos="7873920"/>
                <a:tab algn="l" pos="8661240"/>
                <a:tab algn="l" pos="9448920"/>
                <a:tab algn="l" pos="10236240"/>
              </a:tabLst>
            </a:pPr>
            <a:endParaRPr b="0" lang="en-US" sz="1000" strike="noStrike" u="none">
              <a:solidFill>
                <a:srgbClr val="000000"/>
              </a:solidFill>
              <a:effectLst/>
              <a:uFillTx/>
              <a:latin typeface="Arial"/>
            </a:endParaRPr>
          </a:p>
          <a:p>
            <a:pPr>
              <a:tabLst>
                <a:tab algn="l" pos="0"/>
                <a:tab algn="l" pos="787320"/>
                <a:tab algn="l" pos="1574640"/>
                <a:tab algn="l" pos="2362320"/>
                <a:tab algn="l" pos="3149640"/>
                <a:tab algn="l" pos="3936960"/>
                <a:tab algn="l" pos="4724280"/>
                <a:tab algn="l" pos="5511960"/>
                <a:tab algn="l" pos="6299280"/>
                <a:tab algn="l" pos="7086600"/>
                <a:tab algn="l" pos="7873920"/>
                <a:tab algn="l" pos="8661240"/>
                <a:tab algn="l" pos="9448920"/>
                <a:tab algn="l" pos="10236240"/>
              </a:tabLst>
            </a:pPr>
            <a:endParaRPr b="0" lang="en-US" sz="1000" strike="noStrike" u="none">
              <a:solidFill>
                <a:srgbClr val="000000"/>
              </a:solidFill>
              <a:effectLst/>
              <a:uFillTx/>
              <a:latin typeface="Arial"/>
            </a:endParaRPr>
          </a:p>
          <a:p>
            <a:pPr>
              <a:tabLst>
                <a:tab algn="l" pos="0"/>
                <a:tab algn="l" pos="787320"/>
                <a:tab algn="l" pos="1574640"/>
                <a:tab algn="l" pos="2362320"/>
                <a:tab algn="l" pos="3149640"/>
                <a:tab algn="l" pos="3936960"/>
                <a:tab algn="l" pos="4724280"/>
                <a:tab algn="l" pos="5511960"/>
                <a:tab algn="l" pos="6299280"/>
                <a:tab algn="l" pos="7086600"/>
                <a:tab algn="l" pos="7873920"/>
                <a:tab algn="l" pos="8661240"/>
                <a:tab algn="l" pos="9448920"/>
                <a:tab algn="l" pos="10236240"/>
              </a:tabLst>
            </a:pPr>
            <a:r>
              <a:rPr b="0" lang="en-US" sz="1000" strike="noStrike" u="none">
                <a:solidFill>
                  <a:srgbClr val="000000"/>
                </a:solidFill>
                <a:effectLst/>
                <a:uFillTx/>
                <a:latin typeface="Arial"/>
              </a:rPr>
              <a:t>99.9%</a:t>
            </a:r>
            <a:endParaRPr b="0" lang="en-US" sz="1000" strike="noStrike" u="none">
              <a:solidFill>
                <a:srgbClr val="000000"/>
              </a:solidFill>
              <a:effectLst/>
              <a:uFillTx/>
              <a:latin typeface="Arial"/>
            </a:endParaRPr>
          </a:p>
        </p:txBody>
      </p:sp>
      <p:sp>
        <p:nvSpPr>
          <p:cNvPr id="482" name=""/>
          <p:cNvSpPr/>
          <p:nvPr/>
        </p:nvSpPr>
        <p:spPr>
          <a:xfrm>
            <a:off x="5684760" y="1992240"/>
            <a:ext cx="484200" cy="2900520"/>
          </a:xfrm>
          <a:prstGeom prst="rect">
            <a:avLst/>
          </a:prstGeom>
          <a:noFill/>
          <a:ln w="0">
            <a:noFill/>
          </a:ln>
        </p:spPr>
        <p:style>
          <a:lnRef idx="0"/>
          <a:fillRef idx="0"/>
          <a:effectRef idx="0"/>
          <a:fontRef idx="minor"/>
        </p:style>
        <p:txBody>
          <a:bodyPr lIns="0" rIns="0" tIns="0" bIns="0" anchor="t">
            <a:spAutoFit/>
          </a:bodyPr>
          <a:p>
            <a:pPr>
              <a:tabLst>
                <a:tab algn="l" pos="0"/>
                <a:tab algn="l" pos="787320"/>
                <a:tab algn="l" pos="1574640"/>
                <a:tab algn="l" pos="2362320"/>
                <a:tab algn="l" pos="3149640"/>
                <a:tab algn="l" pos="3936960"/>
                <a:tab algn="l" pos="4724280"/>
                <a:tab algn="l" pos="5511960"/>
                <a:tab algn="l" pos="6299280"/>
                <a:tab algn="l" pos="7086600"/>
                <a:tab algn="l" pos="7873920"/>
                <a:tab algn="l" pos="8661240"/>
                <a:tab algn="l" pos="9448920"/>
                <a:tab algn="l" pos="10236240"/>
              </a:tabLst>
            </a:pPr>
            <a:r>
              <a:rPr b="0" lang="en-US" sz="1000" strike="noStrike" u="none">
                <a:solidFill>
                  <a:srgbClr val="000000"/>
                </a:solidFill>
                <a:effectLst/>
                <a:uFillTx/>
                <a:latin typeface="Arial"/>
              </a:rPr>
              <a:t>120ms</a:t>
            </a:r>
            <a:endParaRPr b="0" lang="en-US" sz="1000" strike="noStrike" u="none">
              <a:solidFill>
                <a:srgbClr val="000000"/>
              </a:solidFill>
              <a:effectLst/>
              <a:uFillTx/>
              <a:latin typeface="Arial"/>
            </a:endParaRPr>
          </a:p>
          <a:p>
            <a:pPr>
              <a:tabLst>
                <a:tab algn="l" pos="0"/>
                <a:tab algn="l" pos="787320"/>
                <a:tab algn="l" pos="1574640"/>
                <a:tab algn="l" pos="2362320"/>
                <a:tab algn="l" pos="3149640"/>
                <a:tab algn="l" pos="3936960"/>
                <a:tab algn="l" pos="4724280"/>
                <a:tab algn="l" pos="5511960"/>
                <a:tab algn="l" pos="6299280"/>
                <a:tab algn="l" pos="7086600"/>
                <a:tab algn="l" pos="7873920"/>
                <a:tab algn="l" pos="8661240"/>
                <a:tab algn="l" pos="9448920"/>
                <a:tab algn="l" pos="10236240"/>
              </a:tabLst>
            </a:pPr>
            <a:endParaRPr b="0" lang="en-US" sz="1000" strike="noStrike" u="none">
              <a:solidFill>
                <a:srgbClr val="000000"/>
              </a:solidFill>
              <a:effectLst/>
              <a:uFillTx/>
              <a:latin typeface="Arial"/>
            </a:endParaRPr>
          </a:p>
          <a:p>
            <a:pPr>
              <a:tabLst>
                <a:tab algn="l" pos="0"/>
                <a:tab algn="l" pos="787320"/>
                <a:tab algn="l" pos="1574640"/>
                <a:tab algn="l" pos="2362320"/>
                <a:tab algn="l" pos="3149640"/>
                <a:tab algn="l" pos="3936960"/>
                <a:tab algn="l" pos="4724280"/>
                <a:tab algn="l" pos="5511960"/>
                <a:tab algn="l" pos="6299280"/>
                <a:tab algn="l" pos="7086600"/>
                <a:tab algn="l" pos="7873920"/>
                <a:tab algn="l" pos="8661240"/>
                <a:tab algn="l" pos="9448920"/>
                <a:tab algn="l" pos="10236240"/>
              </a:tabLst>
            </a:pPr>
            <a:endParaRPr b="0" lang="en-US" sz="1000" strike="noStrike" u="none">
              <a:solidFill>
                <a:srgbClr val="000000"/>
              </a:solidFill>
              <a:effectLst/>
              <a:uFillTx/>
              <a:latin typeface="Arial"/>
            </a:endParaRPr>
          </a:p>
          <a:p>
            <a:pPr>
              <a:tabLst>
                <a:tab algn="l" pos="0"/>
                <a:tab algn="l" pos="787320"/>
                <a:tab algn="l" pos="1574640"/>
                <a:tab algn="l" pos="2362320"/>
                <a:tab algn="l" pos="3149640"/>
                <a:tab algn="l" pos="3936960"/>
                <a:tab algn="l" pos="4724280"/>
                <a:tab algn="l" pos="5511960"/>
                <a:tab algn="l" pos="6299280"/>
                <a:tab algn="l" pos="7086600"/>
                <a:tab algn="l" pos="7873920"/>
                <a:tab algn="l" pos="8661240"/>
                <a:tab algn="l" pos="9448920"/>
                <a:tab algn="l" pos="10236240"/>
              </a:tabLst>
            </a:pPr>
            <a:endParaRPr b="0" lang="en-US" sz="1000" strike="noStrike" u="none">
              <a:solidFill>
                <a:srgbClr val="000000"/>
              </a:solidFill>
              <a:effectLst/>
              <a:uFillTx/>
              <a:latin typeface="Arial"/>
            </a:endParaRPr>
          </a:p>
          <a:p>
            <a:pPr>
              <a:tabLst>
                <a:tab algn="l" pos="0"/>
                <a:tab algn="l" pos="787320"/>
                <a:tab algn="l" pos="1574640"/>
                <a:tab algn="l" pos="2362320"/>
                <a:tab algn="l" pos="3149640"/>
                <a:tab algn="l" pos="3936960"/>
                <a:tab algn="l" pos="4724280"/>
                <a:tab algn="l" pos="5511960"/>
                <a:tab algn="l" pos="6299280"/>
                <a:tab algn="l" pos="7086600"/>
                <a:tab algn="l" pos="7873920"/>
                <a:tab algn="l" pos="8661240"/>
                <a:tab algn="l" pos="9448920"/>
                <a:tab algn="l" pos="10236240"/>
              </a:tabLst>
            </a:pPr>
            <a:r>
              <a:rPr b="0" lang="en-US" sz="1000" strike="noStrike" u="none">
                <a:solidFill>
                  <a:srgbClr val="000000"/>
                </a:solidFill>
                <a:effectLst/>
                <a:uFillTx/>
                <a:latin typeface="Arial"/>
              </a:rPr>
              <a:t>75ms</a:t>
            </a:r>
            <a:endParaRPr b="0" lang="en-US" sz="1000" strike="noStrike" u="none">
              <a:solidFill>
                <a:srgbClr val="000000"/>
              </a:solidFill>
              <a:effectLst/>
              <a:uFillTx/>
              <a:latin typeface="Arial"/>
            </a:endParaRPr>
          </a:p>
          <a:p>
            <a:pPr>
              <a:tabLst>
                <a:tab algn="l" pos="0"/>
                <a:tab algn="l" pos="787320"/>
                <a:tab algn="l" pos="1574640"/>
                <a:tab algn="l" pos="2362320"/>
                <a:tab algn="l" pos="3149640"/>
                <a:tab algn="l" pos="3936960"/>
                <a:tab algn="l" pos="4724280"/>
                <a:tab algn="l" pos="5511960"/>
                <a:tab algn="l" pos="6299280"/>
                <a:tab algn="l" pos="7086600"/>
                <a:tab algn="l" pos="7873920"/>
                <a:tab algn="l" pos="8661240"/>
                <a:tab algn="l" pos="9448920"/>
                <a:tab algn="l" pos="10236240"/>
              </a:tabLst>
            </a:pPr>
            <a:endParaRPr b="0" lang="en-US" sz="1000" strike="noStrike" u="none">
              <a:solidFill>
                <a:srgbClr val="000000"/>
              </a:solidFill>
              <a:effectLst/>
              <a:uFillTx/>
              <a:latin typeface="Arial"/>
            </a:endParaRPr>
          </a:p>
          <a:p>
            <a:pPr>
              <a:tabLst>
                <a:tab algn="l" pos="0"/>
                <a:tab algn="l" pos="787320"/>
                <a:tab algn="l" pos="1574640"/>
                <a:tab algn="l" pos="2362320"/>
                <a:tab algn="l" pos="3149640"/>
                <a:tab algn="l" pos="3936960"/>
                <a:tab algn="l" pos="4724280"/>
                <a:tab algn="l" pos="5511960"/>
                <a:tab algn="l" pos="6299280"/>
                <a:tab algn="l" pos="7086600"/>
                <a:tab algn="l" pos="7873920"/>
                <a:tab algn="l" pos="8661240"/>
                <a:tab algn="l" pos="9448920"/>
                <a:tab algn="l" pos="10236240"/>
              </a:tabLst>
            </a:pPr>
            <a:endParaRPr b="0" lang="en-US" sz="1000" strike="noStrike" u="none">
              <a:solidFill>
                <a:srgbClr val="000000"/>
              </a:solidFill>
              <a:effectLst/>
              <a:uFillTx/>
              <a:latin typeface="Arial"/>
            </a:endParaRPr>
          </a:p>
          <a:p>
            <a:pPr>
              <a:tabLst>
                <a:tab algn="l" pos="0"/>
                <a:tab algn="l" pos="787320"/>
                <a:tab algn="l" pos="1574640"/>
                <a:tab algn="l" pos="2362320"/>
                <a:tab algn="l" pos="3149640"/>
                <a:tab algn="l" pos="3936960"/>
                <a:tab algn="l" pos="4724280"/>
                <a:tab algn="l" pos="5511960"/>
                <a:tab algn="l" pos="6299280"/>
                <a:tab algn="l" pos="7086600"/>
                <a:tab algn="l" pos="7873920"/>
                <a:tab algn="l" pos="8661240"/>
                <a:tab algn="l" pos="9448920"/>
                <a:tab algn="l" pos="10236240"/>
              </a:tabLst>
            </a:pPr>
            <a:r>
              <a:rPr b="0" lang="en-US" sz="1000" strike="noStrike" u="none">
                <a:solidFill>
                  <a:srgbClr val="000000"/>
                </a:solidFill>
                <a:effectLst/>
                <a:uFillTx/>
                <a:latin typeface="Arial"/>
              </a:rPr>
              <a:t>25ms</a:t>
            </a:r>
            <a:endParaRPr b="0" lang="en-US" sz="1000" strike="noStrike" u="none">
              <a:solidFill>
                <a:srgbClr val="000000"/>
              </a:solidFill>
              <a:effectLst/>
              <a:uFillTx/>
              <a:latin typeface="Arial"/>
            </a:endParaRPr>
          </a:p>
          <a:p>
            <a:pPr>
              <a:tabLst>
                <a:tab algn="l" pos="0"/>
                <a:tab algn="l" pos="787320"/>
                <a:tab algn="l" pos="1574640"/>
                <a:tab algn="l" pos="2362320"/>
                <a:tab algn="l" pos="3149640"/>
                <a:tab algn="l" pos="3936960"/>
                <a:tab algn="l" pos="4724280"/>
                <a:tab algn="l" pos="5511960"/>
                <a:tab algn="l" pos="6299280"/>
                <a:tab algn="l" pos="7086600"/>
                <a:tab algn="l" pos="7873920"/>
                <a:tab algn="l" pos="8661240"/>
                <a:tab algn="l" pos="9448920"/>
                <a:tab algn="l" pos="10236240"/>
              </a:tabLst>
            </a:pPr>
            <a:endParaRPr b="0" lang="en-US" sz="1000" strike="noStrike" u="none">
              <a:solidFill>
                <a:srgbClr val="000000"/>
              </a:solidFill>
              <a:effectLst/>
              <a:uFillTx/>
              <a:latin typeface="Arial"/>
            </a:endParaRPr>
          </a:p>
          <a:p>
            <a:pPr>
              <a:tabLst>
                <a:tab algn="l" pos="0"/>
                <a:tab algn="l" pos="787320"/>
                <a:tab algn="l" pos="1574640"/>
                <a:tab algn="l" pos="2362320"/>
                <a:tab algn="l" pos="3149640"/>
                <a:tab algn="l" pos="3936960"/>
                <a:tab algn="l" pos="4724280"/>
                <a:tab algn="l" pos="5511960"/>
                <a:tab algn="l" pos="6299280"/>
                <a:tab algn="l" pos="7086600"/>
                <a:tab algn="l" pos="7873920"/>
                <a:tab algn="l" pos="8661240"/>
                <a:tab algn="l" pos="9448920"/>
                <a:tab algn="l" pos="10236240"/>
              </a:tabLst>
            </a:pPr>
            <a:endParaRPr b="0" lang="en-US" sz="1000" strike="noStrike" u="none">
              <a:solidFill>
                <a:srgbClr val="000000"/>
              </a:solidFill>
              <a:effectLst/>
              <a:uFillTx/>
              <a:latin typeface="Arial"/>
            </a:endParaRPr>
          </a:p>
          <a:p>
            <a:pPr>
              <a:tabLst>
                <a:tab algn="l" pos="0"/>
                <a:tab algn="l" pos="787320"/>
                <a:tab algn="l" pos="1574640"/>
                <a:tab algn="l" pos="2362320"/>
                <a:tab algn="l" pos="3149640"/>
                <a:tab algn="l" pos="3936960"/>
                <a:tab algn="l" pos="4724280"/>
                <a:tab algn="l" pos="5511960"/>
                <a:tab algn="l" pos="6299280"/>
                <a:tab algn="l" pos="7086600"/>
                <a:tab algn="l" pos="7873920"/>
                <a:tab algn="l" pos="8661240"/>
                <a:tab algn="l" pos="9448920"/>
                <a:tab algn="l" pos="10236240"/>
              </a:tabLst>
            </a:pPr>
            <a:r>
              <a:rPr b="0" lang="en-US" sz="1000" strike="noStrike" u="none">
                <a:solidFill>
                  <a:srgbClr val="000000"/>
                </a:solidFill>
                <a:effectLst/>
                <a:uFillTx/>
                <a:latin typeface="Arial"/>
              </a:rPr>
              <a:t>N/A</a:t>
            </a:r>
            <a:endParaRPr b="0" lang="en-US" sz="1000" strike="noStrike" u="none">
              <a:solidFill>
                <a:srgbClr val="000000"/>
              </a:solidFill>
              <a:effectLst/>
              <a:uFillTx/>
              <a:latin typeface="Arial"/>
            </a:endParaRPr>
          </a:p>
          <a:p>
            <a:pPr>
              <a:tabLst>
                <a:tab algn="l" pos="0"/>
                <a:tab algn="l" pos="787320"/>
                <a:tab algn="l" pos="1574640"/>
                <a:tab algn="l" pos="2362320"/>
                <a:tab algn="l" pos="3149640"/>
                <a:tab algn="l" pos="3936960"/>
                <a:tab algn="l" pos="4724280"/>
                <a:tab algn="l" pos="5511960"/>
                <a:tab algn="l" pos="6299280"/>
                <a:tab algn="l" pos="7086600"/>
                <a:tab algn="l" pos="7873920"/>
                <a:tab algn="l" pos="8661240"/>
                <a:tab algn="l" pos="9448920"/>
                <a:tab algn="l" pos="10236240"/>
              </a:tabLst>
            </a:pPr>
            <a:endParaRPr b="0" lang="en-US" sz="1000" strike="noStrike" u="none">
              <a:solidFill>
                <a:srgbClr val="000000"/>
              </a:solidFill>
              <a:effectLst/>
              <a:uFillTx/>
              <a:latin typeface="Arial"/>
            </a:endParaRPr>
          </a:p>
          <a:p>
            <a:pPr>
              <a:tabLst>
                <a:tab algn="l" pos="0"/>
                <a:tab algn="l" pos="787320"/>
                <a:tab algn="l" pos="1574640"/>
                <a:tab algn="l" pos="2362320"/>
                <a:tab algn="l" pos="3149640"/>
                <a:tab algn="l" pos="3936960"/>
                <a:tab algn="l" pos="4724280"/>
                <a:tab algn="l" pos="5511960"/>
                <a:tab algn="l" pos="6299280"/>
                <a:tab algn="l" pos="7086600"/>
                <a:tab algn="l" pos="7873920"/>
                <a:tab algn="l" pos="8661240"/>
                <a:tab algn="l" pos="9448920"/>
                <a:tab algn="l" pos="10236240"/>
              </a:tabLst>
            </a:pPr>
            <a:endParaRPr b="0" lang="en-US" sz="1000" strike="noStrike" u="none">
              <a:solidFill>
                <a:srgbClr val="000000"/>
              </a:solidFill>
              <a:effectLst/>
              <a:uFillTx/>
              <a:latin typeface="Arial"/>
            </a:endParaRPr>
          </a:p>
          <a:p>
            <a:pPr>
              <a:tabLst>
                <a:tab algn="l" pos="0"/>
                <a:tab algn="l" pos="787320"/>
                <a:tab algn="l" pos="1574640"/>
                <a:tab algn="l" pos="2362320"/>
                <a:tab algn="l" pos="3149640"/>
                <a:tab algn="l" pos="3936960"/>
                <a:tab algn="l" pos="4724280"/>
                <a:tab algn="l" pos="5511960"/>
                <a:tab algn="l" pos="6299280"/>
                <a:tab algn="l" pos="7086600"/>
                <a:tab algn="l" pos="7873920"/>
                <a:tab algn="l" pos="8661240"/>
                <a:tab algn="l" pos="9448920"/>
                <a:tab algn="l" pos="10236240"/>
              </a:tabLst>
            </a:pPr>
            <a:r>
              <a:rPr b="0" lang="en-US" sz="1000" strike="noStrike" u="none">
                <a:solidFill>
                  <a:srgbClr val="000000"/>
                </a:solidFill>
                <a:effectLst/>
                <a:uFillTx/>
                <a:latin typeface="Arial"/>
              </a:rPr>
              <a:t>125ms</a:t>
            </a:r>
            <a:endParaRPr b="0" lang="en-US" sz="1000" strike="noStrike" u="none">
              <a:solidFill>
                <a:srgbClr val="000000"/>
              </a:solidFill>
              <a:effectLst/>
              <a:uFillTx/>
              <a:latin typeface="Arial"/>
            </a:endParaRPr>
          </a:p>
          <a:p>
            <a:pPr>
              <a:tabLst>
                <a:tab algn="l" pos="0"/>
                <a:tab algn="l" pos="787320"/>
                <a:tab algn="l" pos="1574640"/>
                <a:tab algn="l" pos="2362320"/>
                <a:tab algn="l" pos="3149640"/>
                <a:tab algn="l" pos="3936960"/>
                <a:tab algn="l" pos="4724280"/>
                <a:tab algn="l" pos="5511960"/>
                <a:tab algn="l" pos="6299280"/>
                <a:tab algn="l" pos="7086600"/>
                <a:tab algn="l" pos="7873920"/>
                <a:tab algn="l" pos="8661240"/>
                <a:tab algn="l" pos="9448920"/>
                <a:tab algn="l" pos="10236240"/>
              </a:tabLst>
            </a:pPr>
            <a:endParaRPr b="0" lang="en-US" sz="1000" strike="noStrike" u="none">
              <a:solidFill>
                <a:srgbClr val="000000"/>
              </a:solidFill>
              <a:effectLst/>
              <a:uFillTx/>
              <a:latin typeface="Arial"/>
            </a:endParaRPr>
          </a:p>
          <a:p>
            <a:pPr>
              <a:tabLst>
                <a:tab algn="l" pos="0"/>
                <a:tab algn="l" pos="787320"/>
                <a:tab algn="l" pos="1574640"/>
                <a:tab algn="l" pos="2362320"/>
                <a:tab algn="l" pos="3149640"/>
                <a:tab algn="l" pos="3936960"/>
                <a:tab algn="l" pos="4724280"/>
                <a:tab algn="l" pos="5511960"/>
                <a:tab algn="l" pos="6299280"/>
                <a:tab algn="l" pos="7086600"/>
                <a:tab algn="l" pos="7873920"/>
                <a:tab algn="l" pos="8661240"/>
                <a:tab algn="l" pos="9448920"/>
                <a:tab algn="l" pos="10236240"/>
              </a:tabLst>
            </a:pPr>
            <a:endParaRPr b="0" lang="en-US" sz="1000" strike="noStrike" u="none">
              <a:solidFill>
                <a:srgbClr val="000000"/>
              </a:solidFill>
              <a:effectLst/>
              <a:uFillTx/>
              <a:latin typeface="Arial"/>
            </a:endParaRPr>
          </a:p>
          <a:p>
            <a:pPr>
              <a:tabLst>
                <a:tab algn="l" pos="0"/>
                <a:tab algn="l" pos="787320"/>
                <a:tab algn="l" pos="1574640"/>
                <a:tab algn="l" pos="2362320"/>
                <a:tab algn="l" pos="3149640"/>
                <a:tab algn="l" pos="3936960"/>
                <a:tab algn="l" pos="4724280"/>
                <a:tab algn="l" pos="5511960"/>
                <a:tab algn="l" pos="6299280"/>
                <a:tab algn="l" pos="7086600"/>
                <a:tab algn="l" pos="7873920"/>
                <a:tab algn="l" pos="8661240"/>
                <a:tab algn="l" pos="9448920"/>
                <a:tab algn="l" pos="10236240"/>
              </a:tabLst>
            </a:pPr>
            <a:endParaRPr b="0" lang="en-US" sz="1000" strike="noStrike" u="none">
              <a:solidFill>
                <a:srgbClr val="000000"/>
              </a:solidFill>
              <a:effectLst/>
              <a:uFillTx/>
              <a:latin typeface="Arial"/>
            </a:endParaRPr>
          </a:p>
          <a:p>
            <a:pPr>
              <a:tabLst>
                <a:tab algn="l" pos="0"/>
                <a:tab algn="l" pos="787320"/>
                <a:tab algn="l" pos="1574640"/>
                <a:tab algn="l" pos="2362320"/>
                <a:tab algn="l" pos="3149640"/>
                <a:tab algn="l" pos="3936960"/>
                <a:tab algn="l" pos="4724280"/>
                <a:tab algn="l" pos="5511960"/>
                <a:tab algn="l" pos="6299280"/>
                <a:tab algn="l" pos="7086600"/>
                <a:tab algn="l" pos="7873920"/>
                <a:tab algn="l" pos="8661240"/>
                <a:tab algn="l" pos="9448920"/>
                <a:tab algn="l" pos="10236240"/>
              </a:tabLst>
            </a:pPr>
            <a:endParaRPr b="0" lang="en-US" sz="1000" strike="noStrike" u="none">
              <a:solidFill>
                <a:srgbClr val="000000"/>
              </a:solidFill>
              <a:effectLst/>
              <a:uFillTx/>
              <a:latin typeface="Arial"/>
            </a:endParaRPr>
          </a:p>
          <a:p>
            <a:pPr>
              <a:tabLst>
                <a:tab algn="l" pos="0"/>
                <a:tab algn="l" pos="787320"/>
                <a:tab algn="l" pos="1574640"/>
                <a:tab algn="l" pos="2362320"/>
                <a:tab algn="l" pos="3149640"/>
                <a:tab algn="l" pos="3936960"/>
                <a:tab algn="l" pos="4724280"/>
                <a:tab algn="l" pos="5511960"/>
                <a:tab algn="l" pos="6299280"/>
                <a:tab algn="l" pos="7086600"/>
                <a:tab algn="l" pos="7873920"/>
                <a:tab algn="l" pos="8661240"/>
                <a:tab algn="l" pos="9448920"/>
                <a:tab algn="l" pos="10236240"/>
              </a:tabLst>
            </a:pPr>
            <a:r>
              <a:rPr b="0" lang="en-US" sz="1000" strike="noStrike" u="none">
                <a:solidFill>
                  <a:srgbClr val="000000"/>
                </a:solidFill>
                <a:effectLst/>
                <a:uFillTx/>
                <a:latin typeface="Arial"/>
              </a:rPr>
              <a:t>80ms</a:t>
            </a:r>
            <a:endParaRPr b="0" lang="en-US" sz="1000" strike="noStrike" u="none">
              <a:solidFill>
                <a:srgbClr val="000000"/>
              </a:solidFill>
              <a:effectLst/>
              <a:uFillTx/>
              <a:latin typeface="Arial"/>
            </a:endParaRPr>
          </a:p>
        </p:txBody>
      </p:sp>
      <p:sp>
        <p:nvSpPr>
          <p:cNvPr id="483" name=""/>
          <p:cNvSpPr/>
          <p:nvPr/>
        </p:nvSpPr>
        <p:spPr>
          <a:xfrm>
            <a:off x="6276960" y="1992240"/>
            <a:ext cx="942840" cy="3026520"/>
          </a:xfrm>
          <a:prstGeom prst="rect">
            <a:avLst/>
          </a:prstGeom>
          <a:noFill/>
          <a:ln w="0">
            <a:noFill/>
          </a:ln>
        </p:spPr>
        <p:style>
          <a:lnRef idx="0"/>
          <a:fillRef idx="0"/>
          <a:effectRef idx="0"/>
          <a:fontRef idx="minor"/>
        </p:style>
        <p:txBody>
          <a:bodyPr lIns="0" rIns="0" tIns="0" bIns="0" anchor="t">
            <a:spAutoFit/>
          </a:bodyPr>
          <a:p>
            <a:pPr lvl="1" marL="127080" indent="-125640">
              <a:buClr>
                <a:srgbClr val="000000"/>
              </a:buClr>
              <a:buSzPct val="120000"/>
              <a:buFont typeface="Arial"/>
              <a:buChar char="•"/>
              <a:tabLst>
                <a:tab algn="l" pos="787320"/>
                <a:tab algn="l" pos="1574640"/>
                <a:tab algn="l" pos="2362320"/>
                <a:tab algn="l" pos="3149640"/>
                <a:tab algn="l" pos="3936960"/>
                <a:tab algn="l" pos="4724280"/>
                <a:tab algn="l" pos="5511960"/>
                <a:tab algn="l" pos="6299280"/>
                <a:tab algn="l" pos="7086600"/>
                <a:tab algn="l" pos="7873920"/>
                <a:tab algn="l" pos="8661240"/>
                <a:tab algn="l" pos="9448920"/>
                <a:tab algn="l" pos="10236240"/>
              </a:tabLst>
            </a:pPr>
            <a:r>
              <a:rPr b="0" lang="en-US" sz="1000" strike="noStrike" u="none">
                <a:solidFill>
                  <a:srgbClr val="000000"/>
                </a:solidFill>
                <a:effectLst/>
                <a:uFillTx/>
                <a:latin typeface="Arial"/>
              </a:rPr>
              <a:t>Xedig</a:t>
            </a:r>
            <a:endParaRPr b="0" lang="en-US" sz="1000" strike="noStrike" u="none">
              <a:solidFill>
                <a:srgbClr val="000000"/>
              </a:solidFill>
              <a:effectLst/>
              <a:uFillTx/>
              <a:latin typeface="Arial"/>
            </a:endParaRPr>
          </a:p>
          <a:p>
            <a:pPr lvl="1" marL="127080" indent="-125640">
              <a:buClr>
                <a:srgbClr val="000000"/>
              </a:buClr>
              <a:buSzPct val="120000"/>
              <a:buFont typeface="Arial"/>
              <a:buChar char="•"/>
              <a:tabLst>
                <a:tab algn="l" pos="787320"/>
                <a:tab algn="l" pos="1574640"/>
                <a:tab algn="l" pos="2362320"/>
                <a:tab algn="l" pos="3149640"/>
                <a:tab algn="l" pos="3936960"/>
                <a:tab algn="l" pos="4724280"/>
                <a:tab algn="l" pos="5511960"/>
                <a:tab algn="l" pos="6299280"/>
                <a:tab algn="l" pos="7086600"/>
                <a:tab algn="l" pos="7873920"/>
                <a:tab algn="l" pos="8661240"/>
                <a:tab algn="l" pos="9448920"/>
                <a:tab algn="l" pos="10236240"/>
              </a:tabLst>
            </a:pPr>
            <a:r>
              <a:rPr b="0" lang="en-US" sz="1000" strike="noStrike" u="none">
                <a:solidFill>
                  <a:srgbClr val="000000"/>
                </a:solidFill>
                <a:effectLst/>
                <a:uFillTx/>
                <a:latin typeface="Arial"/>
              </a:rPr>
              <a:t>Check Point</a:t>
            </a:r>
            <a:endParaRPr b="0" lang="en-US" sz="1000" strike="noStrike" u="none">
              <a:solidFill>
                <a:srgbClr val="000000"/>
              </a:solidFill>
              <a:effectLst/>
              <a:uFillTx/>
              <a:latin typeface="Arial"/>
            </a:endParaRPr>
          </a:p>
          <a:p>
            <a:pPr lvl="1" marL="127080" indent="-125640">
              <a:buClr>
                <a:srgbClr val="000000"/>
              </a:buClr>
              <a:buSzPct val="120000"/>
              <a:buFont typeface="Arial"/>
              <a:buChar char="•"/>
              <a:tabLst>
                <a:tab algn="l" pos="787320"/>
                <a:tab algn="l" pos="1574640"/>
                <a:tab algn="l" pos="2362320"/>
                <a:tab algn="l" pos="3149640"/>
                <a:tab algn="l" pos="3936960"/>
                <a:tab algn="l" pos="4724280"/>
                <a:tab algn="l" pos="5511960"/>
                <a:tab algn="l" pos="6299280"/>
                <a:tab algn="l" pos="7086600"/>
                <a:tab algn="l" pos="7873920"/>
                <a:tab algn="l" pos="8661240"/>
                <a:tab algn="l" pos="9448920"/>
                <a:tab algn="l" pos="10236240"/>
              </a:tabLst>
            </a:pPr>
            <a:r>
              <a:rPr b="0" lang="en-US" sz="1000" strike="noStrike" u="none">
                <a:solidFill>
                  <a:srgbClr val="000000"/>
                </a:solidFill>
                <a:effectLst/>
                <a:uFillTx/>
                <a:latin typeface="Arial"/>
              </a:rPr>
              <a:t>Raptor</a:t>
            </a:r>
            <a:endParaRPr b="0" lang="en-US" sz="1000" strike="noStrike" u="none">
              <a:solidFill>
                <a:srgbClr val="000000"/>
              </a:solidFill>
              <a:effectLst/>
              <a:uFillTx/>
              <a:latin typeface="Arial"/>
            </a:endParaRPr>
          </a:p>
          <a:p>
            <a:pPr lvl="1" marL="127080" indent="-125640">
              <a:buClr>
                <a:srgbClr val="000000"/>
              </a:buClr>
              <a:buSzPct val="120000"/>
              <a:buFont typeface="Arial"/>
              <a:buChar char="•"/>
              <a:tabLst>
                <a:tab algn="l" pos="787320"/>
                <a:tab algn="l" pos="1574640"/>
                <a:tab algn="l" pos="2362320"/>
                <a:tab algn="l" pos="3149640"/>
                <a:tab algn="l" pos="3936960"/>
                <a:tab algn="l" pos="4724280"/>
                <a:tab algn="l" pos="5511960"/>
                <a:tab algn="l" pos="6299280"/>
                <a:tab algn="l" pos="7086600"/>
                <a:tab algn="l" pos="7873920"/>
                <a:tab algn="l" pos="8661240"/>
                <a:tab algn="l" pos="9448920"/>
                <a:tab algn="l" pos="10236240"/>
              </a:tabLst>
            </a:pPr>
            <a:endParaRPr b="0" lang="en-US" sz="1000" strike="noStrike" u="none">
              <a:solidFill>
                <a:srgbClr val="000000"/>
              </a:solidFill>
              <a:effectLst/>
              <a:uFillTx/>
              <a:latin typeface="Arial"/>
            </a:endParaRPr>
          </a:p>
          <a:p>
            <a:pPr lvl="1" marL="127080" indent="-125640">
              <a:buClr>
                <a:srgbClr val="000000"/>
              </a:buClr>
              <a:buSzPct val="120000"/>
              <a:buFont typeface="Arial"/>
              <a:buChar char="•"/>
              <a:tabLst>
                <a:tab algn="l" pos="787320"/>
                <a:tab algn="l" pos="1574640"/>
                <a:tab algn="l" pos="2362320"/>
                <a:tab algn="l" pos="3149640"/>
                <a:tab algn="l" pos="3936960"/>
                <a:tab algn="l" pos="4724280"/>
                <a:tab algn="l" pos="5511960"/>
                <a:tab algn="l" pos="6299280"/>
                <a:tab algn="l" pos="7086600"/>
                <a:tab algn="l" pos="7873920"/>
                <a:tab algn="l" pos="8661240"/>
                <a:tab algn="l" pos="9448920"/>
                <a:tab algn="l" pos="10236240"/>
              </a:tabLst>
            </a:pPr>
            <a:r>
              <a:rPr b="0" lang="en-US" sz="1000" strike="noStrike" u="none">
                <a:solidFill>
                  <a:srgbClr val="000000"/>
                </a:solidFill>
                <a:effectLst/>
                <a:uFillTx/>
                <a:latin typeface="Arial"/>
              </a:rPr>
              <a:t>Check Point</a:t>
            </a:r>
            <a:endParaRPr b="0" lang="en-US" sz="1000" strike="noStrike" u="none">
              <a:solidFill>
                <a:srgbClr val="000000"/>
              </a:solidFill>
              <a:effectLst/>
              <a:uFillTx/>
              <a:latin typeface="Arial"/>
            </a:endParaRPr>
          </a:p>
          <a:p>
            <a:pPr lvl="1" marL="127080" indent="-125640">
              <a:buClr>
                <a:srgbClr val="000000"/>
              </a:buClr>
              <a:buSzPct val="120000"/>
              <a:buFont typeface="Arial"/>
              <a:buChar char="•"/>
              <a:tabLst>
                <a:tab algn="l" pos="787320"/>
                <a:tab algn="l" pos="1574640"/>
                <a:tab algn="l" pos="2362320"/>
                <a:tab algn="l" pos="3149640"/>
                <a:tab algn="l" pos="3936960"/>
                <a:tab algn="l" pos="4724280"/>
                <a:tab algn="l" pos="5511960"/>
                <a:tab algn="l" pos="6299280"/>
                <a:tab algn="l" pos="7086600"/>
                <a:tab algn="l" pos="7873920"/>
                <a:tab algn="l" pos="8661240"/>
                <a:tab algn="l" pos="9448920"/>
                <a:tab algn="l" pos="10236240"/>
              </a:tabLst>
            </a:pPr>
            <a:r>
              <a:rPr b="0" lang="en-US" sz="1000" strike="noStrike" u="none">
                <a:solidFill>
                  <a:srgbClr val="000000"/>
                </a:solidFill>
                <a:effectLst/>
                <a:uFillTx/>
                <a:latin typeface="Arial"/>
              </a:rPr>
              <a:t>Raptor</a:t>
            </a:r>
            <a:endParaRPr b="0" lang="en-US" sz="1000" strike="noStrike" u="none">
              <a:solidFill>
                <a:srgbClr val="000000"/>
              </a:solidFill>
              <a:effectLst/>
              <a:uFillTx/>
              <a:latin typeface="Arial"/>
            </a:endParaRPr>
          </a:p>
          <a:p>
            <a:pPr lvl="1" marL="127080" indent="-125640">
              <a:buClr>
                <a:srgbClr val="000000"/>
              </a:buClr>
              <a:buSzPct val="120000"/>
              <a:buFont typeface="Arial"/>
              <a:buChar char="•"/>
              <a:tabLst>
                <a:tab algn="l" pos="787320"/>
                <a:tab algn="l" pos="1574640"/>
                <a:tab algn="l" pos="2362320"/>
                <a:tab algn="l" pos="3149640"/>
                <a:tab algn="l" pos="3936960"/>
                <a:tab algn="l" pos="4724280"/>
                <a:tab algn="l" pos="5511960"/>
                <a:tab algn="l" pos="6299280"/>
                <a:tab algn="l" pos="7086600"/>
                <a:tab algn="l" pos="7873920"/>
                <a:tab algn="l" pos="8661240"/>
                <a:tab algn="l" pos="9448920"/>
                <a:tab algn="l" pos="10236240"/>
              </a:tabLst>
            </a:pPr>
            <a:endParaRPr b="0" lang="en-US" sz="1000" strike="noStrike" u="none">
              <a:solidFill>
                <a:srgbClr val="000000"/>
              </a:solidFill>
              <a:effectLst/>
              <a:uFillTx/>
              <a:latin typeface="Arial"/>
            </a:endParaRPr>
          </a:p>
          <a:p>
            <a:pPr lvl="1" marL="127080" indent="-125640">
              <a:buClr>
                <a:srgbClr val="000000"/>
              </a:buClr>
              <a:buSzPct val="120000"/>
              <a:buFont typeface="Arial"/>
              <a:buChar char="•"/>
              <a:tabLst>
                <a:tab algn="l" pos="787320"/>
                <a:tab algn="l" pos="1574640"/>
                <a:tab algn="l" pos="2362320"/>
                <a:tab algn="l" pos="3149640"/>
                <a:tab algn="l" pos="3936960"/>
                <a:tab algn="l" pos="4724280"/>
                <a:tab algn="l" pos="5511960"/>
                <a:tab algn="l" pos="6299280"/>
                <a:tab algn="l" pos="7086600"/>
                <a:tab algn="l" pos="7873920"/>
                <a:tab algn="l" pos="8661240"/>
                <a:tab algn="l" pos="9448920"/>
                <a:tab algn="l" pos="10236240"/>
              </a:tabLst>
            </a:pPr>
            <a:r>
              <a:rPr b="0" lang="en-US" sz="1000" strike="noStrike" u="none">
                <a:solidFill>
                  <a:srgbClr val="000000"/>
                </a:solidFill>
                <a:effectLst/>
                <a:uFillTx/>
                <a:latin typeface="Arial"/>
              </a:rPr>
              <a:t>Check Point</a:t>
            </a:r>
            <a:endParaRPr b="0" lang="en-US" sz="1000" strike="noStrike" u="none">
              <a:solidFill>
                <a:srgbClr val="000000"/>
              </a:solidFill>
              <a:effectLst/>
              <a:uFillTx/>
              <a:latin typeface="Arial"/>
            </a:endParaRPr>
          </a:p>
          <a:p>
            <a:pPr lvl="1" marL="127080" indent="-125640">
              <a:buClr>
                <a:srgbClr val="000000"/>
              </a:buClr>
              <a:buSzPct val="120000"/>
              <a:buFont typeface="Arial"/>
              <a:buChar char="•"/>
              <a:tabLst>
                <a:tab algn="l" pos="787320"/>
                <a:tab algn="l" pos="1574640"/>
                <a:tab algn="l" pos="2362320"/>
                <a:tab algn="l" pos="3149640"/>
                <a:tab algn="l" pos="3936960"/>
                <a:tab algn="l" pos="4724280"/>
                <a:tab algn="l" pos="5511960"/>
                <a:tab algn="l" pos="6299280"/>
                <a:tab algn="l" pos="7086600"/>
                <a:tab algn="l" pos="7873920"/>
                <a:tab algn="l" pos="8661240"/>
                <a:tab algn="l" pos="9448920"/>
                <a:tab algn="l" pos="10236240"/>
              </a:tabLst>
            </a:pPr>
            <a:endParaRPr b="0" lang="en-US" sz="1000" strike="noStrike" u="none">
              <a:solidFill>
                <a:srgbClr val="000000"/>
              </a:solidFill>
              <a:effectLst/>
              <a:uFillTx/>
              <a:latin typeface="Arial"/>
            </a:endParaRPr>
          </a:p>
          <a:p>
            <a:pPr lvl="1" marL="127080" indent="-125640">
              <a:buClr>
                <a:srgbClr val="000000"/>
              </a:buClr>
              <a:buSzPct val="120000"/>
              <a:buFont typeface="Arial"/>
              <a:buChar char="•"/>
              <a:tabLst>
                <a:tab algn="l" pos="787320"/>
                <a:tab algn="l" pos="1574640"/>
                <a:tab algn="l" pos="2362320"/>
                <a:tab algn="l" pos="3149640"/>
                <a:tab algn="l" pos="3936960"/>
                <a:tab algn="l" pos="4724280"/>
                <a:tab algn="l" pos="5511960"/>
                <a:tab algn="l" pos="6299280"/>
                <a:tab algn="l" pos="7086600"/>
                <a:tab algn="l" pos="7873920"/>
                <a:tab algn="l" pos="8661240"/>
                <a:tab algn="l" pos="9448920"/>
                <a:tab algn="l" pos="10236240"/>
              </a:tabLst>
            </a:pPr>
            <a:endParaRPr b="0" lang="en-US" sz="1000" strike="noStrike" u="none">
              <a:solidFill>
                <a:srgbClr val="000000"/>
              </a:solidFill>
              <a:effectLst/>
              <a:uFillTx/>
              <a:latin typeface="Arial"/>
            </a:endParaRPr>
          </a:p>
          <a:p>
            <a:pPr lvl="1" marL="127080" indent="-125640">
              <a:buClr>
                <a:srgbClr val="000000"/>
              </a:buClr>
              <a:buSzPct val="120000"/>
              <a:buFont typeface="Arial"/>
              <a:buChar char="•"/>
              <a:tabLst>
                <a:tab algn="l" pos="787320"/>
                <a:tab algn="l" pos="1574640"/>
                <a:tab algn="l" pos="2362320"/>
                <a:tab algn="l" pos="3149640"/>
                <a:tab algn="l" pos="3936960"/>
                <a:tab algn="l" pos="4724280"/>
                <a:tab algn="l" pos="5511960"/>
                <a:tab algn="l" pos="6299280"/>
                <a:tab algn="l" pos="7086600"/>
                <a:tab algn="l" pos="7873920"/>
                <a:tab algn="l" pos="8661240"/>
                <a:tab algn="l" pos="9448920"/>
                <a:tab algn="l" pos="10236240"/>
              </a:tabLst>
            </a:pPr>
            <a:r>
              <a:rPr b="0" lang="en-US" sz="1000" strike="noStrike" u="none">
                <a:solidFill>
                  <a:srgbClr val="000000"/>
                </a:solidFill>
                <a:effectLst/>
                <a:uFillTx/>
                <a:latin typeface="Arial"/>
              </a:rPr>
              <a:t>Watch guard?</a:t>
            </a:r>
            <a:endParaRPr b="0" lang="en-US" sz="1000" strike="noStrike" u="none">
              <a:solidFill>
                <a:srgbClr val="000000"/>
              </a:solidFill>
              <a:effectLst/>
              <a:uFillTx/>
              <a:latin typeface="Arial"/>
            </a:endParaRPr>
          </a:p>
          <a:p>
            <a:pPr lvl="1" marL="127080" indent="-125640">
              <a:buClr>
                <a:srgbClr val="000000"/>
              </a:buClr>
              <a:buSzPct val="120000"/>
              <a:buFont typeface="Arial"/>
              <a:buChar char="•"/>
              <a:tabLst>
                <a:tab algn="l" pos="787320"/>
                <a:tab algn="l" pos="1574640"/>
                <a:tab algn="l" pos="2362320"/>
                <a:tab algn="l" pos="3149640"/>
                <a:tab algn="l" pos="3936960"/>
                <a:tab algn="l" pos="4724280"/>
                <a:tab algn="l" pos="5511960"/>
                <a:tab algn="l" pos="6299280"/>
                <a:tab algn="l" pos="7086600"/>
                <a:tab algn="l" pos="7873920"/>
                <a:tab algn="l" pos="8661240"/>
                <a:tab algn="l" pos="9448920"/>
                <a:tab algn="l" pos="10236240"/>
              </a:tabLst>
            </a:pPr>
            <a:endParaRPr b="0" lang="en-US" sz="1000" strike="noStrike" u="none">
              <a:solidFill>
                <a:srgbClr val="000000"/>
              </a:solidFill>
              <a:effectLst/>
              <a:uFillTx/>
              <a:latin typeface="Arial"/>
            </a:endParaRPr>
          </a:p>
          <a:p>
            <a:pPr lvl="1" marL="127080" indent="-125640">
              <a:buClr>
                <a:srgbClr val="000000"/>
              </a:buClr>
              <a:buSzPct val="120000"/>
              <a:buFont typeface="Arial"/>
              <a:buChar char="•"/>
              <a:tabLst>
                <a:tab algn="l" pos="787320"/>
                <a:tab algn="l" pos="1574640"/>
                <a:tab algn="l" pos="2362320"/>
                <a:tab algn="l" pos="3149640"/>
                <a:tab algn="l" pos="3936960"/>
                <a:tab algn="l" pos="4724280"/>
                <a:tab algn="l" pos="5511960"/>
                <a:tab algn="l" pos="6299280"/>
                <a:tab algn="l" pos="7086600"/>
                <a:tab algn="l" pos="7873920"/>
                <a:tab algn="l" pos="8661240"/>
                <a:tab algn="l" pos="9448920"/>
                <a:tab algn="l" pos="10236240"/>
              </a:tabLst>
            </a:pPr>
            <a:endParaRPr b="0" lang="en-US" sz="1000" strike="noStrike" u="none">
              <a:solidFill>
                <a:srgbClr val="000000"/>
              </a:solidFill>
              <a:effectLst/>
              <a:uFillTx/>
              <a:latin typeface="Arial"/>
            </a:endParaRPr>
          </a:p>
          <a:p>
            <a:pPr lvl="1" marL="127080" indent="-125640">
              <a:buClr>
                <a:srgbClr val="000000"/>
              </a:buClr>
              <a:buSzPct val="120000"/>
              <a:buFont typeface="Arial"/>
              <a:buChar char="•"/>
              <a:tabLst>
                <a:tab algn="l" pos="787320"/>
                <a:tab algn="l" pos="1574640"/>
                <a:tab algn="l" pos="2362320"/>
                <a:tab algn="l" pos="3149640"/>
                <a:tab algn="l" pos="3936960"/>
                <a:tab algn="l" pos="4724280"/>
                <a:tab algn="l" pos="5511960"/>
                <a:tab algn="l" pos="6299280"/>
                <a:tab algn="l" pos="7086600"/>
                <a:tab algn="l" pos="7873920"/>
                <a:tab algn="l" pos="8661240"/>
                <a:tab algn="l" pos="9448920"/>
                <a:tab algn="l" pos="10236240"/>
              </a:tabLst>
            </a:pPr>
            <a:r>
              <a:rPr b="0" lang="en-US" sz="1000" strike="noStrike" u="none">
                <a:solidFill>
                  <a:srgbClr val="000000"/>
                </a:solidFill>
                <a:effectLst/>
                <a:uFillTx/>
                <a:latin typeface="Arial"/>
              </a:rPr>
              <a:t>Site Patrol</a:t>
            </a:r>
            <a:endParaRPr b="0" lang="en-US" sz="1000" strike="noStrike" u="none">
              <a:solidFill>
                <a:srgbClr val="000000"/>
              </a:solidFill>
              <a:effectLst/>
              <a:uFillTx/>
              <a:latin typeface="Arial"/>
            </a:endParaRPr>
          </a:p>
          <a:p>
            <a:pPr lvl="1" marL="127080" indent="-125640">
              <a:buClr>
                <a:srgbClr val="000000"/>
              </a:buClr>
              <a:buSzPct val="120000"/>
              <a:buFont typeface="Arial"/>
              <a:buChar char="•"/>
              <a:tabLst>
                <a:tab algn="l" pos="787320"/>
                <a:tab algn="l" pos="1574640"/>
                <a:tab algn="l" pos="2362320"/>
                <a:tab algn="l" pos="3149640"/>
                <a:tab algn="l" pos="3936960"/>
                <a:tab algn="l" pos="4724280"/>
                <a:tab algn="l" pos="5511960"/>
                <a:tab algn="l" pos="6299280"/>
                <a:tab algn="l" pos="7086600"/>
                <a:tab algn="l" pos="7873920"/>
                <a:tab algn="l" pos="8661240"/>
                <a:tab algn="l" pos="9448920"/>
                <a:tab algn="l" pos="10236240"/>
              </a:tabLst>
            </a:pPr>
            <a:r>
              <a:rPr b="0" lang="en-US" sz="1000" strike="noStrike" u="none">
                <a:solidFill>
                  <a:srgbClr val="000000"/>
                </a:solidFill>
                <a:effectLst/>
                <a:uFillTx/>
                <a:latin typeface="Arial"/>
              </a:rPr>
              <a:t>Check Point</a:t>
            </a:r>
            <a:endParaRPr b="0" lang="en-US" sz="1000" strike="noStrike" u="none">
              <a:solidFill>
                <a:srgbClr val="000000"/>
              </a:solidFill>
              <a:effectLst/>
              <a:uFillTx/>
              <a:latin typeface="Arial"/>
            </a:endParaRPr>
          </a:p>
          <a:p>
            <a:pPr lvl="1" marL="127080" indent="-125640">
              <a:buClr>
                <a:srgbClr val="000000"/>
              </a:buClr>
              <a:buSzPct val="120000"/>
              <a:buFont typeface="Arial"/>
              <a:buChar char="•"/>
              <a:tabLst>
                <a:tab algn="l" pos="787320"/>
                <a:tab algn="l" pos="1574640"/>
                <a:tab algn="l" pos="2362320"/>
                <a:tab algn="l" pos="3149640"/>
                <a:tab algn="l" pos="3936960"/>
                <a:tab algn="l" pos="4724280"/>
                <a:tab algn="l" pos="5511960"/>
                <a:tab algn="l" pos="6299280"/>
                <a:tab algn="l" pos="7086600"/>
                <a:tab algn="l" pos="7873920"/>
                <a:tab algn="l" pos="8661240"/>
                <a:tab algn="l" pos="9448920"/>
                <a:tab algn="l" pos="10236240"/>
              </a:tabLst>
            </a:pPr>
            <a:r>
              <a:rPr b="0" lang="en-US" sz="1000" strike="noStrike" u="none">
                <a:solidFill>
                  <a:srgbClr val="000000"/>
                </a:solidFill>
                <a:effectLst/>
                <a:uFillTx/>
                <a:latin typeface="Arial"/>
              </a:rPr>
              <a:t>Watch guard?</a:t>
            </a:r>
            <a:endParaRPr b="0" lang="en-US" sz="1000" strike="noStrike" u="none">
              <a:solidFill>
                <a:srgbClr val="000000"/>
              </a:solidFill>
              <a:effectLst/>
              <a:uFillTx/>
              <a:latin typeface="Arial"/>
            </a:endParaRPr>
          </a:p>
          <a:p>
            <a:pPr lvl="1" marL="127080" indent="-125640">
              <a:buClr>
                <a:srgbClr val="000000"/>
              </a:buClr>
              <a:buSzPct val="120000"/>
              <a:buFont typeface="Arial"/>
              <a:buChar char="•"/>
              <a:tabLst>
                <a:tab algn="l" pos="787320"/>
                <a:tab algn="l" pos="1574640"/>
                <a:tab algn="l" pos="2362320"/>
                <a:tab algn="l" pos="3149640"/>
                <a:tab algn="l" pos="3936960"/>
                <a:tab algn="l" pos="4724280"/>
                <a:tab algn="l" pos="5511960"/>
                <a:tab algn="l" pos="6299280"/>
                <a:tab algn="l" pos="7086600"/>
                <a:tab algn="l" pos="7873920"/>
                <a:tab algn="l" pos="8661240"/>
                <a:tab algn="l" pos="9448920"/>
                <a:tab algn="l" pos="10236240"/>
              </a:tabLst>
            </a:pPr>
            <a:r>
              <a:rPr b="0" lang="en-US" sz="1000" strike="noStrike" u="none">
                <a:solidFill>
                  <a:srgbClr val="000000"/>
                </a:solidFill>
                <a:effectLst/>
                <a:uFillTx/>
                <a:latin typeface="Arial"/>
              </a:rPr>
              <a:t>Firebox</a:t>
            </a:r>
            <a:endParaRPr b="0" lang="en-US" sz="1000" strike="noStrike" u="none">
              <a:solidFill>
                <a:srgbClr val="000000"/>
              </a:solidFill>
              <a:effectLst/>
              <a:uFillTx/>
              <a:latin typeface="Arial"/>
            </a:endParaRPr>
          </a:p>
          <a:p>
            <a:pPr lvl="1" marL="127080" indent="-125640">
              <a:buClr>
                <a:srgbClr val="000000"/>
              </a:buClr>
              <a:buSzPct val="120000"/>
              <a:buFont typeface="Arial"/>
              <a:buChar char="•"/>
              <a:tabLst>
                <a:tab algn="l" pos="787320"/>
                <a:tab algn="l" pos="1574640"/>
                <a:tab algn="l" pos="2362320"/>
                <a:tab algn="l" pos="3149640"/>
                <a:tab algn="l" pos="3936960"/>
                <a:tab algn="l" pos="4724280"/>
                <a:tab algn="l" pos="5511960"/>
                <a:tab algn="l" pos="6299280"/>
                <a:tab algn="l" pos="7086600"/>
                <a:tab algn="l" pos="7873920"/>
                <a:tab algn="l" pos="8661240"/>
                <a:tab algn="l" pos="9448920"/>
                <a:tab algn="l" pos="10236240"/>
              </a:tabLst>
            </a:pPr>
            <a:endParaRPr b="0" lang="en-US" sz="1000" strike="noStrike" u="none">
              <a:solidFill>
                <a:srgbClr val="000000"/>
              </a:solidFill>
              <a:effectLst/>
              <a:uFillTx/>
              <a:latin typeface="Arial"/>
            </a:endParaRPr>
          </a:p>
          <a:p>
            <a:pPr lvl="1" marL="127080" indent="-125640">
              <a:buClr>
                <a:srgbClr val="000000"/>
              </a:buClr>
              <a:buSzPct val="120000"/>
              <a:buFont typeface="Arial"/>
              <a:buChar char="•"/>
              <a:tabLst>
                <a:tab algn="l" pos="787320"/>
                <a:tab algn="l" pos="1574640"/>
                <a:tab algn="l" pos="2362320"/>
                <a:tab algn="l" pos="3149640"/>
                <a:tab algn="l" pos="3936960"/>
                <a:tab algn="l" pos="4724280"/>
                <a:tab algn="l" pos="5511960"/>
                <a:tab algn="l" pos="6299280"/>
                <a:tab algn="l" pos="7086600"/>
                <a:tab algn="l" pos="7873920"/>
                <a:tab algn="l" pos="8661240"/>
                <a:tab algn="l" pos="9448920"/>
                <a:tab algn="l" pos="10236240"/>
              </a:tabLst>
            </a:pPr>
            <a:r>
              <a:rPr b="0" lang="en-US" sz="1000" strike="noStrike" u="none">
                <a:solidFill>
                  <a:srgbClr val="000000"/>
                </a:solidFill>
                <a:effectLst/>
                <a:uFillTx/>
                <a:latin typeface="Arial"/>
              </a:rPr>
              <a:t>Check Point</a:t>
            </a:r>
            <a:endParaRPr b="0" lang="en-US" sz="1000" strike="noStrike" u="none">
              <a:solidFill>
                <a:srgbClr val="000000"/>
              </a:solidFill>
              <a:effectLst/>
              <a:uFillTx/>
              <a:latin typeface="Arial"/>
            </a:endParaRPr>
          </a:p>
        </p:txBody>
      </p:sp>
      <p:sp>
        <p:nvSpPr>
          <p:cNvPr id="484" name=""/>
          <p:cNvSpPr/>
          <p:nvPr/>
        </p:nvSpPr>
        <p:spPr>
          <a:xfrm>
            <a:off x="7315200" y="1992240"/>
            <a:ext cx="819000" cy="3026520"/>
          </a:xfrm>
          <a:prstGeom prst="rect">
            <a:avLst/>
          </a:prstGeom>
          <a:noFill/>
          <a:ln w="0">
            <a:noFill/>
          </a:ln>
        </p:spPr>
        <p:style>
          <a:lnRef idx="0"/>
          <a:fillRef idx="0"/>
          <a:effectRef idx="0"/>
          <a:fontRef idx="minor"/>
        </p:style>
        <p:txBody>
          <a:bodyPr lIns="0" rIns="0" tIns="0" bIns="0" anchor="t">
            <a:spAutoFit/>
          </a:bodyPr>
          <a:p>
            <a:pPr lvl="1" marL="127080" indent="-125640">
              <a:buClr>
                <a:srgbClr val="000000"/>
              </a:buClr>
              <a:buSzPct val="120000"/>
              <a:buFont typeface="Arial"/>
              <a:buChar char="•"/>
              <a:tabLst>
                <a:tab algn="l" pos="787320"/>
                <a:tab algn="l" pos="1574640"/>
                <a:tab algn="l" pos="2362320"/>
                <a:tab algn="l" pos="3149640"/>
                <a:tab algn="l" pos="3936960"/>
                <a:tab algn="l" pos="4724280"/>
                <a:tab algn="l" pos="5511960"/>
                <a:tab algn="l" pos="6299280"/>
                <a:tab algn="l" pos="7086600"/>
                <a:tab algn="l" pos="7873920"/>
                <a:tab algn="l" pos="8661240"/>
                <a:tab algn="l" pos="9448920"/>
                <a:tab algn="l" pos="10236240"/>
              </a:tabLst>
            </a:pPr>
            <a:r>
              <a:rPr b="0" lang="en-US" sz="1000" strike="noStrike" u="none">
                <a:solidFill>
                  <a:srgbClr val="000000"/>
                </a:solidFill>
                <a:effectLst/>
                <a:uFillTx/>
                <a:latin typeface="Arial"/>
              </a:rPr>
              <a:t>DES</a:t>
            </a:r>
            <a:endParaRPr b="0" lang="en-US" sz="1000" strike="noStrike" u="none">
              <a:solidFill>
                <a:srgbClr val="000000"/>
              </a:solidFill>
              <a:effectLst/>
              <a:uFillTx/>
              <a:latin typeface="Arial"/>
            </a:endParaRPr>
          </a:p>
          <a:p>
            <a:pPr lvl="1" marL="127080" indent="-125640">
              <a:buClr>
                <a:srgbClr val="000000"/>
              </a:buClr>
              <a:buSzPct val="120000"/>
              <a:buFont typeface="Arial"/>
              <a:buChar char="•"/>
              <a:tabLst>
                <a:tab algn="l" pos="787320"/>
                <a:tab algn="l" pos="1574640"/>
                <a:tab algn="l" pos="2362320"/>
                <a:tab algn="l" pos="3149640"/>
                <a:tab algn="l" pos="3936960"/>
                <a:tab algn="l" pos="4724280"/>
                <a:tab algn="l" pos="5511960"/>
                <a:tab algn="l" pos="6299280"/>
                <a:tab algn="l" pos="7086600"/>
                <a:tab algn="l" pos="7873920"/>
                <a:tab algn="l" pos="8661240"/>
                <a:tab algn="l" pos="9448920"/>
                <a:tab algn="l" pos="10236240"/>
              </a:tabLst>
            </a:pPr>
            <a:r>
              <a:rPr b="0" lang="en-US" sz="1000" strike="noStrike" u="none">
                <a:solidFill>
                  <a:srgbClr val="000000"/>
                </a:solidFill>
                <a:effectLst/>
                <a:uFillTx/>
                <a:latin typeface="Arial"/>
              </a:rPr>
              <a:t>Triple DES</a:t>
            </a:r>
            <a:endParaRPr b="0" lang="en-US" sz="1000" strike="noStrike" u="none">
              <a:solidFill>
                <a:srgbClr val="000000"/>
              </a:solidFill>
              <a:effectLst/>
              <a:uFillTx/>
              <a:latin typeface="Arial"/>
            </a:endParaRPr>
          </a:p>
          <a:p>
            <a:pPr lvl="1" marL="127080" indent="-125640">
              <a:buClr>
                <a:srgbClr val="000000"/>
              </a:buClr>
              <a:buSzPct val="120000"/>
              <a:buFont typeface="Arial"/>
              <a:buChar char="•"/>
              <a:tabLst>
                <a:tab algn="l" pos="787320"/>
                <a:tab algn="l" pos="1574640"/>
                <a:tab algn="l" pos="2362320"/>
                <a:tab algn="l" pos="3149640"/>
                <a:tab algn="l" pos="3936960"/>
                <a:tab algn="l" pos="4724280"/>
                <a:tab algn="l" pos="5511960"/>
                <a:tab algn="l" pos="6299280"/>
                <a:tab algn="l" pos="7086600"/>
                <a:tab algn="l" pos="7873920"/>
                <a:tab algn="l" pos="8661240"/>
                <a:tab algn="l" pos="9448920"/>
                <a:tab algn="l" pos="10236240"/>
              </a:tabLst>
            </a:pPr>
            <a:endParaRPr b="0" lang="en-US" sz="1000" strike="noStrike" u="none">
              <a:solidFill>
                <a:srgbClr val="000000"/>
              </a:solidFill>
              <a:effectLst/>
              <a:uFillTx/>
              <a:latin typeface="Arial"/>
            </a:endParaRPr>
          </a:p>
          <a:p>
            <a:pPr lvl="1" marL="127080" indent="-125640">
              <a:buClr>
                <a:srgbClr val="000000"/>
              </a:buClr>
              <a:buSzPct val="120000"/>
              <a:buFont typeface="Arial"/>
              <a:buChar char="•"/>
              <a:tabLst>
                <a:tab algn="l" pos="787320"/>
                <a:tab algn="l" pos="1574640"/>
                <a:tab algn="l" pos="2362320"/>
                <a:tab algn="l" pos="3149640"/>
                <a:tab algn="l" pos="3936960"/>
                <a:tab algn="l" pos="4724280"/>
                <a:tab algn="l" pos="5511960"/>
                <a:tab algn="l" pos="6299280"/>
                <a:tab algn="l" pos="7086600"/>
                <a:tab algn="l" pos="7873920"/>
                <a:tab algn="l" pos="8661240"/>
                <a:tab algn="l" pos="9448920"/>
                <a:tab algn="l" pos="10236240"/>
              </a:tabLst>
            </a:pPr>
            <a:endParaRPr b="0" lang="en-US" sz="1000" strike="noStrike" u="none">
              <a:solidFill>
                <a:srgbClr val="000000"/>
              </a:solidFill>
              <a:effectLst/>
              <a:uFillTx/>
              <a:latin typeface="Arial"/>
            </a:endParaRPr>
          </a:p>
          <a:p>
            <a:pPr lvl="1" marL="127080" indent="-125640">
              <a:buClr>
                <a:srgbClr val="000000"/>
              </a:buClr>
              <a:buSzPct val="120000"/>
              <a:buFont typeface="Arial"/>
              <a:buChar char="•"/>
              <a:tabLst>
                <a:tab algn="l" pos="787320"/>
                <a:tab algn="l" pos="1574640"/>
                <a:tab algn="l" pos="2362320"/>
                <a:tab algn="l" pos="3149640"/>
                <a:tab algn="l" pos="3936960"/>
                <a:tab algn="l" pos="4724280"/>
                <a:tab algn="l" pos="5511960"/>
                <a:tab algn="l" pos="6299280"/>
                <a:tab algn="l" pos="7086600"/>
                <a:tab algn="l" pos="7873920"/>
                <a:tab algn="l" pos="8661240"/>
                <a:tab algn="l" pos="9448920"/>
                <a:tab algn="l" pos="10236240"/>
              </a:tabLst>
            </a:pPr>
            <a:r>
              <a:rPr b="0" lang="en-US" sz="1000" strike="noStrike" u="none">
                <a:solidFill>
                  <a:srgbClr val="000000"/>
                </a:solidFill>
                <a:effectLst/>
                <a:uFillTx/>
                <a:latin typeface="Arial"/>
              </a:rPr>
              <a:t>Not supported</a:t>
            </a:r>
            <a:endParaRPr b="0" lang="en-US" sz="1000" strike="noStrike" u="none">
              <a:solidFill>
                <a:srgbClr val="000000"/>
              </a:solidFill>
              <a:effectLst/>
              <a:uFillTx/>
              <a:latin typeface="Arial"/>
            </a:endParaRPr>
          </a:p>
          <a:p>
            <a:pPr lvl="1" marL="127080" indent="-125640">
              <a:buClr>
                <a:srgbClr val="000000"/>
              </a:buClr>
              <a:buSzPct val="120000"/>
              <a:buFont typeface="Arial"/>
              <a:buChar char="•"/>
              <a:tabLst>
                <a:tab algn="l" pos="787320"/>
                <a:tab algn="l" pos="1574640"/>
                <a:tab algn="l" pos="2362320"/>
                <a:tab algn="l" pos="3149640"/>
                <a:tab algn="l" pos="3936960"/>
                <a:tab algn="l" pos="4724280"/>
                <a:tab algn="l" pos="5511960"/>
                <a:tab algn="l" pos="6299280"/>
                <a:tab algn="l" pos="7086600"/>
                <a:tab algn="l" pos="7873920"/>
                <a:tab algn="l" pos="8661240"/>
                <a:tab algn="l" pos="9448920"/>
                <a:tab algn="l" pos="10236240"/>
              </a:tabLst>
            </a:pPr>
            <a:endParaRPr b="0" lang="en-US" sz="1000" strike="noStrike" u="none">
              <a:solidFill>
                <a:srgbClr val="000000"/>
              </a:solidFill>
              <a:effectLst/>
              <a:uFillTx/>
              <a:latin typeface="Arial"/>
            </a:endParaRPr>
          </a:p>
          <a:p>
            <a:pPr lvl="1" marL="127080" indent="-125640">
              <a:buClr>
                <a:srgbClr val="000000"/>
              </a:buClr>
              <a:buSzPct val="120000"/>
              <a:buFont typeface="Arial"/>
              <a:buChar char="•"/>
              <a:tabLst>
                <a:tab algn="l" pos="787320"/>
                <a:tab algn="l" pos="1574640"/>
                <a:tab algn="l" pos="2362320"/>
                <a:tab algn="l" pos="3149640"/>
                <a:tab algn="l" pos="3936960"/>
                <a:tab algn="l" pos="4724280"/>
                <a:tab algn="l" pos="5511960"/>
                <a:tab algn="l" pos="6299280"/>
                <a:tab algn="l" pos="7086600"/>
                <a:tab algn="l" pos="7873920"/>
                <a:tab algn="l" pos="8661240"/>
                <a:tab algn="l" pos="9448920"/>
                <a:tab algn="l" pos="10236240"/>
              </a:tabLst>
            </a:pPr>
            <a:r>
              <a:rPr b="0" lang="en-US" sz="1000" strike="noStrike" u="none">
                <a:solidFill>
                  <a:srgbClr val="000000"/>
                </a:solidFill>
                <a:effectLst/>
                <a:uFillTx/>
                <a:latin typeface="Arial"/>
              </a:rPr>
              <a:t>DES</a:t>
            </a:r>
            <a:endParaRPr b="0" lang="en-US" sz="1000" strike="noStrike" u="none">
              <a:solidFill>
                <a:srgbClr val="000000"/>
              </a:solidFill>
              <a:effectLst/>
              <a:uFillTx/>
              <a:latin typeface="Arial"/>
            </a:endParaRPr>
          </a:p>
          <a:p>
            <a:pPr lvl="1" marL="127080" indent="-125640">
              <a:buClr>
                <a:srgbClr val="000000"/>
              </a:buClr>
              <a:buSzPct val="120000"/>
              <a:buFont typeface="Arial"/>
              <a:buChar char="•"/>
              <a:tabLst>
                <a:tab algn="l" pos="787320"/>
                <a:tab algn="l" pos="1574640"/>
                <a:tab algn="l" pos="2362320"/>
                <a:tab algn="l" pos="3149640"/>
                <a:tab algn="l" pos="3936960"/>
                <a:tab algn="l" pos="4724280"/>
                <a:tab algn="l" pos="5511960"/>
                <a:tab algn="l" pos="6299280"/>
                <a:tab algn="l" pos="7086600"/>
                <a:tab algn="l" pos="7873920"/>
                <a:tab algn="l" pos="8661240"/>
                <a:tab algn="l" pos="9448920"/>
                <a:tab algn="l" pos="10236240"/>
              </a:tabLst>
            </a:pPr>
            <a:r>
              <a:rPr b="0" lang="en-US" sz="1000" strike="noStrike" u="none">
                <a:solidFill>
                  <a:srgbClr val="000000"/>
                </a:solidFill>
                <a:effectLst/>
                <a:uFillTx/>
                <a:latin typeface="Arial"/>
              </a:rPr>
              <a:t>Triple DES</a:t>
            </a:r>
            <a:endParaRPr b="0" lang="en-US" sz="1000" strike="noStrike" u="none">
              <a:solidFill>
                <a:srgbClr val="000000"/>
              </a:solidFill>
              <a:effectLst/>
              <a:uFillTx/>
              <a:latin typeface="Arial"/>
            </a:endParaRPr>
          </a:p>
          <a:p>
            <a:pPr lvl="1" marL="127080" indent="-125640">
              <a:buClr>
                <a:srgbClr val="000000"/>
              </a:buClr>
              <a:buSzPct val="120000"/>
              <a:buFont typeface="Arial"/>
              <a:buChar char="•"/>
              <a:tabLst>
                <a:tab algn="l" pos="787320"/>
                <a:tab algn="l" pos="1574640"/>
                <a:tab algn="l" pos="2362320"/>
                <a:tab algn="l" pos="3149640"/>
                <a:tab algn="l" pos="3936960"/>
                <a:tab algn="l" pos="4724280"/>
                <a:tab algn="l" pos="5511960"/>
                <a:tab algn="l" pos="6299280"/>
                <a:tab algn="l" pos="7086600"/>
                <a:tab algn="l" pos="7873920"/>
                <a:tab algn="l" pos="8661240"/>
                <a:tab algn="l" pos="9448920"/>
                <a:tab algn="l" pos="10236240"/>
              </a:tabLst>
            </a:pPr>
            <a:endParaRPr b="0" lang="en-US" sz="1000" strike="noStrike" u="none">
              <a:solidFill>
                <a:srgbClr val="000000"/>
              </a:solidFill>
              <a:effectLst/>
              <a:uFillTx/>
              <a:latin typeface="Arial"/>
            </a:endParaRPr>
          </a:p>
          <a:p>
            <a:pPr lvl="1" marL="127080" indent="-125640">
              <a:buClr>
                <a:srgbClr val="000000"/>
              </a:buClr>
              <a:buSzPct val="120000"/>
              <a:buFont typeface="Arial"/>
              <a:buChar char="•"/>
              <a:tabLst>
                <a:tab algn="l" pos="787320"/>
                <a:tab algn="l" pos="1574640"/>
                <a:tab algn="l" pos="2362320"/>
                <a:tab algn="l" pos="3149640"/>
                <a:tab algn="l" pos="3936960"/>
                <a:tab algn="l" pos="4724280"/>
                <a:tab algn="l" pos="5511960"/>
                <a:tab algn="l" pos="6299280"/>
                <a:tab algn="l" pos="7086600"/>
                <a:tab algn="l" pos="7873920"/>
                <a:tab algn="l" pos="8661240"/>
                <a:tab algn="l" pos="9448920"/>
                <a:tab algn="l" pos="10236240"/>
              </a:tabLst>
            </a:pPr>
            <a:r>
              <a:rPr b="0" lang="en-US" sz="1000" strike="noStrike" u="none">
                <a:solidFill>
                  <a:srgbClr val="000000"/>
                </a:solidFill>
                <a:effectLst/>
                <a:uFillTx/>
                <a:latin typeface="Arial"/>
              </a:rPr>
              <a:t>Not supported</a:t>
            </a:r>
            <a:endParaRPr b="0" lang="en-US" sz="1000" strike="noStrike" u="none">
              <a:solidFill>
                <a:srgbClr val="000000"/>
              </a:solidFill>
              <a:effectLst/>
              <a:uFillTx/>
              <a:latin typeface="Arial"/>
            </a:endParaRPr>
          </a:p>
          <a:p>
            <a:pPr lvl="1" marL="127080" indent="-125640">
              <a:buClr>
                <a:srgbClr val="000000"/>
              </a:buClr>
              <a:buSzPct val="120000"/>
              <a:buFont typeface="Arial"/>
              <a:buChar char="•"/>
              <a:tabLst>
                <a:tab algn="l" pos="787320"/>
                <a:tab algn="l" pos="1574640"/>
                <a:tab algn="l" pos="2362320"/>
                <a:tab algn="l" pos="3149640"/>
                <a:tab algn="l" pos="3936960"/>
                <a:tab algn="l" pos="4724280"/>
                <a:tab algn="l" pos="5511960"/>
                <a:tab algn="l" pos="6299280"/>
                <a:tab algn="l" pos="7086600"/>
                <a:tab algn="l" pos="7873920"/>
                <a:tab algn="l" pos="8661240"/>
                <a:tab algn="l" pos="9448920"/>
                <a:tab algn="l" pos="10236240"/>
              </a:tabLst>
            </a:pPr>
            <a:endParaRPr b="0" lang="en-US" sz="1000" strike="noStrike" u="none">
              <a:solidFill>
                <a:srgbClr val="000000"/>
              </a:solidFill>
              <a:effectLst/>
              <a:uFillTx/>
              <a:latin typeface="Arial"/>
            </a:endParaRPr>
          </a:p>
          <a:p>
            <a:pPr lvl="1" marL="127080" indent="-125640">
              <a:buClr>
                <a:srgbClr val="000000"/>
              </a:buClr>
              <a:buSzPct val="120000"/>
              <a:buFont typeface="Arial"/>
              <a:buChar char="•"/>
              <a:tabLst>
                <a:tab algn="l" pos="787320"/>
                <a:tab algn="l" pos="1574640"/>
                <a:tab algn="l" pos="2362320"/>
                <a:tab algn="l" pos="3149640"/>
                <a:tab algn="l" pos="3936960"/>
                <a:tab algn="l" pos="4724280"/>
                <a:tab algn="l" pos="5511960"/>
                <a:tab algn="l" pos="6299280"/>
                <a:tab algn="l" pos="7086600"/>
                <a:tab algn="l" pos="7873920"/>
                <a:tab algn="l" pos="8661240"/>
                <a:tab algn="l" pos="9448920"/>
                <a:tab algn="l" pos="10236240"/>
              </a:tabLst>
            </a:pPr>
            <a:r>
              <a:rPr b="0" lang="en-US" sz="1000" strike="noStrike" u="none">
                <a:solidFill>
                  <a:srgbClr val="000000"/>
                </a:solidFill>
                <a:effectLst/>
                <a:uFillTx/>
                <a:latin typeface="Arial"/>
              </a:rPr>
              <a:t>Triple DES</a:t>
            </a:r>
            <a:endParaRPr b="0" lang="en-US" sz="1000" strike="noStrike" u="none">
              <a:solidFill>
                <a:srgbClr val="000000"/>
              </a:solidFill>
              <a:effectLst/>
              <a:uFillTx/>
              <a:latin typeface="Arial"/>
            </a:endParaRPr>
          </a:p>
          <a:p>
            <a:pPr lvl="1" marL="127080" indent="-125640">
              <a:buClr>
                <a:srgbClr val="000000"/>
              </a:buClr>
              <a:buSzPct val="120000"/>
              <a:buFont typeface="Arial"/>
              <a:buChar char="•"/>
              <a:tabLst>
                <a:tab algn="l" pos="787320"/>
                <a:tab algn="l" pos="1574640"/>
                <a:tab algn="l" pos="2362320"/>
                <a:tab algn="l" pos="3149640"/>
                <a:tab algn="l" pos="3936960"/>
                <a:tab algn="l" pos="4724280"/>
                <a:tab algn="l" pos="5511960"/>
                <a:tab algn="l" pos="6299280"/>
                <a:tab algn="l" pos="7086600"/>
                <a:tab algn="l" pos="7873920"/>
                <a:tab algn="l" pos="8661240"/>
                <a:tab algn="l" pos="9448920"/>
                <a:tab algn="l" pos="10236240"/>
              </a:tabLst>
            </a:pPr>
            <a:r>
              <a:rPr b="0" lang="en-US" sz="1000" strike="noStrike" u="none">
                <a:solidFill>
                  <a:srgbClr val="000000"/>
                </a:solidFill>
                <a:effectLst/>
                <a:uFillTx/>
                <a:latin typeface="Arial"/>
              </a:rPr>
              <a:t>Digital/ certificates</a:t>
            </a:r>
            <a:endParaRPr b="0" lang="en-US" sz="1000" strike="noStrike" u="none">
              <a:solidFill>
                <a:srgbClr val="000000"/>
              </a:solidFill>
              <a:effectLst/>
              <a:uFillTx/>
              <a:latin typeface="Arial"/>
            </a:endParaRPr>
          </a:p>
          <a:p>
            <a:pPr lvl="1" marL="127080" indent="-125640">
              <a:buClr>
                <a:srgbClr val="000000"/>
              </a:buClr>
              <a:buSzPct val="120000"/>
              <a:buFont typeface="Arial"/>
              <a:buChar char="•"/>
              <a:tabLst>
                <a:tab algn="l" pos="787320"/>
                <a:tab algn="l" pos="1574640"/>
                <a:tab algn="l" pos="2362320"/>
                <a:tab algn="l" pos="3149640"/>
                <a:tab algn="l" pos="3936960"/>
                <a:tab algn="l" pos="4724280"/>
                <a:tab algn="l" pos="5511960"/>
                <a:tab algn="l" pos="6299280"/>
                <a:tab algn="l" pos="7086600"/>
                <a:tab algn="l" pos="7873920"/>
                <a:tab algn="l" pos="8661240"/>
                <a:tab algn="l" pos="9448920"/>
                <a:tab algn="l" pos="10236240"/>
              </a:tabLst>
            </a:pPr>
            <a:endParaRPr b="0" lang="en-US" sz="1000" strike="noStrike" u="none">
              <a:solidFill>
                <a:srgbClr val="000000"/>
              </a:solidFill>
              <a:effectLst/>
              <a:uFillTx/>
              <a:latin typeface="Arial"/>
            </a:endParaRPr>
          </a:p>
          <a:p>
            <a:pPr lvl="1" marL="127080" indent="-125640">
              <a:buClr>
                <a:srgbClr val="000000"/>
              </a:buClr>
              <a:buSzPct val="120000"/>
              <a:buFont typeface="Arial"/>
              <a:buChar char="•"/>
              <a:tabLst>
                <a:tab algn="l" pos="787320"/>
                <a:tab algn="l" pos="1574640"/>
                <a:tab algn="l" pos="2362320"/>
                <a:tab algn="l" pos="3149640"/>
                <a:tab algn="l" pos="3936960"/>
                <a:tab algn="l" pos="4724280"/>
                <a:tab algn="l" pos="5511960"/>
                <a:tab algn="l" pos="6299280"/>
                <a:tab algn="l" pos="7086600"/>
                <a:tab algn="l" pos="7873920"/>
                <a:tab algn="l" pos="8661240"/>
                <a:tab algn="l" pos="9448920"/>
                <a:tab algn="l" pos="10236240"/>
              </a:tabLst>
            </a:pPr>
            <a:endParaRPr b="0" lang="en-US" sz="1000" strike="noStrike" u="none">
              <a:solidFill>
                <a:srgbClr val="000000"/>
              </a:solidFill>
              <a:effectLst/>
              <a:uFillTx/>
              <a:latin typeface="Arial"/>
            </a:endParaRPr>
          </a:p>
          <a:p>
            <a:pPr lvl="1" marL="127080" indent="-125640">
              <a:buClr>
                <a:srgbClr val="000000"/>
              </a:buClr>
              <a:buSzPct val="120000"/>
              <a:buFont typeface="Arial"/>
              <a:buChar char="•"/>
              <a:tabLst>
                <a:tab algn="l" pos="787320"/>
                <a:tab algn="l" pos="1574640"/>
                <a:tab algn="l" pos="2362320"/>
                <a:tab algn="l" pos="3149640"/>
                <a:tab algn="l" pos="3936960"/>
                <a:tab algn="l" pos="4724280"/>
                <a:tab algn="l" pos="5511960"/>
                <a:tab algn="l" pos="6299280"/>
                <a:tab algn="l" pos="7086600"/>
                <a:tab algn="l" pos="7873920"/>
                <a:tab algn="l" pos="8661240"/>
                <a:tab algn="l" pos="9448920"/>
                <a:tab algn="l" pos="10236240"/>
              </a:tabLst>
            </a:pPr>
            <a:r>
              <a:rPr b="0" lang="en-US" sz="1000" strike="noStrike" u="none">
                <a:solidFill>
                  <a:srgbClr val="000000"/>
                </a:solidFill>
                <a:effectLst/>
                <a:uFillTx/>
                <a:latin typeface="Arial"/>
              </a:rPr>
              <a:t>IP See</a:t>
            </a:r>
            <a:endParaRPr b="0" lang="en-US" sz="1000" strike="noStrike" u="none">
              <a:solidFill>
                <a:srgbClr val="000000"/>
              </a:solidFill>
              <a:effectLst/>
              <a:uFillTx/>
              <a:latin typeface="Arial"/>
            </a:endParaRPr>
          </a:p>
        </p:txBody>
      </p:sp>
      <p:sp>
        <p:nvSpPr>
          <p:cNvPr id="485" name=""/>
          <p:cNvSpPr/>
          <p:nvPr/>
        </p:nvSpPr>
        <p:spPr>
          <a:xfrm>
            <a:off x="8190000" y="1992240"/>
            <a:ext cx="482400" cy="2900520"/>
          </a:xfrm>
          <a:prstGeom prst="rect">
            <a:avLst/>
          </a:prstGeom>
          <a:noFill/>
          <a:ln w="0">
            <a:noFill/>
          </a:ln>
        </p:spPr>
        <p:style>
          <a:lnRef idx="0"/>
          <a:fillRef idx="0"/>
          <a:effectRef idx="0"/>
          <a:fontRef idx="minor"/>
        </p:style>
        <p:txBody>
          <a:bodyPr lIns="0" rIns="0" tIns="0" bIns="0" anchor="t">
            <a:spAutoFit/>
          </a:bodyPr>
          <a:p>
            <a:pPr>
              <a:tabLst>
                <a:tab algn="l" pos="0"/>
                <a:tab algn="l" pos="787320"/>
                <a:tab algn="l" pos="1574640"/>
                <a:tab algn="l" pos="2362320"/>
                <a:tab algn="l" pos="3149640"/>
                <a:tab algn="l" pos="3936960"/>
                <a:tab algn="l" pos="4724280"/>
                <a:tab algn="l" pos="5511960"/>
                <a:tab algn="l" pos="6299280"/>
                <a:tab algn="l" pos="7086600"/>
                <a:tab algn="l" pos="7873920"/>
                <a:tab algn="l" pos="8661240"/>
                <a:tab algn="l" pos="9448920"/>
                <a:tab algn="l" pos="10236240"/>
              </a:tabLst>
            </a:pPr>
            <a:r>
              <a:rPr b="0" lang="en-US" sz="1000" strike="noStrike" u="none">
                <a:solidFill>
                  <a:srgbClr val="000000"/>
                </a:solidFill>
                <a:effectLst/>
                <a:uFillTx/>
                <a:latin typeface="Arial"/>
              </a:rPr>
              <a:t>Yes</a:t>
            </a:r>
            <a:endParaRPr b="0" lang="en-US" sz="1000" strike="noStrike" u="none">
              <a:solidFill>
                <a:srgbClr val="000000"/>
              </a:solidFill>
              <a:effectLst/>
              <a:uFillTx/>
              <a:latin typeface="Arial"/>
            </a:endParaRPr>
          </a:p>
          <a:p>
            <a:pPr>
              <a:tabLst>
                <a:tab algn="l" pos="0"/>
                <a:tab algn="l" pos="787320"/>
                <a:tab algn="l" pos="1574640"/>
                <a:tab algn="l" pos="2362320"/>
                <a:tab algn="l" pos="3149640"/>
                <a:tab algn="l" pos="3936960"/>
                <a:tab algn="l" pos="4724280"/>
                <a:tab algn="l" pos="5511960"/>
                <a:tab algn="l" pos="6299280"/>
                <a:tab algn="l" pos="7086600"/>
                <a:tab algn="l" pos="7873920"/>
                <a:tab algn="l" pos="8661240"/>
                <a:tab algn="l" pos="9448920"/>
                <a:tab algn="l" pos="10236240"/>
              </a:tabLst>
            </a:pPr>
            <a:endParaRPr b="0" lang="en-US" sz="1000" strike="noStrike" u="none">
              <a:solidFill>
                <a:srgbClr val="000000"/>
              </a:solidFill>
              <a:effectLst/>
              <a:uFillTx/>
              <a:latin typeface="Arial"/>
            </a:endParaRPr>
          </a:p>
          <a:p>
            <a:pPr>
              <a:tabLst>
                <a:tab algn="l" pos="0"/>
                <a:tab algn="l" pos="787320"/>
                <a:tab algn="l" pos="1574640"/>
                <a:tab algn="l" pos="2362320"/>
                <a:tab algn="l" pos="3149640"/>
                <a:tab algn="l" pos="3936960"/>
                <a:tab algn="l" pos="4724280"/>
                <a:tab algn="l" pos="5511960"/>
                <a:tab algn="l" pos="6299280"/>
                <a:tab algn="l" pos="7086600"/>
                <a:tab algn="l" pos="7873920"/>
                <a:tab algn="l" pos="8661240"/>
                <a:tab algn="l" pos="9448920"/>
                <a:tab algn="l" pos="10236240"/>
              </a:tabLst>
            </a:pPr>
            <a:endParaRPr b="0" lang="en-US" sz="1000" strike="noStrike" u="none">
              <a:solidFill>
                <a:srgbClr val="000000"/>
              </a:solidFill>
              <a:effectLst/>
              <a:uFillTx/>
              <a:latin typeface="Arial"/>
            </a:endParaRPr>
          </a:p>
          <a:p>
            <a:pPr>
              <a:tabLst>
                <a:tab algn="l" pos="0"/>
                <a:tab algn="l" pos="787320"/>
                <a:tab algn="l" pos="1574640"/>
                <a:tab algn="l" pos="2362320"/>
                <a:tab algn="l" pos="3149640"/>
                <a:tab algn="l" pos="3936960"/>
                <a:tab algn="l" pos="4724280"/>
                <a:tab algn="l" pos="5511960"/>
                <a:tab algn="l" pos="6299280"/>
                <a:tab algn="l" pos="7086600"/>
                <a:tab algn="l" pos="7873920"/>
                <a:tab algn="l" pos="8661240"/>
                <a:tab algn="l" pos="9448920"/>
                <a:tab algn="l" pos="10236240"/>
              </a:tabLst>
            </a:pPr>
            <a:endParaRPr b="0" lang="en-US" sz="1000" strike="noStrike" u="none">
              <a:solidFill>
                <a:srgbClr val="000000"/>
              </a:solidFill>
              <a:effectLst/>
              <a:uFillTx/>
              <a:latin typeface="Arial"/>
            </a:endParaRPr>
          </a:p>
          <a:p>
            <a:pPr>
              <a:tabLst>
                <a:tab algn="l" pos="0"/>
                <a:tab algn="l" pos="787320"/>
                <a:tab algn="l" pos="1574640"/>
                <a:tab algn="l" pos="2362320"/>
                <a:tab algn="l" pos="3149640"/>
                <a:tab algn="l" pos="3936960"/>
                <a:tab algn="l" pos="4724280"/>
                <a:tab algn="l" pos="5511960"/>
                <a:tab algn="l" pos="6299280"/>
                <a:tab algn="l" pos="7086600"/>
                <a:tab algn="l" pos="7873920"/>
                <a:tab algn="l" pos="8661240"/>
                <a:tab algn="l" pos="9448920"/>
                <a:tab algn="l" pos="10236240"/>
              </a:tabLst>
            </a:pPr>
            <a:r>
              <a:rPr b="0" lang="en-US" sz="1000" strike="noStrike" u="none">
                <a:solidFill>
                  <a:srgbClr val="000000"/>
                </a:solidFill>
                <a:effectLst/>
                <a:uFillTx/>
                <a:latin typeface="Arial"/>
              </a:rPr>
              <a:t>No</a:t>
            </a:r>
            <a:endParaRPr b="0" lang="en-US" sz="1000" strike="noStrike" u="none">
              <a:solidFill>
                <a:srgbClr val="000000"/>
              </a:solidFill>
              <a:effectLst/>
              <a:uFillTx/>
              <a:latin typeface="Arial"/>
            </a:endParaRPr>
          </a:p>
          <a:p>
            <a:pPr>
              <a:tabLst>
                <a:tab algn="l" pos="0"/>
                <a:tab algn="l" pos="787320"/>
                <a:tab algn="l" pos="1574640"/>
                <a:tab algn="l" pos="2362320"/>
                <a:tab algn="l" pos="3149640"/>
                <a:tab algn="l" pos="3936960"/>
                <a:tab algn="l" pos="4724280"/>
                <a:tab algn="l" pos="5511960"/>
                <a:tab algn="l" pos="6299280"/>
                <a:tab algn="l" pos="7086600"/>
                <a:tab algn="l" pos="7873920"/>
                <a:tab algn="l" pos="8661240"/>
                <a:tab algn="l" pos="9448920"/>
                <a:tab algn="l" pos="10236240"/>
              </a:tabLst>
            </a:pPr>
            <a:endParaRPr b="0" lang="en-US" sz="1000" strike="noStrike" u="none">
              <a:solidFill>
                <a:srgbClr val="000000"/>
              </a:solidFill>
              <a:effectLst/>
              <a:uFillTx/>
              <a:latin typeface="Arial"/>
            </a:endParaRPr>
          </a:p>
          <a:p>
            <a:pPr>
              <a:tabLst>
                <a:tab algn="l" pos="0"/>
                <a:tab algn="l" pos="787320"/>
                <a:tab algn="l" pos="1574640"/>
                <a:tab algn="l" pos="2362320"/>
                <a:tab algn="l" pos="3149640"/>
                <a:tab algn="l" pos="3936960"/>
                <a:tab algn="l" pos="4724280"/>
                <a:tab algn="l" pos="5511960"/>
                <a:tab algn="l" pos="6299280"/>
                <a:tab algn="l" pos="7086600"/>
                <a:tab algn="l" pos="7873920"/>
                <a:tab algn="l" pos="8661240"/>
                <a:tab algn="l" pos="9448920"/>
                <a:tab algn="l" pos="10236240"/>
              </a:tabLst>
            </a:pPr>
            <a:endParaRPr b="0" lang="en-US" sz="1000" strike="noStrike" u="none">
              <a:solidFill>
                <a:srgbClr val="000000"/>
              </a:solidFill>
              <a:effectLst/>
              <a:uFillTx/>
              <a:latin typeface="Arial"/>
            </a:endParaRPr>
          </a:p>
          <a:p>
            <a:pPr>
              <a:tabLst>
                <a:tab algn="l" pos="0"/>
                <a:tab algn="l" pos="787320"/>
                <a:tab algn="l" pos="1574640"/>
                <a:tab algn="l" pos="2362320"/>
                <a:tab algn="l" pos="3149640"/>
                <a:tab algn="l" pos="3936960"/>
                <a:tab algn="l" pos="4724280"/>
                <a:tab algn="l" pos="5511960"/>
                <a:tab algn="l" pos="6299280"/>
                <a:tab algn="l" pos="7086600"/>
                <a:tab algn="l" pos="7873920"/>
                <a:tab algn="l" pos="8661240"/>
                <a:tab algn="l" pos="9448920"/>
                <a:tab algn="l" pos="10236240"/>
              </a:tabLst>
            </a:pPr>
            <a:r>
              <a:rPr b="0" lang="en-US" sz="1000" strike="noStrike" u="none">
                <a:solidFill>
                  <a:srgbClr val="000000"/>
                </a:solidFill>
                <a:effectLst/>
                <a:uFillTx/>
                <a:latin typeface="Arial"/>
              </a:rPr>
              <a:t>Yes</a:t>
            </a:r>
            <a:endParaRPr b="0" lang="en-US" sz="1000" strike="noStrike" u="none">
              <a:solidFill>
                <a:srgbClr val="000000"/>
              </a:solidFill>
              <a:effectLst/>
              <a:uFillTx/>
              <a:latin typeface="Arial"/>
            </a:endParaRPr>
          </a:p>
          <a:p>
            <a:pPr>
              <a:tabLst>
                <a:tab algn="l" pos="0"/>
                <a:tab algn="l" pos="787320"/>
                <a:tab algn="l" pos="1574640"/>
                <a:tab algn="l" pos="2362320"/>
                <a:tab algn="l" pos="3149640"/>
                <a:tab algn="l" pos="3936960"/>
                <a:tab algn="l" pos="4724280"/>
                <a:tab algn="l" pos="5511960"/>
                <a:tab algn="l" pos="6299280"/>
                <a:tab algn="l" pos="7086600"/>
                <a:tab algn="l" pos="7873920"/>
                <a:tab algn="l" pos="8661240"/>
                <a:tab algn="l" pos="9448920"/>
                <a:tab algn="l" pos="10236240"/>
              </a:tabLst>
            </a:pPr>
            <a:endParaRPr b="0" lang="en-US" sz="1000" strike="noStrike" u="none">
              <a:solidFill>
                <a:srgbClr val="000000"/>
              </a:solidFill>
              <a:effectLst/>
              <a:uFillTx/>
              <a:latin typeface="Arial"/>
            </a:endParaRPr>
          </a:p>
          <a:p>
            <a:pPr>
              <a:tabLst>
                <a:tab algn="l" pos="0"/>
                <a:tab algn="l" pos="787320"/>
                <a:tab algn="l" pos="1574640"/>
                <a:tab algn="l" pos="2362320"/>
                <a:tab algn="l" pos="3149640"/>
                <a:tab algn="l" pos="3936960"/>
                <a:tab algn="l" pos="4724280"/>
                <a:tab algn="l" pos="5511960"/>
                <a:tab algn="l" pos="6299280"/>
                <a:tab algn="l" pos="7086600"/>
                <a:tab algn="l" pos="7873920"/>
                <a:tab algn="l" pos="8661240"/>
                <a:tab algn="l" pos="9448920"/>
                <a:tab algn="l" pos="10236240"/>
              </a:tabLst>
            </a:pPr>
            <a:endParaRPr b="0" lang="en-US" sz="1000" strike="noStrike" u="none">
              <a:solidFill>
                <a:srgbClr val="000000"/>
              </a:solidFill>
              <a:effectLst/>
              <a:uFillTx/>
              <a:latin typeface="Arial"/>
            </a:endParaRPr>
          </a:p>
          <a:p>
            <a:pPr>
              <a:tabLst>
                <a:tab algn="l" pos="0"/>
                <a:tab algn="l" pos="787320"/>
                <a:tab algn="l" pos="1574640"/>
                <a:tab algn="l" pos="2362320"/>
                <a:tab algn="l" pos="3149640"/>
                <a:tab algn="l" pos="3936960"/>
                <a:tab algn="l" pos="4724280"/>
                <a:tab algn="l" pos="5511960"/>
                <a:tab algn="l" pos="6299280"/>
                <a:tab algn="l" pos="7086600"/>
                <a:tab algn="l" pos="7873920"/>
                <a:tab algn="l" pos="8661240"/>
                <a:tab algn="l" pos="9448920"/>
                <a:tab algn="l" pos="10236240"/>
              </a:tabLst>
            </a:pPr>
            <a:r>
              <a:rPr b="0" lang="en-US" sz="1000" strike="noStrike" u="none">
                <a:solidFill>
                  <a:srgbClr val="000000"/>
                </a:solidFill>
                <a:effectLst/>
                <a:uFillTx/>
                <a:latin typeface="Arial"/>
              </a:rPr>
              <a:t>Yes</a:t>
            </a:r>
            <a:endParaRPr b="0" lang="en-US" sz="1000" strike="noStrike" u="none">
              <a:solidFill>
                <a:srgbClr val="000000"/>
              </a:solidFill>
              <a:effectLst/>
              <a:uFillTx/>
              <a:latin typeface="Arial"/>
            </a:endParaRPr>
          </a:p>
          <a:p>
            <a:pPr>
              <a:tabLst>
                <a:tab algn="l" pos="0"/>
                <a:tab algn="l" pos="787320"/>
                <a:tab algn="l" pos="1574640"/>
                <a:tab algn="l" pos="2362320"/>
                <a:tab algn="l" pos="3149640"/>
                <a:tab algn="l" pos="3936960"/>
                <a:tab algn="l" pos="4724280"/>
                <a:tab algn="l" pos="5511960"/>
                <a:tab algn="l" pos="6299280"/>
                <a:tab algn="l" pos="7086600"/>
                <a:tab algn="l" pos="7873920"/>
                <a:tab algn="l" pos="8661240"/>
                <a:tab algn="l" pos="9448920"/>
                <a:tab algn="l" pos="10236240"/>
              </a:tabLst>
            </a:pPr>
            <a:endParaRPr b="0" lang="en-US" sz="1000" strike="noStrike" u="none">
              <a:solidFill>
                <a:srgbClr val="000000"/>
              </a:solidFill>
              <a:effectLst/>
              <a:uFillTx/>
              <a:latin typeface="Arial"/>
            </a:endParaRPr>
          </a:p>
          <a:p>
            <a:pPr>
              <a:tabLst>
                <a:tab algn="l" pos="0"/>
                <a:tab algn="l" pos="787320"/>
                <a:tab algn="l" pos="1574640"/>
                <a:tab algn="l" pos="2362320"/>
                <a:tab algn="l" pos="3149640"/>
                <a:tab algn="l" pos="3936960"/>
                <a:tab algn="l" pos="4724280"/>
                <a:tab algn="l" pos="5511960"/>
                <a:tab algn="l" pos="6299280"/>
                <a:tab algn="l" pos="7086600"/>
                <a:tab algn="l" pos="7873920"/>
                <a:tab algn="l" pos="8661240"/>
                <a:tab algn="l" pos="9448920"/>
                <a:tab algn="l" pos="10236240"/>
              </a:tabLst>
            </a:pPr>
            <a:endParaRPr b="0" lang="en-US" sz="1000" strike="noStrike" u="none">
              <a:solidFill>
                <a:srgbClr val="000000"/>
              </a:solidFill>
              <a:effectLst/>
              <a:uFillTx/>
              <a:latin typeface="Arial"/>
            </a:endParaRPr>
          </a:p>
          <a:p>
            <a:pPr>
              <a:tabLst>
                <a:tab algn="l" pos="0"/>
                <a:tab algn="l" pos="787320"/>
                <a:tab algn="l" pos="1574640"/>
                <a:tab algn="l" pos="2362320"/>
                <a:tab algn="l" pos="3149640"/>
                <a:tab algn="l" pos="3936960"/>
                <a:tab algn="l" pos="4724280"/>
                <a:tab algn="l" pos="5511960"/>
                <a:tab algn="l" pos="6299280"/>
                <a:tab algn="l" pos="7086600"/>
                <a:tab algn="l" pos="7873920"/>
                <a:tab algn="l" pos="8661240"/>
                <a:tab algn="l" pos="9448920"/>
                <a:tab algn="l" pos="10236240"/>
              </a:tabLst>
            </a:pPr>
            <a:r>
              <a:rPr b="0" lang="en-US" sz="1000" strike="noStrike" u="none">
                <a:solidFill>
                  <a:srgbClr val="000000"/>
                </a:solidFill>
                <a:effectLst/>
                <a:uFillTx/>
                <a:latin typeface="Arial"/>
              </a:rPr>
              <a:t>Yes</a:t>
            </a:r>
            <a:endParaRPr b="0" lang="en-US" sz="1000" strike="noStrike" u="none">
              <a:solidFill>
                <a:srgbClr val="000000"/>
              </a:solidFill>
              <a:effectLst/>
              <a:uFillTx/>
              <a:latin typeface="Arial"/>
            </a:endParaRPr>
          </a:p>
          <a:p>
            <a:pPr>
              <a:tabLst>
                <a:tab algn="l" pos="0"/>
                <a:tab algn="l" pos="787320"/>
                <a:tab algn="l" pos="1574640"/>
                <a:tab algn="l" pos="2362320"/>
                <a:tab algn="l" pos="3149640"/>
                <a:tab algn="l" pos="3936960"/>
                <a:tab algn="l" pos="4724280"/>
                <a:tab algn="l" pos="5511960"/>
                <a:tab algn="l" pos="6299280"/>
                <a:tab algn="l" pos="7086600"/>
                <a:tab algn="l" pos="7873920"/>
                <a:tab algn="l" pos="8661240"/>
                <a:tab algn="l" pos="9448920"/>
                <a:tab algn="l" pos="10236240"/>
              </a:tabLst>
            </a:pPr>
            <a:endParaRPr b="0" lang="en-US" sz="1000" strike="noStrike" u="none">
              <a:solidFill>
                <a:srgbClr val="000000"/>
              </a:solidFill>
              <a:effectLst/>
              <a:uFillTx/>
              <a:latin typeface="Arial"/>
            </a:endParaRPr>
          </a:p>
          <a:p>
            <a:pPr>
              <a:tabLst>
                <a:tab algn="l" pos="0"/>
                <a:tab algn="l" pos="787320"/>
                <a:tab algn="l" pos="1574640"/>
                <a:tab algn="l" pos="2362320"/>
                <a:tab algn="l" pos="3149640"/>
                <a:tab algn="l" pos="3936960"/>
                <a:tab algn="l" pos="4724280"/>
                <a:tab algn="l" pos="5511960"/>
                <a:tab algn="l" pos="6299280"/>
                <a:tab algn="l" pos="7086600"/>
                <a:tab algn="l" pos="7873920"/>
                <a:tab algn="l" pos="8661240"/>
                <a:tab algn="l" pos="9448920"/>
                <a:tab algn="l" pos="10236240"/>
              </a:tabLst>
            </a:pPr>
            <a:endParaRPr b="0" lang="en-US" sz="1000" strike="noStrike" u="none">
              <a:solidFill>
                <a:srgbClr val="000000"/>
              </a:solidFill>
              <a:effectLst/>
              <a:uFillTx/>
              <a:latin typeface="Arial"/>
            </a:endParaRPr>
          </a:p>
          <a:p>
            <a:pPr>
              <a:tabLst>
                <a:tab algn="l" pos="0"/>
                <a:tab algn="l" pos="787320"/>
                <a:tab algn="l" pos="1574640"/>
                <a:tab algn="l" pos="2362320"/>
                <a:tab algn="l" pos="3149640"/>
                <a:tab algn="l" pos="3936960"/>
                <a:tab algn="l" pos="4724280"/>
                <a:tab algn="l" pos="5511960"/>
                <a:tab algn="l" pos="6299280"/>
                <a:tab algn="l" pos="7086600"/>
                <a:tab algn="l" pos="7873920"/>
                <a:tab algn="l" pos="8661240"/>
                <a:tab algn="l" pos="9448920"/>
                <a:tab algn="l" pos="10236240"/>
              </a:tabLst>
            </a:pPr>
            <a:endParaRPr b="0" lang="en-US" sz="1000" strike="noStrike" u="none">
              <a:solidFill>
                <a:srgbClr val="000000"/>
              </a:solidFill>
              <a:effectLst/>
              <a:uFillTx/>
              <a:latin typeface="Arial"/>
            </a:endParaRPr>
          </a:p>
          <a:p>
            <a:pPr>
              <a:tabLst>
                <a:tab algn="l" pos="0"/>
                <a:tab algn="l" pos="787320"/>
                <a:tab algn="l" pos="1574640"/>
                <a:tab algn="l" pos="2362320"/>
                <a:tab algn="l" pos="3149640"/>
                <a:tab algn="l" pos="3936960"/>
                <a:tab algn="l" pos="4724280"/>
                <a:tab algn="l" pos="5511960"/>
                <a:tab algn="l" pos="6299280"/>
                <a:tab algn="l" pos="7086600"/>
                <a:tab algn="l" pos="7873920"/>
                <a:tab algn="l" pos="8661240"/>
                <a:tab algn="l" pos="9448920"/>
                <a:tab algn="l" pos="10236240"/>
              </a:tabLst>
            </a:pPr>
            <a:endParaRPr b="0" lang="en-US" sz="1000" strike="noStrike" u="none">
              <a:solidFill>
                <a:srgbClr val="000000"/>
              </a:solidFill>
              <a:effectLst/>
              <a:uFillTx/>
              <a:latin typeface="Arial"/>
            </a:endParaRPr>
          </a:p>
          <a:p>
            <a:pPr>
              <a:tabLst>
                <a:tab algn="l" pos="0"/>
                <a:tab algn="l" pos="787320"/>
                <a:tab algn="l" pos="1574640"/>
                <a:tab algn="l" pos="2362320"/>
                <a:tab algn="l" pos="3149640"/>
                <a:tab algn="l" pos="3936960"/>
                <a:tab algn="l" pos="4724280"/>
                <a:tab algn="l" pos="5511960"/>
                <a:tab algn="l" pos="6299280"/>
                <a:tab algn="l" pos="7086600"/>
                <a:tab algn="l" pos="7873920"/>
                <a:tab algn="l" pos="8661240"/>
                <a:tab algn="l" pos="9448920"/>
                <a:tab algn="l" pos="10236240"/>
              </a:tabLst>
            </a:pPr>
            <a:r>
              <a:rPr b="0" lang="en-US" sz="1000" strike="noStrike" u="none">
                <a:solidFill>
                  <a:srgbClr val="000000"/>
                </a:solidFill>
                <a:effectLst/>
                <a:uFillTx/>
                <a:latin typeface="Arial"/>
              </a:rPr>
              <a:t>Yes</a:t>
            </a:r>
            <a:endParaRPr b="0" lang="en-US" sz="1000" strike="noStrike" u="none">
              <a:solidFill>
                <a:srgbClr val="000000"/>
              </a:solidFill>
              <a:effectLst/>
              <a:uFillTx/>
              <a:latin typeface="Arial"/>
            </a:endParaRPr>
          </a:p>
        </p:txBody>
      </p:sp>
      <p:sp>
        <p:nvSpPr>
          <p:cNvPr id="486" name=""/>
          <p:cNvSpPr/>
          <p:nvPr/>
        </p:nvSpPr>
        <p:spPr>
          <a:xfrm>
            <a:off x="4950000" y="1900080"/>
            <a:ext cx="377964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487" name=""/>
          <p:cNvSpPr/>
          <p:nvPr/>
        </p:nvSpPr>
        <p:spPr>
          <a:xfrm rot="10800000">
            <a:off x="5047920" y="4943520"/>
            <a:ext cx="2786040" cy="233280"/>
          </a:xfrm>
          <a:prstGeom prst="triangle">
            <a:avLst>
              <a:gd name="adj" fmla="val 50000"/>
            </a:avLst>
          </a:prstGeom>
          <a:solidFill>
            <a:srgbClr val="ffffff"/>
          </a:solidFill>
          <a:ln w="9360">
            <a:solidFill>
              <a:srgbClr val="000000"/>
            </a:solidFill>
            <a:miter/>
          </a:ln>
        </p:spPr>
        <p:style>
          <a:lnRef idx="0"/>
          <a:fillRef idx="0"/>
          <a:effectRef idx="0"/>
          <a:fontRef idx="minor"/>
        </p:style>
        <p:txBody>
          <a:bodyPr wrap="none" lIns="90000" rIns="90000" tIns="30960" bIns="30960" anchor="ctr">
            <a:noAutofit/>
          </a:bodyPr>
          <a:p>
            <a:endParaRPr b="0" lang="en-US" sz="2400" strike="noStrike" u="none">
              <a:solidFill>
                <a:srgbClr val="000000"/>
              </a:solidFill>
              <a:effectLst/>
              <a:uFillTx/>
              <a:latin typeface="Arial"/>
            </a:endParaRPr>
          </a:p>
        </p:txBody>
      </p:sp>
      <p:sp>
        <p:nvSpPr>
          <p:cNvPr id="488" name=""/>
          <p:cNvSpPr/>
          <p:nvPr/>
        </p:nvSpPr>
        <p:spPr>
          <a:xfrm>
            <a:off x="4951440" y="1589040"/>
            <a:ext cx="703080" cy="305640"/>
          </a:xfrm>
          <a:prstGeom prst="rect">
            <a:avLst/>
          </a:prstGeom>
          <a:noFill/>
          <a:ln w="0">
            <a:noFill/>
          </a:ln>
        </p:spPr>
        <p:style>
          <a:lnRef idx="0"/>
          <a:fillRef idx="0"/>
          <a:effectRef idx="0"/>
          <a:fontRef idx="minor"/>
        </p:style>
        <p:txBody>
          <a:bodyPr lIns="0" rIns="0" tIns="0" bIns="0" anchor="t">
            <a:spAutoFit/>
          </a:bodyPr>
          <a:p>
            <a:pPr>
              <a:tabLst>
                <a:tab algn="l" pos="0"/>
                <a:tab algn="l" pos="787320"/>
                <a:tab algn="l" pos="1574640"/>
                <a:tab algn="l" pos="2362320"/>
                <a:tab algn="l" pos="3149640"/>
                <a:tab algn="l" pos="3936960"/>
                <a:tab algn="l" pos="4724280"/>
                <a:tab algn="l" pos="5511960"/>
                <a:tab algn="l" pos="6299280"/>
                <a:tab algn="l" pos="7086600"/>
                <a:tab algn="l" pos="7873920"/>
                <a:tab algn="l" pos="8661240"/>
                <a:tab algn="l" pos="9448920"/>
                <a:tab algn="l" pos="10236240"/>
              </a:tabLst>
            </a:pPr>
            <a:r>
              <a:rPr b="1" lang="en-US" sz="1000" strike="noStrike" u="none">
                <a:solidFill>
                  <a:srgbClr val="000000"/>
                </a:solidFill>
                <a:effectLst/>
                <a:uFillTx/>
                <a:latin typeface="Arial"/>
              </a:rPr>
              <a:t>Network availability</a:t>
            </a:r>
            <a:endParaRPr b="0" lang="en-US" sz="1000" strike="noStrike" u="none">
              <a:solidFill>
                <a:srgbClr val="000000"/>
              </a:solidFill>
              <a:effectLst/>
              <a:uFillTx/>
              <a:latin typeface="Arial"/>
            </a:endParaRPr>
          </a:p>
        </p:txBody>
      </p:sp>
      <p:sp>
        <p:nvSpPr>
          <p:cNvPr id="489" name=""/>
          <p:cNvSpPr/>
          <p:nvPr/>
        </p:nvSpPr>
        <p:spPr>
          <a:xfrm>
            <a:off x="5684760" y="1735200"/>
            <a:ext cx="703440" cy="153000"/>
          </a:xfrm>
          <a:prstGeom prst="rect">
            <a:avLst/>
          </a:prstGeom>
          <a:noFill/>
          <a:ln w="0">
            <a:noFill/>
          </a:ln>
        </p:spPr>
        <p:style>
          <a:lnRef idx="0"/>
          <a:fillRef idx="0"/>
          <a:effectRef idx="0"/>
          <a:fontRef idx="minor"/>
        </p:style>
        <p:txBody>
          <a:bodyPr lIns="0" rIns="0" tIns="0" bIns="0" anchor="t">
            <a:spAutoFit/>
          </a:bodyPr>
          <a:p>
            <a:pPr>
              <a:tabLst>
                <a:tab algn="l" pos="0"/>
                <a:tab algn="l" pos="787320"/>
                <a:tab algn="l" pos="1574640"/>
                <a:tab algn="l" pos="2362320"/>
                <a:tab algn="l" pos="3149640"/>
                <a:tab algn="l" pos="3936960"/>
                <a:tab algn="l" pos="4724280"/>
                <a:tab algn="l" pos="5511960"/>
                <a:tab algn="l" pos="6299280"/>
                <a:tab algn="l" pos="7086600"/>
                <a:tab algn="l" pos="7873920"/>
                <a:tab algn="l" pos="8661240"/>
                <a:tab algn="l" pos="9448920"/>
                <a:tab algn="l" pos="10236240"/>
              </a:tabLst>
            </a:pPr>
            <a:r>
              <a:rPr b="1" lang="en-US" sz="1000" strike="noStrike" u="none">
                <a:solidFill>
                  <a:srgbClr val="000000"/>
                </a:solidFill>
                <a:effectLst/>
                <a:uFillTx/>
                <a:latin typeface="Arial"/>
              </a:rPr>
              <a:t>Latency</a:t>
            </a:r>
            <a:endParaRPr b="0" lang="en-US" sz="1000" strike="noStrike" u="none">
              <a:solidFill>
                <a:srgbClr val="000000"/>
              </a:solidFill>
              <a:effectLst/>
              <a:uFillTx/>
              <a:latin typeface="Arial"/>
            </a:endParaRPr>
          </a:p>
        </p:txBody>
      </p:sp>
      <p:sp>
        <p:nvSpPr>
          <p:cNvPr id="490" name=""/>
          <p:cNvSpPr/>
          <p:nvPr/>
        </p:nvSpPr>
        <p:spPr>
          <a:xfrm>
            <a:off x="6276960" y="1735200"/>
            <a:ext cx="701640" cy="153000"/>
          </a:xfrm>
          <a:prstGeom prst="rect">
            <a:avLst/>
          </a:prstGeom>
          <a:noFill/>
          <a:ln w="0">
            <a:noFill/>
          </a:ln>
        </p:spPr>
        <p:style>
          <a:lnRef idx="0"/>
          <a:fillRef idx="0"/>
          <a:effectRef idx="0"/>
          <a:fontRef idx="minor"/>
        </p:style>
        <p:txBody>
          <a:bodyPr lIns="0" rIns="0" tIns="0" bIns="0" anchor="t">
            <a:spAutoFit/>
          </a:bodyPr>
          <a:p>
            <a:pPr>
              <a:tabLst>
                <a:tab algn="l" pos="0"/>
                <a:tab algn="l" pos="787320"/>
                <a:tab algn="l" pos="1574640"/>
                <a:tab algn="l" pos="2362320"/>
                <a:tab algn="l" pos="3149640"/>
                <a:tab algn="l" pos="3936960"/>
                <a:tab algn="l" pos="4724280"/>
                <a:tab algn="l" pos="5511960"/>
                <a:tab algn="l" pos="6299280"/>
                <a:tab algn="l" pos="7086600"/>
                <a:tab algn="l" pos="7873920"/>
                <a:tab algn="l" pos="8661240"/>
                <a:tab algn="l" pos="9448920"/>
                <a:tab algn="l" pos="10236240"/>
              </a:tabLst>
            </a:pPr>
            <a:r>
              <a:rPr b="1" lang="en-US" sz="1000" strike="noStrike" u="none">
                <a:solidFill>
                  <a:srgbClr val="000000"/>
                </a:solidFill>
                <a:effectLst/>
                <a:uFillTx/>
                <a:latin typeface="Arial"/>
              </a:rPr>
              <a:t>Firewall</a:t>
            </a:r>
            <a:endParaRPr b="0" lang="en-US" sz="1000" strike="noStrike" u="none">
              <a:solidFill>
                <a:srgbClr val="000000"/>
              </a:solidFill>
              <a:effectLst/>
              <a:uFillTx/>
              <a:latin typeface="Arial"/>
            </a:endParaRPr>
          </a:p>
        </p:txBody>
      </p:sp>
      <p:sp>
        <p:nvSpPr>
          <p:cNvPr id="491" name=""/>
          <p:cNvSpPr/>
          <p:nvPr/>
        </p:nvSpPr>
        <p:spPr>
          <a:xfrm>
            <a:off x="7315200" y="1589040"/>
            <a:ext cx="766800" cy="305640"/>
          </a:xfrm>
          <a:prstGeom prst="rect">
            <a:avLst/>
          </a:prstGeom>
          <a:noFill/>
          <a:ln w="0">
            <a:noFill/>
          </a:ln>
        </p:spPr>
        <p:style>
          <a:lnRef idx="0"/>
          <a:fillRef idx="0"/>
          <a:effectRef idx="0"/>
          <a:fontRef idx="minor"/>
        </p:style>
        <p:txBody>
          <a:bodyPr lIns="0" rIns="0" tIns="0" bIns="0" anchor="t">
            <a:spAutoFit/>
          </a:bodyPr>
          <a:p>
            <a:pPr>
              <a:tabLst>
                <a:tab algn="l" pos="0"/>
                <a:tab algn="l" pos="787320"/>
                <a:tab algn="l" pos="1574640"/>
                <a:tab algn="l" pos="2362320"/>
                <a:tab algn="l" pos="3149640"/>
                <a:tab algn="l" pos="3936960"/>
                <a:tab algn="l" pos="4724280"/>
                <a:tab algn="l" pos="5511960"/>
                <a:tab algn="l" pos="6299280"/>
                <a:tab algn="l" pos="7086600"/>
                <a:tab algn="l" pos="7873920"/>
                <a:tab algn="l" pos="8661240"/>
                <a:tab algn="l" pos="9448920"/>
                <a:tab algn="l" pos="10236240"/>
              </a:tabLst>
            </a:pPr>
            <a:r>
              <a:rPr b="1" lang="en-US" sz="1000" strike="noStrike" u="none">
                <a:solidFill>
                  <a:srgbClr val="000000"/>
                </a:solidFill>
                <a:effectLst/>
                <a:uFillTx/>
                <a:latin typeface="Arial"/>
              </a:rPr>
              <a:t>Encryption security/IPS</a:t>
            </a:r>
            <a:endParaRPr b="0" lang="en-US" sz="1000" strike="noStrike" u="none">
              <a:solidFill>
                <a:srgbClr val="000000"/>
              </a:solidFill>
              <a:effectLst/>
              <a:uFillTx/>
              <a:latin typeface="Arial"/>
            </a:endParaRPr>
          </a:p>
        </p:txBody>
      </p:sp>
      <p:sp>
        <p:nvSpPr>
          <p:cNvPr id="492" name=""/>
          <p:cNvSpPr/>
          <p:nvPr/>
        </p:nvSpPr>
        <p:spPr>
          <a:xfrm>
            <a:off x="8190000" y="1589040"/>
            <a:ext cx="703080" cy="305640"/>
          </a:xfrm>
          <a:prstGeom prst="rect">
            <a:avLst/>
          </a:prstGeom>
          <a:noFill/>
          <a:ln w="0">
            <a:noFill/>
          </a:ln>
        </p:spPr>
        <p:style>
          <a:lnRef idx="0"/>
          <a:fillRef idx="0"/>
          <a:effectRef idx="0"/>
          <a:fontRef idx="minor"/>
        </p:style>
        <p:txBody>
          <a:bodyPr lIns="0" rIns="0" tIns="0" bIns="0" anchor="t">
            <a:spAutoFit/>
          </a:bodyPr>
          <a:p>
            <a:pPr>
              <a:tabLst>
                <a:tab algn="l" pos="0"/>
                <a:tab algn="l" pos="787320"/>
                <a:tab algn="l" pos="1574640"/>
                <a:tab algn="l" pos="2362320"/>
                <a:tab algn="l" pos="3149640"/>
                <a:tab algn="l" pos="3936960"/>
                <a:tab algn="l" pos="4724280"/>
                <a:tab algn="l" pos="5511960"/>
                <a:tab algn="l" pos="6299280"/>
                <a:tab algn="l" pos="7086600"/>
                <a:tab algn="l" pos="7873920"/>
                <a:tab algn="l" pos="8661240"/>
                <a:tab algn="l" pos="9448920"/>
                <a:tab algn="l" pos="10236240"/>
              </a:tabLst>
            </a:pPr>
            <a:r>
              <a:rPr b="1" lang="en-US" sz="1000" strike="noStrike" u="none">
                <a:solidFill>
                  <a:srgbClr val="000000"/>
                </a:solidFill>
                <a:effectLst/>
                <a:uFillTx/>
                <a:latin typeface="Arial"/>
              </a:rPr>
              <a:t>Authenti-cation</a:t>
            </a:r>
            <a:endParaRPr b="0" lang="en-US" sz="1000" strike="noStrike" u="none">
              <a:solidFill>
                <a:srgbClr val="000000"/>
              </a:solidFill>
              <a:effectLst/>
              <a:uFillTx/>
              <a:latin typeface="Arial"/>
            </a:endParaRPr>
          </a:p>
        </p:txBody>
      </p:sp>
      <p:sp>
        <p:nvSpPr>
          <p:cNvPr id="493" name=""/>
          <p:cNvSpPr/>
          <p:nvPr/>
        </p:nvSpPr>
        <p:spPr>
          <a:xfrm>
            <a:off x="1108080" y="1900080"/>
            <a:ext cx="271296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494" name=""/>
          <p:cNvSpPr/>
          <p:nvPr/>
        </p:nvSpPr>
        <p:spPr>
          <a:xfrm>
            <a:off x="1363680" y="1527120"/>
            <a:ext cx="701640" cy="305640"/>
          </a:xfrm>
          <a:prstGeom prst="rect">
            <a:avLst/>
          </a:prstGeom>
          <a:noFill/>
          <a:ln w="0">
            <a:noFill/>
          </a:ln>
        </p:spPr>
        <p:style>
          <a:lnRef idx="0"/>
          <a:fillRef idx="0"/>
          <a:effectRef idx="0"/>
          <a:fontRef idx="minor"/>
        </p:style>
        <p:txBody>
          <a:bodyPr lIns="0" rIns="0" tIns="0" bIns="0" anchor="t">
            <a:spAutoFit/>
          </a:bodyPr>
          <a:p>
            <a:pPr algn="ctr">
              <a:tabLst>
                <a:tab algn="l" pos="0"/>
                <a:tab algn="l" pos="787320"/>
                <a:tab algn="l" pos="1574640"/>
                <a:tab algn="l" pos="2362320"/>
                <a:tab algn="l" pos="3149640"/>
                <a:tab algn="l" pos="3936960"/>
                <a:tab algn="l" pos="4724280"/>
                <a:tab algn="l" pos="5511960"/>
                <a:tab algn="l" pos="6299280"/>
                <a:tab algn="l" pos="7086600"/>
                <a:tab algn="l" pos="7873920"/>
                <a:tab algn="l" pos="8661240"/>
                <a:tab algn="l" pos="9448920"/>
                <a:tab algn="l" pos="10236240"/>
              </a:tabLst>
            </a:pPr>
            <a:r>
              <a:rPr b="1" lang="en-US" sz="1000" strike="noStrike" u="none">
                <a:solidFill>
                  <a:srgbClr val="000000"/>
                </a:solidFill>
                <a:effectLst/>
                <a:uFillTx/>
                <a:latin typeface="Arial"/>
              </a:rPr>
              <a:t>Legacy data</a:t>
            </a:r>
            <a:endParaRPr b="0" lang="en-US" sz="1000" strike="noStrike" u="none">
              <a:solidFill>
                <a:srgbClr val="000000"/>
              </a:solidFill>
              <a:effectLst/>
              <a:uFillTx/>
              <a:latin typeface="Arial"/>
            </a:endParaRPr>
          </a:p>
        </p:txBody>
      </p:sp>
      <p:sp>
        <p:nvSpPr>
          <p:cNvPr id="495" name=""/>
          <p:cNvSpPr/>
          <p:nvPr/>
        </p:nvSpPr>
        <p:spPr>
          <a:xfrm>
            <a:off x="2509920" y="1521000"/>
            <a:ext cx="1104840" cy="318960"/>
          </a:xfrm>
          <a:prstGeom prst="ellipse">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496" name=""/>
          <p:cNvSpPr/>
          <p:nvPr/>
        </p:nvSpPr>
        <p:spPr>
          <a:xfrm>
            <a:off x="2712960" y="1600200"/>
            <a:ext cx="703440" cy="153000"/>
          </a:xfrm>
          <a:prstGeom prst="rect">
            <a:avLst/>
          </a:prstGeom>
          <a:noFill/>
          <a:ln w="0">
            <a:noFill/>
          </a:ln>
        </p:spPr>
        <p:style>
          <a:lnRef idx="0"/>
          <a:fillRef idx="0"/>
          <a:effectRef idx="0"/>
          <a:fontRef idx="minor"/>
        </p:style>
        <p:txBody>
          <a:bodyPr lIns="0" rIns="0" tIns="0" bIns="0" anchor="t">
            <a:spAutoFit/>
          </a:bodyPr>
          <a:p>
            <a:pPr algn="ctr">
              <a:tabLst>
                <a:tab algn="l" pos="0"/>
                <a:tab algn="l" pos="787320"/>
                <a:tab algn="l" pos="1574640"/>
                <a:tab algn="l" pos="2362320"/>
                <a:tab algn="l" pos="3149640"/>
                <a:tab algn="l" pos="3936960"/>
                <a:tab algn="l" pos="4724280"/>
                <a:tab algn="l" pos="5511960"/>
                <a:tab algn="l" pos="6299280"/>
                <a:tab algn="l" pos="7086600"/>
                <a:tab algn="l" pos="7873920"/>
                <a:tab algn="l" pos="8661240"/>
                <a:tab algn="l" pos="9448920"/>
                <a:tab algn="l" pos="10236240"/>
              </a:tabLst>
            </a:pPr>
            <a:r>
              <a:rPr b="1" lang="en-US" sz="1000" strike="noStrike" u="none">
                <a:solidFill>
                  <a:srgbClr val="000000"/>
                </a:solidFill>
                <a:effectLst/>
                <a:uFillTx/>
                <a:latin typeface="Arial"/>
              </a:rPr>
              <a:t>IP-VPN</a:t>
            </a:r>
            <a:endParaRPr b="0" lang="en-US" sz="1000" strike="noStrike" u="none">
              <a:solidFill>
                <a:srgbClr val="000000"/>
              </a:solidFill>
              <a:effectLst/>
              <a:uFillTx/>
              <a:latin typeface="Arial"/>
            </a:endParaRPr>
          </a:p>
        </p:txBody>
      </p:sp>
      <p:sp>
        <p:nvSpPr>
          <p:cNvPr id="497" name=""/>
          <p:cNvSpPr/>
          <p:nvPr/>
        </p:nvSpPr>
        <p:spPr>
          <a:xfrm>
            <a:off x="4951440" y="1363680"/>
            <a:ext cx="701640" cy="153000"/>
          </a:xfrm>
          <a:prstGeom prst="rect">
            <a:avLst/>
          </a:prstGeom>
          <a:noFill/>
          <a:ln w="0">
            <a:noFill/>
          </a:ln>
        </p:spPr>
        <p:style>
          <a:lnRef idx="0"/>
          <a:fillRef idx="0"/>
          <a:effectRef idx="0"/>
          <a:fontRef idx="minor"/>
        </p:style>
        <p:txBody>
          <a:bodyPr lIns="0" rIns="0" tIns="0" bIns="0" anchor="t">
            <a:spAutoFit/>
          </a:bodyPr>
          <a:p>
            <a:pPr>
              <a:tabLst>
                <a:tab algn="l" pos="0"/>
                <a:tab algn="l" pos="787320"/>
                <a:tab algn="l" pos="1574640"/>
                <a:tab algn="l" pos="2362320"/>
                <a:tab algn="l" pos="3149640"/>
                <a:tab algn="l" pos="3936960"/>
                <a:tab algn="l" pos="4724280"/>
                <a:tab algn="l" pos="5511960"/>
                <a:tab algn="l" pos="6299280"/>
                <a:tab algn="l" pos="7086600"/>
                <a:tab algn="l" pos="7873920"/>
                <a:tab algn="l" pos="8661240"/>
                <a:tab algn="l" pos="9448920"/>
                <a:tab algn="l" pos="10236240"/>
              </a:tabLst>
            </a:pPr>
            <a:r>
              <a:rPr b="1" lang="en-US" sz="1000" strike="noStrike" u="none">
                <a:solidFill>
                  <a:srgbClr val="000000"/>
                </a:solidFill>
                <a:effectLst/>
                <a:uFillTx/>
                <a:latin typeface="Arial"/>
              </a:rPr>
              <a:t>SLA</a:t>
            </a:r>
            <a:endParaRPr b="0" lang="en-US" sz="1000" strike="noStrike" u="none">
              <a:solidFill>
                <a:srgbClr val="000000"/>
              </a:solidFill>
              <a:effectLst/>
              <a:uFillTx/>
              <a:latin typeface="Arial"/>
            </a:endParaRPr>
          </a:p>
        </p:txBody>
      </p:sp>
      <p:sp>
        <p:nvSpPr>
          <p:cNvPr id="498" name=""/>
          <p:cNvSpPr/>
          <p:nvPr/>
        </p:nvSpPr>
        <p:spPr>
          <a:xfrm>
            <a:off x="6276960" y="1363680"/>
            <a:ext cx="701640" cy="153000"/>
          </a:xfrm>
          <a:prstGeom prst="rect">
            <a:avLst/>
          </a:prstGeom>
          <a:noFill/>
          <a:ln w="0">
            <a:noFill/>
          </a:ln>
        </p:spPr>
        <p:style>
          <a:lnRef idx="0"/>
          <a:fillRef idx="0"/>
          <a:effectRef idx="0"/>
          <a:fontRef idx="minor"/>
        </p:style>
        <p:txBody>
          <a:bodyPr lIns="0" rIns="0" tIns="0" bIns="0" anchor="t">
            <a:spAutoFit/>
          </a:bodyPr>
          <a:p>
            <a:pPr>
              <a:tabLst>
                <a:tab algn="l" pos="0"/>
                <a:tab algn="l" pos="787320"/>
                <a:tab algn="l" pos="1574640"/>
                <a:tab algn="l" pos="2362320"/>
                <a:tab algn="l" pos="3149640"/>
                <a:tab algn="l" pos="3936960"/>
                <a:tab algn="l" pos="4724280"/>
                <a:tab algn="l" pos="5511960"/>
                <a:tab algn="l" pos="6299280"/>
                <a:tab algn="l" pos="7086600"/>
                <a:tab algn="l" pos="7873920"/>
                <a:tab algn="l" pos="8661240"/>
                <a:tab algn="l" pos="9448920"/>
                <a:tab algn="l" pos="10236240"/>
              </a:tabLst>
            </a:pPr>
            <a:r>
              <a:rPr b="1" lang="en-US" sz="1000" strike="noStrike" u="none">
                <a:solidFill>
                  <a:srgbClr val="000000"/>
                </a:solidFill>
                <a:effectLst/>
                <a:uFillTx/>
                <a:latin typeface="Arial"/>
              </a:rPr>
              <a:t>Security</a:t>
            </a:r>
            <a:endParaRPr b="0" lang="en-US" sz="1000" strike="noStrike" u="none">
              <a:solidFill>
                <a:srgbClr val="000000"/>
              </a:solidFill>
              <a:effectLst/>
              <a:uFillTx/>
              <a:latin typeface="Arial"/>
            </a:endParaRPr>
          </a:p>
        </p:txBody>
      </p:sp>
      <p:sp>
        <p:nvSpPr>
          <p:cNvPr id="499" name=""/>
          <p:cNvSpPr/>
          <p:nvPr/>
        </p:nvSpPr>
        <p:spPr>
          <a:xfrm>
            <a:off x="5218200" y="5262480"/>
            <a:ext cx="2577960" cy="458280"/>
          </a:xfrm>
          <a:prstGeom prst="rect">
            <a:avLst/>
          </a:prstGeom>
          <a:noFill/>
          <a:ln w="0">
            <a:noFill/>
          </a:ln>
        </p:spPr>
        <p:style>
          <a:lnRef idx="0"/>
          <a:fillRef idx="0"/>
          <a:effectRef idx="0"/>
          <a:fontRef idx="minor"/>
        </p:style>
        <p:txBody>
          <a:bodyPr lIns="0" rIns="0" tIns="0" bIns="0" anchor="t">
            <a:spAutoFit/>
          </a:bodyPr>
          <a:p>
            <a:pPr algn="ctr">
              <a:tabLst>
                <a:tab algn="l" pos="0"/>
                <a:tab algn="l" pos="787320"/>
                <a:tab algn="l" pos="1574640"/>
                <a:tab algn="l" pos="2362320"/>
                <a:tab algn="l" pos="3149640"/>
                <a:tab algn="l" pos="3936960"/>
                <a:tab algn="l" pos="4724280"/>
                <a:tab algn="l" pos="5511960"/>
                <a:tab algn="l" pos="6299280"/>
                <a:tab algn="l" pos="7086600"/>
                <a:tab algn="l" pos="7873920"/>
                <a:tab algn="l" pos="8661240"/>
                <a:tab algn="l" pos="9448920"/>
                <a:tab algn="l" pos="10236240"/>
              </a:tabLst>
            </a:pPr>
            <a:r>
              <a:rPr b="1" lang="en-US" sz="1000" strike="noStrike" u="none">
                <a:solidFill>
                  <a:srgbClr val="000000"/>
                </a:solidFill>
                <a:effectLst/>
                <a:uFillTx/>
                <a:latin typeface="Arial"/>
              </a:rPr>
              <a:t>Leading players offer IP-VPN security in the form of firewalls, encryption (IPSec) and authentication</a:t>
            </a:r>
            <a:endParaRPr b="0" lang="en-US" sz="1000" strike="noStrike" u="none">
              <a:solidFill>
                <a:srgbClr val="000000"/>
              </a:solidFill>
              <a:effectLst/>
              <a:uFillTx/>
              <a:latin typeface="Arial"/>
            </a:endParaRPr>
          </a:p>
        </p:txBody>
      </p:sp>
      <p:sp>
        <p:nvSpPr>
          <p:cNvPr id="500" name=""/>
          <p:cNvSpPr/>
          <p:nvPr/>
        </p:nvSpPr>
        <p:spPr>
          <a:xfrm>
            <a:off x="173160" y="912960"/>
            <a:ext cx="3925800" cy="153000"/>
          </a:xfrm>
          <a:prstGeom prst="rect">
            <a:avLst/>
          </a:prstGeom>
          <a:noFill/>
          <a:ln w="0">
            <a:noFill/>
          </a:ln>
        </p:spPr>
        <p:style>
          <a:lnRef idx="0"/>
          <a:fillRef idx="0"/>
          <a:effectRef idx="0"/>
          <a:fontRef idx="minor"/>
        </p:style>
        <p:txBody>
          <a:bodyPr lIns="0" rIns="0" tIns="0" bIns="0" anchor="t">
            <a:spAutoFit/>
          </a:bodyPr>
          <a:p>
            <a:pPr>
              <a:tabLst>
                <a:tab algn="l" pos="0"/>
                <a:tab algn="l" pos="787320"/>
                <a:tab algn="l" pos="1574640"/>
                <a:tab algn="l" pos="2362320"/>
                <a:tab algn="l" pos="3149640"/>
                <a:tab algn="l" pos="3936960"/>
                <a:tab algn="l" pos="4724280"/>
                <a:tab algn="l" pos="5511960"/>
                <a:tab algn="l" pos="6299280"/>
                <a:tab algn="l" pos="7086600"/>
                <a:tab algn="l" pos="7873920"/>
                <a:tab algn="l" pos="8661240"/>
                <a:tab algn="l" pos="9448920"/>
                <a:tab algn="l" pos="10236240"/>
              </a:tabLst>
            </a:pPr>
            <a:r>
              <a:rPr b="1" lang="en-US" sz="1000" strike="noStrike" u="none">
                <a:solidFill>
                  <a:srgbClr val="000000"/>
                </a:solidFill>
                <a:effectLst/>
                <a:uFillTx/>
                <a:latin typeface="Arial"/>
              </a:rPr>
              <a:t>Key factors driving IP-VPN replacement of legacy data services*</a:t>
            </a:r>
            <a:endParaRPr b="0" lang="en-US" sz="1000" strike="noStrike" u="none">
              <a:solidFill>
                <a:srgbClr val="000000"/>
              </a:solidFill>
              <a:effectLst/>
              <a:uFillTx/>
              <a:latin typeface="Arial"/>
            </a:endParaRPr>
          </a:p>
        </p:txBody>
      </p:sp>
      <p:sp>
        <p:nvSpPr>
          <p:cNvPr id="501" name=""/>
          <p:cNvSpPr/>
          <p:nvPr/>
        </p:nvSpPr>
        <p:spPr>
          <a:xfrm>
            <a:off x="4438800" y="912960"/>
            <a:ext cx="3925800" cy="153000"/>
          </a:xfrm>
          <a:prstGeom prst="rect">
            <a:avLst/>
          </a:prstGeom>
          <a:noFill/>
          <a:ln w="0">
            <a:noFill/>
          </a:ln>
        </p:spPr>
        <p:style>
          <a:lnRef idx="0"/>
          <a:fillRef idx="0"/>
          <a:effectRef idx="0"/>
          <a:fontRef idx="minor"/>
        </p:style>
        <p:txBody>
          <a:bodyPr lIns="0" rIns="0" tIns="0" bIns="0" anchor="t">
            <a:spAutoFit/>
          </a:bodyPr>
          <a:p>
            <a:pPr>
              <a:tabLst>
                <a:tab algn="l" pos="0"/>
                <a:tab algn="l" pos="787320"/>
                <a:tab algn="l" pos="1574640"/>
                <a:tab algn="l" pos="2362320"/>
                <a:tab algn="l" pos="3149640"/>
                <a:tab algn="l" pos="3936960"/>
                <a:tab algn="l" pos="4724280"/>
                <a:tab algn="l" pos="5511960"/>
                <a:tab algn="l" pos="6299280"/>
                <a:tab algn="l" pos="7086600"/>
                <a:tab algn="l" pos="7873920"/>
                <a:tab algn="l" pos="8661240"/>
                <a:tab algn="l" pos="9448920"/>
                <a:tab algn="l" pos="10236240"/>
              </a:tabLst>
            </a:pPr>
            <a:r>
              <a:rPr b="1" lang="en-US" sz="1000" strike="noStrike" u="none">
                <a:solidFill>
                  <a:srgbClr val="000000"/>
                </a:solidFill>
                <a:effectLst/>
                <a:uFillTx/>
                <a:latin typeface="Arial"/>
              </a:rPr>
              <a:t>Differentiating criteria for IP-VPN offerings</a:t>
            </a:r>
            <a:endParaRPr b="0" lang="en-US" sz="1000" strike="noStrike" u="none">
              <a:solidFill>
                <a:srgbClr val="000000"/>
              </a:solidFill>
              <a:effectLst/>
              <a:uFillTx/>
              <a:latin typeface="Arial"/>
            </a:endParaRPr>
          </a:p>
        </p:txBody>
      </p:sp>
      <p:sp>
        <p:nvSpPr>
          <p:cNvPr id="502" name=""/>
          <p:cNvSpPr/>
          <p:nvPr/>
        </p:nvSpPr>
        <p:spPr>
          <a:xfrm>
            <a:off x="4950000" y="1541520"/>
            <a:ext cx="121428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503" name=""/>
          <p:cNvSpPr/>
          <p:nvPr/>
        </p:nvSpPr>
        <p:spPr>
          <a:xfrm>
            <a:off x="6276960" y="1541520"/>
            <a:ext cx="245268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504" name=""/>
          <p:cNvSpPr/>
          <p:nvPr/>
        </p:nvSpPr>
        <p:spPr>
          <a:xfrm>
            <a:off x="5030640" y="303120"/>
            <a:ext cx="284400" cy="139680"/>
          </a:xfrm>
          <a:prstGeom prst="rect">
            <a:avLst/>
          </a:prstGeom>
          <a:solidFill>
            <a:srgbClr val="ffffff"/>
          </a:solidFill>
          <a:ln w="12600">
            <a:solidFill>
              <a:srgbClr val="000000"/>
            </a:solidFill>
            <a:prstDash val="dash"/>
            <a:miter/>
          </a:ln>
        </p:spPr>
        <p:style>
          <a:lnRef idx="0"/>
          <a:fillRef idx="0"/>
          <a:effectRef idx="0"/>
          <a:fontRef idx="minor"/>
        </p:style>
        <p:txBody>
          <a:bodyPr wrap="none" lIns="0" rIns="0" tIns="0" bIns="0" anchor="b">
            <a:spAutoFit/>
          </a:bodyPr>
          <a:p>
            <a:endParaRPr b="0" lang="en-US" sz="2400" strike="noStrike" u="none">
              <a:solidFill>
                <a:srgbClr val="000000"/>
              </a:solidFill>
              <a:effectLst/>
              <a:uFillTx/>
              <a:latin typeface="Arial"/>
            </a:endParaRPr>
          </a:p>
        </p:txBody>
      </p:sp>
      <p:sp>
        <p:nvSpPr>
          <p:cNvPr id="505" name="McK Footnote"/>
          <p:cNvSpPr/>
          <p:nvPr/>
        </p:nvSpPr>
        <p:spPr>
          <a:xfrm>
            <a:off x="5375880" y="281160"/>
            <a:ext cx="3372120" cy="183240"/>
          </a:xfrm>
          <a:prstGeom prst="rect">
            <a:avLst/>
          </a:prstGeom>
          <a:noFill/>
          <a:ln w="0">
            <a:noFill/>
          </a:ln>
        </p:spPr>
        <p:style>
          <a:lnRef idx="0"/>
          <a:fillRef idx="0"/>
          <a:effectRef idx="0"/>
          <a:fontRef idx="minor"/>
        </p:style>
        <p:txBody>
          <a:bodyPr wrap="none" lIns="0" rIns="0" tIns="0" bIns="0" anchor="t">
            <a:spAutoFit/>
          </a:bodyPr>
          <a:p>
            <a:pPr>
              <a:tabLst>
                <a:tab algn="l" pos="0"/>
                <a:tab algn="l" pos="804960"/>
                <a:tab algn="l" pos="1609560"/>
                <a:tab algn="l" pos="2414520"/>
                <a:tab algn="l" pos="3219480"/>
                <a:tab algn="l" pos="4024440"/>
                <a:tab algn="l" pos="4829040"/>
                <a:tab algn="l" pos="5634000"/>
                <a:tab algn="l" pos="6438960"/>
                <a:tab algn="l" pos="7243920"/>
                <a:tab algn="l" pos="8048520"/>
                <a:tab algn="l" pos="8853480"/>
                <a:tab algn="l" pos="9658440"/>
                <a:tab algn="l" pos="10463040"/>
              </a:tabLst>
            </a:pPr>
            <a:r>
              <a:rPr b="0" lang="en-US" sz="1200" strike="noStrike" u="none">
                <a:solidFill>
                  <a:srgbClr val="000000"/>
                </a:solidFill>
                <a:effectLst/>
                <a:uFillTx/>
                <a:latin typeface="Arial"/>
              </a:rPr>
              <a:t>Primary consideration slowing adoption of IP.UPN</a:t>
            </a:r>
            <a:endParaRPr b="0" lang="en-US" sz="1200" strike="noStrike" u="none">
              <a:solidFill>
                <a:srgbClr val="000000"/>
              </a:solidFill>
              <a:effectLst/>
              <a:uFillTx/>
              <a:latin typeface="Arial"/>
            </a:endParaRPr>
          </a:p>
        </p:txBody>
      </p:sp>
      <p:sp>
        <p:nvSpPr>
          <p:cNvPr id="506" name=""/>
          <p:cNvSpPr/>
          <p:nvPr/>
        </p:nvSpPr>
        <p:spPr>
          <a:xfrm>
            <a:off x="162000" y="4076640"/>
            <a:ext cx="3686040" cy="825480"/>
          </a:xfrm>
          <a:prstGeom prst="rect">
            <a:avLst/>
          </a:prstGeom>
          <a:noFill/>
          <a:ln w="12600">
            <a:solidFill>
              <a:srgbClr val="000000"/>
            </a:solidFill>
            <a:prstDash val="dash"/>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3" name="PlaceHolder 2"/>
          <p:cNvSpPr>
            <a:spLocks noGrp="1"/>
          </p:cNvSpPr>
          <p:nvPr>
            <p:ph type="sldNum" idx="2"/>
          </p:nvPr>
        </p:nvSpPr>
        <p:spPr/>
        <p:txBody>
          <a:bodyPr/>
          <a:p>
            <a:fld id="{26E1A343-C4CB-45FD-AEA2-3FADF12AFBAE}" type="slidenum">
              <a:t>15</a:t>
            </a:fld>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07" name="PlaceHolder 1"/>
          <p:cNvSpPr>
            <a:spLocks noGrp="1"/>
          </p:cNvSpPr>
          <p:nvPr>
            <p:ph type="title"/>
          </p:nvPr>
        </p:nvSpPr>
        <p:spPr>
          <a:xfrm>
            <a:off x="139320" y="227160"/>
            <a:ext cx="8591400" cy="289800"/>
          </a:xfrm>
          <a:prstGeom prst="rect">
            <a:avLst/>
          </a:prstGeom>
          <a:noFill/>
          <a:ln w="0">
            <a:noFill/>
          </a:ln>
        </p:spPr>
        <p:txBody>
          <a:bodyPr lIns="0" rIns="0" tIns="0" bIns="0" anchor="t">
            <a:spAutoFit/>
          </a:bodyPr>
          <a:p>
            <a:pPr indent="0">
              <a:buNone/>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900" strike="noStrike" u="none">
                <a:solidFill>
                  <a:srgbClr val="000000"/>
                </a:solidFill>
                <a:effectLst/>
                <a:uFillTx/>
                <a:latin typeface="Arial"/>
              </a:rPr>
              <a:t>SUMMARY ASSESSMENT OF STORAGE</a:t>
            </a:r>
            <a:endParaRPr b="1" lang="en-US" sz="1900" strike="noStrike" u="none">
              <a:solidFill>
                <a:srgbClr val="000000"/>
              </a:solidFill>
              <a:effectLst/>
              <a:uFillTx/>
              <a:latin typeface="Arial"/>
            </a:endParaRPr>
          </a:p>
        </p:txBody>
      </p:sp>
      <p:grpSp>
        <p:nvGrpSpPr>
          <p:cNvPr id="508" name="McK Sticker"/>
          <p:cNvGrpSpPr/>
          <p:nvPr/>
        </p:nvGrpSpPr>
        <p:grpSpPr>
          <a:xfrm>
            <a:off x="7610400" y="284040"/>
            <a:ext cx="1121760" cy="215640"/>
            <a:chOff x="7610400" y="284040"/>
            <a:chExt cx="1121760" cy="215640"/>
          </a:xfrm>
        </p:grpSpPr>
        <p:sp>
          <p:nvSpPr>
            <p:cNvPr id="509" name="McK Footnote"/>
            <p:cNvSpPr/>
            <p:nvPr/>
          </p:nvSpPr>
          <p:spPr>
            <a:xfrm>
              <a:off x="7698240" y="299880"/>
              <a:ext cx="1033920" cy="183240"/>
            </a:xfrm>
            <a:prstGeom prst="rect">
              <a:avLst/>
            </a:prstGeom>
            <a:noFill/>
            <a:ln w="0">
              <a:noFill/>
            </a:ln>
          </p:spPr>
          <p:style>
            <a:lnRef idx="0"/>
            <a:fillRef idx="0"/>
            <a:effectRef idx="0"/>
            <a:fontRef idx="minor"/>
          </p:style>
          <p:txBody>
            <a:bodyPr wrap="none" lIns="0" rIns="0" tIns="0" bIns="0" anchor="t">
              <a:spAutoFit/>
            </a:bodyPr>
            <a:p>
              <a:pPr algn="r">
                <a:tabLst>
                  <a:tab algn="l" pos="0"/>
                  <a:tab algn="l" pos="812880"/>
                  <a:tab algn="l" pos="1625760"/>
                  <a:tab algn="l" pos="2438280"/>
                  <a:tab algn="l" pos="3251160"/>
                  <a:tab algn="l" pos="4064040"/>
                  <a:tab algn="l" pos="4876920"/>
                  <a:tab algn="l" pos="5689440"/>
                  <a:tab algn="l" pos="6502320"/>
                  <a:tab algn="l" pos="7315200"/>
                  <a:tab algn="l" pos="8128080"/>
                  <a:tab algn="l" pos="8940960"/>
                  <a:tab algn="l" pos="9753480"/>
                  <a:tab algn="l" pos="10566360"/>
                </a:tabLst>
              </a:pPr>
              <a:r>
                <a:rPr b="0" i="1" lang="en-US" sz="1200" strike="noStrike" u="none">
                  <a:solidFill>
                    <a:srgbClr val="000000"/>
                  </a:solidFill>
                  <a:effectLst/>
                  <a:uFillTx/>
                  <a:latin typeface="Arial"/>
                </a:rPr>
                <a:t>PRELIMINARY</a:t>
              </a:r>
              <a:endParaRPr b="0" lang="en-US" sz="1200" strike="noStrike" u="none">
                <a:solidFill>
                  <a:srgbClr val="000000"/>
                </a:solidFill>
                <a:effectLst/>
                <a:uFillTx/>
                <a:latin typeface="Arial"/>
              </a:endParaRPr>
            </a:p>
          </p:txBody>
        </p:sp>
        <p:grpSp>
          <p:nvGrpSpPr>
            <p:cNvPr id="510" name=""/>
            <p:cNvGrpSpPr/>
            <p:nvPr/>
          </p:nvGrpSpPr>
          <p:grpSpPr>
            <a:xfrm>
              <a:off x="7610400" y="284040"/>
              <a:ext cx="1119600" cy="215640"/>
              <a:chOff x="7610400" y="284040"/>
              <a:chExt cx="1119600" cy="215640"/>
            </a:xfrm>
          </p:grpSpPr>
          <p:sp>
            <p:nvSpPr>
              <p:cNvPr id="511" name=""/>
              <p:cNvSpPr/>
              <p:nvPr/>
            </p:nvSpPr>
            <p:spPr>
              <a:xfrm>
                <a:off x="7610400" y="284040"/>
                <a:ext cx="1119600" cy="0"/>
              </a:xfrm>
              <a:prstGeom prst="line">
                <a:avLst/>
              </a:prstGeom>
              <a:ln w="1260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512" name=""/>
              <p:cNvSpPr/>
              <p:nvPr/>
            </p:nvSpPr>
            <p:spPr>
              <a:xfrm>
                <a:off x="7610400" y="499680"/>
                <a:ext cx="1119600" cy="0"/>
              </a:xfrm>
              <a:prstGeom prst="line">
                <a:avLst/>
              </a:prstGeom>
              <a:ln w="1260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grpSp>
      </p:grpSp>
      <p:sp>
        <p:nvSpPr>
          <p:cNvPr id="513" name=""/>
          <p:cNvSpPr/>
          <p:nvPr/>
        </p:nvSpPr>
        <p:spPr>
          <a:xfrm>
            <a:off x="162000" y="912960"/>
            <a:ext cx="8532720" cy="1245960"/>
          </a:xfrm>
          <a:prstGeom prst="rect">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514" name=""/>
          <p:cNvSpPr/>
          <p:nvPr/>
        </p:nvSpPr>
        <p:spPr>
          <a:xfrm>
            <a:off x="212760" y="971640"/>
            <a:ext cx="8516880" cy="1306440"/>
          </a:xfrm>
          <a:prstGeom prst="rect">
            <a:avLst/>
          </a:prstGeom>
          <a:noFill/>
          <a:ln w="0">
            <a:noFill/>
          </a:ln>
        </p:spPr>
        <p:style>
          <a:lnRef idx="0"/>
          <a:fillRef idx="0"/>
          <a:effectRef idx="0"/>
          <a:fontRef idx="minor"/>
        </p:style>
        <p:txBody>
          <a:bodyPr lIns="3960" rIns="3960" tIns="0" bIns="0" anchor="t">
            <a:norm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200" strike="noStrike" u="none">
                <a:solidFill>
                  <a:srgbClr val="000000"/>
                </a:solidFill>
                <a:effectLst/>
                <a:uFillTx/>
                <a:latin typeface="Arial"/>
              </a:rPr>
              <a:t>EBS’ value proposition to storage customers</a:t>
            </a:r>
            <a:endParaRPr b="0" lang="en-US" sz="1200" strike="noStrike" u="none">
              <a:solidFill>
                <a:srgbClr val="000000"/>
              </a:solidFill>
              <a:effectLst/>
              <a:uFillTx/>
              <a:latin typeface="Arial"/>
            </a:endParaRPr>
          </a:p>
          <a:p>
            <a:pPr lvl="1" marL="144360" indent="-14292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EBS, in reselling managed storage capacity, provides flexibility in terms of quantity and length of contract, and competitive pricing.  In addition, EBS further provides distinctiveness by structuring and bundling additional EBS products (e.g., bandwidth, finance)</a:t>
            </a:r>
            <a:endParaRPr b="0" lang="en-US" sz="1200" strike="noStrike" u="none">
              <a:solidFill>
                <a:srgbClr val="000000"/>
              </a:solidFill>
              <a:effectLst/>
              <a:uFillTx/>
              <a:latin typeface="Arial"/>
            </a:endParaRPr>
          </a:p>
          <a:p>
            <a:pPr lvl="1" marL="144360" indent="-14292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Primary target is the SI channel , since these companies buy at sufficient scale to meet EBS target deal size and will likely see a position to value in EBS price terms.  In addition, SI storage spend estimated to be 4x the size of SSP market in 2001 </a:t>
            </a:r>
            <a:endParaRPr b="0" lang="en-US" sz="1200" strike="noStrike" u="none">
              <a:solidFill>
                <a:srgbClr val="000000"/>
              </a:solidFill>
              <a:effectLst/>
              <a:uFillTx/>
              <a:latin typeface="Arial"/>
            </a:endParaRPr>
          </a:p>
        </p:txBody>
      </p:sp>
      <p:sp>
        <p:nvSpPr>
          <p:cNvPr id="515" name=""/>
          <p:cNvSpPr/>
          <p:nvPr/>
        </p:nvSpPr>
        <p:spPr>
          <a:xfrm>
            <a:off x="163440" y="2502000"/>
            <a:ext cx="2752920" cy="3771720"/>
          </a:xfrm>
          <a:prstGeom prst="rect">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516" name=""/>
          <p:cNvSpPr/>
          <p:nvPr/>
        </p:nvSpPr>
        <p:spPr>
          <a:xfrm>
            <a:off x="5659560" y="2514600"/>
            <a:ext cx="3055680" cy="3773520"/>
          </a:xfrm>
          <a:prstGeom prst="rect">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517" name=""/>
          <p:cNvSpPr/>
          <p:nvPr/>
        </p:nvSpPr>
        <p:spPr>
          <a:xfrm>
            <a:off x="5786280" y="2612880"/>
            <a:ext cx="2908440" cy="3017880"/>
          </a:xfrm>
          <a:prstGeom prst="rect">
            <a:avLst/>
          </a:prstGeom>
          <a:noFill/>
          <a:ln w="0">
            <a:noFill/>
          </a:ln>
        </p:spPr>
        <p:style>
          <a:lnRef idx="0"/>
          <a:fillRef idx="0"/>
          <a:effectRef idx="0"/>
          <a:fontRef idx="minor"/>
        </p:style>
        <p:txBody>
          <a:bodyPr lIns="3960" rIns="3960" tIns="0" bIns="0" anchor="t">
            <a:normAutofit fontScale="85000" lnSpcReduction="9999"/>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200" strike="noStrike" u="none">
                <a:solidFill>
                  <a:srgbClr val="000000"/>
                </a:solidFill>
                <a:effectLst/>
                <a:uFillTx/>
                <a:latin typeface="Arial"/>
              </a:rPr>
              <a:t>Implications</a:t>
            </a:r>
            <a:endParaRPr b="0" lang="en-US" sz="1200" strike="noStrike" u="none">
              <a:solidFill>
                <a:srgbClr val="000000"/>
              </a:solidFill>
              <a:effectLst/>
              <a:uFillTx/>
              <a:latin typeface="Arial"/>
            </a:endParaRPr>
          </a:p>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200" strike="noStrike" u="none">
              <a:solidFill>
                <a:srgbClr val="000000"/>
              </a:solidFill>
              <a:effectLst/>
              <a:uFillTx/>
              <a:latin typeface="Arial"/>
            </a:endParaRPr>
          </a:p>
          <a:p>
            <a:pPr lvl="1" marL="144360" indent="-14292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SSPs serve as enablers, of sales to enterprises</a:t>
            </a:r>
            <a:endParaRPr b="0" lang="en-US" sz="1200" strike="noStrike" u="none">
              <a:solidFill>
                <a:srgbClr val="000000"/>
              </a:solidFill>
              <a:effectLst/>
              <a:uFillTx/>
              <a:latin typeface="Arial"/>
            </a:endParaRPr>
          </a:p>
          <a:p>
            <a:pPr lvl="1" marL="144360" indent="-14292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Systems integrators could be leveraged as a channel to enterprises for “pay as you go” storage product</a:t>
            </a:r>
            <a:endParaRPr b="0" lang="en-US" sz="1200" strike="noStrike" u="none">
              <a:solidFill>
                <a:srgbClr val="000000"/>
              </a:solidFill>
              <a:effectLst/>
              <a:uFillTx/>
              <a:latin typeface="Arial"/>
            </a:endParaRPr>
          </a:p>
          <a:p>
            <a:pPr lvl="1" marL="144360" indent="-14292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EBS’ key distinctiveness is insight in pricing of components that underly managed storage capacity (e.g., forward curves on equipment, storage capacity demand, cost of storage per unit of managed capacity), flexibility in contract terms as well as structuring</a:t>
            </a:r>
            <a:endParaRPr b="0" lang="en-US" sz="1200" strike="noStrike" u="none">
              <a:solidFill>
                <a:srgbClr val="000000"/>
              </a:solidFill>
              <a:effectLst/>
              <a:uFillTx/>
              <a:latin typeface="Arial"/>
            </a:endParaRPr>
          </a:p>
          <a:p>
            <a:pPr lvl="1" marL="144360" indent="-14292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EBS must still leverage the expertise and value-added managed storage services provided by SSPs</a:t>
            </a:r>
            <a:endParaRPr b="0" lang="en-US" sz="1200" strike="noStrike" u="none">
              <a:solidFill>
                <a:srgbClr val="000000"/>
              </a:solidFill>
              <a:effectLst/>
              <a:uFillTx/>
              <a:latin typeface="Arial"/>
            </a:endParaRPr>
          </a:p>
          <a:p>
            <a:pPr lvl="1" marL="144360" indent="-14292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SIs can tailor and deliver the product to enterprises</a:t>
            </a:r>
            <a:endParaRPr b="0" lang="en-US" sz="1200" strike="noStrike" u="none">
              <a:solidFill>
                <a:srgbClr val="000000"/>
              </a:solidFill>
              <a:effectLst/>
              <a:uFillTx/>
              <a:latin typeface="Arial"/>
            </a:endParaRPr>
          </a:p>
        </p:txBody>
      </p:sp>
      <p:sp>
        <p:nvSpPr>
          <p:cNvPr id="518" name=""/>
          <p:cNvSpPr/>
          <p:nvPr/>
        </p:nvSpPr>
        <p:spPr>
          <a:xfrm>
            <a:off x="405720" y="2612880"/>
            <a:ext cx="1169640" cy="183240"/>
          </a:xfrm>
          <a:prstGeom prst="rect">
            <a:avLst/>
          </a:prstGeom>
          <a:noFill/>
          <a:ln w="0">
            <a:noFill/>
          </a:ln>
        </p:spPr>
        <p:style>
          <a:lnRef idx="0"/>
          <a:fillRef idx="0"/>
          <a:effectRef idx="0"/>
          <a:fontRef idx="minor"/>
        </p:style>
        <p:txBody>
          <a:bodyPr wrap="none" lIns="0" rIns="0" tIns="0" bIns="0" anchor="t">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200" strike="noStrike" u="none">
                <a:solidFill>
                  <a:srgbClr val="000000"/>
                </a:solidFill>
                <a:effectLst/>
                <a:uFillTx/>
                <a:latin typeface="Arial"/>
              </a:rPr>
              <a:t>Business model</a:t>
            </a:r>
            <a:endParaRPr b="0" lang="en-US" sz="1200" strike="noStrike" u="none">
              <a:solidFill>
                <a:srgbClr val="000000"/>
              </a:solidFill>
              <a:effectLst/>
              <a:uFillTx/>
              <a:latin typeface="Arial"/>
            </a:endParaRPr>
          </a:p>
        </p:txBody>
      </p:sp>
      <p:sp>
        <p:nvSpPr>
          <p:cNvPr id="519" name=""/>
          <p:cNvSpPr/>
          <p:nvPr/>
        </p:nvSpPr>
        <p:spPr>
          <a:xfrm>
            <a:off x="3105000" y="2514600"/>
            <a:ext cx="2463840" cy="3773520"/>
          </a:xfrm>
          <a:prstGeom prst="rect">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520" name=""/>
          <p:cNvSpPr/>
          <p:nvPr/>
        </p:nvSpPr>
        <p:spPr>
          <a:xfrm>
            <a:off x="3208320" y="2612880"/>
            <a:ext cx="2257560" cy="3017880"/>
          </a:xfrm>
          <a:prstGeom prst="rect">
            <a:avLst/>
          </a:prstGeom>
          <a:noFill/>
          <a:ln w="0">
            <a:noFill/>
          </a:ln>
        </p:spPr>
        <p:style>
          <a:lnRef idx="0"/>
          <a:fillRef idx="0"/>
          <a:effectRef idx="0"/>
          <a:fontRef idx="minor"/>
        </p:style>
        <p:txBody>
          <a:bodyPr lIns="3960" rIns="3960" tIns="0" bIns="0" anchor="t">
            <a:normAutofit fontScale="85000" lnSpcReduction="9999"/>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200" strike="noStrike" u="none">
                <a:solidFill>
                  <a:srgbClr val="000000"/>
                </a:solidFill>
                <a:effectLst/>
                <a:uFillTx/>
                <a:latin typeface="Arial"/>
              </a:rPr>
              <a:t>Description</a:t>
            </a:r>
            <a:endParaRPr b="0" lang="en-US" sz="1200" strike="noStrike" u="none">
              <a:solidFill>
                <a:srgbClr val="000000"/>
              </a:solidFill>
              <a:effectLst/>
              <a:uFillTx/>
              <a:latin typeface="Arial"/>
            </a:endParaRPr>
          </a:p>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200" strike="noStrike" u="none">
              <a:solidFill>
                <a:srgbClr val="000000"/>
              </a:solidFill>
              <a:effectLst/>
              <a:uFillTx/>
              <a:latin typeface="Arial"/>
            </a:endParaRPr>
          </a:p>
          <a:p>
            <a:pPr lvl="1" marL="144360" indent="-14292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Product offering</a:t>
            </a:r>
            <a:endParaRPr b="0" lang="en-US" sz="1200" strike="noStrike" u="none">
              <a:solidFill>
                <a:srgbClr val="000000"/>
              </a:solidFill>
              <a:effectLst/>
              <a:uFillTx/>
              <a:latin typeface="Arial"/>
            </a:endParaRPr>
          </a:p>
          <a:p>
            <a:pPr lvl="2" marL="407880" indent="-149040">
              <a:buClr>
                <a:srgbClr val="000000"/>
              </a:buClr>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Managed storage capacity with flexible quantity and length of contract terms</a:t>
            </a:r>
            <a:endParaRPr b="0" lang="en-US" sz="1200" strike="noStrike" u="none">
              <a:solidFill>
                <a:srgbClr val="000000"/>
              </a:solidFill>
              <a:effectLst/>
              <a:uFillTx/>
              <a:latin typeface="Arial"/>
            </a:endParaRPr>
          </a:p>
          <a:p>
            <a:pPr lvl="2" marL="407880" indent="-149040">
              <a:buClr>
                <a:srgbClr val="000000"/>
              </a:buClr>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Risk management and structuring with other EBS products (e.g., bandwidth, finance)</a:t>
            </a:r>
            <a:endParaRPr b="0" lang="en-US" sz="1200" strike="noStrike" u="none">
              <a:solidFill>
                <a:srgbClr val="000000"/>
              </a:solidFill>
              <a:effectLst/>
              <a:uFillTx/>
              <a:latin typeface="Arial"/>
            </a:endParaRPr>
          </a:p>
          <a:p>
            <a:pPr lvl="1" marL="144360" indent="-14292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200" strike="noStrike" u="none">
              <a:solidFill>
                <a:srgbClr val="000000"/>
              </a:solidFill>
              <a:effectLst/>
              <a:uFillTx/>
              <a:latin typeface="Arial"/>
            </a:endParaRPr>
          </a:p>
          <a:p>
            <a:pPr lvl="1" marL="144360" indent="-14292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Primary target customer: system integrator channel</a:t>
            </a:r>
            <a:endParaRPr b="0" lang="en-US" sz="1200" strike="noStrike" u="none">
              <a:solidFill>
                <a:srgbClr val="000000"/>
              </a:solidFill>
              <a:effectLst/>
              <a:uFillTx/>
              <a:latin typeface="Arial"/>
            </a:endParaRPr>
          </a:p>
          <a:p>
            <a:pPr lvl="2" marL="407880" indent="-149040">
              <a:buClr>
                <a:srgbClr val="000000"/>
              </a:buClr>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SIs already own enterprise customer relationship</a:t>
            </a:r>
            <a:endParaRPr b="0" lang="en-US" sz="1200" strike="noStrike" u="none">
              <a:solidFill>
                <a:srgbClr val="000000"/>
              </a:solidFill>
              <a:effectLst/>
              <a:uFillTx/>
              <a:latin typeface="Arial"/>
            </a:endParaRPr>
          </a:p>
          <a:p>
            <a:pPr lvl="2" marL="407880" indent="-149040">
              <a:buClr>
                <a:srgbClr val="000000"/>
              </a:buClr>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SIs managed storage spend for 2001 is estimated at $2.6 billion in the U.S. (vs. SSP market estimated at $0.6 billion)</a:t>
            </a:r>
            <a:endParaRPr b="0" lang="en-US" sz="1200" strike="noStrike" u="none">
              <a:solidFill>
                <a:srgbClr val="000000"/>
              </a:solidFill>
              <a:effectLst/>
              <a:uFillTx/>
              <a:latin typeface="Arial"/>
            </a:endParaRPr>
          </a:p>
        </p:txBody>
      </p:sp>
      <p:sp>
        <p:nvSpPr>
          <p:cNvPr id="521" name=""/>
          <p:cNvSpPr/>
          <p:nvPr/>
        </p:nvSpPr>
        <p:spPr>
          <a:xfrm>
            <a:off x="911160" y="3044880"/>
            <a:ext cx="1001880" cy="641160"/>
          </a:xfrm>
          <a:prstGeom prst="rect">
            <a:avLst/>
          </a:prstGeom>
          <a:solidFill>
            <a:srgbClr val="ffffff"/>
          </a:solidFill>
          <a:ln w="12600">
            <a:solidFill>
              <a:srgbClr val="000000"/>
            </a:solidFill>
            <a:miter/>
          </a:ln>
        </p:spPr>
        <p:style>
          <a:lnRef idx="0"/>
          <a:fillRef idx="0"/>
          <a:effectRef idx="0"/>
          <a:fontRef idx="minor"/>
        </p:style>
        <p:txBody>
          <a:bodyPr lIns="90000" rIns="90000" tIns="91440" bIns="91440" anchor="t">
            <a:spAutoFit/>
          </a:bodyPr>
          <a:p>
            <a:pPr algn="ct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000" strike="noStrike" u="none">
                <a:solidFill>
                  <a:srgbClr val="000000"/>
                </a:solidFill>
                <a:effectLst/>
                <a:uFillTx/>
                <a:latin typeface="Arial"/>
              </a:rPr>
              <a:t>SSP managed storage capacity </a:t>
            </a:r>
            <a:endParaRPr b="0" lang="en-US" sz="1000" strike="noStrike" u="none">
              <a:solidFill>
                <a:srgbClr val="000000"/>
              </a:solidFill>
              <a:effectLst/>
              <a:uFillTx/>
              <a:latin typeface="Arial"/>
            </a:endParaRPr>
          </a:p>
        </p:txBody>
      </p:sp>
      <p:sp>
        <p:nvSpPr>
          <p:cNvPr id="522" name=""/>
          <p:cNvSpPr/>
          <p:nvPr/>
        </p:nvSpPr>
        <p:spPr>
          <a:xfrm>
            <a:off x="911160" y="4149720"/>
            <a:ext cx="1001880" cy="793800"/>
          </a:xfrm>
          <a:prstGeom prst="rect">
            <a:avLst/>
          </a:prstGeom>
          <a:solidFill>
            <a:srgbClr val="ffffff"/>
          </a:solidFill>
          <a:ln w="12600">
            <a:solidFill>
              <a:srgbClr val="000000"/>
            </a:solidFill>
            <a:miter/>
          </a:ln>
        </p:spPr>
        <p:style>
          <a:lnRef idx="0"/>
          <a:fillRef idx="0"/>
          <a:effectRef idx="0"/>
          <a:fontRef idx="minor"/>
        </p:style>
        <p:txBody>
          <a:bodyPr lIns="90000" rIns="90000" tIns="91440" bIns="91440" anchor="t">
            <a:spAutoFit/>
          </a:bodyPr>
          <a:p>
            <a:pPr algn="ct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000" strike="noStrike" u="none">
                <a:solidFill>
                  <a:srgbClr val="000000"/>
                </a:solidFill>
                <a:effectLst/>
                <a:uFillTx/>
                <a:latin typeface="Arial"/>
              </a:rPr>
              <a:t>EBS risk management and structuring</a:t>
            </a:r>
            <a:endParaRPr b="0" lang="en-US" sz="1000" strike="noStrike" u="none">
              <a:solidFill>
                <a:srgbClr val="000000"/>
              </a:solidFill>
              <a:effectLst/>
              <a:uFillTx/>
              <a:latin typeface="Arial"/>
            </a:endParaRPr>
          </a:p>
        </p:txBody>
      </p:sp>
      <p:sp>
        <p:nvSpPr>
          <p:cNvPr id="523" name=""/>
          <p:cNvSpPr/>
          <p:nvPr/>
        </p:nvSpPr>
        <p:spPr>
          <a:xfrm>
            <a:off x="2079720" y="5062680"/>
            <a:ext cx="582480" cy="335880"/>
          </a:xfrm>
          <a:prstGeom prst="rect">
            <a:avLst/>
          </a:prstGeom>
          <a:solidFill>
            <a:srgbClr val="ffffff"/>
          </a:solidFill>
          <a:ln w="12600">
            <a:solidFill>
              <a:srgbClr val="000000"/>
            </a:solidFill>
            <a:miter/>
          </a:ln>
        </p:spPr>
        <p:style>
          <a:lnRef idx="0"/>
          <a:fillRef idx="0"/>
          <a:effectRef idx="0"/>
          <a:fontRef idx="minor"/>
        </p:style>
        <p:txBody>
          <a:bodyPr lIns="90000" rIns="90000" tIns="91440" bIns="91440" anchor="t">
            <a:spAutoFit/>
          </a:bodyPr>
          <a:p>
            <a:pPr algn="ct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000" strike="noStrike" u="none">
                <a:solidFill>
                  <a:srgbClr val="000000"/>
                </a:solidFill>
                <a:effectLst/>
                <a:uFillTx/>
                <a:latin typeface="Arial"/>
              </a:rPr>
              <a:t>SI</a:t>
            </a:r>
            <a:endParaRPr b="0" lang="en-US" sz="1000" strike="noStrike" u="none">
              <a:solidFill>
                <a:srgbClr val="000000"/>
              </a:solidFill>
              <a:effectLst/>
              <a:uFillTx/>
              <a:latin typeface="Arial"/>
            </a:endParaRPr>
          </a:p>
        </p:txBody>
      </p:sp>
      <p:sp>
        <p:nvSpPr>
          <p:cNvPr id="524" name=""/>
          <p:cNvSpPr/>
          <p:nvPr/>
        </p:nvSpPr>
        <p:spPr>
          <a:xfrm>
            <a:off x="495360" y="5634000"/>
            <a:ext cx="811080" cy="335880"/>
          </a:xfrm>
          <a:prstGeom prst="rect">
            <a:avLst/>
          </a:prstGeom>
          <a:solidFill>
            <a:srgbClr val="ffffff"/>
          </a:solidFill>
          <a:ln w="12600">
            <a:solidFill>
              <a:srgbClr val="000000"/>
            </a:solidFill>
            <a:miter/>
          </a:ln>
        </p:spPr>
        <p:style>
          <a:lnRef idx="0"/>
          <a:fillRef idx="0"/>
          <a:effectRef idx="0"/>
          <a:fontRef idx="minor"/>
        </p:style>
        <p:txBody>
          <a:bodyPr lIns="90000" rIns="90000" tIns="91440" bIns="91440" anchor="t">
            <a:spAutoFit/>
          </a:bodyPr>
          <a:p>
            <a:pPr algn="ct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000" strike="noStrike" u="none">
                <a:solidFill>
                  <a:srgbClr val="000000"/>
                </a:solidFill>
                <a:effectLst/>
                <a:uFillTx/>
                <a:latin typeface="Arial"/>
              </a:rPr>
              <a:t>Customer</a:t>
            </a:r>
            <a:endParaRPr b="0" lang="en-US" sz="1000" strike="noStrike" u="none">
              <a:solidFill>
                <a:srgbClr val="000000"/>
              </a:solidFill>
              <a:effectLst/>
              <a:uFillTx/>
              <a:latin typeface="Arial"/>
            </a:endParaRPr>
          </a:p>
        </p:txBody>
      </p:sp>
      <p:sp>
        <p:nvSpPr>
          <p:cNvPr id="525" name=""/>
          <p:cNvSpPr/>
          <p:nvPr/>
        </p:nvSpPr>
        <p:spPr>
          <a:xfrm>
            <a:off x="1523880" y="5634000"/>
            <a:ext cx="811440" cy="335880"/>
          </a:xfrm>
          <a:prstGeom prst="rect">
            <a:avLst/>
          </a:prstGeom>
          <a:solidFill>
            <a:srgbClr val="ffffff"/>
          </a:solidFill>
          <a:ln w="12600">
            <a:solidFill>
              <a:srgbClr val="000000"/>
            </a:solidFill>
            <a:miter/>
          </a:ln>
        </p:spPr>
        <p:style>
          <a:lnRef idx="0"/>
          <a:fillRef idx="0"/>
          <a:effectRef idx="0"/>
          <a:fontRef idx="minor"/>
        </p:style>
        <p:txBody>
          <a:bodyPr lIns="90000" rIns="90000" tIns="91440" bIns="91440" anchor="t">
            <a:spAutoFit/>
          </a:bodyPr>
          <a:p>
            <a:pPr algn="ct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000" strike="noStrike" u="none">
                <a:solidFill>
                  <a:srgbClr val="000000"/>
                </a:solidFill>
                <a:effectLst/>
                <a:uFillTx/>
                <a:latin typeface="Arial"/>
              </a:rPr>
              <a:t>Customer</a:t>
            </a:r>
            <a:endParaRPr b="0" lang="en-US" sz="1000" strike="noStrike" u="none">
              <a:solidFill>
                <a:srgbClr val="000000"/>
              </a:solidFill>
              <a:effectLst/>
              <a:uFillTx/>
              <a:latin typeface="Arial"/>
            </a:endParaRPr>
          </a:p>
        </p:txBody>
      </p:sp>
      <p:sp>
        <p:nvSpPr>
          <p:cNvPr id="526" name=""/>
          <p:cNvSpPr/>
          <p:nvPr/>
        </p:nvSpPr>
        <p:spPr>
          <a:xfrm>
            <a:off x="1467000" y="3848040"/>
            <a:ext cx="0" cy="304920"/>
          </a:xfrm>
          <a:prstGeom prst="line">
            <a:avLst/>
          </a:prstGeom>
          <a:ln w="1260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527" name=""/>
          <p:cNvSpPr/>
          <p:nvPr/>
        </p:nvSpPr>
        <p:spPr>
          <a:xfrm>
            <a:off x="1914480" y="4543560"/>
            <a:ext cx="447840" cy="523800"/>
          </a:xfrm>
          <a:prstGeom prst="line">
            <a:avLst/>
          </a:prstGeom>
          <a:ln w="1260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528" name=""/>
          <p:cNvSpPr/>
          <p:nvPr/>
        </p:nvSpPr>
        <p:spPr>
          <a:xfrm flipH="1">
            <a:off x="1095480" y="5238720"/>
            <a:ext cx="971280" cy="390600"/>
          </a:xfrm>
          <a:prstGeom prst="line">
            <a:avLst/>
          </a:prstGeom>
          <a:ln w="1260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529" name=""/>
          <p:cNvSpPr/>
          <p:nvPr/>
        </p:nvSpPr>
        <p:spPr>
          <a:xfrm flipH="1">
            <a:off x="2234880" y="5408640"/>
            <a:ext cx="152280" cy="233280"/>
          </a:xfrm>
          <a:prstGeom prst="line">
            <a:avLst/>
          </a:prstGeom>
          <a:ln w="12600">
            <a:solidFill>
              <a:srgbClr val="000000"/>
            </a:solidFill>
            <a:miter/>
            <a:head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530" name=""/>
          <p:cNvSpPr/>
          <p:nvPr/>
        </p:nvSpPr>
        <p:spPr>
          <a:xfrm flipH="1">
            <a:off x="2066400" y="5408640"/>
            <a:ext cx="142920" cy="223920"/>
          </a:xfrm>
          <a:prstGeom prst="line">
            <a:avLst/>
          </a:prstGeom>
          <a:ln w="1260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531" name=""/>
          <p:cNvSpPr/>
          <p:nvPr/>
        </p:nvSpPr>
        <p:spPr>
          <a:xfrm>
            <a:off x="1914480" y="4724280"/>
            <a:ext cx="304920" cy="343080"/>
          </a:xfrm>
          <a:prstGeom prst="line">
            <a:avLst/>
          </a:prstGeom>
          <a:ln w="12600">
            <a:solidFill>
              <a:srgbClr val="000000"/>
            </a:solidFill>
            <a:miter/>
            <a:head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532" name=""/>
          <p:cNvSpPr/>
          <p:nvPr/>
        </p:nvSpPr>
        <p:spPr>
          <a:xfrm>
            <a:off x="1314360" y="3848040"/>
            <a:ext cx="0" cy="304920"/>
          </a:xfrm>
          <a:prstGeom prst="line">
            <a:avLst/>
          </a:prstGeom>
          <a:ln w="12600">
            <a:solidFill>
              <a:srgbClr val="000000"/>
            </a:solidFill>
            <a:miter/>
            <a:head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3" name="PlaceHolder 2"/>
          <p:cNvSpPr>
            <a:spLocks noGrp="1"/>
          </p:cNvSpPr>
          <p:nvPr>
            <p:ph type="sldNum" idx="2"/>
          </p:nvPr>
        </p:nvSpPr>
        <p:spPr/>
        <p:txBody>
          <a:bodyPr/>
          <a:p>
            <a:fld id="{1548F4B8-2125-4B74-B978-F409EE379C60}" type="slidenum">
              <a:t>16</a:t>
            </a:fld>
          </a:p>
        </p:txBody>
      </p:sp>
    </p:spTree>
  </p:cSld>
  <mc:AlternateContent>
    <mc:Choice Requires="p14">
      <p:transition spd="slow" p14:dur="2000"/>
    </mc:Choice>
    <mc:Fallback>
      <p:transition spd="slow"/>
    </mc:Fallback>
  </mc:AlternateContent>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33" name=""/>
          <p:cNvSpPr/>
          <p:nvPr/>
        </p:nvSpPr>
        <p:spPr>
          <a:xfrm flipH="1">
            <a:off x="2187720" y="3976560"/>
            <a:ext cx="1187280" cy="1243080"/>
          </a:xfrm>
          <a:prstGeom prst="line">
            <a:avLst/>
          </a:prstGeom>
          <a:ln w="28440">
            <a:solidFill>
              <a:srgbClr val="000000"/>
            </a:solidFill>
            <a:miter/>
            <a:head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534" name=""/>
          <p:cNvSpPr/>
          <p:nvPr/>
        </p:nvSpPr>
        <p:spPr>
          <a:xfrm>
            <a:off x="5562720" y="5324400"/>
            <a:ext cx="3166920" cy="509760"/>
          </a:xfrm>
          <a:prstGeom prst="roundRect">
            <a:avLst>
              <a:gd name="adj" fmla="val 16667"/>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535" name=""/>
          <p:cNvSpPr/>
          <p:nvPr/>
        </p:nvSpPr>
        <p:spPr>
          <a:xfrm>
            <a:off x="5562720" y="3968640"/>
            <a:ext cx="3166920" cy="1298520"/>
          </a:xfrm>
          <a:prstGeom prst="roundRect">
            <a:avLst>
              <a:gd name="adj" fmla="val 16667"/>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536" name=""/>
          <p:cNvSpPr/>
          <p:nvPr/>
        </p:nvSpPr>
        <p:spPr>
          <a:xfrm>
            <a:off x="5562720" y="2131920"/>
            <a:ext cx="3166920" cy="1790640"/>
          </a:xfrm>
          <a:prstGeom prst="roundRect">
            <a:avLst>
              <a:gd name="adj" fmla="val 16667"/>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537" name=""/>
          <p:cNvSpPr/>
          <p:nvPr/>
        </p:nvSpPr>
        <p:spPr>
          <a:xfrm>
            <a:off x="5562720" y="1407960"/>
            <a:ext cx="3166920" cy="685800"/>
          </a:xfrm>
          <a:prstGeom prst="roundRect">
            <a:avLst>
              <a:gd name="adj" fmla="val 16667"/>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538" name="McK Footnote"/>
          <p:cNvSpPr/>
          <p:nvPr/>
        </p:nvSpPr>
        <p:spPr>
          <a:xfrm>
            <a:off x="139680" y="6361920"/>
            <a:ext cx="8591400" cy="183240"/>
          </a:xfrm>
          <a:prstGeom prst="rect">
            <a:avLst/>
          </a:prstGeom>
          <a:noFill/>
          <a:ln w="0">
            <a:noFill/>
          </a:ln>
        </p:spPr>
        <p:style>
          <a:lnRef idx="0"/>
          <a:fillRef idx="0"/>
          <a:effectRef idx="0"/>
          <a:fontRef idx="minor"/>
        </p:style>
        <p:txBody>
          <a:bodyPr lIns="0" rIns="0" tIns="0" bIns="0" anchor="b">
            <a:spAutoFit/>
          </a:bodyPr>
          <a:p>
            <a:pPr marL="563400" indent="-563400">
              <a:spcAft>
                <a:spcPts val="201"/>
              </a:spcAft>
              <a:tabLst>
                <a:tab algn="l" pos="0"/>
                <a:tab algn="r" pos="5176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Source:</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Interviews; team analysis</a:t>
            </a:r>
            <a:endParaRPr b="0" lang="en-US" sz="1200" strike="noStrike" u="none">
              <a:solidFill>
                <a:srgbClr val="000000"/>
              </a:solidFill>
              <a:effectLst/>
              <a:uFillTx/>
              <a:latin typeface="Arial"/>
            </a:endParaRPr>
          </a:p>
        </p:txBody>
      </p:sp>
      <p:sp>
        <p:nvSpPr>
          <p:cNvPr id="539" name="PlaceHolder 1"/>
          <p:cNvSpPr>
            <a:spLocks noGrp="1"/>
          </p:cNvSpPr>
          <p:nvPr>
            <p:ph type="title"/>
          </p:nvPr>
        </p:nvSpPr>
        <p:spPr>
          <a:xfrm>
            <a:off x="139320" y="227160"/>
            <a:ext cx="8591400" cy="289800"/>
          </a:xfrm>
          <a:prstGeom prst="rect">
            <a:avLst/>
          </a:prstGeom>
          <a:noFill/>
          <a:ln w="0">
            <a:noFill/>
          </a:ln>
        </p:spPr>
        <p:txBody>
          <a:bodyPr lIns="0" rIns="0" tIns="0" bIns="0" anchor="t">
            <a:spAutoFit/>
          </a:bodyPr>
          <a:p>
            <a:pPr indent="0">
              <a:buNone/>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900" strike="noStrike" u="none">
                <a:solidFill>
                  <a:srgbClr val="000000"/>
                </a:solidFill>
                <a:effectLst/>
                <a:uFillTx/>
                <a:latin typeface="Arial"/>
              </a:rPr>
              <a:t>EBS STORAGE PRODUCT OFFERING</a:t>
            </a:r>
            <a:endParaRPr b="1" lang="en-US" sz="1900" strike="noStrike" u="none">
              <a:solidFill>
                <a:srgbClr val="000000"/>
              </a:solidFill>
              <a:effectLst/>
              <a:uFillTx/>
              <a:latin typeface="Arial"/>
            </a:endParaRPr>
          </a:p>
        </p:txBody>
      </p:sp>
      <p:sp>
        <p:nvSpPr>
          <p:cNvPr id="540" name=""/>
          <p:cNvSpPr/>
          <p:nvPr/>
        </p:nvSpPr>
        <p:spPr>
          <a:xfrm>
            <a:off x="5665680" y="1495440"/>
            <a:ext cx="3063960" cy="4253760"/>
          </a:xfrm>
          <a:prstGeom prst="rect">
            <a:avLst/>
          </a:prstGeom>
          <a:noFill/>
          <a:ln w="0">
            <a:noFill/>
          </a:ln>
        </p:spPr>
        <p:style>
          <a:lnRef idx="0"/>
          <a:fillRef idx="0"/>
          <a:effectRef idx="0"/>
          <a:fontRef idx="minor"/>
        </p:style>
        <p:txBody>
          <a:bodyPr lIns="0" rIns="0" tIns="0" bIns="0" anchor="t">
            <a:spAutoFit/>
          </a:bodyPr>
          <a:p>
            <a:pPr lvl="1" marL="144360" indent="-14292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100" strike="noStrike" u="none">
                <a:solidFill>
                  <a:srgbClr val="000000"/>
                </a:solidFill>
                <a:effectLst/>
                <a:uFillTx/>
                <a:latin typeface="Arial"/>
              </a:rPr>
              <a:t>Description of offering</a:t>
            </a:r>
            <a:endParaRPr b="0" lang="en-US" sz="1100" strike="noStrike" u="none">
              <a:solidFill>
                <a:srgbClr val="000000"/>
              </a:solidFill>
              <a:effectLst/>
              <a:uFillTx/>
              <a:latin typeface="Arial"/>
            </a:endParaRPr>
          </a:p>
          <a:p>
            <a:pPr lvl="2" marL="295200" indent="-149040">
              <a:buClr>
                <a:srgbClr val="000000"/>
              </a:buClr>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100" strike="noStrike" u="none">
                <a:solidFill>
                  <a:srgbClr val="000000"/>
                </a:solidFill>
                <a:effectLst/>
                <a:uFillTx/>
                <a:latin typeface="Arial"/>
              </a:rPr>
              <a:t>Resell managed storage capacity</a:t>
            </a:r>
            <a:endParaRPr b="0" lang="en-US" sz="1100" strike="noStrike" u="none">
              <a:solidFill>
                <a:srgbClr val="000000"/>
              </a:solidFill>
              <a:effectLst/>
              <a:uFillTx/>
              <a:latin typeface="Arial"/>
            </a:endParaRPr>
          </a:p>
          <a:p>
            <a:pPr lvl="2" marL="295200" indent="-149040">
              <a:buClr>
                <a:srgbClr val="000000"/>
              </a:buClr>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100" strike="noStrike" u="none">
                <a:solidFill>
                  <a:srgbClr val="000000"/>
                </a:solidFill>
                <a:effectLst/>
                <a:uFillTx/>
                <a:latin typeface="Arial"/>
              </a:rPr>
              <a:t>Provide risk management and structuring</a:t>
            </a:r>
            <a:endParaRPr b="0" lang="en-US" sz="1100" strike="noStrike" u="none">
              <a:solidFill>
                <a:srgbClr val="000000"/>
              </a:solidFill>
              <a:effectLst/>
              <a:uFillTx/>
              <a:latin typeface="Arial"/>
            </a:endParaRPr>
          </a:p>
          <a:p>
            <a:pPr lvl="1" marL="144360" indent="-14292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100" strike="noStrike" u="none">
              <a:solidFill>
                <a:srgbClr val="000000"/>
              </a:solidFill>
              <a:effectLst/>
              <a:uFillTx/>
              <a:latin typeface="Arial"/>
            </a:endParaRPr>
          </a:p>
          <a:p>
            <a:pPr lvl="1" marL="144360" indent="-14292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100" strike="noStrike" u="none">
                <a:solidFill>
                  <a:srgbClr val="000000"/>
                </a:solidFill>
                <a:effectLst/>
                <a:uFillTx/>
                <a:latin typeface="Arial"/>
              </a:rPr>
              <a:t>EBS value proposition</a:t>
            </a:r>
            <a:endParaRPr b="0" lang="en-US" sz="1100" strike="noStrike" u="none">
              <a:solidFill>
                <a:srgbClr val="000000"/>
              </a:solidFill>
              <a:effectLst/>
              <a:uFillTx/>
              <a:latin typeface="Arial"/>
            </a:endParaRPr>
          </a:p>
          <a:p>
            <a:pPr lvl="2" marL="295200" indent="-149040">
              <a:buClr>
                <a:srgbClr val="000000"/>
              </a:buClr>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100" strike="noStrike" u="none">
                <a:solidFill>
                  <a:srgbClr val="000000"/>
                </a:solidFill>
                <a:effectLst/>
                <a:uFillTx/>
                <a:latin typeface="Arial"/>
              </a:rPr>
              <a:t>Flexible contract terms (quantity, length of contract) as other players reach scale, EBS distinctiveness will evolve towards pricing insight</a:t>
            </a:r>
            <a:endParaRPr b="0" lang="en-US" sz="1100" strike="noStrike" u="none">
              <a:solidFill>
                <a:srgbClr val="000000"/>
              </a:solidFill>
              <a:effectLst/>
              <a:uFillTx/>
              <a:latin typeface="Arial"/>
            </a:endParaRPr>
          </a:p>
          <a:p>
            <a:pPr lvl="2" marL="295200" indent="-149040">
              <a:buClr>
                <a:srgbClr val="000000"/>
              </a:buClr>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100" strike="noStrike" u="none">
                <a:solidFill>
                  <a:srgbClr val="000000"/>
                </a:solidFill>
                <a:effectLst/>
                <a:uFillTx/>
                <a:latin typeface="Arial"/>
              </a:rPr>
              <a:t>Competitive pricing, especially on small-volume contracts</a:t>
            </a:r>
            <a:endParaRPr b="0" lang="en-US" sz="1100" strike="noStrike" u="none">
              <a:solidFill>
                <a:srgbClr val="000000"/>
              </a:solidFill>
              <a:effectLst/>
              <a:uFillTx/>
              <a:latin typeface="Arial"/>
            </a:endParaRPr>
          </a:p>
          <a:p>
            <a:pPr lvl="2" marL="295200" indent="-149040">
              <a:buClr>
                <a:srgbClr val="000000"/>
              </a:buClr>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100" strike="noStrike" u="none">
                <a:solidFill>
                  <a:srgbClr val="000000"/>
                </a:solidFill>
                <a:effectLst/>
                <a:uFillTx/>
                <a:latin typeface="Arial"/>
              </a:rPr>
              <a:t>Bundling with other EBS products (e.g., finance, bandwidth)</a:t>
            </a:r>
            <a:endParaRPr b="0" lang="en-US" sz="1100" strike="noStrike" u="none">
              <a:solidFill>
                <a:srgbClr val="000000"/>
              </a:solidFill>
              <a:effectLst/>
              <a:uFillTx/>
              <a:latin typeface="Arial"/>
            </a:endParaRPr>
          </a:p>
          <a:p>
            <a:pPr lvl="2" marL="295200" indent="-149040">
              <a:buClr>
                <a:srgbClr val="000000"/>
              </a:buClr>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100" strike="noStrike" u="none">
                <a:solidFill>
                  <a:srgbClr val="000000"/>
                </a:solidFill>
                <a:effectLst/>
                <a:uFillTx/>
                <a:latin typeface="Arial"/>
              </a:rPr>
              <a:t>Liquidity for managed storage capacity</a:t>
            </a:r>
            <a:endParaRPr b="0" lang="en-US" sz="1100" strike="noStrike" u="none">
              <a:solidFill>
                <a:srgbClr val="000000"/>
              </a:solidFill>
              <a:effectLst/>
              <a:uFillTx/>
              <a:latin typeface="Arial"/>
            </a:endParaRPr>
          </a:p>
          <a:p>
            <a:pPr lvl="1" marL="144360" indent="-14292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100" strike="noStrike" u="none">
              <a:solidFill>
                <a:srgbClr val="000000"/>
              </a:solidFill>
              <a:effectLst/>
              <a:uFillTx/>
              <a:latin typeface="Arial"/>
            </a:endParaRPr>
          </a:p>
          <a:p>
            <a:pPr lvl="1" marL="144360" indent="-14292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100" strike="noStrike" u="none">
                <a:solidFill>
                  <a:srgbClr val="000000"/>
                </a:solidFill>
                <a:effectLst/>
                <a:uFillTx/>
                <a:latin typeface="Arial"/>
              </a:rPr>
              <a:t>Likely customers/customer needs addressed</a:t>
            </a:r>
            <a:endParaRPr b="0" lang="en-US" sz="1100" strike="noStrike" u="none">
              <a:solidFill>
                <a:srgbClr val="000000"/>
              </a:solidFill>
              <a:effectLst/>
              <a:uFillTx/>
              <a:latin typeface="Arial"/>
            </a:endParaRPr>
          </a:p>
          <a:p>
            <a:pPr lvl="2" marL="295200" indent="-149040">
              <a:buClr>
                <a:srgbClr val="000000"/>
              </a:buClr>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100" strike="noStrike" u="none">
                <a:solidFill>
                  <a:srgbClr val="000000"/>
                </a:solidFill>
                <a:effectLst/>
                <a:uFillTx/>
                <a:latin typeface="Arial"/>
              </a:rPr>
              <a:t>Companies requiring smaller quantities of storage than stipulated by SSP minimum required (e.g., startups)</a:t>
            </a:r>
            <a:endParaRPr b="0" lang="en-US" sz="1100" strike="noStrike" u="none">
              <a:solidFill>
                <a:srgbClr val="000000"/>
              </a:solidFill>
              <a:effectLst/>
              <a:uFillTx/>
              <a:latin typeface="Arial"/>
            </a:endParaRPr>
          </a:p>
          <a:p>
            <a:pPr lvl="2" marL="295200" indent="-149040">
              <a:buClr>
                <a:srgbClr val="000000"/>
              </a:buClr>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100" strike="noStrike" u="none">
                <a:solidFill>
                  <a:srgbClr val="000000"/>
                </a:solidFill>
                <a:effectLst/>
                <a:uFillTx/>
                <a:latin typeface="Arial"/>
              </a:rPr>
              <a:t>Companies needing temporary/burstable storage (e.g., CDN)</a:t>
            </a:r>
            <a:endParaRPr b="0" lang="en-US" sz="1100" strike="noStrike" u="none">
              <a:solidFill>
                <a:srgbClr val="000000"/>
              </a:solidFill>
              <a:effectLst/>
              <a:uFillTx/>
              <a:latin typeface="Arial"/>
            </a:endParaRPr>
          </a:p>
          <a:p>
            <a:pPr lvl="2" marL="295200" indent="-149040">
              <a:buClr>
                <a:srgbClr val="000000"/>
              </a:buClr>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100" strike="noStrike" u="none">
                <a:solidFill>
                  <a:srgbClr val="000000"/>
                </a:solidFill>
                <a:effectLst/>
                <a:uFillTx/>
                <a:latin typeface="Arial"/>
              </a:rPr>
              <a:t>Companies with unmet financial need</a:t>
            </a:r>
            <a:endParaRPr b="0" lang="en-US" sz="1100" strike="noStrike" u="none">
              <a:solidFill>
                <a:srgbClr val="000000"/>
              </a:solidFill>
              <a:effectLst/>
              <a:uFillTx/>
              <a:latin typeface="Arial"/>
            </a:endParaRPr>
          </a:p>
          <a:p>
            <a:pPr lvl="1" marL="144360" indent="-14292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100" strike="noStrike" u="none">
              <a:solidFill>
                <a:srgbClr val="000000"/>
              </a:solidFill>
              <a:effectLst/>
              <a:uFillTx/>
              <a:latin typeface="Arial"/>
            </a:endParaRPr>
          </a:p>
          <a:p>
            <a:pPr lvl="1" marL="144360" indent="-14292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100" strike="noStrike" u="none">
                <a:solidFill>
                  <a:srgbClr val="000000"/>
                </a:solidFill>
                <a:effectLst/>
                <a:uFillTx/>
                <a:latin typeface="Arial"/>
              </a:rPr>
              <a:t>Issues</a:t>
            </a:r>
            <a:endParaRPr b="0" lang="en-US" sz="1100" strike="noStrike" u="none">
              <a:solidFill>
                <a:srgbClr val="000000"/>
              </a:solidFill>
              <a:effectLst/>
              <a:uFillTx/>
              <a:latin typeface="Arial"/>
            </a:endParaRPr>
          </a:p>
          <a:p>
            <a:pPr lvl="2" marL="295200" indent="-149040">
              <a:buClr>
                <a:srgbClr val="000000"/>
              </a:buClr>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100" strike="noStrike" u="none">
                <a:solidFill>
                  <a:srgbClr val="000000"/>
                </a:solidFill>
                <a:effectLst/>
                <a:uFillTx/>
                <a:latin typeface="Arial"/>
              </a:rPr>
              <a:t>Operational risks</a:t>
            </a:r>
            <a:endParaRPr b="0" lang="en-US" sz="1100" strike="noStrike" u="none">
              <a:solidFill>
                <a:srgbClr val="000000"/>
              </a:solidFill>
              <a:effectLst/>
              <a:uFillTx/>
              <a:latin typeface="Arial"/>
            </a:endParaRPr>
          </a:p>
        </p:txBody>
      </p:sp>
      <p:sp>
        <p:nvSpPr>
          <p:cNvPr id="541" name=""/>
          <p:cNvSpPr/>
          <p:nvPr/>
        </p:nvSpPr>
        <p:spPr>
          <a:xfrm>
            <a:off x="1101600" y="2004840"/>
            <a:ext cx="311400" cy="0"/>
          </a:xfrm>
          <a:prstGeom prst="line">
            <a:avLst/>
          </a:prstGeom>
          <a:ln w="2844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542" name=""/>
          <p:cNvSpPr/>
          <p:nvPr/>
        </p:nvSpPr>
        <p:spPr>
          <a:xfrm>
            <a:off x="1101600" y="3747960"/>
            <a:ext cx="311400" cy="0"/>
          </a:xfrm>
          <a:prstGeom prst="line">
            <a:avLst/>
          </a:prstGeom>
          <a:ln w="2844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543" name=""/>
          <p:cNvSpPr/>
          <p:nvPr/>
        </p:nvSpPr>
        <p:spPr>
          <a:xfrm>
            <a:off x="263880" y="1176480"/>
            <a:ext cx="1262520" cy="183240"/>
          </a:xfrm>
          <a:prstGeom prst="rect">
            <a:avLst/>
          </a:prstGeom>
          <a:noFill/>
          <a:ln w="0">
            <a:noFill/>
          </a:ln>
        </p:spPr>
        <p:style>
          <a:lnRef idx="0"/>
          <a:fillRef idx="0"/>
          <a:effectRef idx="0"/>
          <a:fontRef idx="minor"/>
        </p:style>
        <p:txBody>
          <a:bodyPr wrap="none" lIns="0" rIns="0" tIns="0" bIns="0" anchor="t">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200" strike="noStrike" u="none">
                <a:solidFill>
                  <a:srgbClr val="000000"/>
                </a:solidFill>
                <a:effectLst/>
                <a:uFillTx/>
                <a:latin typeface="Arial"/>
              </a:rPr>
              <a:t>Storage deal flow</a:t>
            </a:r>
            <a:endParaRPr b="0" lang="en-US" sz="1200" strike="noStrike" u="none">
              <a:solidFill>
                <a:srgbClr val="000000"/>
              </a:solidFill>
              <a:effectLst/>
              <a:uFillTx/>
              <a:latin typeface="Arial"/>
            </a:endParaRPr>
          </a:p>
        </p:txBody>
      </p:sp>
      <p:sp>
        <p:nvSpPr>
          <p:cNvPr id="544" name=""/>
          <p:cNvSpPr/>
          <p:nvPr/>
        </p:nvSpPr>
        <p:spPr>
          <a:xfrm>
            <a:off x="1419120" y="1635120"/>
            <a:ext cx="1087560" cy="741240"/>
          </a:xfrm>
          <a:prstGeom prst="rect">
            <a:avLst/>
          </a:prstGeom>
          <a:solidFill>
            <a:srgbClr val="ffffff"/>
          </a:solidFill>
          <a:ln w="12600">
            <a:solidFill>
              <a:srgbClr val="000000"/>
            </a:solidFill>
            <a:miter/>
          </a:ln>
        </p:spPr>
        <p:style>
          <a:lnRef idx="0"/>
          <a:fillRef idx="0"/>
          <a:effectRef idx="0"/>
          <a:fontRef idx="minor"/>
        </p:style>
        <p:txBody>
          <a:bodyPr wrap="none" lIns="90000" rIns="90000" tIns="91440" bIns="91440" anchor="ctr">
            <a:noAutofit/>
          </a:bodyPr>
          <a:p>
            <a:pPr algn="ct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SSP</a:t>
            </a:r>
            <a:endParaRPr b="0" lang="en-US" sz="1200" strike="noStrike" u="none">
              <a:solidFill>
                <a:srgbClr val="000000"/>
              </a:solidFill>
              <a:effectLst/>
              <a:uFillTx/>
              <a:latin typeface="Arial"/>
            </a:endParaRPr>
          </a:p>
        </p:txBody>
      </p:sp>
      <p:sp>
        <p:nvSpPr>
          <p:cNvPr id="545" name=""/>
          <p:cNvSpPr/>
          <p:nvPr/>
        </p:nvSpPr>
        <p:spPr>
          <a:xfrm>
            <a:off x="1419120" y="3378240"/>
            <a:ext cx="1087560" cy="741240"/>
          </a:xfrm>
          <a:prstGeom prst="rect">
            <a:avLst/>
          </a:prstGeom>
          <a:solidFill>
            <a:srgbClr val="ffffff"/>
          </a:solidFill>
          <a:ln w="12600">
            <a:solidFill>
              <a:srgbClr val="000000"/>
            </a:solidFill>
            <a:miter/>
          </a:ln>
        </p:spPr>
        <p:style>
          <a:lnRef idx="0"/>
          <a:fillRef idx="0"/>
          <a:effectRef idx="0"/>
          <a:fontRef idx="minor"/>
        </p:style>
        <p:txBody>
          <a:bodyPr wrap="none" lIns="90000" rIns="90000" tIns="91440" bIns="91440" anchor="ctr">
            <a:noAutofit/>
          </a:bodyPr>
          <a:p>
            <a:pPr algn="ct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EBS</a:t>
            </a:r>
            <a:endParaRPr b="0" lang="en-US" sz="1200" strike="noStrike" u="none">
              <a:solidFill>
                <a:srgbClr val="000000"/>
              </a:solidFill>
              <a:effectLst/>
              <a:uFillTx/>
              <a:latin typeface="Arial"/>
            </a:endParaRPr>
          </a:p>
        </p:txBody>
      </p:sp>
      <p:sp>
        <p:nvSpPr>
          <p:cNvPr id="546" name=""/>
          <p:cNvSpPr/>
          <p:nvPr/>
        </p:nvSpPr>
        <p:spPr>
          <a:xfrm>
            <a:off x="184320" y="3456000"/>
            <a:ext cx="915840" cy="585720"/>
          </a:xfrm>
          <a:prstGeom prst="ellipse">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Pooling</a:t>
            </a:r>
            <a:endParaRPr b="0" lang="en-US" sz="1200" strike="noStrike" u="none">
              <a:solidFill>
                <a:srgbClr val="000000"/>
              </a:solidFill>
              <a:effectLst/>
              <a:uFillTx/>
              <a:latin typeface="Arial"/>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point/POPs</a:t>
            </a:r>
            <a:endParaRPr b="0" lang="en-US" sz="1200" strike="noStrike" u="none">
              <a:solidFill>
                <a:srgbClr val="000000"/>
              </a:solidFill>
              <a:effectLst/>
              <a:uFillTx/>
              <a:latin typeface="Arial"/>
            </a:endParaRPr>
          </a:p>
        </p:txBody>
      </p:sp>
      <p:sp>
        <p:nvSpPr>
          <p:cNvPr id="547" name=""/>
          <p:cNvSpPr/>
          <p:nvPr/>
        </p:nvSpPr>
        <p:spPr>
          <a:xfrm>
            <a:off x="184320" y="1712880"/>
            <a:ext cx="915840" cy="585720"/>
          </a:xfrm>
          <a:prstGeom prst="ellipse">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S-POP</a:t>
            </a:r>
            <a:endParaRPr b="0" lang="en-US" sz="1200" strike="noStrike" u="none">
              <a:solidFill>
                <a:srgbClr val="000000"/>
              </a:solidFill>
              <a:effectLst/>
              <a:uFillTx/>
              <a:latin typeface="Arial"/>
            </a:endParaRPr>
          </a:p>
        </p:txBody>
      </p:sp>
      <p:sp>
        <p:nvSpPr>
          <p:cNvPr id="548" name=""/>
          <p:cNvSpPr/>
          <p:nvPr/>
        </p:nvSpPr>
        <p:spPr>
          <a:xfrm>
            <a:off x="1440000" y="5219640"/>
            <a:ext cx="1035000" cy="585720"/>
          </a:xfrm>
          <a:prstGeom prst="ellipse">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Customer</a:t>
            </a:r>
            <a:r>
              <a:rPr b="0" lang="en-US" sz="1200" strike="noStrike" u="none" baseline="-25000">
                <a:solidFill>
                  <a:srgbClr val="000000"/>
                </a:solidFill>
                <a:effectLst/>
                <a:uFillTx/>
                <a:latin typeface="Arial"/>
              </a:rPr>
              <a:t>1</a:t>
            </a:r>
            <a:endParaRPr b="0" lang="en-US" sz="1200" strike="noStrike" u="none">
              <a:solidFill>
                <a:srgbClr val="000000"/>
              </a:solidFill>
              <a:effectLst/>
              <a:uFillTx/>
              <a:latin typeface="Arial"/>
            </a:endParaRPr>
          </a:p>
        </p:txBody>
      </p:sp>
      <p:sp>
        <p:nvSpPr>
          <p:cNvPr id="549" name=""/>
          <p:cNvSpPr/>
          <p:nvPr/>
        </p:nvSpPr>
        <p:spPr>
          <a:xfrm>
            <a:off x="2832120" y="5226120"/>
            <a:ext cx="1035000" cy="585720"/>
          </a:xfrm>
          <a:prstGeom prst="ellipse">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Customer</a:t>
            </a:r>
            <a:r>
              <a:rPr b="0" lang="en-US" sz="1200" strike="noStrike" u="none" baseline="-25000">
                <a:solidFill>
                  <a:srgbClr val="000000"/>
                </a:solidFill>
                <a:effectLst/>
                <a:uFillTx/>
                <a:latin typeface="Arial"/>
              </a:rPr>
              <a:t>2</a:t>
            </a:r>
            <a:endParaRPr b="0" lang="en-US" sz="1200" strike="noStrike" u="none">
              <a:solidFill>
                <a:srgbClr val="000000"/>
              </a:solidFill>
              <a:effectLst/>
              <a:uFillTx/>
              <a:latin typeface="Arial"/>
            </a:endParaRPr>
          </a:p>
        </p:txBody>
      </p:sp>
      <p:sp>
        <p:nvSpPr>
          <p:cNvPr id="550" name=""/>
          <p:cNvSpPr/>
          <p:nvPr/>
        </p:nvSpPr>
        <p:spPr>
          <a:xfrm>
            <a:off x="1941480" y="2530440"/>
            <a:ext cx="2300400" cy="610920"/>
          </a:xfrm>
          <a:prstGeom prst="rect">
            <a:avLst/>
          </a:prstGeom>
          <a:noFill/>
          <a:ln w="0">
            <a:noFill/>
          </a:ln>
        </p:spPr>
        <p:style>
          <a:lnRef idx="0"/>
          <a:fillRef idx="0"/>
          <a:effectRef idx="0"/>
          <a:fontRef idx="minor"/>
        </p:style>
        <p:txBody>
          <a:bodyPr lIns="0" rIns="0" tIns="0" bIns="0" anchor="t">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000" strike="noStrike" u="none">
                <a:solidFill>
                  <a:srgbClr val="000000"/>
                </a:solidFill>
                <a:effectLst/>
                <a:uFillTx/>
                <a:latin typeface="Arial"/>
              </a:rPr>
              <a:t>Commitment for bulk, 10 terabytes, managed storage capacity for 1-3 years (including managed storage services and equipment/facilities)</a:t>
            </a:r>
            <a:endParaRPr b="0" lang="en-US" sz="1000" strike="noStrike" u="none">
              <a:solidFill>
                <a:srgbClr val="000000"/>
              </a:solidFill>
              <a:effectLst/>
              <a:uFillTx/>
              <a:latin typeface="Arial"/>
            </a:endParaRPr>
          </a:p>
        </p:txBody>
      </p:sp>
      <p:cxnSp>
        <p:nvCxnSpPr>
          <p:cNvPr id="551" name=""/>
          <p:cNvCxnSpPr>
            <a:stCxn id="547" idx="4"/>
            <a:endCxn id="546" idx="0"/>
          </p:cNvCxnSpPr>
          <p:nvPr/>
        </p:nvCxnSpPr>
        <p:spPr>
          <a:xfrm>
            <a:off x="642600" y="2298240"/>
            <a:ext cx="1080" cy="1157760"/>
          </a:xfrm>
          <a:prstGeom prst="straightConnector1">
            <a:avLst/>
          </a:prstGeom>
          <a:ln w="28440">
            <a:solidFill>
              <a:srgbClr val="000000"/>
            </a:solidFill>
            <a:miter/>
            <a:headEnd len="med" type="triangle" w="med"/>
            <a:tailEnd len="med" type="triangle" w="med"/>
          </a:ln>
        </p:spPr>
      </p:cxnSp>
      <p:cxnSp>
        <p:nvCxnSpPr>
          <p:cNvPr id="552" name=""/>
          <p:cNvCxnSpPr>
            <a:stCxn id="553" idx="1"/>
            <a:endCxn id="548" idx="0"/>
          </p:cNvCxnSpPr>
          <p:nvPr/>
        </p:nvCxnSpPr>
        <p:spPr>
          <a:xfrm flipH="1">
            <a:off x="1956600" y="3749400"/>
            <a:ext cx="1429560" cy="1470240"/>
          </a:xfrm>
          <a:prstGeom prst="straightConnector1">
            <a:avLst/>
          </a:prstGeom>
          <a:ln w="28440">
            <a:solidFill>
              <a:srgbClr val="000000"/>
            </a:solidFill>
            <a:miter/>
            <a:tailEnd len="med" type="triangle" w="med"/>
          </a:ln>
        </p:spPr>
      </p:cxnSp>
      <p:cxnSp>
        <p:nvCxnSpPr>
          <p:cNvPr id="554" name=""/>
          <p:cNvCxnSpPr>
            <a:endCxn id="549" idx="7"/>
          </p:cNvCxnSpPr>
          <p:nvPr/>
        </p:nvCxnSpPr>
        <p:spPr>
          <a:xfrm flipH="1">
            <a:off x="3716280" y="4119480"/>
            <a:ext cx="278280" cy="1192680"/>
          </a:xfrm>
          <a:prstGeom prst="straightConnector1">
            <a:avLst/>
          </a:prstGeom>
          <a:ln w="28440">
            <a:solidFill>
              <a:srgbClr val="000000"/>
            </a:solidFill>
            <a:miter/>
            <a:tailEnd len="med" type="triangle" w="med"/>
          </a:ln>
        </p:spPr>
      </p:cxnSp>
      <p:grpSp>
        <p:nvGrpSpPr>
          <p:cNvPr id="555" name=""/>
          <p:cNvGrpSpPr/>
          <p:nvPr/>
        </p:nvGrpSpPr>
        <p:grpSpPr>
          <a:xfrm>
            <a:off x="1490400" y="2409840"/>
            <a:ext cx="322560" cy="927000"/>
            <a:chOff x="1490400" y="2409840"/>
            <a:chExt cx="322560" cy="927000"/>
          </a:xfrm>
        </p:grpSpPr>
        <p:sp>
          <p:nvSpPr>
            <p:cNvPr id="556" name=""/>
            <p:cNvSpPr/>
            <p:nvPr/>
          </p:nvSpPr>
          <p:spPr>
            <a:xfrm>
              <a:off x="1812960" y="2409840"/>
              <a:ext cx="0" cy="927000"/>
            </a:xfrm>
            <a:prstGeom prst="line">
              <a:avLst/>
            </a:prstGeom>
            <a:ln w="2844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557" name=""/>
            <p:cNvSpPr/>
            <p:nvPr/>
          </p:nvSpPr>
          <p:spPr>
            <a:xfrm>
              <a:off x="1616040" y="2409840"/>
              <a:ext cx="0" cy="927000"/>
            </a:xfrm>
            <a:prstGeom prst="line">
              <a:avLst/>
            </a:prstGeom>
            <a:ln w="28440">
              <a:solidFill>
                <a:srgbClr val="000000"/>
              </a:solidFill>
              <a:miter/>
              <a:head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558" name=""/>
            <p:cNvSpPr/>
            <p:nvPr/>
          </p:nvSpPr>
          <p:spPr>
            <a:xfrm>
              <a:off x="1490400" y="2793600"/>
              <a:ext cx="70920" cy="153000"/>
            </a:xfrm>
            <a:prstGeom prst="rect">
              <a:avLst/>
            </a:prstGeom>
            <a:noFill/>
            <a:ln w="0">
              <a:noFill/>
            </a:ln>
          </p:spPr>
          <p:style>
            <a:lnRef idx="0"/>
            <a:fillRef idx="0"/>
            <a:effectRef idx="0"/>
            <a:fontRef idx="minor"/>
          </p:style>
          <p:txBody>
            <a:bodyPr wrap="none" lIns="0" rIns="0" tIns="0" bIns="0" anchor="t">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000" strike="noStrike" u="none">
                  <a:solidFill>
                    <a:srgbClr val="000000"/>
                  </a:solidFill>
                  <a:effectLst/>
                  <a:uFillTx/>
                  <a:latin typeface="Arial"/>
                </a:rPr>
                <a:t>$</a:t>
              </a:r>
              <a:endParaRPr b="0" lang="en-US" sz="1000" strike="noStrike" u="none">
                <a:solidFill>
                  <a:srgbClr val="000000"/>
                </a:solidFill>
                <a:effectLst/>
                <a:uFillTx/>
                <a:latin typeface="Arial"/>
              </a:endParaRPr>
            </a:p>
          </p:txBody>
        </p:sp>
      </p:grpSp>
      <p:sp>
        <p:nvSpPr>
          <p:cNvPr id="559" name=""/>
          <p:cNvSpPr/>
          <p:nvPr/>
        </p:nvSpPr>
        <p:spPr>
          <a:xfrm>
            <a:off x="1868400" y="4200480"/>
            <a:ext cx="706680" cy="763560"/>
          </a:xfrm>
          <a:prstGeom prst="rect">
            <a:avLst/>
          </a:prstGeom>
          <a:solidFill>
            <a:srgbClr val="ffffff"/>
          </a:solidFill>
          <a:ln w="0">
            <a:noFill/>
          </a:ln>
        </p:spPr>
        <p:style>
          <a:lnRef idx="0"/>
          <a:fillRef idx="0"/>
          <a:effectRef idx="0"/>
          <a:fontRef idx="minor"/>
        </p:style>
        <p:txBody>
          <a:bodyPr lIns="0" rIns="0" tIns="0" bIns="0" anchor="t">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000" strike="noStrike" u="none">
                <a:solidFill>
                  <a:srgbClr val="000000"/>
                </a:solidFill>
                <a:effectLst/>
                <a:uFillTx/>
                <a:latin typeface="Arial"/>
              </a:rPr>
              <a:t>Managed storage capacity</a:t>
            </a:r>
            <a:endParaRPr b="0" lang="en-US" sz="1000" strike="noStrike" u="none">
              <a:solidFill>
                <a:srgbClr val="000000"/>
              </a:solidFill>
              <a:effectLst/>
              <a:uFillTx/>
              <a:latin typeface="Arial"/>
            </a:endParaRPr>
          </a:p>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000" strike="noStrike" u="none">
                <a:solidFill>
                  <a:srgbClr val="000000"/>
                </a:solidFill>
                <a:effectLst/>
                <a:uFillTx/>
                <a:latin typeface="Arial"/>
              </a:rPr>
              <a:t>Q = 10 GB</a:t>
            </a:r>
            <a:endParaRPr b="0" lang="en-US" sz="1000" strike="noStrike" u="none">
              <a:solidFill>
                <a:srgbClr val="000000"/>
              </a:solidFill>
              <a:effectLst/>
              <a:uFillTx/>
              <a:latin typeface="Arial"/>
            </a:endParaRPr>
          </a:p>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000" strike="noStrike" u="none">
                <a:solidFill>
                  <a:srgbClr val="000000"/>
                </a:solidFill>
                <a:effectLst/>
                <a:uFillTx/>
                <a:latin typeface="Arial"/>
              </a:rPr>
              <a:t>N = 1 month</a:t>
            </a:r>
            <a:endParaRPr b="0" lang="en-US" sz="1000" strike="noStrike" u="none">
              <a:solidFill>
                <a:srgbClr val="000000"/>
              </a:solidFill>
              <a:effectLst/>
              <a:uFillTx/>
              <a:latin typeface="Arial"/>
            </a:endParaRPr>
          </a:p>
        </p:txBody>
      </p:sp>
      <p:sp>
        <p:nvSpPr>
          <p:cNvPr id="560" name=""/>
          <p:cNvSpPr/>
          <p:nvPr/>
        </p:nvSpPr>
        <p:spPr>
          <a:xfrm>
            <a:off x="5561280" y="1176480"/>
            <a:ext cx="788400" cy="183240"/>
          </a:xfrm>
          <a:prstGeom prst="rect">
            <a:avLst/>
          </a:prstGeom>
          <a:noFill/>
          <a:ln w="0">
            <a:noFill/>
          </a:ln>
        </p:spPr>
        <p:style>
          <a:lnRef idx="0"/>
          <a:fillRef idx="0"/>
          <a:effectRef idx="0"/>
          <a:fontRef idx="minor"/>
        </p:style>
        <p:txBody>
          <a:bodyPr wrap="none" lIns="0" rIns="0" tIns="0" bIns="0" anchor="t">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200" strike="noStrike" u="none">
                <a:solidFill>
                  <a:srgbClr val="000000"/>
                </a:solidFill>
                <a:effectLst/>
                <a:uFillTx/>
                <a:latin typeface="Arial"/>
              </a:rPr>
              <a:t>Comments</a:t>
            </a:r>
            <a:endParaRPr b="0" lang="en-US" sz="1200" strike="noStrike" u="none">
              <a:solidFill>
                <a:srgbClr val="000000"/>
              </a:solidFill>
              <a:effectLst/>
              <a:uFillTx/>
              <a:latin typeface="Arial"/>
            </a:endParaRPr>
          </a:p>
        </p:txBody>
      </p:sp>
      <p:sp>
        <p:nvSpPr>
          <p:cNvPr id="561" name=""/>
          <p:cNvSpPr/>
          <p:nvPr/>
        </p:nvSpPr>
        <p:spPr>
          <a:xfrm>
            <a:off x="2612880" y="3578400"/>
            <a:ext cx="789120" cy="458280"/>
          </a:xfrm>
          <a:prstGeom prst="rect">
            <a:avLst/>
          </a:prstGeom>
          <a:noFill/>
          <a:ln w="0">
            <a:noFill/>
          </a:ln>
        </p:spPr>
        <p:style>
          <a:lnRef idx="0"/>
          <a:fillRef idx="0"/>
          <a:effectRef idx="0"/>
          <a:fontRef idx="minor"/>
        </p:style>
        <p:txBody>
          <a:bodyPr lIns="0" rIns="0" tIns="0" bIns="0" anchor="t">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000" strike="noStrike" u="none">
                <a:solidFill>
                  <a:srgbClr val="000000"/>
                </a:solidFill>
                <a:effectLst/>
                <a:uFillTx/>
                <a:latin typeface="Arial"/>
              </a:rPr>
              <a:t>Managed storage capacity</a:t>
            </a:r>
            <a:endParaRPr b="0" lang="en-US" sz="1000" strike="noStrike" u="none">
              <a:solidFill>
                <a:srgbClr val="000000"/>
              </a:solidFill>
              <a:effectLst/>
              <a:uFillTx/>
              <a:latin typeface="Arial"/>
            </a:endParaRPr>
          </a:p>
        </p:txBody>
      </p:sp>
      <p:sp>
        <p:nvSpPr>
          <p:cNvPr id="562" name=""/>
          <p:cNvSpPr/>
          <p:nvPr/>
        </p:nvSpPr>
        <p:spPr>
          <a:xfrm>
            <a:off x="2498760" y="3570120"/>
            <a:ext cx="907920" cy="0"/>
          </a:xfrm>
          <a:prstGeom prst="line">
            <a:avLst/>
          </a:prstGeom>
          <a:ln w="2844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553" name=""/>
          <p:cNvSpPr/>
          <p:nvPr/>
        </p:nvSpPr>
        <p:spPr>
          <a:xfrm>
            <a:off x="3386160" y="3378240"/>
            <a:ext cx="1087560" cy="741240"/>
          </a:xfrm>
          <a:prstGeom prst="rect">
            <a:avLst/>
          </a:prstGeom>
          <a:solidFill>
            <a:srgbClr val="ffffff"/>
          </a:solidFill>
          <a:ln w="12600">
            <a:solidFill>
              <a:srgbClr val="000000"/>
            </a:solidFill>
            <a:miter/>
          </a:ln>
        </p:spPr>
        <p:style>
          <a:lnRef idx="0"/>
          <a:fillRef idx="0"/>
          <a:effectRef idx="0"/>
          <a:fontRef idx="minor"/>
        </p:style>
        <p:txBody>
          <a:bodyPr wrap="none" lIns="90000" rIns="90000" tIns="91440" bIns="91440" anchor="ctr">
            <a:noAutofit/>
          </a:bodyPr>
          <a:p>
            <a:pPr algn="ct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SI</a:t>
            </a:r>
            <a:endParaRPr b="0" lang="en-US" sz="1200" strike="noStrike" u="none">
              <a:solidFill>
                <a:srgbClr val="000000"/>
              </a:solidFill>
              <a:effectLst/>
              <a:uFillTx/>
              <a:latin typeface="Arial"/>
            </a:endParaRPr>
          </a:p>
        </p:txBody>
      </p:sp>
      <p:sp>
        <p:nvSpPr>
          <p:cNvPr id="563" name=""/>
          <p:cNvSpPr/>
          <p:nvPr/>
        </p:nvSpPr>
        <p:spPr>
          <a:xfrm>
            <a:off x="2498760" y="3443400"/>
            <a:ext cx="907920" cy="0"/>
          </a:xfrm>
          <a:prstGeom prst="line">
            <a:avLst/>
          </a:prstGeom>
          <a:ln w="28440">
            <a:solidFill>
              <a:srgbClr val="000000"/>
            </a:solidFill>
            <a:miter/>
            <a:head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564" name=""/>
          <p:cNvSpPr/>
          <p:nvPr/>
        </p:nvSpPr>
        <p:spPr>
          <a:xfrm>
            <a:off x="2778120" y="3247920"/>
            <a:ext cx="243000" cy="153000"/>
          </a:xfrm>
          <a:prstGeom prst="rect">
            <a:avLst/>
          </a:prstGeom>
          <a:solidFill>
            <a:srgbClr val="ffffff"/>
          </a:solidFill>
          <a:ln w="0">
            <a:noFill/>
          </a:ln>
        </p:spPr>
        <p:style>
          <a:lnRef idx="0"/>
          <a:fillRef idx="0"/>
          <a:effectRef idx="0"/>
          <a:fontRef idx="minor"/>
        </p:style>
        <p:txBody>
          <a:bodyPr lIns="0" rIns="0" tIns="0" bIns="0" anchor="t">
            <a:spAutoFit/>
          </a:bodyPr>
          <a:p>
            <a:pPr algn="ct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000" strike="noStrike" u="none">
                <a:solidFill>
                  <a:srgbClr val="000000"/>
                </a:solidFill>
                <a:effectLst/>
                <a:uFillTx/>
                <a:latin typeface="Arial"/>
              </a:rPr>
              <a:t>$</a:t>
            </a:r>
            <a:endParaRPr b="0" lang="en-US" sz="1000" strike="noStrike" u="none">
              <a:solidFill>
                <a:srgbClr val="000000"/>
              </a:solidFill>
              <a:effectLst/>
              <a:uFillTx/>
              <a:latin typeface="Arial"/>
            </a:endParaRPr>
          </a:p>
        </p:txBody>
      </p:sp>
      <p:sp>
        <p:nvSpPr>
          <p:cNvPr id="565" name=""/>
          <p:cNvSpPr/>
          <p:nvPr/>
        </p:nvSpPr>
        <p:spPr>
          <a:xfrm>
            <a:off x="4044960" y="4200480"/>
            <a:ext cx="789120" cy="763560"/>
          </a:xfrm>
          <a:prstGeom prst="rect">
            <a:avLst/>
          </a:prstGeom>
          <a:solidFill>
            <a:srgbClr val="ffffff"/>
          </a:solidFill>
          <a:ln w="0">
            <a:noFill/>
          </a:ln>
        </p:spPr>
        <p:style>
          <a:lnRef idx="0"/>
          <a:fillRef idx="0"/>
          <a:effectRef idx="0"/>
          <a:fontRef idx="minor"/>
        </p:style>
        <p:txBody>
          <a:bodyPr lIns="0" rIns="0" tIns="0" bIns="0" anchor="t">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000" strike="noStrike" u="none">
                <a:solidFill>
                  <a:srgbClr val="000000"/>
                </a:solidFill>
                <a:effectLst/>
                <a:uFillTx/>
                <a:latin typeface="Arial"/>
              </a:rPr>
              <a:t>Managed storage capacity</a:t>
            </a:r>
            <a:endParaRPr b="0" lang="en-US" sz="1000" strike="noStrike" u="none">
              <a:solidFill>
                <a:srgbClr val="000000"/>
              </a:solidFill>
              <a:effectLst/>
              <a:uFillTx/>
              <a:latin typeface="Arial"/>
            </a:endParaRPr>
          </a:p>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000" strike="noStrike" u="none">
                <a:solidFill>
                  <a:srgbClr val="000000"/>
                </a:solidFill>
                <a:effectLst/>
                <a:uFillTx/>
                <a:latin typeface="Arial"/>
              </a:rPr>
              <a:t>Q = 50 GB</a:t>
            </a:r>
            <a:endParaRPr b="0" lang="en-US" sz="1000" strike="noStrike" u="none">
              <a:solidFill>
                <a:srgbClr val="000000"/>
              </a:solidFill>
              <a:effectLst/>
              <a:uFillTx/>
              <a:latin typeface="Arial"/>
            </a:endParaRPr>
          </a:p>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000" strike="noStrike" u="none">
                <a:solidFill>
                  <a:srgbClr val="000000"/>
                </a:solidFill>
                <a:effectLst/>
                <a:uFillTx/>
                <a:latin typeface="Arial"/>
              </a:rPr>
              <a:t>N = 3 months</a:t>
            </a:r>
            <a:endParaRPr b="0" lang="en-US" sz="1000" strike="noStrike" u="none">
              <a:solidFill>
                <a:srgbClr val="000000"/>
              </a:solidFill>
              <a:effectLst/>
              <a:uFillTx/>
              <a:latin typeface="Arial"/>
            </a:endParaRPr>
          </a:p>
        </p:txBody>
      </p:sp>
      <p:cxnSp>
        <p:nvCxnSpPr>
          <p:cNvPr id="566" name=""/>
          <p:cNvCxnSpPr>
            <a:endCxn id="549" idx="0"/>
          </p:cNvCxnSpPr>
          <p:nvPr/>
        </p:nvCxnSpPr>
        <p:spPr>
          <a:xfrm flipH="1">
            <a:off x="3349440" y="4119480"/>
            <a:ext cx="311760" cy="1107360"/>
          </a:xfrm>
          <a:prstGeom prst="straightConnector1">
            <a:avLst/>
          </a:prstGeom>
          <a:ln w="28440">
            <a:solidFill>
              <a:srgbClr val="000000"/>
            </a:solidFill>
            <a:miter/>
            <a:headEnd len="med" type="triangle" w="med"/>
          </a:ln>
        </p:spPr>
      </p:cxnSp>
      <p:sp>
        <p:nvSpPr>
          <p:cNvPr id="567" name=""/>
          <p:cNvSpPr/>
          <p:nvPr/>
        </p:nvSpPr>
        <p:spPr>
          <a:xfrm>
            <a:off x="3206880" y="4707000"/>
            <a:ext cx="242640" cy="153000"/>
          </a:xfrm>
          <a:prstGeom prst="rect">
            <a:avLst/>
          </a:prstGeom>
          <a:solidFill>
            <a:srgbClr val="ffffff"/>
          </a:solidFill>
          <a:ln w="0">
            <a:noFill/>
          </a:ln>
        </p:spPr>
        <p:style>
          <a:lnRef idx="0"/>
          <a:fillRef idx="0"/>
          <a:effectRef idx="0"/>
          <a:fontRef idx="minor"/>
        </p:style>
        <p:txBody>
          <a:bodyPr lIns="0" rIns="0" tIns="0" bIns="0" anchor="t">
            <a:spAutoFit/>
          </a:bodyPr>
          <a:p>
            <a:pPr algn="ct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000" strike="noStrike" u="none">
                <a:solidFill>
                  <a:srgbClr val="000000"/>
                </a:solidFill>
                <a:effectLst/>
                <a:uFillTx/>
                <a:latin typeface="Arial"/>
              </a:rPr>
              <a:t>$</a:t>
            </a:r>
            <a:endParaRPr b="0" lang="en-US" sz="1000" strike="noStrike" u="none">
              <a:solidFill>
                <a:srgbClr val="000000"/>
              </a:solidFill>
              <a:effectLst/>
              <a:uFillTx/>
              <a:latin typeface="Arial"/>
            </a:endParaRPr>
          </a:p>
        </p:txBody>
      </p:sp>
      <p:sp>
        <p:nvSpPr>
          <p:cNvPr id="3" name="PlaceHolder 2"/>
          <p:cNvSpPr>
            <a:spLocks noGrp="1"/>
          </p:cNvSpPr>
          <p:nvPr>
            <p:ph type="sldNum" idx="2"/>
          </p:nvPr>
        </p:nvSpPr>
        <p:spPr/>
        <p:txBody>
          <a:bodyPr/>
          <a:p>
            <a:fld id="{438694AA-57D2-41FF-9899-359FAA0B739E}" type="slidenum">
              <a:t>17</a:t>
            </a:fld>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68" name=""/>
          <p:cNvSpPr/>
          <p:nvPr/>
        </p:nvSpPr>
        <p:spPr>
          <a:xfrm>
            <a:off x="5133960" y="2743200"/>
            <a:ext cx="3305160" cy="1704960"/>
          </a:xfrm>
          <a:custGeom>
            <a:avLst/>
            <a:gdLst/>
            <a:ahLst/>
            <a:rect l="l" t="t" r="r" b="b"/>
            <a:pathLst>
              <a:path w="2082" h="1074">
                <a:moveTo>
                  <a:pt x="0" y="576"/>
                </a:moveTo>
                <a:lnTo>
                  <a:pt x="378" y="576"/>
                </a:lnTo>
                <a:lnTo>
                  <a:pt x="444" y="444"/>
                </a:lnTo>
                <a:lnTo>
                  <a:pt x="1110" y="426"/>
                </a:lnTo>
                <a:lnTo>
                  <a:pt x="1206" y="300"/>
                </a:lnTo>
                <a:lnTo>
                  <a:pt x="1656" y="288"/>
                </a:lnTo>
                <a:lnTo>
                  <a:pt x="2082" y="0"/>
                </a:lnTo>
                <a:lnTo>
                  <a:pt x="2076" y="48"/>
                </a:lnTo>
                <a:lnTo>
                  <a:pt x="1950" y="126"/>
                </a:lnTo>
                <a:lnTo>
                  <a:pt x="1824" y="204"/>
                </a:lnTo>
                <a:lnTo>
                  <a:pt x="1728" y="294"/>
                </a:lnTo>
                <a:lnTo>
                  <a:pt x="1662" y="438"/>
                </a:lnTo>
                <a:lnTo>
                  <a:pt x="1632" y="594"/>
                </a:lnTo>
                <a:lnTo>
                  <a:pt x="1590" y="760"/>
                </a:lnTo>
                <a:lnTo>
                  <a:pt x="1566" y="816"/>
                </a:lnTo>
                <a:lnTo>
                  <a:pt x="1518" y="810"/>
                </a:lnTo>
                <a:lnTo>
                  <a:pt x="1458" y="716"/>
                </a:lnTo>
                <a:lnTo>
                  <a:pt x="1382" y="812"/>
                </a:lnTo>
                <a:lnTo>
                  <a:pt x="1326" y="798"/>
                </a:lnTo>
                <a:lnTo>
                  <a:pt x="1290" y="594"/>
                </a:lnTo>
                <a:lnTo>
                  <a:pt x="1278" y="444"/>
                </a:lnTo>
                <a:lnTo>
                  <a:pt x="1254" y="348"/>
                </a:lnTo>
                <a:lnTo>
                  <a:pt x="1212" y="324"/>
                </a:lnTo>
                <a:lnTo>
                  <a:pt x="1152" y="492"/>
                </a:lnTo>
                <a:lnTo>
                  <a:pt x="1090" y="700"/>
                </a:lnTo>
                <a:lnTo>
                  <a:pt x="1026" y="906"/>
                </a:lnTo>
                <a:lnTo>
                  <a:pt x="990" y="1026"/>
                </a:lnTo>
                <a:lnTo>
                  <a:pt x="924" y="1074"/>
                </a:lnTo>
                <a:lnTo>
                  <a:pt x="846" y="1032"/>
                </a:lnTo>
                <a:lnTo>
                  <a:pt x="822" y="870"/>
                </a:lnTo>
                <a:lnTo>
                  <a:pt x="802" y="712"/>
                </a:lnTo>
                <a:lnTo>
                  <a:pt x="756" y="924"/>
                </a:lnTo>
                <a:lnTo>
                  <a:pt x="720" y="1050"/>
                </a:lnTo>
                <a:lnTo>
                  <a:pt x="660" y="1074"/>
                </a:lnTo>
                <a:lnTo>
                  <a:pt x="606" y="1044"/>
                </a:lnTo>
                <a:lnTo>
                  <a:pt x="588" y="888"/>
                </a:lnTo>
                <a:lnTo>
                  <a:pt x="588" y="618"/>
                </a:lnTo>
                <a:lnTo>
                  <a:pt x="564" y="504"/>
                </a:lnTo>
                <a:lnTo>
                  <a:pt x="522" y="462"/>
                </a:lnTo>
                <a:lnTo>
                  <a:pt x="426" y="512"/>
                </a:lnTo>
                <a:lnTo>
                  <a:pt x="378" y="618"/>
                </a:lnTo>
                <a:lnTo>
                  <a:pt x="306" y="780"/>
                </a:lnTo>
                <a:lnTo>
                  <a:pt x="216" y="948"/>
                </a:lnTo>
                <a:lnTo>
                  <a:pt x="162" y="996"/>
                </a:lnTo>
                <a:lnTo>
                  <a:pt x="82" y="996"/>
                </a:lnTo>
                <a:lnTo>
                  <a:pt x="0" y="966"/>
                </a:lnTo>
                <a:lnTo>
                  <a:pt x="0" y="576"/>
                </a:lnTo>
                <a:close/>
              </a:path>
            </a:pathLst>
          </a:custGeom>
          <a:solidFill>
            <a:srgbClr val="d0d0d0"/>
          </a:solidFill>
          <a:ln w="0">
            <a:noFill/>
          </a:ln>
        </p:spPr>
        <p:style>
          <a:lnRef idx="0"/>
          <a:fillRef idx="0"/>
          <a:effectRef idx="0"/>
          <a:fontRef idx="minor"/>
        </p:style>
        <p:txBody>
          <a:bodyPr wrap="none" anchor="ctr">
            <a:noAutofit/>
          </a:bodyPr>
          <a:p>
            <a:endParaRPr b="0" lang="en-US" sz="2400" strike="noStrike" u="none">
              <a:solidFill>
                <a:srgbClr val="000000"/>
              </a:solidFill>
              <a:effectLst/>
              <a:uFillTx/>
              <a:latin typeface="Arial"/>
            </a:endParaRPr>
          </a:p>
        </p:txBody>
      </p:sp>
      <p:sp>
        <p:nvSpPr>
          <p:cNvPr id="569" name=""/>
          <p:cNvSpPr/>
          <p:nvPr/>
        </p:nvSpPr>
        <p:spPr>
          <a:xfrm>
            <a:off x="433440" y="3614760"/>
            <a:ext cx="1643040" cy="843120"/>
          </a:xfrm>
          <a:custGeom>
            <a:avLst/>
            <a:gdLst/>
            <a:ahLst/>
            <a:rect l="l" t="t" r="r" b="b"/>
            <a:pathLst>
              <a:path w="1035" h="531">
                <a:moveTo>
                  <a:pt x="0" y="531"/>
                </a:moveTo>
                <a:lnTo>
                  <a:pt x="0" y="21"/>
                </a:lnTo>
                <a:lnTo>
                  <a:pt x="96" y="33"/>
                </a:lnTo>
                <a:lnTo>
                  <a:pt x="219" y="36"/>
                </a:lnTo>
                <a:lnTo>
                  <a:pt x="387" y="42"/>
                </a:lnTo>
                <a:lnTo>
                  <a:pt x="492" y="42"/>
                </a:lnTo>
                <a:lnTo>
                  <a:pt x="711" y="39"/>
                </a:lnTo>
                <a:lnTo>
                  <a:pt x="867" y="24"/>
                </a:lnTo>
                <a:lnTo>
                  <a:pt x="1005" y="12"/>
                </a:lnTo>
                <a:lnTo>
                  <a:pt x="1035" y="0"/>
                </a:lnTo>
                <a:lnTo>
                  <a:pt x="978" y="78"/>
                </a:lnTo>
                <a:lnTo>
                  <a:pt x="927" y="141"/>
                </a:lnTo>
                <a:lnTo>
                  <a:pt x="846" y="237"/>
                </a:lnTo>
                <a:lnTo>
                  <a:pt x="783" y="300"/>
                </a:lnTo>
                <a:lnTo>
                  <a:pt x="723" y="351"/>
                </a:lnTo>
                <a:lnTo>
                  <a:pt x="678" y="390"/>
                </a:lnTo>
                <a:lnTo>
                  <a:pt x="576" y="435"/>
                </a:lnTo>
                <a:lnTo>
                  <a:pt x="489" y="465"/>
                </a:lnTo>
                <a:lnTo>
                  <a:pt x="390" y="492"/>
                </a:lnTo>
                <a:lnTo>
                  <a:pt x="267" y="513"/>
                </a:lnTo>
                <a:lnTo>
                  <a:pt x="147" y="531"/>
                </a:lnTo>
                <a:lnTo>
                  <a:pt x="66" y="531"/>
                </a:lnTo>
                <a:lnTo>
                  <a:pt x="0" y="531"/>
                </a:lnTo>
                <a:close/>
              </a:path>
            </a:pathLst>
          </a:custGeom>
          <a:solidFill>
            <a:srgbClr val="d0d0d0"/>
          </a:solidFill>
          <a:ln w="0">
            <a:noFill/>
          </a:ln>
        </p:spPr>
        <p:style>
          <a:lnRef idx="0"/>
          <a:fillRef idx="0"/>
          <a:effectRef idx="0"/>
          <a:fontRef idx="minor"/>
        </p:style>
        <p:txBody>
          <a:bodyPr wrap="none" anchor="ctr">
            <a:noAutofit/>
          </a:bodyPr>
          <a:p>
            <a:endParaRPr b="0" lang="en-US" sz="2400" strike="noStrike" u="none">
              <a:solidFill>
                <a:srgbClr val="000000"/>
              </a:solidFill>
              <a:effectLst/>
              <a:uFillTx/>
              <a:latin typeface="Arial"/>
            </a:endParaRPr>
          </a:p>
        </p:txBody>
      </p:sp>
      <p:sp>
        <p:nvSpPr>
          <p:cNvPr id="570" name="PlaceHolder 1"/>
          <p:cNvSpPr>
            <a:spLocks noGrp="1"/>
          </p:cNvSpPr>
          <p:nvPr>
            <p:ph type="title"/>
          </p:nvPr>
        </p:nvSpPr>
        <p:spPr>
          <a:xfrm>
            <a:off x="139320" y="227160"/>
            <a:ext cx="8591400" cy="289800"/>
          </a:xfrm>
          <a:prstGeom prst="rect">
            <a:avLst/>
          </a:prstGeom>
          <a:noFill/>
          <a:ln w="0">
            <a:noFill/>
          </a:ln>
        </p:spPr>
        <p:txBody>
          <a:bodyPr lIns="0" rIns="0" tIns="0" bIns="0" anchor="t">
            <a:spAutoFit/>
          </a:bodyPr>
          <a:p>
            <a:pPr indent="0">
              <a:buNone/>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900" strike="noStrike" u="none">
                <a:solidFill>
                  <a:srgbClr val="000000"/>
                </a:solidFill>
                <a:effectLst/>
                <a:uFillTx/>
                <a:latin typeface="Arial"/>
              </a:rPr>
              <a:t>EXAMPLE EBS STORAGE OFFERINGS</a:t>
            </a:r>
            <a:endParaRPr b="1" lang="en-US" sz="1900" strike="noStrike" u="none">
              <a:solidFill>
                <a:srgbClr val="000000"/>
              </a:solidFill>
              <a:effectLst/>
              <a:uFillTx/>
              <a:latin typeface="Arial"/>
            </a:endParaRPr>
          </a:p>
        </p:txBody>
      </p:sp>
      <p:sp>
        <p:nvSpPr>
          <p:cNvPr id="571" name="McK Footnote"/>
          <p:cNvSpPr/>
          <p:nvPr/>
        </p:nvSpPr>
        <p:spPr>
          <a:xfrm>
            <a:off x="139680" y="5579280"/>
            <a:ext cx="8304120" cy="965880"/>
          </a:xfrm>
          <a:prstGeom prst="rect">
            <a:avLst/>
          </a:prstGeom>
          <a:noFill/>
          <a:ln w="0">
            <a:noFill/>
          </a:ln>
        </p:spPr>
        <p:style>
          <a:lnRef idx="0"/>
          <a:fillRef idx="0"/>
          <a:effectRef idx="0"/>
          <a:fontRef idx="minor"/>
        </p:style>
        <p:txBody>
          <a:bodyPr lIns="0" rIns="0" tIns="0" bIns="0" anchor="b">
            <a:spAutoFit/>
          </a:bodyPr>
          <a:p>
            <a:pPr marL="563400" indent="-563400">
              <a:spcAft>
                <a:spcPts val="201"/>
              </a:spcAft>
              <a:tabLst>
                <a:tab algn="l" pos="0"/>
                <a:tab algn="r" pos="5176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Minimum contract teams stipulated by SSP’s storage range from 100GB to 500+GB (with increments of 50 to 100GB) and 1-3 years</a:t>
            </a:r>
            <a:endParaRPr b="0" lang="en-US" sz="1200" strike="noStrike" u="none">
              <a:solidFill>
                <a:srgbClr val="000000"/>
              </a:solidFill>
              <a:effectLst/>
              <a:uFillTx/>
              <a:latin typeface="Arial"/>
            </a:endParaRPr>
          </a:p>
          <a:p>
            <a:pPr marL="563400" indent="-563400">
              <a:spcAft>
                <a:spcPts val="201"/>
              </a:spcAft>
              <a:tabLst>
                <a:tab algn="l" pos="0"/>
                <a:tab algn="r" pos="5176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SSPs can potentially vary the quantity of managed storage capacity offered, both up and down, but unclear if this is offered to the market today</a:t>
            </a:r>
            <a:endParaRPr b="0" lang="en-US" sz="1200" strike="noStrike" u="none">
              <a:solidFill>
                <a:srgbClr val="000000"/>
              </a:solidFill>
              <a:effectLst/>
              <a:uFillTx/>
              <a:latin typeface="Arial"/>
            </a:endParaRPr>
          </a:p>
          <a:p>
            <a:pPr marL="563400" indent="-563400">
              <a:spcAft>
                <a:spcPts val="201"/>
              </a:spcAft>
              <a:tabLst>
                <a:tab algn="l" pos="0"/>
                <a:tab algn="r" pos="5176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Source:</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Interviews; team analysis; e-Week; telecom; onesource</a:t>
            </a:r>
            <a:endParaRPr b="0" lang="en-US" sz="1200" strike="noStrike" u="none">
              <a:solidFill>
                <a:srgbClr val="000000"/>
              </a:solidFill>
              <a:effectLst/>
              <a:uFillTx/>
              <a:latin typeface="Arial"/>
            </a:endParaRPr>
          </a:p>
        </p:txBody>
      </p:sp>
      <p:sp>
        <p:nvSpPr>
          <p:cNvPr id="572" name=""/>
          <p:cNvSpPr/>
          <p:nvPr/>
        </p:nvSpPr>
        <p:spPr>
          <a:xfrm>
            <a:off x="174600" y="1192320"/>
            <a:ext cx="3559320" cy="549000"/>
          </a:xfrm>
          <a:prstGeom prst="rect">
            <a:avLst/>
          </a:prstGeom>
          <a:noFill/>
          <a:ln w="0">
            <a:noFill/>
          </a:ln>
        </p:spPr>
        <p:style>
          <a:lnRef idx="0"/>
          <a:fillRef idx="0"/>
          <a:effectRef idx="0"/>
          <a:fontRef idx="minor"/>
        </p:style>
        <p:txBody>
          <a:bodyPr lIns="0" rIns="0" tIns="0" bIns="0" anchor="t">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200" strike="noStrike" u="none">
                <a:solidFill>
                  <a:srgbClr val="000000"/>
                </a:solidFill>
                <a:effectLst/>
                <a:uFillTx/>
                <a:latin typeface="Arial"/>
              </a:rPr>
              <a:t>Flexible quantity:  EBS provides a smooth cost curve vs. the chunky terms currently being offered by SSPs</a:t>
            </a:r>
            <a:endParaRPr b="0" lang="en-US" sz="1200" strike="noStrike" u="none">
              <a:solidFill>
                <a:srgbClr val="000000"/>
              </a:solidFill>
              <a:effectLst/>
              <a:uFillTx/>
              <a:latin typeface="Arial"/>
            </a:endParaRPr>
          </a:p>
        </p:txBody>
      </p:sp>
      <p:sp>
        <p:nvSpPr>
          <p:cNvPr id="573" name=""/>
          <p:cNvSpPr/>
          <p:nvPr/>
        </p:nvSpPr>
        <p:spPr>
          <a:xfrm>
            <a:off x="428760" y="1800360"/>
            <a:ext cx="3298680" cy="2771640"/>
          </a:xfrm>
          <a:prstGeom prst="rect">
            <a:avLst/>
          </a:prstGeom>
          <a:no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574" name=""/>
          <p:cNvSpPr/>
          <p:nvPr/>
        </p:nvSpPr>
        <p:spPr>
          <a:xfrm rot="16200000">
            <a:off x="-507600" y="3093480"/>
            <a:ext cx="1550880" cy="183240"/>
          </a:xfrm>
          <a:prstGeom prst="rect">
            <a:avLst/>
          </a:prstGeom>
          <a:noFill/>
          <a:ln w="0">
            <a:noFill/>
          </a:ln>
        </p:spPr>
        <p:style>
          <a:lnRef idx="0"/>
          <a:fillRef idx="0"/>
          <a:effectRef idx="0"/>
          <a:fontRef idx="minor"/>
        </p:style>
        <p:txBody>
          <a:bodyPr wrap="none" lIns="0" rIns="0" tIns="0" bIns="0" anchor="t">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Total cost to enterprise</a:t>
            </a:r>
            <a:endParaRPr b="0" lang="en-US" sz="1200" strike="noStrike" u="none">
              <a:solidFill>
                <a:srgbClr val="000000"/>
              </a:solidFill>
              <a:effectLst/>
              <a:uFillTx/>
              <a:latin typeface="Arial"/>
            </a:endParaRPr>
          </a:p>
        </p:txBody>
      </p:sp>
      <p:sp>
        <p:nvSpPr>
          <p:cNvPr id="575" name=""/>
          <p:cNvSpPr/>
          <p:nvPr/>
        </p:nvSpPr>
        <p:spPr>
          <a:xfrm>
            <a:off x="967320" y="5056200"/>
            <a:ext cx="2220120" cy="183240"/>
          </a:xfrm>
          <a:prstGeom prst="rect">
            <a:avLst/>
          </a:prstGeom>
          <a:noFill/>
          <a:ln w="0">
            <a:noFill/>
          </a:ln>
        </p:spPr>
        <p:style>
          <a:lnRef idx="0"/>
          <a:fillRef idx="0"/>
          <a:effectRef idx="0"/>
          <a:fontRef idx="minor"/>
        </p:style>
        <p:txBody>
          <a:bodyPr wrap="none" lIns="0" rIns="0" tIns="0" bIns="0" anchor="t">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GB of managed storage capacity</a:t>
            </a:r>
            <a:endParaRPr b="0" lang="en-US" sz="1200" strike="noStrike" u="none">
              <a:solidFill>
                <a:srgbClr val="000000"/>
              </a:solidFill>
              <a:effectLst/>
              <a:uFillTx/>
              <a:latin typeface="Arial"/>
            </a:endParaRPr>
          </a:p>
        </p:txBody>
      </p:sp>
      <p:sp>
        <p:nvSpPr>
          <p:cNvPr id="576" name=""/>
          <p:cNvSpPr/>
          <p:nvPr/>
        </p:nvSpPr>
        <p:spPr>
          <a:xfrm flipV="1">
            <a:off x="2085840" y="1828800"/>
            <a:ext cx="0" cy="2814480"/>
          </a:xfrm>
          <a:prstGeom prst="line">
            <a:avLst/>
          </a:prstGeom>
          <a:ln w="12600">
            <a:solidFill>
              <a:srgbClr val="909090"/>
            </a:solidFill>
            <a:prstDash val="sysDot"/>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577" name=""/>
          <p:cNvSpPr/>
          <p:nvPr/>
        </p:nvSpPr>
        <p:spPr>
          <a:xfrm>
            <a:off x="1968840" y="4659480"/>
            <a:ext cx="254880" cy="183240"/>
          </a:xfrm>
          <a:prstGeom prst="rect">
            <a:avLst/>
          </a:prstGeom>
          <a:noFill/>
          <a:ln w="0">
            <a:noFill/>
          </a:ln>
        </p:spPr>
        <p:style>
          <a:lnRef idx="0"/>
          <a:fillRef idx="0"/>
          <a:effectRef idx="0"/>
          <a:fontRef idx="minor"/>
        </p:style>
        <p:txBody>
          <a:bodyPr wrap="none" lIns="0" rIns="0" tIns="0" bIns="0" anchor="t">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100</a:t>
            </a:r>
            <a:endParaRPr b="0" lang="en-US" sz="1200" strike="noStrike" u="none">
              <a:solidFill>
                <a:srgbClr val="000000"/>
              </a:solidFill>
              <a:effectLst/>
              <a:uFillTx/>
              <a:latin typeface="Arial"/>
            </a:endParaRPr>
          </a:p>
        </p:txBody>
      </p:sp>
      <p:sp>
        <p:nvSpPr>
          <p:cNvPr id="578" name=""/>
          <p:cNvSpPr/>
          <p:nvPr/>
        </p:nvSpPr>
        <p:spPr>
          <a:xfrm>
            <a:off x="3346920" y="4659480"/>
            <a:ext cx="381960" cy="183240"/>
          </a:xfrm>
          <a:prstGeom prst="rect">
            <a:avLst/>
          </a:prstGeom>
          <a:noFill/>
          <a:ln w="0">
            <a:noFill/>
          </a:ln>
        </p:spPr>
        <p:style>
          <a:lnRef idx="0"/>
          <a:fillRef idx="0"/>
          <a:effectRef idx="0"/>
          <a:fontRef idx="minor"/>
        </p:style>
        <p:txBody>
          <a:bodyPr wrap="none" lIns="0" rIns="0" tIns="0" bIns="0" anchor="t">
            <a:spAutoFit/>
          </a:bodyPr>
          <a:p>
            <a:pPr algn="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1,000</a:t>
            </a:r>
            <a:endParaRPr b="0" lang="en-US" sz="1200" strike="noStrike" u="none">
              <a:solidFill>
                <a:srgbClr val="000000"/>
              </a:solidFill>
              <a:effectLst/>
              <a:uFillTx/>
              <a:latin typeface="Arial"/>
            </a:endParaRPr>
          </a:p>
        </p:txBody>
      </p:sp>
      <p:sp>
        <p:nvSpPr>
          <p:cNvPr id="579" name=""/>
          <p:cNvSpPr/>
          <p:nvPr/>
        </p:nvSpPr>
        <p:spPr>
          <a:xfrm>
            <a:off x="379080" y="4640400"/>
            <a:ext cx="85320" cy="183240"/>
          </a:xfrm>
          <a:prstGeom prst="rect">
            <a:avLst/>
          </a:prstGeom>
          <a:noFill/>
          <a:ln w="0">
            <a:noFill/>
          </a:ln>
        </p:spPr>
        <p:style>
          <a:lnRef idx="0"/>
          <a:fillRef idx="0"/>
          <a:effectRef idx="0"/>
          <a:fontRef idx="minor"/>
        </p:style>
        <p:txBody>
          <a:bodyPr wrap="none" lIns="0" rIns="0" tIns="0" bIns="0" anchor="t">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0</a:t>
            </a:r>
            <a:endParaRPr b="0" lang="en-US" sz="1200" strike="noStrike" u="none">
              <a:solidFill>
                <a:srgbClr val="000000"/>
              </a:solidFill>
              <a:effectLst/>
              <a:uFillTx/>
              <a:latin typeface="Arial"/>
            </a:endParaRPr>
          </a:p>
        </p:txBody>
      </p:sp>
      <p:sp>
        <p:nvSpPr>
          <p:cNvPr id="580" name=""/>
          <p:cNvSpPr/>
          <p:nvPr/>
        </p:nvSpPr>
        <p:spPr>
          <a:xfrm>
            <a:off x="2550960" y="3400560"/>
            <a:ext cx="1233720" cy="549000"/>
          </a:xfrm>
          <a:prstGeom prst="rect">
            <a:avLst/>
          </a:prstGeom>
          <a:noFill/>
          <a:ln w="0">
            <a:noFill/>
          </a:ln>
        </p:spPr>
        <p:style>
          <a:lnRef idx="0"/>
          <a:fillRef idx="0"/>
          <a:effectRef idx="0"/>
          <a:fontRef idx="minor"/>
        </p:style>
        <p:txBody>
          <a:bodyPr lIns="0" rIns="0" tIns="0" bIns="0" anchor="t">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Enterprise storage demand/ EBS offering</a:t>
            </a:r>
            <a:endParaRPr b="0" lang="en-US" sz="1200" strike="noStrike" u="none">
              <a:solidFill>
                <a:srgbClr val="000000"/>
              </a:solidFill>
              <a:effectLst/>
              <a:uFillTx/>
              <a:latin typeface="Arial"/>
            </a:endParaRPr>
          </a:p>
        </p:txBody>
      </p:sp>
      <p:sp>
        <p:nvSpPr>
          <p:cNvPr id="581" name=""/>
          <p:cNvSpPr/>
          <p:nvPr/>
        </p:nvSpPr>
        <p:spPr>
          <a:xfrm>
            <a:off x="2153160" y="2274840"/>
            <a:ext cx="932400" cy="183240"/>
          </a:xfrm>
          <a:prstGeom prst="rect">
            <a:avLst/>
          </a:prstGeom>
          <a:noFill/>
          <a:ln w="0">
            <a:noFill/>
          </a:ln>
        </p:spPr>
        <p:style>
          <a:lnRef idx="0"/>
          <a:fillRef idx="0"/>
          <a:effectRef idx="0"/>
          <a:fontRef idx="minor"/>
        </p:style>
        <p:txBody>
          <a:bodyPr wrap="none" lIns="0" rIns="0" tIns="0" bIns="0" anchor="t">
            <a:spAutoFit/>
          </a:bodyPr>
          <a:p>
            <a:pPr algn="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SSP offerings</a:t>
            </a:r>
            <a:endParaRPr b="0" lang="en-US" sz="1200" strike="noStrike" u="none">
              <a:solidFill>
                <a:srgbClr val="000000"/>
              </a:solidFill>
              <a:effectLst/>
              <a:uFillTx/>
              <a:latin typeface="Arial"/>
            </a:endParaRPr>
          </a:p>
        </p:txBody>
      </p:sp>
      <p:grpSp>
        <p:nvGrpSpPr>
          <p:cNvPr id="582" name=""/>
          <p:cNvGrpSpPr/>
          <p:nvPr/>
        </p:nvGrpSpPr>
        <p:grpSpPr>
          <a:xfrm>
            <a:off x="380880" y="2724120"/>
            <a:ext cx="108000" cy="925560"/>
            <a:chOff x="380880" y="2724120"/>
            <a:chExt cx="108000" cy="925560"/>
          </a:xfrm>
        </p:grpSpPr>
        <p:sp>
          <p:nvSpPr>
            <p:cNvPr id="583" name=""/>
            <p:cNvSpPr/>
            <p:nvPr/>
          </p:nvSpPr>
          <p:spPr>
            <a:xfrm>
              <a:off x="380880" y="3649680"/>
              <a:ext cx="108000" cy="0"/>
            </a:xfrm>
            <a:prstGeom prst="line">
              <a:avLst/>
            </a:prstGeom>
            <a:ln w="1260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584" name=""/>
            <p:cNvSpPr/>
            <p:nvPr/>
          </p:nvSpPr>
          <p:spPr>
            <a:xfrm>
              <a:off x="380880" y="2724120"/>
              <a:ext cx="108000" cy="0"/>
            </a:xfrm>
            <a:prstGeom prst="line">
              <a:avLst/>
            </a:prstGeom>
            <a:ln w="1260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grpSp>
      <p:sp>
        <p:nvSpPr>
          <p:cNvPr id="585" name=""/>
          <p:cNvSpPr/>
          <p:nvPr/>
        </p:nvSpPr>
        <p:spPr>
          <a:xfrm>
            <a:off x="431640" y="3632040"/>
            <a:ext cx="1625760" cy="44640"/>
          </a:xfrm>
          <a:custGeom>
            <a:avLst/>
            <a:gdLst/>
            <a:ahLst/>
            <a:rect l="l" t="t" r="r" b="b"/>
            <a:pathLst>
              <a:path w="1024" h="28">
                <a:moveTo>
                  <a:pt x="0" y="8"/>
                </a:moveTo>
                <a:lnTo>
                  <a:pt x="274" y="22"/>
                </a:lnTo>
                <a:lnTo>
                  <a:pt x="676" y="28"/>
                </a:lnTo>
                <a:lnTo>
                  <a:pt x="1024" y="0"/>
                </a:lnTo>
              </a:path>
            </a:pathLst>
          </a:custGeom>
          <a:noFill/>
          <a:ln w="12600">
            <a:solidFill>
              <a:srgbClr val="000000"/>
            </a:solidFill>
            <a:round/>
          </a:ln>
        </p:spPr>
        <p:style>
          <a:lnRef idx="0"/>
          <a:fillRef idx="0"/>
          <a:effectRef idx="0"/>
          <a:fontRef idx="minor"/>
        </p:style>
        <p:txBody>
          <a:bodyPr wrap="none" tIns="-1080" bIns="-1080" anchor="ctr">
            <a:noAutofit/>
          </a:bodyPr>
          <a:p>
            <a:endParaRPr b="0" lang="en-US" sz="2400" strike="noStrike" u="none">
              <a:solidFill>
                <a:srgbClr val="000000"/>
              </a:solidFill>
              <a:effectLst/>
              <a:uFillTx/>
              <a:latin typeface="Arial"/>
            </a:endParaRPr>
          </a:p>
        </p:txBody>
      </p:sp>
      <p:sp>
        <p:nvSpPr>
          <p:cNvPr id="586" name=""/>
          <p:cNvSpPr/>
          <p:nvPr/>
        </p:nvSpPr>
        <p:spPr>
          <a:xfrm>
            <a:off x="2114640" y="2209680"/>
            <a:ext cx="1600200" cy="1390680"/>
          </a:xfrm>
          <a:custGeom>
            <a:avLst/>
            <a:gdLst/>
            <a:ahLst/>
            <a:rect l="l" t="t" r="r" b="b"/>
            <a:pathLst>
              <a:path w="1008" h="876">
                <a:moveTo>
                  <a:pt x="0" y="876"/>
                </a:moveTo>
                <a:lnTo>
                  <a:pt x="0" y="732"/>
                </a:lnTo>
                <a:lnTo>
                  <a:pt x="150" y="732"/>
                </a:lnTo>
                <a:lnTo>
                  <a:pt x="150" y="600"/>
                </a:lnTo>
                <a:lnTo>
                  <a:pt x="300" y="600"/>
                </a:lnTo>
                <a:lnTo>
                  <a:pt x="300" y="468"/>
                </a:lnTo>
                <a:lnTo>
                  <a:pt x="444" y="468"/>
                </a:lnTo>
                <a:lnTo>
                  <a:pt x="444" y="342"/>
                </a:lnTo>
                <a:lnTo>
                  <a:pt x="600" y="342"/>
                </a:lnTo>
                <a:lnTo>
                  <a:pt x="600" y="228"/>
                </a:lnTo>
                <a:lnTo>
                  <a:pt x="732" y="228"/>
                </a:lnTo>
                <a:lnTo>
                  <a:pt x="732" y="108"/>
                </a:lnTo>
                <a:lnTo>
                  <a:pt x="870" y="108"/>
                </a:lnTo>
                <a:lnTo>
                  <a:pt x="870" y="0"/>
                </a:lnTo>
                <a:lnTo>
                  <a:pt x="1008" y="0"/>
                </a:lnTo>
              </a:path>
            </a:pathLst>
          </a:custGeom>
          <a:solidFill>
            <a:srgbClr val="d0d0d0"/>
          </a:solidFill>
          <a:ln w="12600">
            <a:solidFill>
              <a:srgbClr val="000000"/>
            </a:solidFill>
            <a:round/>
          </a:ln>
        </p:spPr>
        <p:style>
          <a:lnRef idx="0"/>
          <a:fillRef idx="0"/>
          <a:effectRef idx="0"/>
          <a:fontRef idx="minor"/>
        </p:style>
        <p:txBody>
          <a:bodyPr wrap="none" anchor="ctr">
            <a:noAutofit/>
          </a:bodyPr>
          <a:p>
            <a:endParaRPr b="0" lang="en-US" sz="2400" strike="noStrike" u="none">
              <a:solidFill>
                <a:srgbClr val="000000"/>
              </a:solidFill>
              <a:effectLst/>
              <a:uFillTx/>
              <a:latin typeface="Arial"/>
            </a:endParaRPr>
          </a:p>
        </p:txBody>
      </p:sp>
      <p:sp>
        <p:nvSpPr>
          <p:cNvPr id="587" name=""/>
          <p:cNvSpPr/>
          <p:nvPr/>
        </p:nvSpPr>
        <p:spPr>
          <a:xfrm>
            <a:off x="6927840" y="711360"/>
            <a:ext cx="317520" cy="164880"/>
          </a:xfrm>
          <a:prstGeom prst="rect">
            <a:avLst/>
          </a:prstGeom>
          <a:solidFill>
            <a:srgbClr val="d0d0d0"/>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588" name=""/>
          <p:cNvSpPr/>
          <p:nvPr/>
        </p:nvSpPr>
        <p:spPr>
          <a:xfrm>
            <a:off x="7300800" y="685800"/>
            <a:ext cx="1521000" cy="366120"/>
          </a:xfrm>
          <a:prstGeom prst="rect">
            <a:avLst/>
          </a:prstGeom>
          <a:noFill/>
          <a:ln w="0">
            <a:noFill/>
          </a:ln>
        </p:spPr>
        <p:style>
          <a:lnRef idx="0"/>
          <a:fillRef idx="0"/>
          <a:effectRef idx="0"/>
          <a:fontRef idx="minor"/>
        </p:style>
        <p:txBody>
          <a:bodyPr lIns="0" rIns="0" tIns="0" bIns="0" anchor="t">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EBS value proposition</a:t>
            </a:r>
            <a:endParaRPr b="0" lang="en-US" sz="1200" strike="noStrike" u="none">
              <a:solidFill>
                <a:srgbClr val="000000"/>
              </a:solidFill>
              <a:effectLst/>
              <a:uFillTx/>
              <a:latin typeface="Arial"/>
            </a:endParaRPr>
          </a:p>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Vs. SSP</a:t>
            </a:r>
            <a:endParaRPr b="0" lang="en-US" sz="1200" strike="noStrike" u="none">
              <a:solidFill>
                <a:srgbClr val="000000"/>
              </a:solidFill>
              <a:effectLst/>
              <a:uFillTx/>
              <a:latin typeface="Arial"/>
            </a:endParaRPr>
          </a:p>
        </p:txBody>
      </p:sp>
      <p:sp>
        <p:nvSpPr>
          <p:cNvPr id="589" name=""/>
          <p:cNvSpPr/>
          <p:nvPr/>
        </p:nvSpPr>
        <p:spPr>
          <a:xfrm>
            <a:off x="4881600" y="1192320"/>
            <a:ext cx="3654360" cy="549000"/>
          </a:xfrm>
          <a:prstGeom prst="rect">
            <a:avLst/>
          </a:prstGeom>
          <a:noFill/>
          <a:ln w="0">
            <a:noFill/>
          </a:ln>
        </p:spPr>
        <p:style>
          <a:lnRef idx="0"/>
          <a:fillRef idx="0"/>
          <a:effectRef idx="0"/>
          <a:fontRef idx="minor"/>
        </p:style>
        <p:txBody>
          <a:bodyPr lIns="0" rIns="0" tIns="0" bIns="0" anchor="t">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200" strike="noStrike" u="none">
                <a:solidFill>
                  <a:srgbClr val="000000"/>
                </a:solidFill>
                <a:effectLst/>
                <a:uFillTx/>
                <a:latin typeface="Arial"/>
              </a:rPr>
              <a:t>Burstable storage**:  EBS providers risk management to entities with highly volatile storage needs (e.g., media companies)</a:t>
            </a:r>
            <a:endParaRPr b="0" lang="en-US" sz="1200" strike="noStrike" u="none">
              <a:solidFill>
                <a:srgbClr val="000000"/>
              </a:solidFill>
              <a:effectLst/>
              <a:uFillTx/>
              <a:latin typeface="Arial"/>
            </a:endParaRPr>
          </a:p>
        </p:txBody>
      </p:sp>
      <p:sp>
        <p:nvSpPr>
          <p:cNvPr id="590" name=""/>
          <p:cNvSpPr/>
          <p:nvPr/>
        </p:nvSpPr>
        <p:spPr>
          <a:xfrm>
            <a:off x="5135400" y="1800360"/>
            <a:ext cx="3299040" cy="2771640"/>
          </a:xfrm>
          <a:prstGeom prst="rect">
            <a:avLst/>
          </a:prstGeom>
          <a:no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591" name=""/>
          <p:cNvSpPr/>
          <p:nvPr/>
        </p:nvSpPr>
        <p:spPr>
          <a:xfrm rot="16200000">
            <a:off x="4219920" y="3072960"/>
            <a:ext cx="1550880" cy="183240"/>
          </a:xfrm>
          <a:prstGeom prst="rect">
            <a:avLst/>
          </a:prstGeom>
          <a:noFill/>
          <a:ln w="0">
            <a:noFill/>
          </a:ln>
        </p:spPr>
        <p:style>
          <a:lnRef idx="0"/>
          <a:fillRef idx="0"/>
          <a:effectRef idx="0"/>
          <a:fontRef idx="minor"/>
        </p:style>
        <p:txBody>
          <a:bodyPr wrap="none" lIns="0" rIns="0" tIns="0" bIns="0" anchor="t">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Total cost to enterprise</a:t>
            </a:r>
            <a:endParaRPr b="0" lang="en-US" sz="1200" strike="noStrike" u="none">
              <a:solidFill>
                <a:srgbClr val="000000"/>
              </a:solidFill>
              <a:effectLst/>
              <a:uFillTx/>
              <a:latin typeface="Arial"/>
            </a:endParaRPr>
          </a:p>
        </p:txBody>
      </p:sp>
      <p:sp>
        <p:nvSpPr>
          <p:cNvPr id="592" name=""/>
          <p:cNvSpPr/>
          <p:nvPr/>
        </p:nvSpPr>
        <p:spPr>
          <a:xfrm>
            <a:off x="5674320" y="5056200"/>
            <a:ext cx="2220120" cy="183240"/>
          </a:xfrm>
          <a:prstGeom prst="rect">
            <a:avLst/>
          </a:prstGeom>
          <a:noFill/>
          <a:ln w="0">
            <a:noFill/>
          </a:ln>
        </p:spPr>
        <p:style>
          <a:lnRef idx="0"/>
          <a:fillRef idx="0"/>
          <a:effectRef idx="0"/>
          <a:fontRef idx="minor"/>
        </p:style>
        <p:txBody>
          <a:bodyPr wrap="none" lIns="0" rIns="0" tIns="0" bIns="0" anchor="t">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GB of managed storage capacity</a:t>
            </a:r>
            <a:endParaRPr b="0" lang="en-US" sz="1200" strike="noStrike" u="none">
              <a:solidFill>
                <a:srgbClr val="000000"/>
              </a:solidFill>
              <a:effectLst/>
              <a:uFillTx/>
              <a:latin typeface="Arial"/>
            </a:endParaRPr>
          </a:p>
        </p:txBody>
      </p:sp>
      <p:grpSp>
        <p:nvGrpSpPr>
          <p:cNvPr id="593" name=""/>
          <p:cNvGrpSpPr/>
          <p:nvPr/>
        </p:nvGrpSpPr>
        <p:grpSpPr>
          <a:xfrm>
            <a:off x="5087880" y="2724120"/>
            <a:ext cx="108000" cy="925560"/>
            <a:chOff x="5087880" y="2724120"/>
            <a:chExt cx="108000" cy="925560"/>
          </a:xfrm>
        </p:grpSpPr>
        <p:sp>
          <p:nvSpPr>
            <p:cNvPr id="594" name=""/>
            <p:cNvSpPr/>
            <p:nvPr/>
          </p:nvSpPr>
          <p:spPr>
            <a:xfrm>
              <a:off x="5087880" y="3649680"/>
              <a:ext cx="108000" cy="0"/>
            </a:xfrm>
            <a:prstGeom prst="line">
              <a:avLst/>
            </a:prstGeom>
            <a:ln w="1260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595" name=""/>
            <p:cNvSpPr/>
            <p:nvPr/>
          </p:nvSpPr>
          <p:spPr>
            <a:xfrm>
              <a:off x="5087880" y="2724120"/>
              <a:ext cx="108000" cy="0"/>
            </a:xfrm>
            <a:prstGeom prst="line">
              <a:avLst/>
            </a:prstGeom>
            <a:ln w="1260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grpSp>
      <p:sp>
        <p:nvSpPr>
          <p:cNvPr id="596" name=""/>
          <p:cNvSpPr/>
          <p:nvPr/>
        </p:nvSpPr>
        <p:spPr>
          <a:xfrm>
            <a:off x="5133960" y="2733840"/>
            <a:ext cx="3305160" cy="914400"/>
          </a:xfrm>
          <a:custGeom>
            <a:avLst/>
            <a:gdLst/>
            <a:ahLst/>
            <a:rect l="l" t="t" r="r" b="b"/>
            <a:pathLst>
              <a:path w="2082" h="576">
                <a:moveTo>
                  <a:pt x="0" y="576"/>
                </a:moveTo>
                <a:lnTo>
                  <a:pt x="378" y="576"/>
                </a:lnTo>
                <a:lnTo>
                  <a:pt x="438" y="450"/>
                </a:lnTo>
                <a:lnTo>
                  <a:pt x="1104" y="432"/>
                </a:lnTo>
                <a:lnTo>
                  <a:pt x="1206" y="306"/>
                </a:lnTo>
                <a:lnTo>
                  <a:pt x="1650" y="300"/>
                </a:lnTo>
                <a:lnTo>
                  <a:pt x="2082" y="0"/>
                </a:lnTo>
              </a:path>
            </a:pathLst>
          </a:custGeom>
          <a:noFill/>
          <a:ln w="12600">
            <a:solidFill>
              <a:srgbClr val="000000"/>
            </a:solidFill>
            <a:round/>
          </a:ln>
        </p:spPr>
        <p:style>
          <a:lnRef idx="0"/>
          <a:fillRef idx="0"/>
          <a:effectRef idx="0"/>
          <a:fontRef idx="minor"/>
        </p:style>
        <p:txBody>
          <a:bodyPr wrap="none" anchor="ctr">
            <a:noAutofit/>
          </a:bodyPr>
          <a:p>
            <a:endParaRPr b="0" lang="en-US" sz="2400" strike="noStrike" u="none">
              <a:solidFill>
                <a:srgbClr val="000000"/>
              </a:solidFill>
              <a:effectLst/>
              <a:uFillTx/>
              <a:latin typeface="Arial"/>
            </a:endParaRPr>
          </a:p>
        </p:txBody>
      </p:sp>
      <p:sp>
        <p:nvSpPr>
          <p:cNvPr id="597" name=""/>
          <p:cNvSpPr/>
          <p:nvPr/>
        </p:nvSpPr>
        <p:spPr>
          <a:xfrm>
            <a:off x="5133960" y="2809800"/>
            <a:ext cx="3305160" cy="1700280"/>
          </a:xfrm>
          <a:custGeom>
            <a:avLst/>
            <a:gdLst/>
            <a:ahLst/>
            <a:rect l="l" t="t" r="r" b="b"/>
            <a:pathLst>
              <a:path w="2082" h="1071">
                <a:moveTo>
                  <a:pt x="0" y="918"/>
                </a:moveTo>
                <a:cubicBezTo>
                  <a:pt x="63" y="957"/>
                  <a:pt x="125" y="992"/>
                  <a:pt x="198" y="918"/>
                </a:cubicBezTo>
                <a:cubicBezTo>
                  <a:pt x="271" y="844"/>
                  <a:pt x="376" y="546"/>
                  <a:pt x="438" y="474"/>
                </a:cubicBezTo>
                <a:cubicBezTo>
                  <a:pt x="500" y="402"/>
                  <a:pt x="543" y="403"/>
                  <a:pt x="570" y="486"/>
                </a:cubicBezTo>
                <a:cubicBezTo>
                  <a:pt x="597" y="569"/>
                  <a:pt x="574" y="888"/>
                  <a:pt x="600" y="972"/>
                </a:cubicBezTo>
                <a:cubicBezTo>
                  <a:pt x="626" y="1056"/>
                  <a:pt x="692" y="1039"/>
                  <a:pt x="726" y="990"/>
                </a:cubicBezTo>
                <a:cubicBezTo>
                  <a:pt x="760" y="941"/>
                  <a:pt x="783" y="679"/>
                  <a:pt x="804" y="678"/>
                </a:cubicBezTo>
                <a:cubicBezTo>
                  <a:pt x="825" y="677"/>
                  <a:pt x="820" y="938"/>
                  <a:pt x="852" y="984"/>
                </a:cubicBezTo>
                <a:cubicBezTo>
                  <a:pt x="884" y="1030"/>
                  <a:pt x="934" y="1071"/>
                  <a:pt x="996" y="954"/>
                </a:cubicBezTo>
                <a:cubicBezTo>
                  <a:pt x="1058" y="837"/>
                  <a:pt x="1170" y="319"/>
                  <a:pt x="1224" y="282"/>
                </a:cubicBezTo>
                <a:cubicBezTo>
                  <a:pt x="1278" y="245"/>
                  <a:pt x="1290" y="652"/>
                  <a:pt x="1320" y="732"/>
                </a:cubicBezTo>
                <a:cubicBezTo>
                  <a:pt x="1350" y="812"/>
                  <a:pt x="1381" y="769"/>
                  <a:pt x="1404" y="762"/>
                </a:cubicBezTo>
                <a:cubicBezTo>
                  <a:pt x="1427" y="755"/>
                  <a:pt x="1430" y="690"/>
                  <a:pt x="1458" y="690"/>
                </a:cubicBezTo>
                <a:cubicBezTo>
                  <a:pt x="1486" y="690"/>
                  <a:pt x="1527" y="833"/>
                  <a:pt x="1572" y="762"/>
                </a:cubicBezTo>
                <a:cubicBezTo>
                  <a:pt x="1617" y="691"/>
                  <a:pt x="1643" y="391"/>
                  <a:pt x="1728" y="264"/>
                </a:cubicBezTo>
                <a:cubicBezTo>
                  <a:pt x="1813" y="137"/>
                  <a:pt x="2008" y="55"/>
                  <a:pt x="2082" y="0"/>
                </a:cubicBezTo>
              </a:path>
            </a:pathLst>
          </a:custGeom>
          <a:noFill/>
          <a:ln w="12600">
            <a:solidFill>
              <a:srgbClr val="000000"/>
            </a:solidFill>
            <a:prstDash val="dash"/>
            <a:round/>
          </a:ln>
        </p:spPr>
        <p:style>
          <a:lnRef idx="0"/>
          <a:fillRef idx="0"/>
          <a:effectRef idx="0"/>
          <a:fontRef idx="minor"/>
        </p:style>
        <p:txBody>
          <a:bodyPr wrap="none" anchor="ctr">
            <a:noAutofit/>
          </a:bodyPr>
          <a:p>
            <a:endParaRPr b="0" lang="en-US" sz="2400" strike="noStrike" u="none">
              <a:solidFill>
                <a:srgbClr val="000000"/>
              </a:solidFill>
              <a:effectLst/>
              <a:uFillTx/>
              <a:latin typeface="Arial"/>
            </a:endParaRPr>
          </a:p>
        </p:txBody>
      </p:sp>
      <p:sp>
        <p:nvSpPr>
          <p:cNvPr id="598" name=""/>
          <p:cNvSpPr/>
          <p:nvPr/>
        </p:nvSpPr>
        <p:spPr>
          <a:xfrm>
            <a:off x="6771240" y="2637000"/>
            <a:ext cx="856440" cy="183240"/>
          </a:xfrm>
          <a:prstGeom prst="rect">
            <a:avLst/>
          </a:prstGeom>
          <a:noFill/>
          <a:ln w="0">
            <a:noFill/>
          </a:ln>
        </p:spPr>
        <p:style>
          <a:lnRef idx="0"/>
          <a:fillRef idx="0"/>
          <a:effectRef idx="0"/>
          <a:fontRef idx="minor"/>
        </p:style>
        <p:txBody>
          <a:bodyPr wrap="none" lIns="0" rIns="0" tIns="0" bIns="0" anchor="t">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SSP offering</a:t>
            </a:r>
            <a:endParaRPr b="0" lang="en-US" sz="1200" strike="noStrike" u="none">
              <a:solidFill>
                <a:srgbClr val="000000"/>
              </a:solidFill>
              <a:effectLst/>
              <a:uFillTx/>
              <a:latin typeface="Arial"/>
            </a:endParaRPr>
          </a:p>
        </p:txBody>
      </p:sp>
      <p:sp>
        <p:nvSpPr>
          <p:cNvPr id="599" name=""/>
          <p:cNvSpPr/>
          <p:nvPr/>
        </p:nvSpPr>
        <p:spPr>
          <a:xfrm flipH="1">
            <a:off x="7115040" y="2867040"/>
            <a:ext cx="66960" cy="342720"/>
          </a:xfrm>
          <a:prstGeom prst="line">
            <a:avLst/>
          </a:prstGeom>
          <a:ln w="1260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600" name=""/>
          <p:cNvSpPr/>
          <p:nvPr/>
        </p:nvSpPr>
        <p:spPr>
          <a:xfrm>
            <a:off x="7067520" y="4037040"/>
            <a:ext cx="1366920" cy="549000"/>
          </a:xfrm>
          <a:prstGeom prst="rect">
            <a:avLst/>
          </a:prstGeom>
          <a:noFill/>
          <a:ln w="0">
            <a:noFill/>
          </a:ln>
        </p:spPr>
        <p:style>
          <a:lnRef idx="0"/>
          <a:fillRef idx="0"/>
          <a:effectRef idx="0"/>
          <a:fontRef idx="minor"/>
        </p:style>
        <p:txBody>
          <a:bodyPr lIns="0" rIns="0" tIns="0" bIns="0" anchor="t">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Enterprise storage demand/EBS offering</a:t>
            </a:r>
            <a:endParaRPr b="0" lang="en-US" sz="1200" strike="noStrike" u="none">
              <a:solidFill>
                <a:srgbClr val="000000"/>
              </a:solidFill>
              <a:effectLst/>
              <a:uFillTx/>
              <a:latin typeface="Arial"/>
            </a:endParaRPr>
          </a:p>
        </p:txBody>
      </p:sp>
      <p:sp>
        <p:nvSpPr>
          <p:cNvPr id="601" name=""/>
          <p:cNvSpPr/>
          <p:nvPr/>
        </p:nvSpPr>
        <p:spPr>
          <a:xfrm flipH="1" flipV="1">
            <a:off x="7829280" y="3324240"/>
            <a:ext cx="266760" cy="752400"/>
          </a:xfrm>
          <a:prstGeom prst="line">
            <a:avLst/>
          </a:prstGeom>
          <a:ln w="1260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602" name=""/>
          <p:cNvSpPr/>
          <p:nvPr/>
        </p:nvSpPr>
        <p:spPr>
          <a:xfrm>
            <a:off x="438120" y="2200320"/>
            <a:ext cx="3289320" cy="2260440"/>
          </a:xfrm>
          <a:custGeom>
            <a:avLst/>
            <a:gdLst/>
            <a:ahLst/>
            <a:rect l="l" t="t" r="r" b="b"/>
            <a:pathLst>
              <a:path w="2072" h="1424">
                <a:moveTo>
                  <a:pt x="0" y="1424"/>
                </a:moveTo>
                <a:cubicBezTo>
                  <a:pt x="97" y="1423"/>
                  <a:pt x="195" y="1423"/>
                  <a:pt x="312" y="1396"/>
                </a:cubicBezTo>
                <a:cubicBezTo>
                  <a:pt x="429" y="1369"/>
                  <a:pt x="578" y="1348"/>
                  <a:pt x="700" y="1264"/>
                </a:cubicBezTo>
                <a:cubicBezTo>
                  <a:pt x="822" y="1180"/>
                  <a:pt x="961" y="979"/>
                  <a:pt x="1044" y="892"/>
                </a:cubicBezTo>
                <a:cubicBezTo>
                  <a:pt x="1127" y="805"/>
                  <a:pt x="1025" y="893"/>
                  <a:pt x="1196" y="744"/>
                </a:cubicBezTo>
                <a:cubicBezTo>
                  <a:pt x="1367" y="595"/>
                  <a:pt x="1719" y="297"/>
                  <a:pt x="2072" y="0"/>
                </a:cubicBezTo>
              </a:path>
            </a:pathLst>
          </a:custGeom>
          <a:noFill/>
          <a:ln w="12600">
            <a:solidFill>
              <a:srgbClr val="000000"/>
            </a:solidFill>
            <a:prstDash val="dash"/>
            <a:round/>
          </a:ln>
        </p:spPr>
        <p:style>
          <a:lnRef idx="0"/>
          <a:fillRef idx="0"/>
          <a:effectRef idx="0"/>
          <a:fontRef idx="minor"/>
        </p:style>
        <p:txBody>
          <a:bodyPr wrap="none" anchor="ctr">
            <a:noAutofit/>
          </a:bodyPr>
          <a:p>
            <a:endParaRPr b="0" lang="en-US" sz="2400" strike="noStrike" u="none">
              <a:solidFill>
                <a:srgbClr val="000000"/>
              </a:solidFill>
              <a:effectLst/>
              <a:uFillTx/>
              <a:latin typeface="Arial"/>
            </a:endParaRPr>
          </a:p>
        </p:txBody>
      </p:sp>
      <p:sp>
        <p:nvSpPr>
          <p:cNvPr id="603" name=""/>
          <p:cNvSpPr/>
          <p:nvPr/>
        </p:nvSpPr>
        <p:spPr>
          <a:xfrm>
            <a:off x="2685960" y="2457360"/>
            <a:ext cx="133560" cy="295200"/>
          </a:xfrm>
          <a:prstGeom prst="line">
            <a:avLst/>
          </a:prstGeom>
          <a:ln w="1260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604" name=""/>
          <p:cNvSpPr/>
          <p:nvPr/>
        </p:nvSpPr>
        <p:spPr>
          <a:xfrm flipH="1" flipV="1">
            <a:off x="2733840" y="3057480"/>
            <a:ext cx="180720" cy="371520"/>
          </a:xfrm>
          <a:prstGeom prst="line">
            <a:avLst/>
          </a:prstGeom>
          <a:ln w="1260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605" name="McK Footnote"/>
          <p:cNvSpPr/>
          <p:nvPr/>
        </p:nvSpPr>
        <p:spPr>
          <a:xfrm>
            <a:off x="7664040" y="299880"/>
            <a:ext cx="1067760" cy="183240"/>
          </a:xfrm>
          <a:prstGeom prst="rect">
            <a:avLst/>
          </a:prstGeom>
          <a:noFill/>
          <a:ln w="0">
            <a:noFill/>
          </a:ln>
        </p:spPr>
        <p:style>
          <a:lnRef idx="0"/>
          <a:fillRef idx="0"/>
          <a:effectRef idx="0"/>
          <a:fontRef idx="minor"/>
        </p:style>
        <p:txBody>
          <a:bodyPr wrap="none" lIns="0" rIns="0" tIns="0" bIns="0" anchor="t">
            <a:spAutoFit/>
          </a:bodyPr>
          <a:p>
            <a:pPr algn="r">
              <a:tabLst>
                <a:tab algn="l" pos="0"/>
                <a:tab algn="l" pos="812880"/>
                <a:tab algn="l" pos="1625760"/>
                <a:tab algn="l" pos="2438280"/>
                <a:tab algn="l" pos="3251160"/>
                <a:tab algn="l" pos="4064040"/>
                <a:tab algn="l" pos="4876920"/>
                <a:tab algn="l" pos="5689440"/>
                <a:tab algn="l" pos="6502320"/>
                <a:tab algn="l" pos="7315200"/>
                <a:tab algn="l" pos="8128080"/>
                <a:tab algn="l" pos="8940960"/>
                <a:tab algn="l" pos="9753480"/>
                <a:tab algn="l" pos="10566360"/>
              </a:tabLst>
            </a:pPr>
            <a:r>
              <a:rPr b="0" i="1" lang="en-US" sz="1200" strike="noStrike" u="none">
                <a:solidFill>
                  <a:srgbClr val="000000"/>
                </a:solidFill>
                <a:effectLst/>
                <a:uFillTx/>
                <a:latin typeface="Arial"/>
              </a:rPr>
              <a:t>ILLUSTRATIVE</a:t>
            </a:r>
            <a:endParaRPr b="0" lang="en-US" sz="1200" strike="noStrike" u="none">
              <a:solidFill>
                <a:srgbClr val="000000"/>
              </a:solidFill>
              <a:effectLst/>
              <a:uFillTx/>
              <a:latin typeface="Arial"/>
            </a:endParaRPr>
          </a:p>
        </p:txBody>
      </p:sp>
      <p:grpSp>
        <p:nvGrpSpPr>
          <p:cNvPr id="606" name=""/>
          <p:cNvGrpSpPr/>
          <p:nvPr/>
        </p:nvGrpSpPr>
        <p:grpSpPr>
          <a:xfrm>
            <a:off x="7631280" y="284040"/>
            <a:ext cx="1099440" cy="215640"/>
            <a:chOff x="7631280" y="284040"/>
            <a:chExt cx="1099440" cy="215640"/>
          </a:xfrm>
        </p:grpSpPr>
        <p:sp>
          <p:nvSpPr>
            <p:cNvPr id="607" name=""/>
            <p:cNvSpPr/>
            <p:nvPr/>
          </p:nvSpPr>
          <p:spPr>
            <a:xfrm>
              <a:off x="7631280" y="284040"/>
              <a:ext cx="1099440" cy="0"/>
            </a:xfrm>
            <a:prstGeom prst="line">
              <a:avLst/>
            </a:prstGeom>
            <a:ln w="1260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608" name=""/>
            <p:cNvSpPr/>
            <p:nvPr/>
          </p:nvSpPr>
          <p:spPr>
            <a:xfrm>
              <a:off x="7631280" y="499680"/>
              <a:ext cx="1099440" cy="0"/>
            </a:xfrm>
            <a:prstGeom prst="line">
              <a:avLst/>
            </a:prstGeom>
            <a:ln w="1260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grpSp>
      <p:sp>
        <p:nvSpPr>
          <p:cNvPr id="3" name="PlaceHolder 2"/>
          <p:cNvSpPr>
            <a:spLocks noGrp="1"/>
          </p:cNvSpPr>
          <p:nvPr>
            <p:ph type="sldNum" idx="2"/>
          </p:nvPr>
        </p:nvSpPr>
        <p:spPr/>
        <p:txBody>
          <a:bodyPr/>
          <a:p>
            <a:fld id="{D09599C7-D783-4CCA-AF96-94BF4D047629}" type="slidenum">
              <a:t>18</a:t>
            </a:fld>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609" name="PlaceHolder 1"/>
          <p:cNvSpPr>
            <a:spLocks noGrp="1"/>
          </p:cNvSpPr>
          <p:nvPr>
            <p:ph type="title"/>
          </p:nvPr>
        </p:nvSpPr>
        <p:spPr>
          <a:xfrm>
            <a:off x="139320" y="227160"/>
            <a:ext cx="8591400" cy="289800"/>
          </a:xfrm>
          <a:prstGeom prst="rect">
            <a:avLst/>
          </a:prstGeom>
          <a:noFill/>
          <a:ln w="0">
            <a:noFill/>
          </a:ln>
        </p:spPr>
        <p:txBody>
          <a:bodyPr lIns="0" rIns="0" tIns="0" bIns="0" anchor="t">
            <a:spAutoFit/>
          </a:bodyPr>
          <a:p>
            <a:pPr indent="0">
              <a:buNone/>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900" strike="noStrike" u="none">
                <a:solidFill>
                  <a:srgbClr val="000000"/>
                </a:solidFill>
                <a:effectLst/>
                <a:uFillTx/>
                <a:latin typeface="Arial"/>
              </a:rPr>
              <a:t>SUMMARY ASSESSMENT OF MEDIA CAST/STREAMING</a:t>
            </a:r>
            <a:endParaRPr b="1" lang="en-US" sz="1900" strike="noStrike" u="none">
              <a:solidFill>
                <a:srgbClr val="000000"/>
              </a:solidFill>
              <a:effectLst/>
              <a:uFillTx/>
              <a:latin typeface="Arial"/>
            </a:endParaRPr>
          </a:p>
        </p:txBody>
      </p:sp>
      <p:grpSp>
        <p:nvGrpSpPr>
          <p:cNvPr id="610" name="McK Sticker"/>
          <p:cNvGrpSpPr/>
          <p:nvPr/>
        </p:nvGrpSpPr>
        <p:grpSpPr>
          <a:xfrm>
            <a:off x="7610400" y="284040"/>
            <a:ext cx="1121760" cy="215640"/>
            <a:chOff x="7610400" y="284040"/>
            <a:chExt cx="1121760" cy="215640"/>
          </a:xfrm>
        </p:grpSpPr>
        <p:sp>
          <p:nvSpPr>
            <p:cNvPr id="611" name="McK Footnote"/>
            <p:cNvSpPr/>
            <p:nvPr/>
          </p:nvSpPr>
          <p:spPr>
            <a:xfrm>
              <a:off x="7698240" y="299880"/>
              <a:ext cx="1033920" cy="183240"/>
            </a:xfrm>
            <a:prstGeom prst="rect">
              <a:avLst/>
            </a:prstGeom>
            <a:noFill/>
            <a:ln w="0">
              <a:noFill/>
            </a:ln>
          </p:spPr>
          <p:style>
            <a:lnRef idx="0"/>
            <a:fillRef idx="0"/>
            <a:effectRef idx="0"/>
            <a:fontRef idx="minor"/>
          </p:style>
          <p:txBody>
            <a:bodyPr wrap="none" lIns="0" rIns="0" tIns="0" bIns="0" anchor="t">
              <a:spAutoFit/>
            </a:bodyPr>
            <a:p>
              <a:pPr algn="r">
                <a:tabLst>
                  <a:tab algn="l" pos="0"/>
                  <a:tab algn="l" pos="812880"/>
                  <a:tab algn="l" pos="1625760"/>
                  <a:tab algn="l" pos="2438280"/>
                  <a:tab algn="l" pos="3251160"/>
                  <a:tab algn="l" pos="4064040"/>
                  <a:tab algn="l" pos="4876920"/>
                  <a:tab algn="l" pos="5689440"/>
                  <a:tab algn="l" pos="6502320"/>
                  <a:tab algn="l" pos="7315200"/>
                  <a:tab algn="l" pos="8128080"/>
                  <a:tab algn="l" pos="8940960"/>
                  <a:tab algn="l" pos="9753480"/>
                  <a:tab algn="l" pos="10566360"/>
                </a:tabLst>
              </a:pPr>
              <a:r>
                <a:rPr b="0" i="1" lang="en-US" sz="1200" strike="noStrike" u="none">
                  <a:solidFill>
                    <a:srgbClr val="000000"/>
                  </a:solidFill>
                  <a:effectLst/>
                  <a:uFillTx/>
                  <a:latin typeface="Arial"/>
                </a:rPr>
                <a:t>PRELIMINARY</a:t>
              </a:r>
              <a:endParaRPr b="0" lang="en-US" sz="1200" strike="noStrike" u="none">
                <a:solidFill>
                  <a:srgbClr val="000000"/>
                </a:solidFill>
                <a:effectLst/>
                <a:uFillTx/>
                <a:latin typeface="Arial"/>
              </a:endParaRPr>
            </a:p>
          </p:txBody>
        </p:sp>
        <p:grpSp>
          <p:nvGrpSpPr>
            <p:cNvPr id="612" name=""/>
            <p:cNvGrpSpPr/>
            <p:nvPr/>
          </p:nvGrpSpPr>
          <p:grpSpPr>
            <a:xfrm>
              <a:off x="7610400" y="284040"/>
              <a:ext cx="1119600" cy="215640"/>
              <a:chOff x="7610400" y="284040"/>
              <a:chExt cx="1119600" cy="215640"/>
            </a:xfrm>
          </p:grpSpPr>
          <p:sp>
            <p:nvSpPr>
              <p:cNvPr id="613" name=""/>
              <p:cNvSpPr/>
              <p:nvPr/>
            </p:nvSpPr>
            <p:spPr>
              <a:xfrm>
                <a:off x="7610400" y="284040"/>
                <a:ext cx="1119600" cy="0"/>
              </a:xfrm>
              <a:prstGeom prst="line">
                <a:avLst/>
              </a:prstGeom>
              <a:ln w="1260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614" name=""/>
              <p:cNvSpPr/>
              <p:nvPr/>
            </p:nvSpPr>
            <p:spPr>
              <a:xfrm>
                <a:off x="7610400" y="499680"/>
                <a:ext cx="1119600" cy="0"/>
              </a:xfrm>
              <a:prstGeom prst="line">
                <a:avLst/>
              </a:prstGeom>
              <a:ln w="1260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grpSp>
      </p:grpSp>
      <p:sp>
        <p:nvSpPr>
          <p:cNvPr id="615" name=""/>
          <p:cNvSpPr/>
          <p:nvPr/>
        </p:nvSpPr>
        <p:spPr>
          <a:xfrm>
            <a:off x="174600" y="741240"/>
            <a:ext cx="8271000" cy="1059120"/>
          </a:xfrm>
          <a:prstGeom prst="rect">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616" name=""/>
          <p:cNvSpPr/>
          <p:nvPr/>
        </p:nvSpPr>
        <p:spPr>
          <a:xfrm>
            <a:off x="320760" y="804960"/>
            <a:ext cx="7875360" cy="1396800"/>
          </a:xfrm>
          <a:prstGeom prst="rect">
            <a:avLst/>
          </a:prstGeom>
          <a:noFill/>
          <a:ln w="0">
            <a:noFill/>
          </a:ln>
        </p:spPr>
        <p:style>
          <a:lnRef idx="0"/>
          <a:fillRef idx="0"/>
          <a:effectRef idx="0"/>
          <a:fontRef idx="minor"/>
        </p:style>
        <p:txBody>
          <a:bodyPr lIns="3960" rIns="3960" tIns="0" bIns="0" anchor="t">
            <a:norm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200" strike="noStrike" u="none">
                <a:solidFill>
                  <a:srgbClr val="000000"/>
                </a:solidFill>
                <a:effectLst/>
                <a:uFillTx/>
                <a:latin typeface="Arial"/>
              </a:rPr>
              <a:t>EBS’ value proposition</a:t>
            </a:r>
            <a:endParaRPr b="0" lang="en-US" sz="1200" strike="noStrike" u="none">
              <a:solidFill>
                <a:srgbClr val="000000"/>
              </a:solidFill>
              <a:effectLst/>
              <a:uFillTx/>
              <a:latin typeface="Arial"/>
            </a:endParaRPr>
          </a:p>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200" strike="noStrike" u="none">
              <a:solidFill>
                <a:srgbClr val="000000"/>
              </a:solidFill>
              <a:effectLst/>
              <a:uFillTx/>
              <a:latin typeface="Arial"/>
            </a:endParaRPr>
          </a:p>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Enable and support streaming media to “Enterprise.coms” and corporate intranets while providing enhanced QoS (on-net only) </a:t>
            </a:r>
            <a:endParaRPr b="0" lang="en-US" sz="1200" strike="noStrike" u="none">
              <a:solidFill>
                <a:srgbClr val="000000"/>
              </a:solidFill>
              <a:effectLst/>
              <a:uFillTx/>
              <a:latin typeface="Arial"/>
            </a:endParaRPr>
          </a:p>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200" strike="noStrike" u="none">
              <a:solidFill>
                <a:srgbClr val="000000"/>
              </a:solidFill>
              <a:effectLst/>
              <a:uFillTx/>
              <a:latin typeface="Arial"/>
            </a:endParaRPr>
          </a:p>
        </p:txBody>
      </p:sp>
      <p:sp>
        <p:nvSpPr>
          <p:cNvPr id="617" name=""/>
          <p:cNvSpPr/>
          <p:nvPr/>
        </p:nvSpPr>
        <p:spPr>
          <a:xfrm>
            <a:off x="174600" y="2001960"/>
            <a:ext cx="5908680" cy="4062240"/>
          </a:xfrm>
          <a:prstGeom prst="rect">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618" name=""/>
          <p:cNvSpPr/>
          <p:nvPr/>
        </p:nvSpPr>
        <p:spPr>
          <a:xfrm>
            <a:off x="414360" y="2138400"/>
            <a:ext cx="5264280" cy="3016080"/>
          </a:xfrm>
          <a:prstGeom prst="rect">
            <a:avLst/>
          </a:prstGeom>
          <a:noFill/>
          <a:ln w="0">
            <a:noFill/>
          </a:ln>
        </p:spPr>
        <p:style>
          <a:lnRef idx="0"/>
          <a:fillRef idx="0"/>
          <a:effectRef idx="0"/>
          <a:fontRef idx="minor"/>
        </p:style>
        <p:txBody>
          <a:bodyPr lIns="3960" rIns="3960" tIns="0" bIns="0" anchor="t">
            <a:norm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2400" strike="noStrike" u="none">
              <a:solidFill>
                <a:srgbClr val="000000"/>
              </a:solidFill>
              <a:effectLst/>
              <a:uFillTx/>
              <a:latin typeface="Arial"/>
            </a:endParaRPr>
          </a:p>
        </p:txBody>
      </p:sp>
      <p:sp>
        <p:nvSpPr>
          <p:cNvPr id="619" name=""/>
          <p:cNvSpPr/>
          <p:nvPr/>
        </p:nvSpPr>
        <p:spPr>
          <a:xfrm>
            <a:off x="6235560" y="2001960"/>
            <a:ext cx="2248200" cy="4056120"/>
          </a:xfrm>
          <a:prstGeom prst="rect">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620" name=""/>
          <p:cNvSpPr/>
          <p:nvPr/>
        </p:nvSpPr>
        <p:spPr>
          <a:xfrm>
            <a:off x="6329520" y="2075040"/>
            <a:ext cx="2060280" cy="3554280"/>
          </a:xfrm>
          <a:prstGeom prst="rect">
            <a:avLst/>
          </a:prstGeom>
          <a:noFill/>
          <a:ln w="0">
            <a:noFill/>
          </a:ln>
        </p:spPr>
        <p:style>
          <a:lnRef idx="0"/>
          <a:fillRef idx="0"/>
          <a:effectRef idx="0"/>
          <a:fontRef idx="minor"/>
        </p:style>
        <p:txBody>
          <a:bodyPr lIns="3960" rIns="3960" tIns="0" bIns="0" anchor="t">
            <a:norm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200" strike="noStrike" u="none">
                <a:solidFill>
                  <a:srgbClr val="000000"/>
                </a:solidFill>
                <a:effectLst/>
                <a:uFillTx/>
                <a:latin typeface="Arial"/>
              </a:rPr>
              <a:t>Implications:</a:t>
            </a:r>
            <a:endParaRPr b="0" lang="en-US" sz="1200" strike="noStrike" u="none">
              <a:solidFill>
                <a:srgbClr val="000000"/>
              </a:solidFill>
              <a:effectLst/>
              <a:uFillTx/>
              <a:latin typeface="Arial"/>
            </a:endParaRPr>
          </a:p>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200" strike="noStrike" u="none">
              <a:solidFill>
                <a:srgbClr val="000000"/>
              </a:solidFill>
              <a:effectLst/>
              <a:uFillTx/>
              <a:latin typeface="Arial"/>
            </a:endParaRPr>
          </a:p>
          <a:p>
            <a:pPr lvl="1" marL="144360" indent="-14292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MediaCast’s product development trajectory may limit immediate opportunity</a:t>
            </a:r>
            <a:endParaRPr b="0" lang="en-US" sz="1200" strike="noStrike" u="none">
              <a:solidFill>
                <a:srgbClr val="000000"/>
              </a:solidFill>
              <a:effectLst/>
              <a:uFillTx/>
              <a:latin typeface="Arial"/>
            </a:endParaRPr>
          </a:p>
          <a:p>
            <a:pPr lvl="1" marL="144360" indent="-14292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The 2001 market does not appear to be large enough to create material earnings and Enterprises unlikely to sign longer-term deals until application infrastructure solution is clear</a:t>
            </a:r>
            <a:endParaRPr b="0" lang="en-US" sz="1200" strike="noStrike" u="none">
              <a:solidFill>
                <a:srgbClr val="000000"/>
              </a:solidFill>
              <a:effectLst/>
              <a:uFillTx/>
              <a:latin typeface="Arial"/>
            </a:endParaRPr>
          </a:p>
          <a:p>
            <a:pPr lvl="1" marL="144360" indent="-14292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While streaming will eventually be adopted by enterprises, many structural factors must change first:</a:t>
            </a:r>
            <a:endParaRPr b="0" lang="en-US" sz="1200" strike="noStrike" u="none">
              <a:solidFill>
                <a:srgbClr val="000000"/>
              </a:solidFill>
              <a:effectLst/>
              <a:uFillTx/>
              <a:latin typeface="Arial"/>
            </a:endParaRPr>
          </a:p>
          <a:p>
            <a:pPr lvl="2" marL="295200" indent="-149040">
              <a:buClr>
                <a:srgbClr val="000000"/>
              </a:buClr>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Lack of bandwidth in the LAN</a:t>
            </a:r>
            <a:endParaRPr b="0" lang="en-US" sz="1200" strike="noStrike" u="none">
              <a:solidFill>
                <a:srgbClr val="000000"/>
              </a:solidFill>
              <a:effectLst/>
              <a:uFillTx/>
              <a:latin typeface="Arial"/>
            </a:endParaRPr>
          </a:p>
          <a:p>
            <a:pPr lvl="2" marL="295200" indent="-149040">
              <a:buClr>
                <a:srgbClr val="000000"/>
              </a:buClr>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Legacy integration issues</a:t>
            </a:r>
            <a:endParaRPr b="0" lang="en-US" sz="1200" strike="noStrike" u="none">
              <a:solidFill>
                <a:srgbClr val="000000"/>
              </a:solidFill>
              <a:effectLst/>
              <a:uFillTx/>
              <a:latin typeface="Arial"/>
            </a:endParaRPr>
          </a:p>
        </p:txBody>
      </p:sp>
      <p:sp>
        <p:nvSpPr>
          <p:cNvPr id="621" name=""/>
          <p:cNvSpPr/>
          <p:nvPr/>
        </p:nvSpPr>
        <p:spPr>
          <a:xfrm>
            <a:off x="318960" y="2063880"/>
            <a:ext cx="2727720" cy="183240"/>
          </a:xfrm>
          <a:prstGeom prst="rect">
            <a:avLst/>
          </a:prstGeom>
          <a:noFill/>
          <a:ln w="0">
            <a:noFill/>
          </a:ln>
        </p:spPr>
        <p:style>
          <a:lnRef idx="0"/>
          <a:fillRef idx="0"/>
          <a:effectRef idx="0"/>
          <a:fontRef idx="minor"/>
        </p:style>
        <p:txBody>
          <a:bodyPr wrap="none" lIns="0" rIns="0" tIns="0" bIns="0" anchor="t">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200" strike="noStrike" u="none">
                <a:solidFill>
                  <a:srgbClr val="000000"/>
                </a:solidFill>
                <a:effectLst/>
                <a:uFillTx/>
                <a:latin typeface="Arial"/>
              </a:rPr>
              <a:t>Assessment of key product attributes</a:t>
            </a:r>
            <a:endParaRPr b="0" lang="en-US" sz="1200" strike="noStrike" u="none">
              <a:solidFill>
                <a:srgbClr val="000000"/>
              </a:solidFill>
              <a:effectLst/>
              <a:uFillTx/>
              <a:latin typeface="Arial"/>
            </a:endParaRPr>
          </a:p>
        </p:txBody>
      </p:sp>
      <p:sp>
        <p:nvSpPr>
          <p:cNvPr id="622" name=""/>
          <p:cNvSpPr/>
          <p:nvPr/>
        </p:nvSpPr>
        <p:spPr>
          <a:xfrm>
            <a:off x="320760" y="2668680"/>
            <a:ext cx="2171520" cy="3292200"/>
          </a:xfrm>
          <a:prstGeom prst="rect">
            <a:avLst/>
          </a:prstGeom>
          <a:noFill/>
          <a:ln w="0">
            <a:noFill/>
          </a:ln>
        </p:spPr>
        <p:style>
          <a:lnRef idx="0"/>
          <a:fillRef idx="0"/>
          <a:effectRef idx="0"/>
          <a:fontRef idx="minor"/>
        </p:style>
        <p:txBody>
          <a:bodyPr lIns="0" rIns="0" tIns="0" bIns="0" anchor="t">
            <a:spAutoFit/>
          </a:bodyPr>
          <a:p>
            <a:pPr lvl="1" marL="144360" indent="-14292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200" strike="noStrike" u="none">
                <a:solidFill>
                  <a:srgbClr val="000000"/>
                </a:solidFill>
                <a:effectLst/>
                <a:uFillTx/>
                <a:latin typeface="Arial"/>
              </a:rPr>
              <a:t>Footprint</a:t>
            </a:r>
            <a:r>
              <a:rPr b="0" lang="en-US" sz="1200" strike="noStrike" u="none">
                <a:solidFill>
                  <a:srgbClr val="000000"/>
                </a:solidFill>
                <a:effectLst/>
                <a:uFillTx/>
                <a:latin typeface="Arial"/>
              </a:rPr>
              <a:t>:  EBS has deployed 300 servers (~10% of Akamai)</a:t>
            </a:r>
            <a:endParaRPr b="0" lang="en-US" sz="1200" strike="noStrike" u="none">
              <a:solidFill>
                <a:srgbClr val="000000"/>
              </a:solidFill>
              <a:effectLst/>
              <a:uFillTx/>
              <a:latin typeface="Arial"/>
            </a:endParaRPr>
          </a:p>
          <a:p>
            <a:pPr lvl="1" marL="144360" indent="-14292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200" strike="noStrike" u="none">
                <a:solidFill>
                  <a:srgbClr val="000000"/>
                </a:solidFill>
                <a:effectLst/>
                <a:uFillTx/>
                <a:latin typeface="Arial"/>
              </a:rPr>
              <a:t>Product suite</a:t>
            </a:r>
            <a:r>
              <a:rPr b="0" lang="en-US" sz="1200" strike="noStrike" u="none">
                <a:solidFill>
                  <a:srgbClr val="000000"/>
                </a:solidFill>
                <a:effectLst/>
                <a:uFillTx/>
                <a:latin typeface="Arial"/>
              </a:rPr>
              <a:t> (large enterprises):  EBS does not currently provide content creation, editing, storage, or distribution</a:t>
            </a:r>
            <a:endParaRPr b="0" lang="en-US" sz="1200" strike="noStrike" u="none">
              <a:solidFill>
                <a:srgbClr val="000000"/>
              </a:solidFill>
              <a:effectLst/>
              <a:uFillTx/>
              <a:latin typeface="Arial"/>
            </a:endParaRPr>
          </a:p>
          <a:p>
            <a:pPr lvl="1" marL="144360" indent="-14292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200" strike="noStrike" u="none">
                <a:solidFill>
                  <a:srgbClr val="000000"/>
                </a:solidFill>
                <a:effectLst/>
                <a:uFillTx/>
                <a:latin typeface="Arial"/>
              </a:rPr>
              <a:t>QoS</a:t>
            </a:r>
            <a:r>
              <a:rPr b="0" lang="en-US" sz="1200" strike="noStrike" u="none">
                <a:solidFill>
                  <a:srgbClr val="000000"/>
                </a:solidFill>
                <a:effectLst/>
                <a:uFillTx/>
                <a:latin typeface="Arial"/>
              </a:rPr>
              <a:t>:  EBS cannot offer distinctive QOS on public Internet</a:t>
            </a:r>
            <a:endParaRPr b="0" lang="en-US" sz="1200" strike="noStrike" u="none">
              <a:solidFill>
                <a:srgbClr val="000000"/>
              </a:solidFill>
              <a:effectLst/>
              <a:uFillTx/>
              <a:latin typeface="Arial"/>
            </a:endParaRPr>
          </a:p>
          <a:p>
            <a:pPr lvl="1" marL="144360" indent="-14292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200" strike="noStrike" u="none">
                <a:solidFill>
                  <a:srgbClr val="000000"/>
                </a:solidFill>
                <a:effectLst/>
                <a:uFillTx/>
                <a:latin typeface="Arial"/>
              </a:rPr>
              <a:t>Market</a:t>
            </a:r>
            <a:r>
              <a:rPr b="0" lang="en-US" sz="1200" strike="noStrike" u="none">
                <a:solidFill>
                  <a:srgbClr val="000000"/>
                </a:solidFill>
                <a:effectLst/>
                <a:uFillTx/>
                <a:latin typeface="Arial"/>
              </a:rPr>
              <a:t> </a:t>
            </a:r>
            <a:endParaRPr b="0" lang="en-US" sz="1200" strike="noStrike" u="none">
              <a:solidFill>
                <a:srgbClr val="000000"/>
              </a:solidFill>
              <a:effectLst/>
              <a:uFillTx/>
              <a:latin typeface="Arial"/>
            </a:endParaRPr>
          </a:p>
          <a:p>
            <a:pPr lvl="2" marL="295200" indent="-149040">
              <a:buClr>
                <a:srgbClr val="000000"/>
              </a:buClr>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Top 20 Web sites (90% of market) use Akamai/iBeam</a:t>
            </a:r>
            <a:endParaRPr b="0" lang="en-US" sz="1200" strike="noStrike" u="none">
              <a:solidFill>
                <a:srgbClr val="000000"/>
              </a:solidFill>
              <a:effectLst/>
              <a:uFillTx/>
              <a:latin typeface="Arial"/>
            </a:endParaRPr>
          </a:p>
          <a:p>
            <a:pPr lvl="2" marL="295200" indent="-149040">
              <a:buClr>
                <a:srgbClr val="000000"/>
              </a:buClr>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for large enterprises, legacy IT infrastructure and CIO concerns re complexity slow adoption</a:t>
            </a:r>
            <a:endParaRPr b="0" lang="en-US" sz="1200" strike="noStrike" u="none">
              <a:solidFill>
                <a:srgbClr val="000000"/>
              </a:solidFill>
              <a:effectLst/>
              <a:uFillTx/>
              <a:latin typeface="Arial"/>
            </a:endParaRPr>
          </a:p>
        </p:txBody>
      </p:sp>
      <p:graphicFrame>
        <p:nvGraphicFramePr>
          <p:cNvPr id="623" name=""/>
          <p:cNvGraphicFramePr/>
          <p:nvPr/>
        </p:nvGraphicFramePr>
        <p:xfrm>
          <a:off x="3757680" y="2435400"/>
          <a:ext cx="1643040" cy="1692000"/>
        </p:xfrm>
        <a:graphic>
          <a:graphicData uri="http://schemas.openxmlformats.org/presentationml/2006/ole">
            <p:oleObj r:id="rId1" spid="">
              <p:embed/>
              <p:pic>
                <p:nvPicPr>
                  <p:cNvPr id="624" name="" descr=""/>
                  <p:cNvPicPr/>
                  <p:nvPr/>
                </p:nvPicPr>
                <p:blipFill>
                  <a:blip r:embed="rId2"/>
                  <a:stretch/>
                </p:blipFill>
                <p:spPr>
                  <a:xfrm>
                    <a:off x="3757680" y="2435400"/>
                    <a:ext cx="1643040" cy="1692000"/>
                  </a:xfrm>
                  <a:prstGeom prst="rect">
                    <a:avLst/>
                  </a:prstGeom>
                  <a:noFill/>
                  <a:ln w="0">
                    <a:noFill/>
                  </a:ln>
                </p:spPr>
              </p:pic>
            </p:oleObj>
          </a:graphicData>
        </a:graphic>
      </p:graphicFrame>
      <p:sp>
        <p:nvSpPr>
          <p:cNvPr id="625" name=""/>
          <p:cNvSpPr/>
          <p:nvPr/>
        </p:nvSpPr>
        <p:spPr>
          <a:xfrm>
            <a:off x="5235840" y="3394080"/>
            <a:ext cx="509040" cy="183240"/>
          </a:xfrm>
          <a:prstGeom prst="rect">
            <a:avLst/>
          </a:prstGeom>
          <a:noFill/>
          <a:ln w="0">
            <a:noFill/>
          </a:ln>
        </p:spPr>
        <p:style>
          <a:lnRef idx="0"/>
          <a:fillRef idx="0"/>
          <a:effectRef idx="0"/>
          <a:fontRef idx="minor"/>
        </p:style>
        <p:txBody>
          <a:bodyPr wrap="none" lIns="0" rIns="0" tIns="0" bIns="0" anchor="t">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Akamai</a:t>
            </a:r>
            <a:endParaRPr b="0" lang="en-US" sz="1200" strike="noStrike" u="none">
              <a:solidFill>
                <a:srgbClr val="000000"/>
              </a:solidFill>
              <a:effectLst/>
              <a:uFillTx/>
              <a:latin typeface="Arial"/>
            </a:endParaRPr>
          </a:p>
        </p:txBody>
      </p:sp>
      <p:sp>
        <p:nvSpPr>
          <p:cNvPr id="626" name=""/>
          <p:cNvSpPr/>
          <p:nvPr/>
        </p:nvSpPr>
        <p:spPr>
          <a:xfrm>
            <a:off x="3421080" y="3673440"/>
            <a:ext cx="741240" cy="366120"/>
          </a:xfrm>
          <a:prstGeom prst="rect">
            <a:avLst/>
          </a:prstGeom>
          <a:noFill/>
          <a:ln w="0">
            <a:noFill/>
          </a:ln>
        </p:spPr>
        <p:style>
          <a:lnRef idx="0"/>
          <a:fillRef idx="0"/>
          <a:effectRef idx="0"/>
          <a:fontRef idx="minor"/>
        </p:style>
        <p:txBody>
          <a:bodyPr lIns="0" rIns="0" tIns="0" bIns="0" anchor="t">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Digital Island</a:t>
            </a:r>
            <a:endParaRPr b="0" lang="en-US" sz="1200" strike="noStrike" u="none">
              <a:solidFill>
                <a:srgbClr val="000000"/>
              </a:solidFill>
              <a:effectLst/>
              <a:uFillTx/>
              <a:latin typeface="Arial"/>
            </a:endParaRPr>
          </a:p>
        </p:txBody>
      </p:sp>
      <p:sp>
        <p:nvSpPr>
          <p:cNvPr id="627" name=""/>
          <p:cNvSpPr/>
          <p:nvPr/>
        </p:nvSpPr>
        <p:spPr>
          <a:xfrm>
            <a:off x="3560760" y="2759040"/>
            <a:ext cx="741240" cy="183240"/>
          </a:xfrm>
          <a:prstGeom prst="rect">
            <a:avLst/>
          </a:prstGeom>
          <a:noFill/>
          <a:ln w="0">
            <a:noFill/>
          </a:ln>
        </p:spPr>
        <p:style>
          <a:lnRef idx="0"/>
          <a:fillRef idx="0"/>
          <a:effectRef idx="0"/>
          <a:fontRef idx="minor"/>
        </p:style>
        <p:txBody>
          <a:bodyPr lIns="0" rIns="0" tIns="0" bIns="0" anchor="t">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iBeam</a:t>
            </a:r>
            <a:endParaRPr b="0" lang="en-US" sz="1200" strike="noStrike" u="none">
              <a:solidFill>
                <a:srgbClr val="000000"/>
              </a:solidFill>
              <a:effectLst/>
              <a:uFillTx/>
              <a:latin typeface="Arial"/>
            </a:endParaRPr>
          </a:p>
        </p:txBody>
      </p:sp>
      <p:sp>
        <p:nvSpPr>
          <p:cNvPr id="628" name=""/>
          <p:cNvSpPr/>
          <p:nvPr/>
        </p:nvSpPr>
        <p:spPr>
          <a:xfrm>
            <a:off x="4462560" y="2593800"/>
            <a:ext cx="741240" cy="183240"/>
          </a:xfrm>
          <a:prstGeom prst="rect">
            <a:avLst/>
          </a:prstGeom>
          <a:noFill/>
          <a:ln w="0">
            <a:noFill/>
          </a:ln>
        </p:spPr>
        <p:style>
          <a:lnRef idx="0"/>
          <a:fillRef idx="0"/>
          <a:effectRef idx="0"/>
          <a:fontRef idx="minor"/>
        </p:style>
        <p:txBody>
          <a:bodyPr lIns="0" rIns="0" tIns="0" bIns="0" anchor="t">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EBS?</a:t>
            </a:r>
            <a:endParaRPr b="0" lang="en-US" sz="1200" strike="noStrike" u="none">
              <a:solidFill>
                <a:srgbClr val="000000"/>
              </a:solidFill>
              <a:effectLst/>
              <a:uFillTx/>
              <a:latin typeface="Arial"/>
            </a:endParaRPr>
          </a:p>
        </p:txBody>
      </p:sp>
      <p:sp>
        <p:nvSpPr>
          <p:cNvPr id="629" name=""/>
          <p:cNvSpPr/>
          <p:nvPr/>
        </p:nvSpPr>
        <p:spPr>
          <a:xfrm>
            <a:off x="3408480" y="2063880"/>
            <a:ext cx="2574720" cy="549000"/>
          </a:xfrm>
          <a:prstGeom prst="rect">
            <a:avLst/>
          </a:prstGeom>
          <a:noFill/>
          <a:ln w="0">
            <a:noFill/>
          </a:ln>
        </p:spPr>
        <p:style>
          <a:lnRef idx="0"/>
          <a:fillRef idx="0"/>
          <a:effectRef idx="0"/>
          <a:fontRef idx="minor"/>
        </p:style>
        <p:txBody>
          <a:bodyPr lIns="0" rIns="0" tIns="0" bIns="0" anchor="t">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200" strike="noStrike" u="none">
                <a:solidFill>
                  <a:srgbClr val="000000"/>
                </a:solidFill>
                <a:effectLst/>
                <a:uFillTx/>
                <a:latin typeface="Arial"/>
              </a:rPr>
              <a:t>2000 content delivery services market share</a:t>
            </a:r>
            <a:endParaRPr b="0" lang="en-US" sz="1200" strike="noStrike" u="none">
              <a:solidFill>
                <a:srgbClr val="000000"/>
              </a:solidFill>
              <a:effectLst/>
              <a:uFillTx/>
              <a:latin typeface="Arial"/>
            </a:endParaRPr>
          </a:p>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Percent</a:t>
            </a:r>
            <a:endParaRPr b="0" lang="en-US" sz="1200" strike="noStrike" u="none">
              <a:solidFill>
                <a:srgbClr val="000000"/>
              </a:solidFill>
              <a:effectLst/>
              <a:uFillTx/>
              <a:latin typeface="Arial"/>
            </a:endParaRPr>
          </a:p>
        </p:txBody>
      </p:sp>
      <p:sp>
        <p:nvSpPr>
          <p:cNvPr id="630" name=""/>
          <p:cNvSpPr/>
          <p:nvPr/>
        </p:nvSpPr>
        <p:spPr>
          <a:xfrm>
            <a:off x="3408480" y="4387680"/>
            <a:ext cx="2574720" cy="366120"/>
          </a:xfrm>
          <a:prstGeom prst="rect">
            <a:avLst/>
          </a:prstGeom>
          <a:noFill/>
          <a:ln w="0">
            <a:noFill/>
          </a:ln>
        </p:spPr>
        <p:style>
          <a:lnRef idx="0"/>
          <a:fillRef idx="0"/>
          <a:effectRef idx="0"/>
          <a:fontRef idx="minor"/>
        </p:style>
        <p:txBody>
          <a:bodyPr lIns="0" rIns="0" tIns="0" bIns="0" anchor="t">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200" strike="noStrike" u="none">
                <a:solidFill>
                  <a:srgbClr val="000000"/>
                </a:solidFill>
                <a:effectLst/>
                <a:uFillTx/>
                <a:latin typeface="Arial"/>
              </a:rPr>
              <a:t>U.S. content delivery revenues*</a:t>
            </a:r>
            <a:endParaRPr b="0" lang="en-US" sz="1200" strike="noStrike" u="none">
              <a:solidFill>
                <a:srgbClr val="000000"/>
              </a:solidFill>
              <a:effectLst/>
              <a:uFillTx/>
              <a:latin typeface="Arial"/>
            </a:endParaRPr>
          </a:p>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 Millions</a:t>
            </a:r>
            <a:endParaRPr b="0" lang="en-US" sz="1200" strike="noStrike" u="none">
              <a:solidFill>
                <a:srgbClr val="000000"/>
              </a:solidFill>
              <a:effectLst/>
              <a:uFillTx/>
              <a:latin typeface="Arial"/>
            </a:endParaRPr>
          </a:p>
        </p:txBody>
      </p:sp>
      <p:graphicFrame>
        <p:nvGraphicFramePr>
          <p:cNvPr id="631" name=""/>
          <p:cNvGraphicFramePr/>
          <p:nvPr/>
        </p:nvGraphicFramePr>
        <p:xfrm>
          <a:off x="3632040" y="4500720"/>
          <a:ext cx="1689120" cy="1422360"/>
        </p:xfrm>
        <a:graphic>
          <a:graphicData uri="http://schemas.openxmlformats.org/presentationml/2006/ole">
            <p:oleObj r:id="rId3" spid="">
              <p:embed/>
              <p:pic>
                <p:nvPicPr>
                  <p:cNvPr id="632" name="" descr=""/>
                  <p:cNvPicPr/>
                  <p:nvPr/>
                </p:nvPicPr>
                <p:blipFill>
                  <a:blip r:embed="rId4"/>
                  <a:stretch/>
                </p:blipFill>
                <p:spPr>
                  <a:xfrm>
                    <a:off x="3632040" y="4500720"/>
                    <a:ext cx="1689120" cy="1422360"/>
                  </a:xfrm>
                  <a:prstGeom prst="rect">
                    <a:avLst/>
                  </a:prstGeom>
                  <a:noFill/>
                  <a:ln w="0">
                    <a:noFill/>
                  </a:ln>
                </p:spPr>
              </p:pic>
            </p:oleObj>
          </a:graphicData>
        </a:graphic>
      </p:graphicFrame>
      <p:sp>
        <p:nvSpPr>
          <p:cNvPr id="633" name=""/>
          <p:cNvSpPr/>
          <p:nvPr/>
        </p:nvSpPr>
        <p:spPr>
          <a:xfrm>
            <a:off x="3726000" y="5830920"/>
            <a:ext cx="741240" cy="183240"/>
          </a:xfrm>
          <a:prstGeom prst="rect">
            <a:avLst/>
          </a:prstGeom>
          <a:noFill/>
          <a:ln w="0">
            <a:noFill/>
          </a:ln>
        </p:spPr>
        <p:style>
          <a:lnRef idx="0"/>
          <a:fillRef idx="0"/>
          <a:effectRef idx="0"/>
          <a:fontRef idx="minor"/>
        </p:style>
        <p:txBody>
          <a:bodyPr lIns="0" rIns="0" tIns="0" bIns="0" anchor="t">
            <a:spAutoFit/>
          </a:bodyPr>
          <a:p>
            <a:pPr algn="ct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2001</a:t>
            </a:r>
            <a:endParaRPr b="0" lang="en-US" sz="1200" strike="noStrike" u="none">
              <a:solidFill>
                <a:srgbClr val="000000"/>
              </a:solidFill>
              <a:effectLst/>
              <a:uFillTx/>
              <a:latin typeface="Arial"/>
            </a:endParaRPr>
          </a:p>
        </p:txBody>
      </p:sp>
      <p:sp>
        <p:nvSpPr>
          <p:cNvPr id="634" name=""/>
          <p:cNvSpPr/>
          <p:nvPr/>
        </p:nvSpPr>
        <p:spPr>
          <a:xfrm>
            <a:off x="4513320" y="5830920"/>
            <a:ext cx="741240" cy="183240"/>
          </a:xfrm>
          <a:prstGeom prst="rect">
            <a:avLst/>
          </a:prstGeom>
          <a:noFill/>
          <a:ln w="0">
            <a:noFill/>
          </a:ln>
        </p:spPr>
        <p:style>
          <a:lnRef idx="0"/>
          <a:fillRef idx="0"/>
          <a:effectRef idx="0"/>
          <a:fontRef idx="minor"/>
        </p:style>
        <p:txBody>
          <a:bodyPr lIns="0" rIns="0" tIns="0" bIns="0" anchor="t">
            <a:spAutoFit/>
          </a:bodyPr>
          <a:p>
            <a:pPr algn="ct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2003</a:t>
            </a:r>
            <a:endParaRPr b="0" lang="en-US" sz="1200" strike="noStrike" u="none">
              <a:solidFill>
                <a:srgbClr val="000000"/>
              </a:solidFill>
              <a:effectLst/>
              <a:uFillTx/>
              <a:latin typeface="Arial"/>
            </a:endParaRPr>
          </a:p>
        </p:txBody>
      </p:sp>
      <p:sp>
        <p:nvSpPr>
          <p:cNvPr id="635" name="McK Footnote"/>
          <p:cNvSpPr/>
          <p:nvPr/>
        </p:nvSpPr>
        <p:spPr>
          <a:xfrm>
            <a:off x="139680" y="6153480"/>
            <a:ext cx="8591400" cy="391680"/>
          </a:xfrm>
          <a:prstGeom prst="rect">
            <a:avLst/>
          </a:prstGeom>
          <a:noFill/>
          <a:ln w="0">
            <a:noFill/>
          </a:ln>
        </p:spPr>
        <p:style>
          <a:lnRef idx="0"/>
          <a:fillRef idx="0"/>
          <a:effectRef idx="0"/>
          <a:fontRef idx="minor"/>
        </p:style>
        <p:txBody>
          <a:bodyPr lIns="0" rIns="0" tIns="0" bIns="0" anchor="b">
            <a:spAutoFit/>
          </a:bodyPr>
          <a:p>
            <a:pPr marL="563400" indent="-563400">
              <a:spcAft>
                <a:spcPts val="201"/>
              </a:spcAft>
              <a:tabLst>
                <a:tab algn="l" pos="0"/>
                <a:tab algn="r" pos="5176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Excludes hardware/software sales by vendors like Inktomi and CacheFlow</a:t>
            </a:r>
            <a:endParaRPr b="0" lang="en-US" sz="1200" strike="noStrike" u="none">
              <a:solidFill>
                <a:srgbClr val="000000"/>
              </a:solidFill>
              <a:effectLst/>
              <a:uFillTx/>
              <a:latin typeface="Arial"/>
            </a:endParaRPr>
          </a:p>
          <a:p>
            <a:pPr marL="563400" indent="-563400">
              <a:spcAft>
                <a:spcPts val="201"/>
              </a:spcAft>
              <a:tabLst>
                <a:tab algn="l" pos="0"/>
                <a:tab algn="r" pos="5176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Source:</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IDC; Goldman Sachs; ING Baring; CIBC; Piper Jaffrey; McKinsey estimates</a:t>
            </a:r>
            <a:endParaRPr b="0" lang="en-US" sz="1200" strike="noStrike" u="none">
              <a:solidFill>
                <a:srgbClr val="000000"/>
              </a:solidFill>
              <a:effectLst/>
              <a:uFillTx/>
              <a:latin typeface="Arial"/>
            </a:endParaRPr>
          </a:p>
        </p:txBody>
      </p:sp>
      <p:sp>
        <p:nvSpPr>
          <p:cNvPr id="3" name="PlaceHolder 2"/>
          <p:cNvSpPr>
            <a:spLocks noGrp="1"/>
          </p:cNvSpPr>
          <p:nvPr>
            <p:ph type="sldNum" idx="2"/>
          </p:nvPr>
        </p:nvSpPr>
        <p:spPr/>
        <p:txBody>
          <a:bodyPr/>
          <a:p>
            <a:fld id="{10297E6E-0BC8-477F-80D8-5B3CF938B7EC}" type="slidenum">
              <a:t>19</a:t>
            </a:fld>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61" name="PlaceHolder 1"/>
          <p:cNvSpPr>
            <a:spLocks noGrp="1"/>
          </p:cNvSpPr>
          <p:nvPr>
            <p:ph type="title"/>
          </p:nvPr>
        </p:nvSpPr>
        <p:spPr>
          <a:xfrm>
            <a:off x="136440" y="750960"/>
            <a:ext cx="8591760" cy="289800"/>
          </a:xfrm>
          <a:prstGeom prst="rect">
            <a:avLst/>
          </a:prstGeom>
          <a:noFill/>
          <a:ln w="0">
            <a:noFill/>
          </a:ln>
        </p:spPr>
        <p:txBody>
          <a:bodyPr lIns="0" rIns="0" tIns="0" bIns="0" anchor="t">
            <a:spAutoFit/>
          </a:bodyPr>
          <a:p>
            <a:pPr indent="0">
              <a:buNone/>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900" strike="noStrike" u="none">
                <a:solidFill>
                  <a:srgbClr val="000000"/>
                </a:solidFill>
                <a:effectLst/>
                <a:uFillTx/>
                <a:latin typeface="Arial"/>
              </a:rPr>
              <a:t>EXECUTIVE SUMMARY</a:t>
            </a:r>
            <a:endParaRPr b="1" lang="en-US" sz="1900" strike="noStrike" u="none">
              <a:solidFill>
                <a:srgbClr val="000000"/>
              </a:solidFill>
              <a:effectLst/>
              <a:uFillTx/>
              <a:latin typeface="Arial"/>
            </a:endParaRPr>
          </a:p>
        </p:txBody>
      </p:sp>
      <p:sp>
        <p:nvSpPr>
          <p:cNvPr id="62" name=""/>
          <p:cNvSpPr/>
          <p:nvPr/>
        </p:nvSpPr>
        <p:spPr>
          <a:xfrm>
            <a:off x="598320" y="1273320"/>
            <a:ext cx="8033040" cy="5076360"/>
          </a:xfrm>
          <a:prstGeom prst="rect">
            <a:avLst/>
          </a:prstGeom>
          <a:noFill/>
          <a:ln w="0">
            <a:noFill/>
          </a:ln>
        </p:spPr>
        <p:style>
          <a:lnRef idx="0"/>
          <a:fillRef idx="0"/>
          <a:effectRef idx="0"/>
          <a:fontRef idx="minor"/>
        </p:style>
        <p:txBody>
          <a:bodyPr lIns="0" rIns="0" tIns="0" bIns="0" anchor="t">
            <a:spAutoFit/>
          </a:bodyPr>
          <a:p>
            <a:pPr lvl="1" marL="144360" indent="-142920">
              <a:spcAft>
                <a:spcPts val="689"/>
              </a:spcAft>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100" strike="noStrike" u="none">
                <a:solidFill>
                  <a:srgbClr val="000000"/>
                </a:solidFill>
                <a:effectLst/>
                <a:uFillTx/>
                <a:latin typeface="Arial"/>
              </a:rPr>
              <a:t>The team has partially completed the work laid out in Phase 1 of the project work plan.  Specifically, we have begun to test product competitiveness and develop a framework to prioritize customer segments</a:t>
            </a:r>
            <a:endParaRPr b="0" lang="en-US" sz="1100" strike="noStrike" u="none">
              <a:solidFill>
                <a:srgbClr val="000000"/>
              </a:solidFill>
              <a:effectLst/>
              <a:uFillTx/>
              <a:latin typeface="Arial"/>
            </a:endParaRPr>
          </a:p>
          <a:p>
            <a:pPr lvl="1" marL="144360" indent="-142920">
              <a:spcAft>
                <a:spcPts val="689"/>
              </a:spcAft>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100" strike="noStrike" u="none">
                <a:solidFill>
                  <a:srgbClr val="000000"/>
                </a:solidFill>
                <a:effectLst/>
                <a:uFillTx/>
                <a:latin typeface="Arial"/>
              </a:rPr>
              <a:t>Most of the current EBS bandwidth are relatively disadvantaged (technically) on a standalone basis.  Furthermore, these products tend to be purchased as part of datacom bundles by enterprise customers.  As a result, we believe the Enterprise group should take a highly targeted approach to the market in 2001</a:t>
            </a:r>
            <a:endParaRPr b="0" lang="en-US" sz="1100" strike="noStrike" u="none">
              <a:solidFill>
                <a:srgbClr val="000000"/>
              </a:solidFill>
              <a:effectLst/>
              <a:uFillTx/>
              <a:latin typeface="Arial"/>
            </a:endParaRPr>
          </a:p>
          <a:p>
            <a:pPr lvl="1" marL="144360" indent="-142920">
              <a:spcAft>
                <a:spcPts val="689"/>
              </a:spcAft>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100" strike="noStrike" u="none">
                <a:solidFill>
                  <a:srgbClr val="000000"/>
                </a:solidFill>
                <a:effectLst/>
                <a:uFillTx/>
                <a:latin typeface="Arial"/>
              </a:rPr>
              <a:t>On the product side, the initial hypothesis is that bundles involving (i) transport or transit coupled with creative pricing and financing structures or (ii) “virtual data centers” that leverage underutilized EBS POP assets are likely to generate the most significant 2001 margin opportunities</a:t>
            </a:r>
            <a:endParaRPr b="0" lang="en-US" sz="1100" strike="noStrike" u="none">
              <a:solidFill>
                <a:srgbClr val="000000"/>
              </a:solidFill>
              <a:effectLst/>
              <a:uFillTx/>
              <a:latin typeface="Arial"/>
            </a:endParaRPr>
          </a:p>
          <a:p>
            <a:pPr lvl="2" marL="295200" indent="-149040">
              <a:spcAft>
                <a:spcPts val="689"/>
              </a:spcAft>
              <a:buClr>
                <a:srgbClr val="000000"/>
              </a:buClr>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100" strike="noStrike" u="none">
                <a:solidFill>
                  <a:srgbClr val="000000"/>
                </a:solidFill>
                <a:effectLst/>
                <a:uFillTx/>
                <a:latin typeface="Arial"/>
              </a:rPr>
              <a:t>A preliminary assessment suggests that MediaCast will not present significant near-term opportunities, given the underlying size of the market and the EBS product development timetable.  However, streaming products are likely to present more significant opportunities in 2002 and 2003</a:t>
            </a:r>
            <a:endParaRPr b="0" lang="en-US" sz="1100" strike="noStrike" u="none">
              <a:solidFill>
                <a:srgbClr val="000000"/>
              </a:solidFill>
              <a:effectLst/>
              <a:uFillTx/>
              <a:latin typeface="Arial"/>
            </a:endParaRPr>
          </a:p>
          <a:p>
            <a:pPr lvl="2" marL="295200" indent="-149040">
              <a:spcAft>
                <a:spcPts val="689"/>
              </a:spcAft>
              <a:buClr>
                <a:srgbClr val="000000"/>
              </a:buClr>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100" strike="noStrike" u="none">
                <a:solidFill>
                  <a:srgbClr val="000000"/>
                </a:solidFill>
                <a:effectLst/>
                <a:uFillTx/>
                <a:latin typeface="Arial"/>
              </a:rPr>
              <a:t>Given the challenges that EBS will face in generating significant interest in basic transport and transit products, early customer acceptance will likely stem from creative deal structuring involving such attributes as</a:t>
            </a:r>
            <a:endParaRPr b="0" lang="en-US" sz="1100" strike="noStrike" u="none">
              <a:solidFill>
                <a:srgbClr val="000000"/>
              </a:solidFill>
              <a:effectLst/>
              <a:uFillTx/>
              <a:latin typeface="Arial"/>
            </a:endParaRPr>
          </a:p>
          <a:p>
            <a:pPr lvl="3" marL="431640" indent="-134640">
              <a:spcAft>
                <a:spcPts val="689"/>
              </a:spcAft>
              <a:buClr>
                <a:srgbClr val="000000"/>
              </a:buClr>
              <a:buSzPct val="89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100" strike="noStrike" u="none">
                <a:solidFill>
                  <a:srgbClr val="000000"/>
                </a:solidFill>
                <a:effectLst/>
                <a:uFillTx/>
                <a:latin typeface="Arial"/>
              </a:rPr>
              <a:t>Innovative risk management tools (e.g., virtual data centers)</a:t>
            </a:r>
            <a:endParaRPr b="0" lang="en-US" sz="1100" strike="noStrike" u="none">
              <a:solidFill>
                <a:srgbClr val="000000"/>
              </a:solidFill>
              <a:effectLst/>
              <a:uFillTx/>
              <a:latin typeface="Arial"/>
            </a:endParaRPr>
          </a:p>
          <a:p>
            <a:pPr lvl="3" marL="431640" indent="-134640">
              <a:spcAft>
                <a:spcPts val="689"/>
              </a:spcAft>
              <a:buClr>
                <a:srgbClr val="000000"/>
              </a:buClr>
              <a:buSzPct val="89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100" strike="noStrike" u="none">
                <a:solidFill>
                  <a:srgbClr val="000000"/>
                </a:solidFill>
                <a:effectLst/>
                <a:uFillTx/>
                <a:latin typeface="Arial"/>
              </a:rPr>
              <a:t>Creative pricing (e.g., peak/off-peak)</a:t>
            </a:r>
            <a:endParaRPr b="0" lang="en-US" sz="1100" strike="noStrike" u="none">
              <a:solidFill>
                <a:srgbClr val="000000"/>
              </a:solidFill>
              <a:effectLst/>
              <a:uFillTx/>
              <a:latin typeface="Arial"/>
            </a:endParaRPr>
          </a:p>
          <a:p>
            <a:pPr lvl="3" marL="431640" indent="-134640">
              <a:spcAft>
                <a:spcPts val="689"/>
              </a:spcAft>
              <a:buClr>
                <a:srgbClr val="000000"/>
              </a:buClr>
              <a:buSzPct val="89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100" strike="noStrike" u="none">
                <a:solidFill>
                  <a:srgbClr val="000000"/>
                </a:solidFill>
                <a:effectLst/>
                <a:uFillTx/>
                <a:latin typeface="Arial"/>
              </a:rPr>
              <a:t>Cash or earnings management (e.g., blend and extend, monetizations)</a:t>
            </a:r>
            <a:endParaRPr b="0" lang="en-US" sz="1100" strike="noStrike" u="none">
              <a:solidFill>
                <a:srgbClr val="000000"/>
              </a:solidFill>
              <a:effectLst/>
              <a:uFillTx/>
              <a:latin typeface="Arial"/>
            </a:endParaRPr>
          </a:p>
          <a:p>
            <a:pPr lvl="1" marL="144360" indent="-142920">
              <a:spcAft>
                <a:spcPts val="689"/>
              </a:spcAft>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100" strike="noStrike" u="none">
                <a:solidFill>
                  <a:srgbClr val="000000"/>
                </a:solidFill>
                <a:effectLst/>
                <a:uFillTx/>
                <a:latin typeface="Arial"/>
              </a:rPr>
              <a:t>Assuming this product hypothesis under further analysis, we believe the Enterprise group should target customer segments that will be most receptive to EBS’ advantages.  In particular, the most promising customer segments will likely be those that (i) are willing to buy unbundled telecom solutions, (ii) influence significant datacom spend, and (iii) have financially-focused management.  Using this screening logic, target segments include</a:t>
            </a:r>
            <a:endParaRPr b="0" lang="en-US" sz="1100" strike="noStrike" u="none">
              <a:solidFill>
                <a:srgbClr val="000000"/>
              </a:solidFill>
              <a:effectLst/>
              <a:uFillTx/>
              <a:latin typeface="Arial"/>
            </a:endParaRPr>
          </a:p>
          <a:p>
            <a:pPr lvl="2" marL="295200" indent="-149040">
              <a:spcAft>
                <a:spcPts val="689"/>
              </a:spcAft>
              <a:buClr>
                <a:srgbClr val="000000"/>
              </a:buClr>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100" strike="noStrike" u="none">
                <a:solidFill>
                  <a:srgbClr val="000000"/>
                </a:solidFill>
                <a:effectLst/>
                <a:uFillTx/>
                <a:latin typeface="Arial"/>
              </a:rPr>
              <a:t>Large accounts currently targeted (e.g., Yahoo!, EDS, IBM, and others)</a:t>
            </a:r>
            <a:endParaRPr b="0" lang="en-US" sz="1100" strike="noStrike" u="none">
              <a:solidFill>
                <a:srgbClr val="000000"/>
              </a:solidFill>
              <a:effectLst/>
              <a:uFillTx/>
              <a:latin typeface="Arial"/>
            </a:endParaRPr>
          </a:p>
          <a:p>
            <a:pPr lvl="2" marL="295200" indent="-149040">
              <a:spcAft>
                <a:spcPts val="689"/>
              </a:spcAft>
              <a:buClr>
                <a:srgbClr val="000000"/>
              </a:buClr>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100" strike="noStrike" u="none">
                <a:solidFill>
                  <a:srgbClr val="000000"/>
                </a:solidFill>
                <a:effectLst/>
                <a:uFillTx/>
                <a:latin typeface="Arial"/>
              </a:rPr>
              <a:t>System integrators focused on network management (e.g., Telcordia, SHL Systemhouse)</a:t>
            </a:r>
            <a:endParaRPr b="0" lang="en-US" sz="1100" strike="noStrike" u="none">
              <a:solidFill>
                <a:srgbClr val="000000"/>
              </a:solidFill>
              <a:effectLst/>
              <a:uFillTx/>
              <a:latin typeface="Arial"/>
            </a:endParaRPr>
          </a:p>
          <a:p>
            <a:pPr lvl="2" marL="295200" indent="-149040">
              <a:spcAft>
                <a:spcPts val="689"/>
              </a:spcAft>
              <a:buClr>
                <a:srgbClr val="000000"/>
              </a:buClr>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100" strike="noStrike" u="none">
                <a:solidFill>
                  <a:srgbClr val="000000"/>
                </a:solidFill>
                <a:effectLst/>
                <a:uFillTx/>
                <a:latin typeface="Arial"/>
              </a:rPr>
              <a:t>Outsourcers with an exposure to data center buildout risk (e.g., Perot Systems, Unisys) </a:t>
            </a:r>
            <a:endParaRPr b="0" lang="en-US" sz="1100" strike="noStrike" u="none">
              <a:solidFill>
                <a:srgbClr val="000000"/>
              </a:solidFill>
              <a:effectLst/>
              <a:uFillTx/>
              <a:latin typeface="Arial"/>
            </a:endParaRPr>
          </a:p>
          <a:p>
            <a:pPr lvl="2" marL="295200" indent="-149040">
              <a:spcAft>
                <a:spcPts val="689"/>
              </a:spcAft>
              <a:buClr>
                <a:srgbClr val="000000"/>
              </a:buClr>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100" strike="noStrike" u="none">
                <a:solidFill>
                  <a:srgbClr val="000000"/>
                </a:solidFill>
                <a:effectLst/>
                <a:uFillTx/>
                <a:latin typeface="Arial"/>
              </a:rPr>
              <a:t>Publicly-traded, bandwidth-intensive software companies (e.g., Oracle, Siebel)</a:t>
            </a:r>
            <a:endParaRPr b="0" lang="en-US" sz="1100" strike="noStrike" u="none">
              <a:solidFill>
                <a:srgbClr val="000000"/>
              </a:solidFill>
              <a:effectLst/>
              <a:uFillTx/>
              <a:latin typeface="Arial"/>
            </a:endParaRPr>
          </a:p>
        </p:txBody>
      </p:sp>
      <p:sp>
        <p:nvSpPr>
          <p:cNvPr id="3" name="PlaceHolder 2"/>
          <p:cNvSpPr>
            <a:spLocks noGrp="1"/>
          </p:cNvSpPr>
          <p:nvPr>
            <p:ph type="sldNum" idx="2"/>
          </p:nvPr>
        </p:nvSpPr>
        <p:spPr/>
        <p:txBody>
          <a:bodyPr/>
          <a:p>
            <a:fld id="{45190F0C-E7B7-487B-9845-4F3055D752BE}" type="slidenum">
              <a:t>2</a:t>
            </a:fld>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636" name="PlaceHolder 1"/>
          <p:cNvSpPr>
            <a:spLocks noGrp="1"/>
          </p:cNvSpPr>
          <p:nvPr>
            <p:ph type="title"/>
          </p:nvPr>
        </p:nvSpPr>
        <p:spPr>
          <a:xfrm>
            <a:off x="139320" y="226800"/>
            <a:ext cx="7219800" cy="579240"/>
          </a:xfrm>
          <a:prstGeom prst="rect">
            <a:avLst/>
          </a:prstGeom>
          <a:noFill/>
          <a:ln w="0">
            <a:noFill/>
          </a:ln>
        </p:spPr>
        <p:txBody>
          <a:bodyPr lIns="0" rIns="0" tIns="0" bIns="0" anchor="t">
            <a:spAutoFit/>
          </a:bodyPr>
          <a:p>
            <a:pPr indent="0">
              <a:buNone/>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900" strike="noStrike" u="none">
                <a:solidFill>
                  <a:srgbClr val="000000"/>
                </a:solidFill>
                <a:effectLst/>
                <a:uFillTx/>
                <a:latin typeface="Arial"/>
              </a:rPr>
              <a:t>SUMMARY ASSESSMENT OF VIRTUAL DATA CENTERS AND DATA CENTER MONETIZATIONS </a:t>
            </a:r>
            <a:endParaRPr b="1" lang="en-US" sz="1900" strike="noStrike" u="none">
              <a:solidFill>
                <a:srgbClr val="000000"/>
              </a:solidFill>
              <a:effectLst/>
              <a:uFillTx/>
              <a:latin typeface="Arial"/>
            </a:endParaRPr>
          </a:p>
        </p:txBody>
      </p:sp>
      <p:grpSp>
        <p:nvGrpSpPr>
          <p:cNvPr id="637" name="McK Sticker"/>
          <p:cNvGrpSpPr/>
          <p:nvPr/>
        </p:nvGrpSpPr>
        <p:grpSpPr>
          <a:xfrm>
            <a:off x="7610400" y="284040"/>
            <a:ext cx="1121760" cy="215640"/>
            <a:chOff x="7610400" y="284040"/>
            <a:chExt cx="1121760" cy="215640"/>
          </a:xfrm>
        </p:grpSpPr>
        <p:sp>
          <p:nvSpPr>
            <p:cNvPr id="638" name="McK Footnote"/>
            <p:cNvSpPr/>
            <p:nvPr/>
          </p:nvSpPr>
          <p:spPr>
            <a:xfrm>
              <a:off x="7698240" y="299880"/>
              <a:ext cx="1033920" cy="183240"/>
            </a:xfrm>
            <a:prstGeom prst="rect">
              <a:avLst/>
            </a:prstGeom>
            <a:noFill/>
            <a:ln w="0">
              <a:noFill/>
            </a:ln>
          </p:spPr>
          <p:style>
            <a:lnRef idx="0"/>
            <a:fillRef idx="0"/>
            <a:effectRef idx="0"/>
            <a:fontRef idx="minor"/>
          </p:style>
          <p:txBody>
            <a:bodyPr wrap="none" lIns="0" rIns="0" tIns="0" bIns="0" anchor="t">
              <a:spAutoFit/>
            </a:bodyPr>
            <a:p>
              <a:pPr algn="r">
                <a:tabLst>
                  <a:tab algn="l" pos="0"/>
                  <a:tab algn="l" pos="812880"/>
                  <a:tab algn="l" pos="1625760"/>
                  <a:tab algn="l" pos="2438280"/>
                  <a:tab algn="l" pos="3251160"/>
                  <a:tab algn="l" pos="4064040"/>
                  <a:tab algn="l" pos="4876920"/>
                  <a:tab algn="l" pos="5689440"/>
                  <a:tab algn="l" pos="6502320"/>
                  <a:tab algn="l" pos="7315200"/>
                  <a:tab algn="l" pos="8128080"/>
                  <a:tab algn="l" pos="8940960"/>
                  <a:tab algn="l" pos="9753480"/>
                  <a:tab algn="l" pos="10566360"/>
                </a:tabLst>
              </a:pPr>
              <a:r>
                <a:rPr b="0" i="1" lang="en-US" sz="1200" strike="noStrike" u="none">
                  <a:solidFill>
                    <a:srgbClr val="000000"/>
                  </a:solidFill>
                  <a:effectLst/>
                  <a:uFillTx/>
                  <a:latin typeface="Arial"/>
                </a:rPr>
                <a:t>PRELIMINARY</a:t>
              </a:r>
              <a:endParaRPr b="0" lang="en-US" sz="1200" strike="noStrike" u="none">
                <a:solidFill>
                  <a:srgbClr val="000000"/>
                </a:solidFill>
                <a:effectLst/>
                <a:uFillTx/>
                <a:latin typeface="Arial"/>
              </a:endParaRPr>
            </a:p>
          </p:txBody>
        </p:sp>
        <p:grpSp>
          <p:nvGrpSpPr>
            <p:cNvPr id="639" name=""/>
            <p:cNvGrpSpPr/>
            <p:nvPr/>
          </p:nvGrpSpPr>
          <p:grpSpPr>
            <a:xfrm>
              <a:off x="7610400" y="284040"/>
              <a:ext cx="1119600" cy="215640"/>
              <a:chOff x="7610400" y="284040"/>
              <a:chExt cx="1119600" cy="215640"/>
            </a:xfrm>
          </p:grpSpPr>
          <p:sp>
            <p:nvSpPr>
              <p:cNvPr id="640" name=""/>
              <p:cNvSpPr/>
              <p:nvPr/>
            </p:nvSpPr>
            <p:spPr>
              <a:xfrm>
                <a:off x="7610400" y="284040"/>
                <a:ext cx="1119600" cy="0"/>
              </a:xfrm>
              <a:prstGeom prst="line">
                <a:avLst/>
              </a:prstGeom>
              <a:ln w="1260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641" name=""/>
              <p:cNvSpPr/>
              <p:nvPr/>
            </p:nvSpPr>
            <p:spPr>
              <a:xfrm>
                <a:off x="7610400" y="499680"/>
                <a:ext cx="1119600" cy="0"/>
              </a:xfrm>
              <a:prstGeom prst="line">
                <a:avLst/>
              </a:prstGeom>
              <a:ln w="1260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grpSp>
      </p:grpSp>
      <p:sp>
        <p:nvSpPr>
          <p:cNvPr id="642" name=""/>
          <p:cNvSpPr/>
          <p:nvPr/>
        </p:nvSpPr>
        <p:spPr>
          <a:xfrm>
            <a:off x="4452840" y="961920"/>
            <a:ext cx="4256280" cy="5419800"/>
          </a:xfrm>
          <a:prstGeom prst="rect">
            <a:avLst/>
          </a:prstGeom>
          <a:solidFill>
            <a:srgbClr val="d0d0d0"/>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643" name=""/>
          <p:cNvSpPr/>
          <p:nvPr/>
        </p:nvSpPr>
        <p:spPr>
          <a:xfrm>
            <a:off x="4567320" y="1467000"/>
            <a:ext cx="4044960" cy="1496880"/>
          </a:xfrm>
          <a:prstGeom prst="rect">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644" name=""/>
          <p:cNvSpPr/>
          <p:nvPr/>
        </p:nvSpPr>
        <p:spPr>
          <a:xfrm>
            <a:off x="4660920" y="1530360"/>
            <a:ext cx="3430440" cy="1201680"/>
          </a:xfrm>
          <a:prstGeom prst="rect">
            <a:avLst/>
          </a:prstGeom>
          <a:noFill/>
          <a:ln w="0">
            <a:noFill/>
          </a:ln>
        </p:spPr>
        <p:style>
          <a:lnRef idx="0"/>
          <a:fillRef idx="0"/>
          <a:effectRef idx="0"/>
          <a:fontRef idx="minor"/>
        </p:style>
        <p:txBody>
          <a:bodyPr lIns="3960" rIns="3960" tIns="0" bIns="0" anchor="t">
            <a:norm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400" strike="noStrike" u="none">
                <a:solidFill>
                  <a:srgbClr val="000000"/>
                </a:solidFill>
                <a:effectLst/>
                <a:uFillTx/>
                <a:latin typeface="Arial"/>
              </a:rPr>
              <a:t>EBS’ value proposition to the enterprise</a:t>
            </a:r>
            <a:endParaRPr b="0" lang="en-US" sz="1400" strike="noStrike" u="none">
              <a:solidFill>
                <a:srgbClr val="000000"/>
              </a:solidFill>
              <a:effectLst/>
              <a:uFillTx/>
              <a:latin typeface="Arial"/>
            </a:endParaRPr>
          </a:p>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Provide incremental borrowing capacity above traditional lenders </a:t>
            </a:r>
            <a:endParaRPr b="0" lang="en-US" sz="1400" strike="noStrike" u="none">
              <a:solidFill>
                <a:srgbClr val="000000"/>
              </a:solidFill>
              <a:effectLst/>
              <a:uFillTx/>
              <a:latin typeface="Arial"/>
            </a:endParaRPr>
          </a:p>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400" strike="noStrike" u="none">
              <a:solidFill>
                <a:srgbClr val="000000"/>
              </a:solidFill>
              <a:effectLst/>
              <a:uFillTx/>
              <a:latin typeface="Arial"/>
            </a:endParaRPr>
          </a:p>
        </p:txBody>
      </p:sp>
      <p:sp>
        <p:nvSpPr>
          <p:cNvPr id="645" name=""/>
          <p:cNvSpPr/>
          <p:nvPr/>
        </p:nvSpPr>
        <p:spPr>
          <a:xfrm>
            <a:off x="4567320" y="3102120"/>
            <a:ext cx="4044960" cy="1512720"/>
          </a:xfrm>
          <a:prstGeom prst="rect">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646" name=""/>
          <p:cNvSpPr/>
          <p:nvPr/>
        </p:nvSpPr>
        <p:spPr>
          <a:xfrm>
            <a:off x="4660920" y="3141720"/>
            <a:ext cx="3552840" cy="1417680"/>
          </a:xfrm>
          <a:prstGeom prst="rect">
            <a:avLst/>
          </a:prstGeom>
          <a:noFill/>
          <a:ln w="0">
            <a:noFill/>
          </a:ln>
        </p:spPr>
        <p:style>
          <a:lnRef idx="0"/>
          <a:fillRef idx="0"/>
          <a:effectRef idx="0"/>
          <a:fontRef idx="minor"/>
        </p:style>
        <p:txBody>
          <a:bodyPr lIns="3960" rIns="3960" tIns="0" bIns="0" anchor="t">
            <a:normAutofit/>
          </a:bodyPr>
          <a:p>
            <a:pPr marL="214200" indent="-214200">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400" strike="noStrike" u="none">
                <a:solidFill>
                  <a:srgbClr val="000000"/>
                </a:solidFill>
                <a:effectLst/>
                <a:uFillTx/>
                <a:latin typeface="Arial"/>
              </a:rPr>
              <a:t>Assessment</a:t>
            </a:r>
            <a:endParaRPr b="0" lang="en-US" sz="1400" strike="noStrike" u="none">
              <a:solidFill>
                <a:srgbClr val="000000"/>
              </a:solidFill>
              <a:effectLst/>
              <a:uFillTx/>
              <a:latin typeface="Arial"/>
            </a:endParaRPr>
          </a:p>
          <a:p>
            <a:pPr marL="214200" indent="-214200">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a:t>
            </a:r>
            <a:r>
              <a:rPr b="0" lang="en-US" sz="1400" strike="noStrike" u="none">
                <a:solidFill>
                  <a:srgbClr val="000000"/>
                </a:solidFill>
                <a:effectLst/>
                <a:uFillTx/>
                <a:latin typeface="Arial"/>
              </a:rPr>
              <a:t>	</a:t>
            </a:r>
            <a:r>
              <a:rPr b="0" lang="en-US" sz="1400" strike="noStrike" u="none">
                <a:solidFill>
                  <a:srgbClr val="000000"/>
                </a:solidFill>
                <a:effectLst/>
                <a:uFillTx/>
                <a:latin typeface="Arial"/>
              </a:rPr>
              <a:t>EBS may have unique insight into data center valuations</a:t>
            </a:r>
            <a:endParaRPr b="0" lang="en-US" sz="1400" strike="noStrike" u="none">
              <a:solidFill>
                <a:srgbClr val="000000"/>
              </a:solidFill>
              <a:effectLst/>
              <a:uFillTx/>
              <a:latin typeface="Arial"/>
            </a:endParaRPr>
          </a:p>
          <a:p>
            <a:pPr marL="214200" indent="-214200">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a:t>
            </a:r>
            <a:r>
              <a:rPr b="0" lang="en-US" sz="1400" strike="noStrike" u="none">
                <a:solidFill>
                  <a:srgbClr val="000000"/>
                </a:solidFill>
                <a:effectLst/>
                <a:uFillTx/>
                <a:latin typeface="Arial"/>
              </a:rPr>
              <a:t>	</a:t>
            </a:r>
            <a:r>
              <a:rPr b="0" lang="en-US" sz="1400" strike="noStrike" u="none">
                <a:solidFill>
                  <a:srgbClr val="000000"/>
                </a:solidFill>
                <a:effectLst/>
                <a:uFillTx/>
                <a:latin typeface="Arial"/>
              </a:rPr>
              <a:t>Banks may require that EBS finance a portion of “loan on balance sheet” </a:t>
            </a:r>
            <a:endParaRPr b="0" lang="en-US" sz="1400" strike="noStrike" u="none">
              <a:solidFill>
                <a:srgbClr val="000000"/>
              </a:solidFill>
              <a:effectLst/>
              <a:uFillTx/>
              <a:latin typeface="Arial"/>
            </a:endParaRPr>
          </a:p>
          <a:p>
            <a:pPr marL="214200" indent="-214200">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400" strike="noStrike" u="none">
              <a:solidFill>
                <a:srgbClr val="000000"/>
              </a:solidFill>
              <a:effectLst/>
              <a:uFillTx/>
              <a:latin typeface="Arial"/>
            </a:endParaRPr>
          </a:p>
        </p:txBody>
      </p:sp>
      <p:sp>
        <p:nvSpPr>
          <p:cNvPr id="647" name=""/>
          <p:cNvSpPr/>
          <p:nvPr/>
        </p:nvSpPr>
        <p:spPr>
          <a:xfrm>
            <a:off x="4567320" y="4751280"/>
            <a:ext cx="4044960" cy="1519200"/>
          </a:xfrm>
          <a:prstGeom prst="rect">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648" name=""/>
          <p:cNvSpPr/>
          <p:nvPr/>
        </p:nvSpPr>
        <p:spPr>
          <a:xfrm>
            <a:off x="4660920" y="4802040"/>
            <a:ext cx="3674880" cy="871560"/>
          </a:xfrm>
          <a:prstGeom prst="rect">
            <a:avLst/>
          </a:prstGeom>
          <a:noFill/>
          <a:ln w="0">
            <a:noFill/>
          </a:ln>
        </p:spPr>
        <p:style>
          <a:lnRef idx="0"/>
          <a:fillRef idx="0"/>
          <a:effectRef idx="0"/>
          <a:fontRef idx="minor"/>
        </p:style>
        <p:txBody>
          <a:bodyPr lIns="3960" rIns="3960" tIns="0" bIns="0" anchor="t">
            <a:norm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400" strike="noStrike" u="none">
                <a:solidFill>
                  <a:srgbClr val="000000"/>
                </a:solidFill>
                <a:effectLst/>
                <a:uFillTx/>
                <a:latin typeface="Arial"/>
              </a:rPr>
              <a:t>Implications</a:t>
            </a:r>
            <a:endParaRPr b="0" lang="en-US" sz="1400" strike="noStrike" u="none">
              <a:solidFill>
                <a:srgbClr val="000000"/>
              </a:solidFill>
              <a:effectLst/>
              <a:uFillTx/>
              <a:latin typeface="Arial"/>
            </a:endParaRPr>
          </a:p>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Risk profile will be idiosyncratic to each deal; however, some counterparties are likely to meet all criteria (credit, etc.) </a:t>
            </a:r>
            <a:endParaRPr b="0" lang="en-US" sz="1400" strike="noStrike" u="none">
              <a:solidFill>
                <a:srgbClr val="000000"/>
              </a:solidFill>
              <a:effectLst/>
              <a:uFillTx/>
              <a:latin typeface="Arial"/>
            </a:endParaRPr>
          </a:p>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400" strike="noStrike" u="none">
              <a:solidFill>
                <a:srgbClr val="000000"/>
              </a:solidFill>
              <a:effectLst/>
              <a:uFillTx/>
              <a:latin typeface="Arial"/>
            </a:endParaRPr>
          </a:p>
        </p:txBody>
      </p:sp>
      <p:sp>
        <p:nvSpPr>
          <p:cNvPr id="649" name=""/>
          <p:cNvSpPr/>
          <p:nvPr/>
        </p:nvSpPr>
        <p:spPr>
          <a:xfrm>
            <a:off x="4559040" y="1117440"/>
            <a:ext cx="2228040" cy="213840"/>
          </a:xfrm>
          <a:prstGeom prst="rect">
            <a:avLst/>
          </a:prstGeom>
          <a:noFill/>
          <a:ln w="0">
            <a:noFill/>
          </a:ln>
        </p:spPr>
        <p:style>
          <a:lnRef idx="0"/>
          <a:fillRef idx="0"/>
          <a:effectRef idx="0"/>
          <a:fontRef idx="minor"/>
        </p:style>
        <p:txBody>
          <a:bodyPr wrap="none" lIns="3960" rIns="3960" tIns="0" bIns="0" anchor="t">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400" strike="noStrike" u="none">
                <a:solidFill>
                  <a:srgbClr val="000000"/>
                </a:solidFill>
                <a:effectLst/>
                <a:uFillTx/>
                <a:latin typeface="Arial"/>
              </a:rPr>
              <a:t>Data center monetizations</a:t>
            </a:r>
            <a:endParaRPr b="0" lang="en-US" sz="1400" strike="noStrike" u="none">
              <a:solidFill>
                <a:srgbClr val="000000"/>
              </a:solidFill>
              <a:effectLst/>
              <a:uFillTx/>
              <a:latin typeface="Arial"/>
            </a:endParaRPr>
          </a:p>
        </p:txBody>
      </p:sp>
      <p:sp>
        <p:nvSpPr>
          <p:cNvPr id="650" name=""/>
          <p:cNvSpPr/>
          <p:nvPr/>
        </p:nvSpPr>
        <p:spPr>
          <a:xfrm>
            <a:off x="209520" y="961920"/>
            <a:ext cx="4195800" cy="5419800"/>
          </a:xfrm>
          <a:prstGeom prst="rect">
            <a:avLst/>
          </a:prstGeom>
          <a:solidFill>
            <a:srgbClr val="d0d0d0"/>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651" name=""/>
          <p:cNvSpPr/>
          <p:nvPr/>
        </p:nvSpPr>
        <p:spPr>
          <a:xfrm>
            <a:off x="353880" y="1467000"/>
            <a:ext cx="3963960" cy="1506240"/>
          </a:xfrm>
          <a:prstGeom prst="rect">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652" name=""/>
          <p:cNvSpPr/>
          <p:nvPr/>
        </p:nvSpPr>
        <p:spPr>
          <a:xfrm>
            <a:off x="446040" y="1530360"/>
            <a:ext cx="3708360" cy="1201680"/>
          </a:xfrm>
          <a:prstGeom prst="rect">
            <a:avLst/>
          </a:prstGeom>
          <a:noFill/>
          <a:ln w="0">
            <a:noFill/>
          </a:ln>
        </p:spPr>
        <p:style>
          <a:lnRef idx="0"/>
          <a:fillRef idx="0"/>
          <a:effectRef idx="0"/>
          <a:fontRef idx="minor"/>
        </p:style>
        <p:txBody>
          <a:bodyPr lIns="3960" rIns="3960" tIns="0" bIns="0" anchor="t">
            <a:norm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400" strike="noStrike" u="none">
                <a:solidFill>
                  <a:srgbClr val="000000"/>
                </a:solidFill>
                <a:effectLst/>
                <a:uFillTx/>
                <a:latin typeface="Arial"/>
              </a:rPr>
              <a:t>EBS’ value proposition to the enterprise</a:t>
            </a:r>
            <a:endParaRPr b="0" lang="en-US" sz="1400" strike="noStrike" u="none">
              <a:solidFill>
                <a:srgbClr val="000000"/>
              </a:solidFill>
              <a:effectLst/>
              <a:uFillTx/>
              <a:latin typeface="Arial"/>
            </a:endParaRPr>
          </a:p>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Provide on-demand (sell a call option on) data center capacity to mitigate build-out risk </a:t>
            </a:r>
            <a:endParaRPr b="0" lang="en-US" sz="1400" strike="noStrike" u="none">
              <a:solidFill>
                <a:srgbClr val="000000"/>
              </a:solidFill>
              <a:effectLst/>
              <a:uFillTx/>
              <a:latin typeface="Arial"/>
            </a:endParaRPr>
          </a:p>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400" strike="noStrike" u="none">
              <a:solidFill>
                <a:srgbClr val="000000"/>
              </a:solidFill>
              <a:effectLst/>
              <a:uFillTx/>
              <a:latin typeface="Arial"/>
            </a:endParaRPr>
          </a:p>
        </p:txBody>
      </p:sp>
      <p:sp>
        <p:nvSpPr>
          <p:cNvPr id="653" name=""/>
          <p:cNvSpPr/>
          <p:nvPr/>
        </p:nvSpPr>
        <p:spPr>
          <a:xfrm>
            <a:off x="353880" y="3122640"/>
            <a:ext cx="3963960" cy="1511280"/>
          </a:xfrm>
          <a:prstGeom prst="rect">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654" name=""/>
          <p:cNvSpPr/>
          <p:nvPr/>
        </p:nvSpPr>
        <p:spPr>
          <a:xfrm>
            <a:off x="446040" y="3141720"/>
            <a:ext cx="3830760" cy="1417680"/>
          </a:xfrm>
          <a:prstGeom prst="rect">
            <a:avLst/>
          </a:prstGeom>
          <a:noFill/>
          <a:ln w="0">
            <a:noFill/>
          </a:ln>
        </p:spPr>
        <p:style>
          <a:lnRef idx="0"/>
          <a:fillRef idx="0"/>
          <a:effectRef idx="0"/>
          <a:fontRef idx="minor"/>
        </p:style>
        <p:txBody>
          <a:bodyPr lIns="3960" rIns="3960" tIns="0" bIns="0" anchor="t">
            <a:normAutofit fontScale="92500" lnSpcReduction="9999"/>
          </a:bodyPr>
          <a:p>
            <a:pPr marL="214200" indent="-214200">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400" strike="noStrike" u="none">
                <a:solidFill>
                  <a:srgbClr val="000000"/>
                </a:solidFill>
                <a:effectLst/>
                <a:uFillTx/>
                <a:latin typeface="Arial"/>
              </a:rPr>
              <a:t>Assessment</a:t>
            </a:r>
            <a:endParaRPr b="0" lang="en-US" sz="1400" strike="noStrike" u="none">
              <a:solidFill>
                <a:srgbClr val="000000"/>
              </a:solidFill>
              <a:effectLst/>
              <a:uFillTx/>
              <a:latin typeface="Arial"/>
            </a:endParaRPr>
          </a:p>
          <a:p>
            <a:pPr marL="214200" indent="-214200">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a:t>
            </a:r>
            <a:r>
              <a:rPr b="0" lang="en-US" sz="1400" strike="noStrike" u="none">
                <a:solidFill>
                  <a:srgbClr val="000000"/>
                </a:solidFill>
                <a:effectLst/>
                <a:uFillTx/>
                <a:latin typeface="Arial"/>
              </a:rPr>
              <a:t>	</a:t>
            </a:r>
            <a:r>
              <a:rPr b="0" lang="en-US" sz="1400" strike="noStrike" u="none">
                <a:solidFill>
                  <a:srgbClr val="000000"/>
                </a:solidFill>
                <a:effectLst/>
                <a:uFillTx/>
                <a:latin typeface="Arial"/>
              </a:rPr>
              <a:t>Short position</a:t>
            </a:r>
            <a:endParaRPr b="0" lang="en-US" sz="1400" strike="noStrike" u="none">
              <a:solidFill>
                <a:srgbClr val="000000"/>
              </a:solidFill>
              <a:effectLst/>
              <a:uFillTx/>
              <a:latin typeface="Arial"/>
            </a:endParaRPr>
          </a:p>
          <a:p>
            <a:pPr marL="214200" indent="-214200">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a:t>
            </a:r>
            <a:r>
              <a:rPr b="0" lang="en-US" sz="1400" strike="noStrike" u="none">
                <a:solidFill>
                  <a:srgbClr val="000000"/>
                </a:solidFill>
                <a:effectLst/>
                <a:uFillTx/>
                <a:latin typeface="Arial"/>
              </a:rPr>
              <a:t>	</a:t>
            </a:r>
            <a:r>
              <a:rPr b="0" lang="en-US" sz="1400" strike="noStrike" u="none">
                <a:solidFill>
                  <a:srgbClr val="000000"/>
                </a:solidFill>
                <a:effectLst/>
                <a:uFillTx/>
                <a:latin typeface="Arial"/>
              </a:rPr>
              <a:t>Leverages underutilized EBS POPs</a:t>
            </a:r>
            <a:endParaRPr b="0" lang="en-US" sz="1400" strike="noStrike" u="none">
              <a:solidFill>
                <a:srgbClr val="000000"/>
              </a:solidFill>
              <a:effectLst/>
              <a:uFillTx/>
              <a:latin typeface="Arial"/>
            </a:endParaRPr>
          </a:p>
          <a:p>
            <a:pPr marL="214200" indent="-214200">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a:t>
            </a:r>
            <a:r>
              <a:rPr b="0" lang="en-US" sz="1400" strike="noStrike" u="none">
                <a:solidFill>
                  <a:srgbClr val="000000"/>
                </a:solidFill>
                <a:effectLst/>
                <a:uFillTx/>
                <a:latin typeface="Arial"/>
              </a:rPr>
              <a:t>	</a:t>
            </a:r>
            <a:r>
              <a:rPr b="0" lang="en-US" sz="1400" strike="noStrike" u="none">
                <a:solidFill>
                  <a:srgbClr val="000000"/>
                </a:solidFill>
                <a:effectLst/>
                <a:uFillTx/>
                <a:latin typeface="Arial"/>
              </a:rPr>
              <a:t>EBS POPs likely to be smaller than minimum economic facility size (~100,000 sq. ft.)</a:t>
            </a:r>
            <a:endParaRPr b="0" lang="en-US" sz="1400" strike="noStrike" u="none">
              <a:solidFill>
                <a:srgbClr val="000000"/>
              </a:solidFill>
              <a:effectLst/>
              <a:uFillTx/>
              <a:latin typeface="Arial"/>
            </a:endParaRPr>
          </a:p>
          <a:p>
            <a:pPr marL="214200" indent="-214200">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a:t>
            </a:r>
            <a:r>
              <a:rPr b="0" lang="en-US" sz="1400" strike="noStrike" u="none">
                <a:solidFill>
                  <a:srgbClr val="000000"/>
                </a:solidFill>
                <a:effectLst/>
                <a:uFillTx/>
                <a:latin typeface="Arial"/>
              </a:rPr>
              <a:t>	</a:t>
            </a:r>
            <a:r>
              <a:rPr b="0" lang="en-US" sz="1400" strike="noStrike" u="none">
                <a:solidFill>
                  <a:srgbClr val="000000"/>
                </a:solidFill>
                <a:effectLst/>
                <a:uFillTx/>
                <a:latin typeface="Arial"/>
              </a:rPr>
              <a:t>Unlikely to be a long term source of value given EBS’ limited inventory of POPs</a:t>
            </a:r>
            <a:endParaRPr b="0" lang="en-US" sz="1400" strike="noStrike" u="none">
              <a:solidFill>
                <a:srgbClr val="000000"/>
              </a:solidFill>
              <a:effectLst/>
              <a:uFillTx/>
              <a:latin typeface="Arial"/>
            </a:endParaRPr>
          </a:p>
          <a:p>
            <a:pPr marL="214200" indent="-214200">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400" strike="noStrike" u="none">
              <a:solidFill>
                <a:srgbClr val="000000"/>
              </a:solidFill>
              <a:effectLst/>
              <a:uFillTx/>
              <a:latin typeface="Arial"/>
            </a:endParaRPr>
          </a:p>
        </p:txBody>
      </p:sp>
      <p:sp>
        <p:nvSpPr>
          <p:cNvPr id="655" name=""/>
          <p:cNvSpPr/>
          <p:nvPr/>
        </p:nvSpPr>
        <p:spPr>
          <a:xfrm>
            <a:off x="353880" y="4775040"/>
            <a:ext cx="3963960" cy="1508400"/>
          </a:xfrm>
          <a:prstGeom prst="rect">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656" name=""/>
          <p:cNvSpPr/>
          <p:nvPr/>
        </p:nvSpPr>
        <p:spPr>
          <a:xfrm>
            <a:off x="446040" y="4838760"/>
            <a:ext cx="3719520" cy="873000"/>
          </a:xfrm>
          <a:prstGeom prst="rect">
            <a:avLst/>
          </a:prstGeom>
          <a:noFill/>
          <a:ln w="0">
            <a:noFill/>
          </a:ln>
        </p:spPr>
        <p:style>
          <a:lnRef idx="0"/>
          <a:fillRef idx="0"/>
          <a:effectRef idx="0"/>
          <a:fontRef idx="minor"/>
        </p:style>
        <p:txBody>
          <a:bodyPr lIns="3960" rIns="3960" tIns="0" bIns="0" anchor="t">
            <a:norm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400" strike="noStrike" u="none">
                <a:solidFill>
                  <a:srgbClr val="000000"/>
                </a:solidFill>
                <a:effectLst/>
                <a:uFillTx/>
                <a:latin typeface="Arial"/>
              </a:rPr>
              <a:t>Implications</a:t>
            </a:r>
            <a:endParaRPr b="0" lang="en-US" sz="1400" strike="noStrike" u="none">
              <a:solidFill>
                <a:srgbClr val="000000"/>
              </a:solidFill>
              <a:effectLst/>
              <a:uFillTx/>
              <a:latin typeface="Arial"/>
            </a:endParaRPr>
          </a:p>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Most likely to gain acceptance from enterprise.coms and HSPs </a:t>
            </a:r>
            <a:endParaRPr b="0" lang="en-US" sz="1400" strike="noStrike" u="none">
              <a:solidFill>
                <a:srgbClr val="000000"/>
              </a:solidFill>
              <a:effectLst/>
              <a:uFillTx/>
              <a:latin typeface="Arial"/>
            </a:endParaRPr>
          </a:p>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400" strike="noStrike" u="none">
              <a:solidFill>
                <a:srgbClr val="000000"/>
              </a:solidFill>
              <a:effectLst/>
              <a:uFillTx/>
              <a:latin typeface="Arial"/>
            </a:endParaRPr>
          </a:p>
        </p:txBody>
      </p:sp>
      <p:sp>
        <p:nvSpPr>
          <p:cNvPr id="657" name=""/>
          <p:cNvSpPr/>
          <p:nvPr/>
        </p:nvSpPr>
        <p:spPr>
          <a:xfrm>
            <a:off x="347760" y="1117440"/>
            <a:ext cx="1663560" cy="213840"/>
          </a:xfrm>
          <a:prstGeom prst="rect">
            <a:avLst/>
          </a:prstGeom>
          <a:noFill/>
          <a:ln w="0">
            <a:noFill/>
          </a:ln>
        </p:spPr>
        <p:style>
          <a:lnRef idx="0"/>
          <a:fillRef idx="0"/>
          <a:effectRef idx="0"/>
          <a:fontRef idx="minor"/>
        </p:style>
        <p:txBody>
          <a:bodyPr wrap="none" lIns="3960" rIns="3960" tIns="0" bIns="0" anchor="t">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400" strike="noStrike" u="none">
                <a:solidFill>
                  <a:srgbClr val="000000"/>
                </a:solidFill>
                <a:effectLst/>
                <a:uFillTx/>
                <a:latin typeface="Arial"/>
              </a:rPr>
              <a:t>Virtual data centers</a:t>
            </a:r>
            <a:endParaRPr b="0" lang="en-US" sz="1400" strike="noStrike" u="none">
              <a:solidFill>
                <a:srgbClr val="000000"/>
              </a:solidFill>
              <a:effectLst/>
              <a:uFillTx/>
              <a:latin typeface="Arial"/>
            </a:endParaRPr>
          </a:p>
        </p:txBody>
      </p:sp>
      <p:sp>
        <p:nvSpPr>
          <p:cNvPr id="3" name="PlaceHolder 2"/>
          <p:cNvSpPr>
            <a:spLocks noGrp="1"/>
          </p:cNvSpPr>
          <p:nvPr>
            <p:ph type="sldNum" idx="2"/>
          </p:nvPr>
        </p:nvSpPr>
        <p:spPr/>
        <p:txBody>
          <a:bodyPr/>
          <a:p>
            <a:fld id="{800887D8-A6B4-46C3-9BE6-3E2DAF74CA3B}" type="slidenum">
              <a:t>20</a:t>
            </a:fld>
          </a:p>
        </p:txBody>
      </p:sp>
    </p:spTree>
  </p:cSld>
  <mc:AlternateContent>
    <mc:Choice Requires="p14">
      <p:transition spd="slow" p14:dur="2000"/>
    </mc:Choice>
    <mc:Fallback>
      <p:transition spd="slow"/>
    </mc:Fallback>
  </mc:AlternateContent>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658" name="PlaceHolder 1"/>
          <p:cNvSpPr>
            <a:spLocks noGrp="1"/>
          </p:cNvSpPr>
          <p:nvPr>
            <p:ph type="title"/>
          </p:nvPr>
        </p:nvSpPr>
        <p:spPr>
          <a:xfrm>
            <a:off x="139320" y="227160"/>
            <a:ext cx="8591400" cy="289800"/>
          </a:xfrm>
          <a:prstGeom prst="rect">
            <a:avLst/>
          </a:prstGeom>
          <a:noFill/>
          <a:ln w="0">
            <a:noFill/>
          </a:ln>
        </p:spPr>
        <p:txBody>
          <a:bodyPr lIns="0" rIns="0" tIns="0" bIns="0" anchor="t">
            <a:spAutoFit/>
          </a:bodyPr>
          <a:p>
            <a:pPr indent="0">
              <a:buNone/>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900" strike="noStrike" u="none">
                <a:solidFill>
                  <a:srgbClr val="000000"/>
                </a:solidFill>
                <a:effectLst/>
                <a:uFillTx/>
                <a:latin typeface="Arial"/>
              </a:rPr>
              <a:t>PRODUCT COMPETITIVENESS IMPLICATIONS</a:t>
            </a:r>
            <a:endParaRPr b="1" lang="en-US" sz="1900" strike="noStrike" u="none">
              <a:solidFill>
                <a:srgbClr val="000000"/>
              </a:solidFill>
              <a:effectLst/>
              <a:uFillTx/>
              <a:latin typeface="Arial"/>
            </a:endParaRPr>
          </a:p>
        </p:txBody>
      </p:sp>
      <p:grpSp>
        <p:nvGrpSpPr>
          <p:cNvPr id="659" name=""/>
          <p:cNvGrpSpPr/>
          <p:nvPr/>
        </p:nvGrpSpPr>
        <p:grpSpPr>
          <a:xfrm>
            <a:off x="136440" y="1116000"/>
            <a:ext cx="2919240" cy="4901760"/>
            <a:chOff x="136440" y="1116000"/>
            <a:chExt cx="2919240" cy="4901760"/>
          </a:xfrm>
        </p:grpSpPr>
        <p:sp>
          <p:nvSpPr>
            <p:cNvPr id="660" name=""/>
            <p:cNvSpPr/>
            <p:nvPr/>
          </p:nvSpPr>
          <p:spPr>
            <a:xfrm>
              <a:off x="136440" y="1116000"/>
              <a:ext cx="2076480" cy="1257840"/>
            </a:xfrm>
            <a:prstGeom prst="rect">
              <a:avLst/>
            </a:prstGeom>
            <a:solidFill>
              <a:srgbClr val="d0d0d0"/>
            </a:solidFill>
            <a:ln w="12600">
              <a:solidFill>
                <a:srgbClr val="000000"/>
              </a:solidFill>
              <a:miter/>
            </a:ln>
          </p:spPr>
          <p:style>
            <a:lnRef idx="0"/>
            <a:fillRef idx="0"/>
            <a:effectRef idx="0"/>
            <a:fontRef idx="minor"/>
          </p:style>
          <p:txBody>
            <a:bodyPr lIns="90000" rIns="90000" tIns="46800" bIns="46800" anchor="t">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Finance and structuring</a:t>
              </a:r>
              <a:endParaRPr b="0" lang="en-US" sz="1600" strike="noStrike" u="none">
                <a:solidFill>
                  <a:srgbClr val="000000"/>
                </a:solidFill>
                <a:effectLst/>
                <a:uFillTx/>
                <a:latin typeface="Arial"/>
              </a:endParaRPr>
            </a:p>
          </p:txBody>
        </p:sp>
        <p:sp>
          <p:nvSpPr>
            <p:cNvPr id="661" name=""/>
            <p:cNvSpPr/>
            <p:nvPr/>
          </p:nvSpPr>
          <p:spPr>
            <a:xfrm>
              <a:off x="136440" y="2373840"/>
              <a:ext cx="2235960" cy="161280"/>
            </a:xfrm>
            <a:prstGeom prst="rect">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662" name=""/>
            <p:cNvSpPr/>
            <p:nvPr/>
          </p:nvSpPr>
          <p:spPr>
            <a:xfrm>
              <a:off x="136440" y="2535120"/>
              <a:ext cx="2330280" cy="626400"/>
            </a:xfrm>
            <a:prstGeom prst="rect">
              <a:avLst/>
            </a:prstGeom>
            <a:solidFill>
              <a:srgbClr val="d0d0d0"/>
            </a:solidFill>
            <a:ln w="12600">
              <a:solidFill>
                <a:srgbClr val="000000"/>
              </a:solidFill>
              <a:miter/>
            </a:ln>
          </p:spPr>
          <p:style>
            <a:lnRef idx="0"/>
            <a:fillRef idx="0"/>
            <a:effectRef idx="0"/>
            <a:fontRef idx="minor"/>
          </p:style>
          <p:txBody>
            <a:bodyPr lIns="90000" rIns="90000" tIns="46800" bIns="46800" anchor="t">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Horizontal services</a:t>
              </a:r>
              <a:endParaRPr b="0" lang="en-US" sz="1600" strike="noStrike" u="none">
                <a:solidFill>
                  <a:srgbClr val="000000"/>
                </a:solidFill>
                <a:effectLst/>
                <a:uFillTx/>
                <a:latin typeface="Arial"/>
              </a:endParaRPr>
            </a:p>
          </p:txBody>
        </p:sp>
        <p:sp>
          <p:nvSpPr>
            <p:cNvPr id="663" name=""/>
            <p:cNvSpPr/>
            <p:nvPr/>
          </p:nvSpPr>
          <p:spPr>
            <a:xfrm>
              <a:off x="136440" y="3161520"/>
              <a:ext cx="2509560" cy="165960"/>
            </a:xfrm>
            <a:prstGeom prst="rect">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664" name=""/>
            <p:cNvSpPr/>
            <p:nvPr/>
          </p:nvSpPr>
          <p:spPr>
            <a:xfrm>
              <a:off x="136440" y="3331440"/>
              <a:ext cx="2580480" cy="687960"/>
            </a:xfrm>
            <a:prstGeom prst="rect">
              <a:avLst/>
            </a:prstGeom>
            <a:solidFill>
              <a:srgbClr val="d0d0d0"/>
            </a:solidFill>
            <a:ln w="12600">
              <a:solidFill>
                <a:srgbClr val="000000"/>
              </a:solidFill>
              <a:miter/>
            </a:ln>
          </p:spPr>
          <p:style>
            <a:lnRef idx="0"/>
            <a:fillRef idx="0"/>
            <a:effectRef idx="0"/>
            <a:fontRef idx="minor"/>
          </p:style>
          <p:txBody>
            <a:bodyPr lIns="90000" rIns="90000" tIns="46800" bIns="46800" anchor="t">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Network management and services</a:t>
              </a:r>
              <a:endParaRPr b="0" lang="en-US" sz="1600" strike="noStrike" u="none">
                <a:solidFill>
                  <a:srgbClr val="000000"/>
                </a:solidFill>
                <a:effectLst/>
                <a:uFillTx/>
                <a:latin typeface="Arial"/>
              </a:endParaRPr>
            </a:p>
          </p:txBody>
        </p:sp>
        <p:sp>
          <p:nvSpPr>
            <p:cNvPr id="665" name=""/>
            <p:cNvSpPr/>
            <p:nvPr/>
          </p:nvSpPr>
          <p:spPr>
            <a:xfrm>
              <a:off x="136440" y="5822640"/>
              <a:ext cx="2919240" cy="195120"/>
            </a:xfrm>
            <a:prstGeom prst="rect">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666" name=""/>
            <p:cNvSpPr/>
            <p:nvPr/>
          </p:nvSpPr>
          <p:spPr>
            <a:xfrm>
              <a:off x="136440" y="4703760"/>
              <a:ext cx="2805120" cy="1105920"/>
            </a:xfrm>
            <a:prstGeom prst="rect">
              <a:avLst/>
            </a:prstGeom>
            <a:solidFill>
              <a:srgbClr val="d0d0d0"/>
            </a:solidFill>
            <a:ln w="12600">
              <a:solidFill>
                <a:srgbClr val="000000"/>
              </a:solidFill>
              <a:miter/>
            </a:ln>
          </p:spPr>
          <p:style>
            <a:lnRef idx="0"/>
            <a:fillRef idx="0"/>
            <a:effectRef idx="0"/>
            <a:fontRef idx="minor"/>
          </p:style>
          <p:txBody>
            <a:bodyPr lIns="90000" rIns="90000" tIns="46800" bIns="46800" anchor="t">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Basic voice and data services</a:t>
              </a:r>
              <a:endParaRPr b="0" lang="en-US" sz="1600" strike="noStrike" u="none">
                <a:solidFill>
                  <a:srgbClr val="000000"/>
                </a:solidFill>
                <a:effectLst/>
                <a:uFillTx/>
                <a:latin typeface="Arial"/>
              </a:endParaRPr>
            </a:p>
          </p:txBody>
        </p:sp>
        <p:sp>
          <p:nvSpPr>
            <p:cNvPr id="667" name=""/>
            <p:cNvSpPr/>
            <p:nvPr/>
          </p:nvSpPr>
          <p:spPr>
            <a:xfrm>
              <a:off x="136440" y="4019400"/>
              <a:ext cx="2691360" cy="687960"/>
            </a:xfrm>
            <a:prstGeom prst="rect">
              <a:avLst/>
            </a:prstGeom>
            <a:solidFill>
              <a:srgbClr val="d0d0d0"/>
            </a:solidFill>
            <a:ln w="12600">
              <a:solidFill>
                <a:srgbClr val="000000"/>
              </a:solidFill>
              <a:miter/>
            </a:ln>
          </p:spPr>
          <p:style>
            <a:lnRef idx="0"/>
            <a:fillRef idx="0"/>
            <a:effectRef idx="0"/>
            <a:fontRef idx="minor"/>
          </p:style>
          <p:txBody>
            <a:bodyPr lIns="90000" rIns="90000" tIns="46800" bIns="46800" anchor="t">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Enhanced transport and access services</a:t>
              </a:r>
              <a:endParaRPr b="0" lang="en-US" sz="1600" strike="noStrike" u="none">
                <a:solidFill>
                  <a:srgbClr val="000000"/>
                </a:solidFill>
                <a:effectLst/>
                <a:uFillTx/>
                <a:latin typeface="Arial"/>
              </a:endParaRPr>
            </a:p>
          </p:txBody>
        </p:sp>
      </p:grpSp>
      <p:sp>
        <p:nvSpPr>
          <p:cNvPr id="668" name="McK Footnote"/>
          <p:cNvSpPr/>
          <p:nvPr/>
        </p:nvSpPr>
        <p:spPr>
          <a:xfrm>
            <a:off x="139680" y="6361920"/>
            <a:ext cx="8591400" cy="183240"/>
          </a:xfrm>
          <a:prstGeom prst="rect">
            <a:avLst/>
          </a:prstGeom>
          <a:noFill/>
          <a:ln w="0">
            <a:noFill/>
          </a:ln>
        </p:spPr>
        <p:style>
          <a:lnRef idx="0"/>
          <a:fillRef idx="0"/>
          <a:effectRef idx="0"/>
          <a:fontRef idx="minor"/>
        </p:style>
        <p:txBody>
          <a:bodyPr lIns="0" rIns="0" tIns="0" bIns="0" anchor="b">
            <a:spAutoFit/>
          </a:bodyPr>
          <a:p>
            <a:pPr marL="563400" indent="-563400">
              <a:spcAft>
                <a:spcPts val="201"/>
              </a:spcAft>
              <a:tabLst>
                <a:tab algn="l" pos="0"/>
                <a:tab algn="r" pos="5176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Source:</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McKinsey analysis</a:t>
            </a:r>
            <a:endParaRPr b="0" lang="en-US" sz="1200" strike="noStrike" u="none">
              <a:solidFill>
                <a:srgbClr val="000000"/>
              </a:solidFill>
              <a:effectLst/>
              <a:uFillTx/>
              <a:latin typeface="Arial"/>
            </a:endParaRPr>
          </a:p>
        </p:txBody>
      </p:sp>
      <p:sp>
        <p:nvSpPr>
          <p:cNvPr id="669" name=""/>
          <p:cNvSpPr/>
          <p:nvPr/>
        </p:nvSpPr>
        <p:spPr>
          <a:xfrm>
            <a:off x="3873600" y="1042920"/>
            <a:ext cx="4856040" cy="5391360"/>
          </a:xfrm>
          <a:prstGeom prst="rect">
            <a:avLst/>
          </a:prstGeom>
          <a:noFill/>
          <a:ln w="0">
            <a:noFill/>
          </a:ln>
        </p:spPr>
        <p:style>
          <a:lnRef idx="0"/>
          <a:fillRef idx="0"/>
          <a:effectRef idx="0"/>
          <a:fontRef idx="minor"/>
        </p:style>
        <p:txBody>
          <a:bodyPr lIns="0" rIns="0" tIns="0" bIns="0" anchor="t">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600" strike="noStrike" u="none">
                <a:solidFill>
                  <a:srgbClr val="000000"/>
                </a:solidFill>
                <a:effectLst/>
                <a:uFillTx/>
                <a:latin typeface="Arial"/>
              </a:rPr>
              <a:t>Overall hypothesis</a:t>
            </a:r>
            <a:endParaRPr b="0" lang="en-US" sz="1600" strike="noStrike" u="none">
              <a:solidFill>
                <a:srgbClr val="000000"/>
              </a:solidFill>
              <a:effectLst/>
              <a:uFillTx/>
              <a:latin typeface="Arial"/>
            </a:endParaRPr>
          </a:p>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600" strike="noStrike" u="none">
              <a:solidFill>
                <a:srgbClr val="000000"/>
              </a:solidFill>
              <a:effectLst/>
              <a:uFillTx/>
              <a:latin typeface="Arial"/>
            </a:endParaRPr>
          </a:p>
          <a:p>
            <a:pPr lvl="1" marL="144360" indent="-14292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From the perspective of most Enterprise customers, EBS will likely be perceived as narrowly focused and relatively disadvantaged (technically) as a bandwidth and storage provider</a:t>
            </a:r>
            <a:endParaRPr b="0" lang="en-US" sz="1600" strike="noStrike" u="none">
              <a:solidFill>
                <a:srgbClr val="000000"/>
              </a:solidFill>
              <a:effectLst/>
              <a:uFillTx/>
              <a:latin typeface="Arial"/>
            </a:endParaRPr>
          </a:p>
          <a:p>
            <a:pPr lvl="1" marL="144360" indent="-14292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600" strike="noStrike" u="none">
              <a:solidFill>
                <a:srgbClr val="000000"/>
              </a:solidFill>
              <a:effectLst/>
              <a:uFillTx/>
              <a:latin typeface="Arial"/>
            </a:endParaRPr>
          </a:p>
          <a:p>
            <a:pPr lvl="1" marL="144360" indent="-14292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EBS’ distinctiveness centers around:</a:t>
            </a:r>
            <a:endParaRPr b="0" lang="en-US" sz="1600" strike="noStrike" u="none">
              <a:solidFill>
                <a:srgbClr val="000000"/>
              </a:solidFill>
              <a:effectLst/>
              <a:uFillTx/>
              <a:latin typeface="Arial"/>
            </a:endParaRPr>
          </a:p>
          <a:p>
            <a:pPr lvl="2" marL="295200" indent="-149040">
              <a:buClr>
                <a:srgbClr val="000000"/>
              </a:buClr>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Risk management such as innovative pricing regimes (e.g., peak and off-peak) and optionality (e.g., storage call options)</a:t>
            </a:r>
            <a:endParaRPr b="0" lang="en-US" sz="1600" strike="noStrike" u="none">
              <a:solidFill>
                <a:srgbClr val="000000"/>
              </a:solidFill>
              <a:effectLst/>
              <a:uFillTx/>
              <a:latin typeface="Arial"/>
            </a:endParaRPr>
          </a:p>
          <a:p>
            <a:pPr lvl="2" marL="295200" indent="-149040">
              <a:buClr>
                <a:srgbClr val="000000"/>
              </a:buClr>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Structured cash and earnings management (e.g., contract and data center monetizations)</a:t>
            </a:r>
            <a:endParaRPr b="0" lang="en-US" sz="1600" strike="noStrike" u="none">
              <a:solidFill>
                <a:srgbClr val="000000"/>
              </a:solidFill>
              <a:effectLst/>
              <a:uFillTx/>
              <a:latin typeface="Arial"/>
            </a:endParaRPr>
          </a:p>
          <a:p>
            <a:pPr lvl="2" marL="295200" indent="-149040">
              <a:buClr>
                <a:srgbClr val="000000"/>
              </a:buClr>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Discounted pricing on transit and transport</a:t>
            </a:r>
            <a:endParaRPr b="0" lang="en-US" sz="1600" strike="noStrike" u="none">
              <a:solidFill>
                <a:srgbClr val="000000"/>
              </a:solidFill>
              <a:effectLst/>
              <a:uFillTx/>
              <a:latin typeface="Arial"/>
            </a:endParaRPr>
          </a:p>
          <a:p>
            <a:pPr lvl="2" marL="295200" indent="-149040">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600" strike="noStrike" u="none">
              <a:solidFill>
                <a:srgbClr val="000000"/>
              </a:solidFill>
              <a:effectLst/>
              <a:uFillTx/>
              <a:latin typeface="Arial"/>
            </a:endParaRPr>
          </a:p>
          <a:p>
            <a:pPr lvl="1" marL="144360" indent="-14292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Several product hypotheses merit further exploration:</a:t>
            </a:r>
            <a:endParaRPr b="0" lang="en-US" sz="1600" strike="noStrike" u="none">
              <a:solidFill>
                <a:srgbClr val="000000"/>
              </a:solidFill>
              <a:effectLst/>
              <a:uFillTx/>
              <a:latin typeface="Arial"/>
            </a:endParaRPr>
          </a:p>
          <a:p>
            <a:pPr lvl="2" marL="295200" indent="-149040">
              <a:buClr>
                <a:srgbClr val="000000"/>
              </a:buClr>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Bandwidth monetizations</a:t>
            </a:r>
            <a:endParaRPr b="0" lang="en-US" sz="1600" strike="noStrike" u="none">
              <a:solidFill>
                <a:srgbClr val="000000"/>
              </a:solidFill>
              <a:effectLst/>
              <a:uFillTx/>
              <a:latin typeface="Arial"/>
            </a:endParaRPr>
          </a:p>
          <a:p>
            <a:pPr lvl="2" marL="295200" indent="-149040">
              <a:buClr>
                <a:srgbClr val="000000"/>
              </a:buClr>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Data center monetizations</a:t>
            </a:r>
            <a:endParaRPr b="0" lang="en-US" sz="1600" strike="noStrike" u="none">
              <a:solidFill>
                <a:srgbClr val="000000"/>
              </a:solidFill>
              <a:effectLst/>
              <a:uFillTx/>
              <a:latin typeface="Arial"/>
            </a:endParaRPr>
          </a:p>
          <a:p>
            <a:pPr lvl="2" marL="295200" indent="-149040">
              <a:buClr>
                <a:srgbClr val="000000"/>
              </a:buClr>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Virtual data centers </a:t>
            </a:r>
            <a:endParaRPr b="0" lang="en-US" sz="1600" strike="noStrike" u="none">
              <a:solidFill>
                <a:srgbClr val="000000"/>
              </a:solidFill>
              <a:effectLst/>
              <a:uFillTx/>
              <a:latin typeface="Arial"/>
            </a:endParaRPr>
          </a:p>
          <a:p>
            <a:pPr lvl="2" marL="295200" indent="-149040">
              <a:buClr>
                <a:srgbClr val="000000"/>
              </a:buClr>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Storage</a:t>
            </a:r>
            <a:endParaRPr b="0" lang="en-US" sz="1600" strike="noStrike" u="none">
              <a:solidFill>
                <a:srgbClr val="000000"/>
              </a:solidFill>
              <a:effectLst/>
              <a:uFillTx/>
              <a:latin typeface="Arial"/>
            </a:endParaRPr>
          </a:p>
          <a:p>
            <a:pPr lvl="2" marL="295200" indent="-149040">
              <a:buClr>
                <a:srgbClr val="000000"/>
              </a:buClr>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600" strike="noStrike" u="none">
              <a:solidFill>
                <a:srgbClr val="000000"/>
              </a:solidFill>
              <a:effectLst/>
              <a:uFillTx/>
              <a:latin typeface="Arial"/>
            </a:endParaRPr>
          </a:p>
        </p:txBody>
      </p:sp>
      <p:sp>
        <p:nvSpPr>
          <p:cNvPr id="670" name=""/>
          <p:cNvSpPr/>
          <p:nvPr/>
        </p:nvSpPr>
        <p:spPr>
          <a:xfrm>
            <a:off x="3873600" y="1419120"/>
            <a:ext cx="4705200" cy="0"/>
          </a:xfrm>
          <a:prstGeom prst="line">
            <a:avLst/>
          </a:prstGeom>
          <a:ln w="1260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3" name="PlaceHolder 2"/>
          <p:cNvSpPr>
            <a:spLocks noGrp="1"/>
          </p:cNvSpPr>
          <p:nvPr>
            <p:ph type="sldNum" idx="2"/>
          </p:nvPr>
        </p:nvSpPr>
        <p:spPr/>
        <p:txBody>
          <a:bodyPr/>
          <a:p>
            <a:fld id="{1F4C94A8-18E4-472F-97F5-1BB19211AD02}" type="slidenum">
              <a:t>21</a:t>
            </a:fld>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671" name="PlaceHolder 1"/>
          <p:cNvSpPr>
            <a:spLocks noGrp="1"/>
          </p:cNvSpPr>
          <p:nvPr>
            <p:ph type="title"/>
          </p:nvPr>
        </p:nvSpPr>
        <p:spPr>
          <a:xfrm>
            <a:off x="139320" y="227160"/>
            <a:ext cx="8591400" cy="289800"/>
          </a:xfrm>
          <a:prstGeom prst="rect">
            <a:avLst/>
          </a:prstGeom>
          <a:noFill/>
          <a:ln w="0">
            <a:noFill/>
          </a:ln>
        </p:spPr>
        <p:txBody>
          <a:bodyPr lIns="0" rIns="0" tIns="0" bIns="0" anchor="t">
            <a:spAutoFit/>
          </a:bodyPr>
          <a:p>
            <a:pPr indent="0">
              <a:buNone/>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900" strike="noStrike" u="none">
                <a:solidFill>
                  <a:srgbClr val="000000"/>
                </a:solidFill>
                <a:effectLst/>
                <a:uFillTx/>
                <a:latin typeface="Arial"/>
              </a:rPr>
              <a:t>PRODUCT HORIZONS</a:t>
            </a:r>
            <a:endParaRPr b="1" lang="en-US" sz="1900" strike="noStrike" u="none">
              <a:solidFill>
                <a:srgbClr val="000000"/>
              </a:solidFill>
              <a:effectLst/>
              <a:uFillTx/>
              <a:latin typeface="Arial"/>
            </a:endParaRPr>
          </a:p>
        </p:txBody>
      </p:sp>
      <p:sp>
        <p:nvSpPr>
          <p:cNvPr id="672" name="PlaceHolder 2"/>
          <p:cNvSpPr>
            <a:spLocks noGrp="1"/>
          </p:cNvSpPr>
          <p:nvPr>
            <p:ph/>
          </p:nvPr>
        </p:nvSpPr>
        <p:spPr>
          <a:xfrm>
            <a:off x="1734840" y="2111040"/>
            <a:ext cx="2112840" cy="1829160"/>
          </a:xfrm>
          <a:prstGeom prst="rect">
            <a:avLst/>
          </a:prstGeom>
          <a:noFill/>
          <a:ln w="0">
            <a:noFill/>
          </a:ln>
        </p:spPr>
        <p:txBody>
          <a:bodyPr lIns="0" rIns="0" tIns="0" bIns="0" anchor="t">
            <a:normAutofit/>
          </a:bodyPr>
          <a:p>
            <a:pPr lvl="1" marL="144360" indent="-14292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Intermediation of incumbent bandwidth provider contracts (financial)</a:t>
            </a:r>
            <a:endParaRPr b="0" lang="en-US" sz="1200" strike="noStrike" u="none">
              <a:solidFill>
                <a:srgbClr val="000000"/>
              </a:solidFill>
              <a:effectLst/>
              <a:uFillTx/>
              <a:latin typeface="Arial"/>
            </a:endParaRPr>
          </a:p>
          <a:p>
            <a:pPr lvl="1" marL="144360" indent="-14292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Monetizations</a:t>
            </a:r>
            <a:endParaRPr b="0" lang="en-US" sz="1200" strike="noStrike" u="none">
              <a:solidFill>
                <a:srgbClr val="000000"/>
              </a:solidFill>
              <a:effectLst/>
              <a:uFillTx/>
              <a:latin typeface="Arial"/>
            </a:endParaRPr>
          </a:p>
          <a:p>
            <a:pPr lvl="1" marL="144360" indent="-14292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Virtual data centers</a:t>
            </a:r>
            <a:endParaRPr b="0" lang="en-US" sz="1200" strike="noStrike" u="none">
              <a:solidFill>
                <a:srgbClr val="000000"/>
              </a:solidFill>
              <a:effectLst/>
              <a:uFillTx/>
              <a:latin typeface="Arial"/>
            </a:endParaRPr>
          </a:p>
          <a:p>
            <a:pPr lvl="1" marL="144360" indent="-14292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Storage risk management</a:t>
            </a:r>
            <a:endParaRPr b="0" lang="en-US" sz="1200" strike="noStrike" u="none">
              <a:solidFill>
                <a:srgbClr val="000000"/>
              </a:solidFill>
              <a:effectLst/>
              <a:uFillTx/>
              <a:latin typeface="Arial"/>
            </a:endParaRPr>
          </a:p>
          <a:p>
            <a:pPr lvl="1" marL="144360" indent="-14292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Circuits</a:t>
            </a:r>
            <a:endParaRPr b="0" lang="en-US" sz="1200" strike="noStrike" u="none">
              <a:solidFill>
                <a:srgbClr val="000000"/>
              </a:solidFill>
              <a:effectLst/>
              <a:uFillTx/>
              <a:latin typeface="Arial"/>
            </a:endParaRPr>
          </a:p>
          <a:p>
            <a:pPr lvl="1" marL="144360" indent="-14292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Transit</a:t>
            </a:r>
            <a:endParaRPr b="0" lang="en-US" sz="1200" strike="noStrike" u="none">
              <a:solidFill>
                <a:srgbClr val="000000"/>
              </a:solidFill>
              <a:effectLst/>
              <a:uFillTx/>
              <a:latin typeface="Arial"/>
            </a:endParaRPr>
          </a:p>
          <a:p>
            <a:pPr lvl="1" marL="144360" indent="-14292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Media Cast</a:t>
            </a:r>
            <a:endParaRPr b="0" lang="en-US" sz="1200" strike="noStrike" u="none">
              <a:solidFill>
                <a:srgbClr val="000000"/>
              </a:solidFill>
              <a:effectLst/>
              <a:uFillTx/>
              <a:latin typeface="Arial"/>
            </a:endParaRPr>
          </a:p>
          <a:p>
            <a:pPr lvl="1" marL="144360" indent="-14292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Others TBD</a:t>
            </a:r>
            <a:endParaRPr b="0" lang="en-US" sz="1200" strike="noStrike" u="none">
              <a:solidFill>
                <a:srgbClr val="000000"/>
              </a:solidFill>
              <a:effectLst/>
              <a:uFillTx/>
              <a:latin typeface="Arial"/>
            </a:endParaRPr>
          </a:p>
        </p:txBody>
      </p:sp>
      <p:sp>
        <p:nvSpPr>
          <p:cNvPr id="673" name="McK Footnote"/>
          <p:cNvSpPr/>
          <p:nvPr/>
        </p:nvSpPr>
        <p:spPr>
          <a:xfrm>
            <a:off x="6216120" y="299880"/>
            <a:ext cx="2515680" cy="183240"/>
          </a:xfrm>
          <a:prstGeom prst="rect">
            <a:avLst/>
          </a:prstGeom>
          <a:noFill/>
          <a:ln w="0">
            <a:noFill/>
          </a:ln>
        </p:spPr>
        <p:style>
          <a:lnRef idx="0"/>
          <a:fillRef idx="0"/>
          <a:effectRef idx="0"/>
          <a:fontRef idx="minor"/>
        </p:style>
        <p:txBody>
          <a:bodyPr wrap="none" lIns="0" rIns="0" tIns="0" bIns="0" anchor="t">
            <a:spAutoFit/>
          </a:bodyPr>
          <a:p>
            <a:pPr algn="r">
              <a:tabLst>
                <a:tab algn="l" pos="0"/>
                <a:tab algn="l" pos="812880"/>
                <a:tab algn="l" pos="1625760"/>
                <a:tab algn="l" pos="2438280"/>
                <a:tab algn="l" pos="3251160"/>
                <a:tab algn="l" pos="4064040"/>
                <a:tab algn="l" pos="4876920"/>
                <a:tab algn="l" pos="5689440"/>
                <a:tab algn="l" pos="6502320"/>
                <a:tab algn="l" pos="7315200"/>
                <a:tab algn="l" pos="8128080"/>
                <a:tab algn="l" pos="8940960"/>
                <a:tab algn="l" pos="9753480"/>
                <a:tab algn="l" pos="10566360"/>
              </a:tabLst>
            </a:pPr>
            <a:r>
              <a:rPr b="0" i="1" lang="en-US" sz="1200" strike="noStrike" u="none">
                <a:solidFill>
                  <a:srgbClr val="000000"/>
                </a:solidFill>
                <a:effectLst/>
                <a:uFillTx/>
                <a:latin typeface="Arial"/>
              </a:rPr>
              <a:t>PRELIMINARY – FOR DISCUSSION</a:t>
            </a:r>
            <a:endParaRPr b="0" lang="en-US" sz="1200" strike="noStrike" u="none">
              <a:solidFill>
                <a:srgbClr val="000000"/>
              </a:solidFill>
              <a:effectLst/>
              <a:uFillTx/>
              <a:latin typeface="Arial"/>
            </a:endParaRPr>
          </a:p>
        </p:txBody>
      </p:sp>
      <p:grpSp>
        <p:nvGrpSpPr>
          <p:cNvPr id="674" name=""/>
          <p:cNvGrpSpPr/>
          <p:nvPr/>
        </p:nvGrpSpPr>
        <p:grpSpPr>
          <a:xfrm>
            <a:off x="6237360" y="284040"/>
            <a:ext cx="2492280" cy="195120"/>
            <a:chOff x="6237360" y="284040"/>
            <a:chExt cx="2492280" cy="195120"/>
          </a:xfrm>
        </p:grpSpPr>
        <p:sp>
          <p:nvSpPr>
            <p:cNvPr id="675" name=""/>
            <p:cNvSpPr/>
            <p:nvPr/>
          </p:nvSpPr>
          <p:spPr>
            <a:xfrm>
              <a:off x="6237360" y="284040"/>
              <a:ext cx="2492280" cy="0"/>
            </a:xfrm>
            <a:prstGeom prst="line">
              <a:avLst/>
            </a:prstGeom>
            <a:ln w="1260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676" name=""/>
            <p:cNvSpPr/>
            <p:nvPr/>
          </p:nvSpPr>
          <p:spPr>
            <a:xfrm>
              <a:off x="6237360" y="479160"/>
              <a:ext cx="2492280" cy="0"/>
            </a:xfrm>
            <a:prstGeom prst="line">
              <a:avLst/>
            </a:prstGeom>
            <a:ln w="1260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grpSp>
      <p:sp>
        <p:nvSpPr>
          <p:cNvPr id="677" name=""/>
          <p:cNvSpPr/>
          <p:nvPr/>
        </p:nvSpPr>
        <p:spPr>
          <a:xfrm>
            <a:off x="3979800" y="1562040"/>
            <a:ext cx="2141640" cy="1463400"/>
          </a:xfrm>
          <a:prstGeom prst="rect">
            <a:avLst/>
          </a:prstGeom>
          <a:noFill/>
          <a:ln w="0">
            <a:noFill/>
          </a:ln>
        </p:spPr>
        <p:style>
          <a:lnRef idx="0"/>
          <a:fillRef idx="0"/>
          <a:effectRef idx="0"/>
          <a:fontRef idx="minor"/>
        </p:style>
        <p:txBody>
          <a:bodyPr lIns="0" rIns="0" tIns="0" bIns="0" anchor="t">
            <a:spAutoFit/>
          </a:bodyPr>
          <a:p>
            <a:pPr lvl="1" marL="144360" indent="-14292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Intermediation with path to delivery on EIN</a:t>
            </a:r>
            <a:endParaRPr b="0" lang="en-US" sz="1200" strike="noStrike" u="none">
              <a:solidFill>
                <a:srgbClr val="000000"/>
              </a:solidFill>
              <a:effectLst/>
              <a:uFillTx/>
              <a:latin typeface="Arial"/>
            </a:endParaRPr>
          </a:p>
          <a:p>
            <a:pPr lvl="1" marL="144360" indent="-14292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Monetizations</a:t>
            </a:r>
            <a:endParaRPr b="0" lang="en-US" sz="1200" strike="noStrike" u="none">
              <a:solidFill>
                <a:srgbClr val="000000"/>
              </a:solidFill>
              <a:effectLst/>
              <a:uFillTx/>
              <a:latin typeface="Arial"/>
            </a:endParaRPr>
          </a:p>
          <a:p>
            <a:pPr lvl="1" marL="144360" indent="-14292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Storage risk management</a:t>
            </a:r>
            <a:endParaRPr b="0" lang="en-US" sz="1200" strike="noStrike" u="none">
              <a:solidFill>
                <a:srgbClr val="000000"/>
              </a:solidFill>
              <a:effectLst/>
              <a:uFillTx/>
              <a:latin typeface="Arial"/>
            </a:endParaRPr>
          </a:p>
          <a:p>
            <a:pPr lvl="1" marL="144360" indent="-14292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Transit</a:t>
            </a:r>
            <a:endParaRPr b="0" lang="en-US" sz="1200" strike="noStrike" u="none">
              <a:solidFill>
                <a:srgbClr val="000000"/>
              </a:solidFill>
              <a:effectLst/>
              <a:uFillTx/>
              <a:latin typeface="Arial"/>
            </a:endParaRPr>
          </a:p>
          <a:p>
            <a:pPr lvl="1" marL="144360" indent="-14292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Circuits</a:t>
            </a:r>
            <a:endParaRPr b="0" lang="en-US" sz="1200" strike="noStrike" u="none">
              <a:solidFill>
                <a:srgbClr val="000000"/>
              </a:solidFill>
              <a:effectLst/>
              <a:uFillTx/>
              <a:latin typeface="Arial"/>
            </a:endParaRPr>
          </a:p>
          <a:p>
            <a:pPr lvl="1" marL="144360" indent="-14292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Media Cast</a:t>
            </a:r>
            <a:endParaRPr b="0" lang="en-US" sz="1200" strike="noStrike" u="none">
              <a:solidFill>
                <a:srgbClr val="000000"/>
              </a:solidFill>
              <a:effectLst/>
              <a:uFillTx/>
              <a:latin typeface="Arial"/>
            </a:endParaRPr>
          </a:p>
          <a:p>
            <a:pPr lvl="1" marL="144360" indent="-14292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Others TBD</a:t>
            </a:r>
            <a:endParaRPr b="0" lang="en-US" sz="1200" strike="noStrike" u="none">
              <a:solidFill>
                <a:srgbClr val="000000"/>
              </a:solidFill>
              <a:effectLst/>
              <a:uFillTx/>
              <a:latin typeface="Arial"/>
            </a:endParaRPr>
          </a:p>
        </p:txBody>
      </p:sp>
      <p:sp>
        <p:nvSpPr>
          <p:cNvPr id="678" name=""/>
          <p:cNvSpPr/>
          <p:nvPr/>
        </p:nvSpPr>
        <p:spPr>
          <a:xfrm>
            <a:off x="6230880" y="1027080"/>
            <a:ext cx="2141640" cy="1097640"/>
          </a:xfrm>
          <a:prstGeom prst="rect">
            <a:avLst/>
          </a:prstGeom>
          <a:noFill/>
          <a:ln w="0">
            <a:noFill/>
          </a:ln>
        </p:spPr>
        <p:style>
          <a:lnRef idx="0"/>
          <a:fillRef idx="0"/>
          <a:effectRef idx="0"/>
          <a:fontRef idx="minor"/>
        </p:style>
        <p:txBody>
          <a:bodyPr lIns="0" rIns="0" tIns="0" bIns="0" anchor="t">
            <a:spAutoFit/>
          </a:bodyPr>
          <a:p>
            <a:pPr lvl="1" marL="144360" indent="-14292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Transit</a:t>
            </a:r>
            <a:endParaRPr b="0" lang="en-US" sz="1200" strike="noStrike" u="none">
              <a:solidFill>
                <a:srgbClr val="000000"/>
              </a:solidFill>
              <a:effectLst/>
              <a:uFillTx/>
              <a:latin typeface="Arial"/>
            </a:endParaRPr>
          </a:p>
          <a:p>
            <a:pPr lvl="1" marL="144360" indent="-14292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Storage risk management</a:t>
            </a:r>
            <a:endParaRPr b="0" lang="en-US" sz="1200" strike="noStrike" u="none">
              <a:solidFill>
                <a:srgbClr val="000000"/>
              </a:solidFill>
              <a:effectLst/>
              <a:uFillTx/>
              <a:latin typeface="Arial"/>
            </a:endParaRPr>
          </a:p>
          <a:p>
            <a:pPr lvl="1" marL="144360" indent="-14292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Monetizations</a:t>
            </a:r>
            <a:endParaRPr b="0" lang="en-US" sz="1200" strike="noStrike" u="none">
              <a:solidFill>
                <a:srgbClr val="000000"/>
              </a:solidFill>
              <a:effectLst/>
              <a:uFillTx/>
              <a:latin typeface="Arial"/>
            </a:endParaRPr>
          </a:p>
          <a:p>
            <a:pPr lvl="1" marL="144360" indent="-14292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Media Cast</a:t>
            </a:r>
            <a:endParaRPr b="0" lang="en-US" sz="1200" strike="noStrike" u="none">
              <a:solidFill>
                <a:srgbClr val="000000"/>
              </a:solidFill>
              <a:effectLst/>
              <a:uFillTx/>
              <a:latin typeface="Arial"/>
            </a:endParaRPr>
          </a:p>
          <a:p>
            <a:pPr lvl="1" marL="144360" indent="-14292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Circuits</a:t>
            </a:r>
            <a:endParaRPr b="0" lang="en-US" sz="1200" strike="noStrike" u="none">
              <a:solidFill>
                <a:srgbClr val="000000"/>
              </a:solidFill>
              <a:effectLst/>
              <a:uFillTx/>
              <a:latin typeface="Arial"/>
            </a:endParaRPr>
          </a:p>
          <a:p>
            <a:pPr lvl="1" marL="144360" indent="-14292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Others TBD</a:t>
            </a:r>
            <a:endParaRPr b="0" lang="en-US" sz="1200" strike="noStrike" u="none">
              <a:solidFill>
                <a:srgbClr val="000000"/>
              </a:solidFill>
              <a:effectLst/>
              <a:uFillTx/>
              <a:latin typeface="Arial"/>
            </a:endParaRPr>
          </a:p>
        </p:txBody>
      </p:sp>
      <p:sp>
        <p:nvSpPr>
          <p:cNvPr id="679" name=""/>
          <p:cNvSpPr/>
          <p:nvPr/>
        </p:nvSpPr>
        <p:spPr>
          <a:xfrm>
            <a:off x="1639800" y="938160"/>
            <a:ext cx="6701040" cy="2586240"/>
          </a:xfrm>
          <a:custGeom>
            <a:avLst/>
            <a:gdLst/>
            <a:ahLst/>
            <a:rect l="l" t="t" r="r" b="b"/>
            <a:pathLst>
              <a:path w="4221" h="1629">
                <a:moveTo>
                  <a:pt x="0" y="1629"/>
                </a:moveTo>
                <a:lnTo>
                  <a:pt x="0" y="669"/>
                </a:lnTo>
                <a:lnTo>
                  <a:pt x="1392" y="669"/>
                </a:lnTo>
                <a:lnTo>
                  <a:pt x="1392" y="333"/>
                </a:lnTo>
                <a:lnTo>
                  <a:pt x="2794" y="337"/>
                </a:lnTo>
                <a:lnTo>
                  <a:pt x="2794" y="0"/>
                </a:lnTo>
                <a:lnTo>
                  <a:pt x="4221" y="0"/>
                </a:lnTo>
              </a:path>
            </a:pathLst>
          </a:custGeom>
          <a:noFill/>
          <a:ln w="12600">
            <a:solidFill>
              <a:srgbClr val="000000"/>
            </a:solidFill>
            <a:round/>
          </a:ln>
        </p:spPr>
        <p:style>
          <a:lnRef idx="0"/>
          <a:fillRef idx="0"/>
          <a:effectRef idx="0"/>
          <a:fontRef idx="minor"/>
        </p:style>
        <p:txBody>
          <a:bodyPr wrap="none" anchor="ctr">
            <a:noAutofit/>
          </a:bodyPr>
          <a:p>
            <a:endParaRPr b="0" lang="en-US" sz="2400" strike="noStrike" u="none">
              <a:solidFill>
                <a:srgbClr val="000000"/>
              </a:solidFill>
              <a:effectLst/>
              <a:uFillTx/>
              <a:latin typeface="Arial"/>
            </a:endParaRPr>
          </a:p>
        </p:txBody>
      </p:sp>
      <p:sp>
        <p:nvSpPr>
          <p:cNvPr id="680" name=""/>
          <p:cNvSpPr/>
          <p:nvPr/>
        </p:nvSpPr>
        <p:spPr>
          <a:xfrm>
            <a:off x="1647720" y="1781280"/>
            <a:ext cx="2113200" cy="183240"/>
          </a:xfrm>
          <a:prstGeom prst="rect">
            <a:avLst/>
          </a:prstGeom>
          <a:noFill/>
          <a:ln w="0">
            <a:noFill/>
          </a:ln>
        </p:spPr>
        <p:style>
          <a:lnRef idx="0"/>
          <a:fillRef idx="0"/>
          <a:effectRef idx="0"/>
          <a:fontRef idx="minor"/>
        </p:style>
        <p:txBody>
          <a:bodyPr lIns="0" rIns="0" tIns="0" bIns="0" anchor="t">
            <a:spAutoFit/>
          </a:bodyPr>
          <a:p>
            <a:pPr algn="ct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200" strike="noStrike" u="none">
                <a:solidFill>
                  <a:srgbClr val="000000"/>
                </a:solidFill>
                <a:effectLst/>
                <a:uFillTx/>
                <a:latin typeface="Arial"/>
              </a:rPr>
              <a:t>2001</a:t>
            </a:r>
            <a:endParaRPr b="0" lang="en-US" sz="1200" strike="noStrike" u="none">
              <a:solidFill>
                <a:srgbClr val="000000"/>
              </a:solidFill>
              <a:effectLst/>
              <a:uFillTx/>
              <a:latin typeface="Arial"/>
            </a:endParaRPr>
          </a:p>
        </p:txBody>
      </p:sp>
      <p:sp>
        <p:nvSpPr>
          <p:cNvPr id="681" name=""/>
          <p:cNvSpPr/>
          <p:nvPr/>
        </p:nvSpPr>
        <p:spPr>
          <a:xfrm>
            <a:off x="3913200" y="1276200"/>
            <a:ext cx="2112840" cy="183240"/>
          </a:xfrm>
          <a:prstGeom prst="rect">
            <a:avLst/>
          </a:prstGeom>
          <a:noFill/>
          <a:ln w="0">
            <a:noFill/>
          </a:ln>
        </p:spPr>
        <p:style>
          <a:lnRef idx="0"/>
          <a:fillRef idx="0"/>
          <a:effectRef idx="0"/>
          <a:fontRef idx="minor"/>
        </p:style>
        <p:txBody>
          <a:bodyPr lIns="0" rIns="0" tIns="0" bIns="0" anchor="t">
            <a:spAutoFit/>
          </a:bodyPr>
          <a:p>
            <a:pPr algn="ct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200" strike="noStrike" u="none">
                <a:solidFill>
                  <a:srgbClr val="000000"/>
                </a:solidFill>
                <a:effectLst/>
                <a:uFillTx/>
                <a:latin typeface="Arial"/>
              </a:rPr>
              <a:t>2002</a:t>
            </a:r>
            <a:endParaRPr b="0" lang="en-US" sz="1200" strike="noStrike" u="none">
              <a:solidFill>
                <a:srgbClr val="000000"/>
              </a:solidFill>
              <a:effectLst/>
              <a:uFillTx/>
              <a:latin typeface="Arial"/>
            </a:endParaRPr>
          </a:p>
        </p:txBody>
      </p:sp>
      <p:sp>
        <p:nvSpPr>
          <p:cNvPr id="682" name=""/>
          <p:cNvSpPr/>
          <p:nvPr/>
        </p:nvSpPr>
        <p:spPr>
          <a:xfrm>
            <a:off x="6076800" y="698400"/>
            <a:ext cx="2113200" cy="183240"/>
          </a:xfrm>
          <a:prstGeom prst="rect">
            <a:avLst/>
          </a:prstGeom>
          <a:noFill/>
          <a:ln w="0">
            <a:noFill/>
          </a:ln>
        </p:spPr>
        <p:style>
          <a:lnRef idx="0"/>
          <a:fillRef idx="0"/>
          <a:effectRef idx="0"/>
          <a:fontRef idx="minor"/>
        </p:style>
        <p:txBody>
          <a:bodyPr lIns="0" rIns="0" tIns="0" bIns="0" anchor="t">
            <a:spAutoFit/>
          </a:bodyPr>
          <a:p>
            <a:pPr algn="ct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200" strike="noStrike" u="none">
                <a:solidFill>
                  <a:srgbClr val="000000"/>
                </a:solidFill>
                <a:effectLst/>
                <a:uFillTx/>
                <a:latin typeface="Arial"/>
              </a:rPr>
              <a:t>2003</a:t>
            </a:r>
            <a:endParaRPr b="0" lang="en-US" sz="1200" strike="noStrike" u="none">
              <a:solidFill>
                <a:srgbClr val="000000"/>
              </a:solidFill>
              <a:effectLst/>
              <a:uFillTx/>
              <a:latin typeface="Arial"/>
            </a:endParaRPr>
          </a:p>
        </p:txBody>
      </p:sp>
      <p:sp>
        <p:nvSpPr>
          <p:cNvPr id="683" name=""/>
          <p:cNvSpPr/>
          <p:nvPr/>
        </p:nvSpPr>
        <p:spPr>
          <a:xfrm>
            <a:off x="793800" y="1963800"/>
            <a:ext cx="0" cy="1774800"/>
          </a:xfrm>
          <a:prstGeom prst="line">
            <a:avLst/>
          </a:prstGeom>
          <a:ln w="12600">
            <a:solidFill>
              <a:srgbClr val="000000"/>
            </a:solidFill>
            <a:miter/>
            <a:headEnd len="med" type="triangle" w="med"/>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684" name=""/>
          <p:cNvSpPr/>
          <p:nvPr/>
        </p:nvSpPr>
        <p:spPr>
          <a:xfrm>
            <a:off x="465120" y="1738440"/>
            <a:ext cx="669960" cy="183240"/>
          </a:xfrm>
          <a:prstGeom prst="rect">
            <a:avLst/>
          </a:prstGeom>
          <a:noFill/>
          <a:ln w="0">
            <a:noFill/>
          </a:ln>
        </p:spPr>
        <p:style>
          <a:lnRef idx="0"/>
          <a:fillRef idx="0"/>
          <a:effectRef idx="0"/>
          <a:fontRef idx="minor"/>
        </p:style>
        <p:txBody>
          <a:bodyPr lIns="0" rIns="0" tIns="0" bIns="0" anchor="t">
            <a:spAutoFit/>
          </a:bodyPr>
          <a:p>
            <a:pPr algn="ct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200" strike="noStrike" u="none">
                <a:solidFill>
                  <a:srgbClr val="000000"/>
                </a:solidFill>
                <a:effectLst/>
                <a:uFillTx/>
                <a:latin typeface="Arial"/>
              </a:rPr>
              <a:t>More</a:t>
            </a:r>
            <a:endParaRPr b="0" lang="en-US" sz="1200" strike="noStrike" u="none">
              <a:solidFill>
                <a:srgbClr val="000000"/>
              </a:solidFill>
              <a:effectLst/>
              <a:uFillTx/>
              <a:latin typeface="Arial"/>
            </a:endParaRPr>
          </a:p>
        </p:txBody>
      </p:sp>
      <p:sp>
        <p:nvSpPr>
          <p:cNvPr id="685" name=""/>
          <p:cNvSpPr/>
          <p:nvPr/>
        </p:nvSpPr>
        <p:spPr>
          <a:xfrm>
            <a:off x="465120" y="3787920"/>
            <a:ext cx="669960" cy="183240"/>
          </a:xfrm>
          <a:prstGeom prst="rect">
            <a:avLst/>
          </a:prstGeom>
          <a:noFill/>
          <a:ln w="0">
            <a:noFill/>
          </a:ln>
        </p:spPr>
        <p:style>
          <a:lnRef idx="0"/>
          <a:fillRef idx="0"/>
          <a:effectRef idx="0"/>
          <a:fontRef idx="minor"/>
        </p:style>
        <p:txBody>
          <a:bodyPr lIns="0" rIns="0" tIns="0" bIns="0" anchor="t">
            <a:spAutoFit/>
          </a:bodyPr>
          <a:p>
            <a:pPr algn="ct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200" strike="noStrike" u="none">
                <a:solidFill>
                  <a:srgbClr val="000000"/>
                </a:solidFill>
                <a:effectLst/>
                <a:uFillTx/>
                <a:latin typeface="Arial"/>
              </a:rPr>
              <a:t>Less</a:t>
            </a:r>
            <a:endParaRPr b="0" lang="en-US" sz="1200" strike="noStrike" u="none">
              <a:solidFill>
                <a:srgbClr val="000000"/>
              </a:solidFill>
              <a:effectLst/>
              <a:uFillTx/>
              <a:latin typeface="Arial"/>
            </a:endParaRPr>
          </a:p>
        </p:txBody>
      </p:sp>
      <p:sp>
        <p:nvSpPr>
          <p:cNvPr id="686" name=""/>
          <p:cNvSpPr/>
          <p:nvPr/>
        </p:nvSpPr>
        <p:spPr>
          <a:xfrm>
            <a:off x="336600" y="2776680"/>
            <a:ext cx="973080" cy="366120"/>
          </a:xfrm>
          <a:prstGeom prst="rect">
            <a:avLst/>
          </a:prstGeom>
          <a:solidFill>
            <a:srgbClr val="ffffff"/>
          </a:solidFill>
          <a:ln w="0">
            <a:noFill/>
          </a:ln>
        </p:spPr>
        <p:style>
          <a:lnRef idx="0"/>
          <a:fillRef idx="0"/>
          <a:effectRef idx="0"/>
          <a:fontRef idx="minor"/>
        </p:style>
        <p:txBody>
          <a:bodyPr lIns="0" rIns="0" tIns="0" bIns="0" anchor="t">
            <a:spAutoFit/>
          </a:bodyPr>
          <a:p>
            <a:pPr algn="ct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200" strike="noStrike" u="none">
                <a:solidFill>
                  <a:srgbClr val="000000"/>
                </a:solidFill>
                <a:effectLst/>
                <a:uFillTx/>
                <a:latin typeface="Arial"/>
              </a:rPr>
              <a:t>Customer acceptance</a:t>
            </a:r>
            <a:endParaRPr b="0" lang="en-US" sz="1200" strike="noStrike" u="none">
              <a:solidFill>
                <a:srgbClr val="000000"/>
              </a:solidFill>
              <a:effectLst/>
              <a:uFillTx/>
              <a:latin typeface="Arial"/>
            </a:endParaRPr>
          </a:p>
        </p:txBody>
      </p:sp>
      <p:sp>
        <p:nvSpPr>
          <p:cNvPr id="687" name=""/>
          <p:cNvSpPr/>
          <p:nvPr/>
        </p:nvSpPr>
        <p:spPr>
          <a:xfrm>
            <a:off x="1673280" y="3025800"/>
            <a:ext cx="2049480" cy="187200"/>
          </a:xfrm>
          <a:prstGeom prst="rect">
            <a:avLst/>
          </a:prstGeom>
          <a:no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688" name=""/>
          <p:cNvSpPr/>
          <p:nvPr/>
        </p:nvSpPr>
        <p:spPr>
          <a:xfrm>
            <a:off x="1673280" y="3387600"/>
            <a:ext cx="2049480" cy="187560"/>
          </a:xfrm>
          <a:prstGeom prst="rect">
            <a:avLst/>
          </a:prstGeom>
          <a:no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689" name=""/>
          <p:cNvSpPr/>
          <p:nvPr/>
        </p:nvSpPr>
        <p:spPr>
          <a:xfrm>
            <a:off x="3959280" y="2111400"/>
            <a:ext cx="2049480" cy="187200"/>
          </a:xfrm>
          <a:prstGeom prst="rect">
            <a:avLst/>
          </a:prstGeom>
          <a:no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690" name=""/>
          <p:cNvSpPr/>
          <p:nvPr/>
        </p:nvSpPr>
        <p:spPr>
          <a:xfrm>
            <a:off x="3959280" y="2292480"/>
            <a:ext cx="2049480" cy="187200"/>
          </a:xfrm>
          <a:prstGeom prst="rect">
            <a:avLst/>
          </a:prstGeom>
          <a:no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691" name=""/>
          <p:cNvSpPr/>
          <p:nvPr/>
        </p:nvSpPr>
        <p:spPr>
          <a:xfrm>
            <a:off x="6149880" y="1015920"/>
            <a:ext cx="2049480" cy="187560"/>
          </a:xfrm>
          <a:prstGeom prst="rect">
            <a:avLst/>
          </a:prstGeom>
          <a:no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692" name=""/>
          <p:cNvSpPr/>
          <p:nvPr/>
        </p:nvSpPr>
        <p:spPr>
          <a:xfrm flipV="1">
            <a:off x="3666960" y="2200320"/>
            <a:ext cx="295560" cy="82872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693" name=""/>
          <p:cNvSpPr/>
          <p:nvPr/>
        </p:nvSpPr>
        <p:spPr>
          <a:xfrm flipV="1">
            <a:off x="3724200" y="2437920"/>
            <a:ext cx="238320" cy="104796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694" name=""/>
          <p:cNvSpPr/>
          <p:nvPr/>
        </p:nvSpPr>
        <p:spPr>
          <a:xfrm flipV="1">
            <a:off x="6010200" y="1209240"/>
            <a:ext cx="181080" cy="118116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695" name=""/>
          <p:cNvSpPr/>
          <p:nvPr/>
        </p:nvSpPr>
        <p:spPr>
          <a:xfrm>
            <a:off x="1735200" y="4199040"/>
            <a:ext cx="2112840" cy="2194920"/>
          </a:xfrm>
          <a:prstGeom prst="rect">
            <a:avLst/>
          </a:prstGeom>
          <a:noFill/>
          <a:ln w="0">
            <a:noFill/>
          </a:ln>
        </p:spPr>
        <p:style>
          <a:lnRef idx="0"/>
          <a:fillRef idx="0"/>
          <a:effectRef idx="0"/>
          <a:fontRef idx="minor"/>
        </p:style>
        <p:txBody>
          <a:bodyPr lIns="0" rIns="0" tIns="0" bIns="0" anchor="t">
            <a:spAutoFit/>
          </a:bodyPr>
          <a:p>
            <a:pPr lvl="1" marL="144360" indent="-14292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EBS provides innovative pricing on incumbents networks to overcome concerns about EBS’ delivery capability</a:t>
            </a:r>
            <a:endParaRPr b="0" lang="en-US" sz="1200" strike="noStrike" u="none">
              <a:solidFill>
                <a:srgbClr val="000000"/>
              </a:solidFill>
              <a:effectLst/>
              <a:uFillTx/>
              <a:latin typeface="Arial"/>
            </a:endParaRPr>
          </a:p>
          <a:p>
            <a:pPr lvl="1" marL="144360" indent="-14292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Limited customer acceptance of streaming applications</a:t>
            </a:r>
            <a:endParaRPr b="0" lang="en-US" sz="1200" strike="noStrike" u="none">
              <a:solidFill>
                <a:srgbClr val="000000"/>
              </a:solidFill>
              <a:effectLst/>
              <a:uFillTx/>
              <a:latin typeface="Arial"/>
            </a:endParaRPr>
          </a:p>
          <a:p>
            <a:pPr lvl="1" marL="144360" indent="-14292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EBS offers risk  management; commodity books still developing forward curves</a:t>
            </a:r>
            <a:endParaRPr b="0" lang="en-US" sz="1200" strike="noStrike" u="none">
              <a:solidFill>
                <a:srgbClr val="000000"/>
              </a:solidFill>
              <a:effectLst/>
              <a:uFillTx/>
              <a:latin typeface="Arial"/>
            </a:endParaRPr>
          </a:p>
        </p:txBody>
      </p:sp>
      <p:sp>
        <p:nvSpPr>
          <p:cNvPr id="696" name=""/>
          <p:cNvSpPr/>
          <p:nvPr/>
        </p:nvSpPr>
        <p:spPr>
          <a:xfrm>
            <a:off x="3979800" y="4199040"/>
            <a:ext cx="2113200" cy="1646280"/>
          </a:xfrm>
          <a:prstGeom prst="rect">
            <a:avLst/>
          </a:prstGeom>
          <a:noFill/>
          <a:ln w="0">
            <a:noFill/>
          </a:ln>
        </p:spPr>
        <p:style>
          <a:lnRef idx="0"/>
          <a:fillRef idx="0"/>
          <a:effectRef idx="0"/>
          <a:fontRef idx="minor"/>
        </p:style>
        <p:txBody>
          <a:bodyPr lIns="0" rIns="0" tIns="0" bIns="0" anchor="t">
            <a:spAutoFit/>
          </a:bodyPr>
          <a:p>
            <a:pPr lvl="1" marL="144360" indent="-14292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Storage service provider market matures allowing EBS to address more customers with storage risk management products</a:t>
            </a:r>
            <a:endParaRPr b="0" lang="en-US" sz="1200" strike="noStrike" u="none">
              <a:solidFill>
                <a:srgbClr val="000000"/>
              </a:solidFill>
              <a:effectLst/>
              <a:uFillTx/>
              <a:latin typeface="Arial"/>
            </a:endParaRPr>
          </a:p>
          <a:p>
            <a:pPr lvl="1" marL="144360" indent="-14292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EBS POPs begin filling up limiting the virtual data center offering</a:t>
            </a:r>
            <a:endParaRPr b="0" lang="en-US" sz="1200" strike="noStrike" u="none">
              <a:solidFill>
                <a:srgbClr val="000000"/>
              </a:solidFill>
              <a:effectLst/>
              <a:uFillTx/>
              <a:latin typeface="Arial"/>
            </a:endParaRPr>
          </a:p>
          <a:p>
            <a:pPr lvl="1" marL="144360" indent="-14292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EBS forward curves improve</a:t>
            </a:r>
            <a:endParaRPr b="0" lang="en-US" sz="1200" strike="noStrike" u="none">
              <a:solidFill>
                <a:srgbClr val="000000"/>
              </a:solidFill>
              <a:effectLst/>
              <a:uFillTx/>
              <a:latin typeface="Arial"/>
            </a:endParaRPr>
          </a:p>
        </p:txBody>
      </p:sp>
      <p:sp>
        <p:nvSpPr>
          <p:cNvPr id="697" name=""/>
          <p:cNvSpPr/>
          <p:nvPr/>
        </p:nvSpPr>
        <p:spPr>
          <a:xfrm>
            <a:off x="6230880" y="4199040"/>
            <a:ext cx="2113200" cy="2377800"/>
          </a:xfrm>
          <a:prstGeom prst="rect">
            <a:avLst/>
          </a:prstGeom>
          <a:noFill/>
          <a:ln w="0">
            <a:noFill/>
          </a:ln>
        </p:spPr>
        <p:style>
          <a:lnRef idx="0"/>
          <a:fillRef idx="0"/>
          <a:effectRef idx="0"/>
          <a:fontRef idx="minor"/>
        </p:style>
        <p:txBody>
          <a:bodyPr lIns="0" rIns="0" tIns="0" bIns="0" anchor="t">
            <a:spAutoFit/>
          </a:bodyPr>
          <a:p>
            <a:pPr lvl="1" marL="144360" indent="-14292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EBS develops distinctive transit offering through private peering and distinctive routing technology</a:t>
            </a:r>
            <a:endParaRPr b="0" lang="en-US" sz="1200" strike="noStrike" u="none">
              <a:solidFill>
                <a:srgbClr val="000000"/>
              </a:solidFill>
              <a:effectLst/>
              <a:uFillTx/>
              <a:latin typeface="Arial"/>
            </a:endParaRPr>
          </a:p>
          <a:p>
            <a:pPr lvl="1" marL="144360" indent="-14292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Streaming applications begin to gain traction in the Enterprise space as LAN/desktops are upgraded and streaming applications emerge</a:t>
            </a:r>
            <a:endParaRPr b="0" lang="en-US" sz="1200" strike="noStrike" u="none">
              <a:solidFill>
                <a:srgbClr val="000000"/>
              </a:solidFill>
              <a:effectLst/>
              <a:uFillTx/>
              <a:latin typeface="Arial"/>
            </a:endParaRPr>
          </a:p>
          <a:p>
            <a:pPr lvl="1" marL="144360" indent="-14292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EBS has liquid books and pricing insight across several commodities</a:t>
            </a:r>
            <a:endParaRPr b="0" lang="en-US" sz="1200" strike="noStrike" u="none">
              <a:solidFill>
                <a:srgbClr val="000000"/>
              </a:solidFill>
              <a:effectLst/>
              <a:uFillTx/>
              <a:latin typeface="Arial"/>
            </a:endParaRPr>
          </a:p>
        </p:txBody>
      </p:sp>
      <p:sp>
        <p:nvSpPr>
          <p:cNvPr id="698" name=""/>
          <p:cNvSpPr/>
          <p:nvPr/>
        </p:nvSpPr>
        <p:spPr>
          <a:xfrm>
            <a:off x="379440" y="4199040"/>
            <a:ext cx="987480" cy="183240"/>
          </a:xfrm>
          <a:prstGeom prst="rect">
            <a:avLst/>
          </a:prstGeom>
          <a:noFill/>
          <a:ln w="0">
            <a:noFill/>
          </a:ln>
        </p:spPr>
        <p:style>
          <a:lnRef idx="0"/>
          <a:fillRef idx="0"/>
          <a:effectRef idx="0"/>
          <a:fontRef idx="minor"/>
        </p:style>
        <p:txBody>
          <a:bodyPr lIns="0" rIns="0" tIns="0" bIns="0" anchor="t">
            <a:spAutoFit/>
          </a:bodyPr>
          <a:p>
            <a:pPr algn="ct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200" strike="noStrike" u="none">
                <a:solidFill>
                  <a:srgbClr val="000000"/>
                </a:solidFill>
                <a:effectLst/>
                <a:uFillTx/>
                <a:latin typeface="Arial"/>
              </a:rPr>
              <a:t>Environment</a:t>
            </a:r>
            <a:endParaRPr b="0" lang="en-US" sz="1200" strike="noStrike" u="none">
              <a:solidFill>
                <a:srgbClr val="000000"/>
              </a:solidFill>
              <a:effectLst/>
              <a:uFillTx/>
              <a:latin typeface="Arial"/>
            </a:endParaRPr>
          </a:p>
        </p:txBody>
      </p:sp>
      <p:sp>
        <p:nvSpPr>
          <p:cNvPr id="4" name="PlaceHolder 3"/>
          <p:cNvSpPr>
            <a:spLocks noGrp="1"/>
          </p:cNvSpPr>
          <p:nvPr>
            <p:ph type="sldNum" idx="2"/>
          </p:nvPr>
        </p:nvSpPr>
        <p:spPr/>
        <p:txBody>
          <a:bodyPr/>
          <a:p>
            <a:fld id="{21FA4F22-D040-4E80-A0F7-33EBF8964C55}" type="slidenum">
              <a:t>22</a:t>
            </a:fld>
          </a:p>
        </p:txBody>
      </p:sp>
    </p:spTree>
  </p:cSld>
  <mc:AlternateContent>
    <mc:Choice Requires="p14">
      <p:transition spd="slow" p14:dur="2000"/>
    </mc:Choice>
    <mc:Fallback>
      <p:transition spd="slow"/>
    </mc:Fallback>
  </mc:AlternateContent>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699" name="PlaceHolder 1"/>
          <p:cNvSpPr>
            <a:spLocks noGrp="1"/>
          </p:cNvSpPr>
          <p:nvPr>
            <p:ph type="title"/>
          </p:nvPr>
        </p:nvSpPr>
        <p:spPr>
          <a:xfrm>
            <a:off x="139320" y="227160"/>
            <a:ext cx="8591400" cy="289800"/>
          </a:xfrm>
          <a:prstGeom prst="rect">
            <a:avLst/>
          </a:prstGeom>
          <a:noFill/>
          <a:ln w="0">
            <a:noFill/>
          </a:ln>
        </p:spPr>
        <p:txBody>
          <a:bodyPr lIns="0" rIns="0" tIns="0" bIns="0" anchor="t">
            <a:spAutoFit/>
          </a:bodyPr>
          <a:p>
            <a:pPr indent="0">
              <a:buNone/>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900" strike="noStrike" u="none">
                <a:solidFill>
                  <a:srgbClr val="000000"/>
                </a:solidFill>
                <a:effectLst/>
                <a:uFillTx/>
                <a:latin typeface="Arial"/>
              </a:rPr>
              <a:t>TODAY’S DISCUSSION</a:t>
            </a:r>
            <a:endParaRPr b="1" lang="en-US" sz="1900" strike="noStrike" u="none">
              <a:solidFill>
                <a:srgbClr val="000000"/>
              </a:solidFill>
              <a:effectLst/>
              <a:uFillTx/>
              <a:latin typeface="Arial"/>
            </a:endParaRPr>
          </a:p>
        </p:txBody>
      </p:sp>
      <p:sp>
        <p:nvSpPr>
          <p:cNvPr id="700" name=""/>
          <p:cNvSpPr/>
          <p:nvPr/>
        </p:nvSpPr>
        <p:spPr>
          <a:xfrm>
            <a:off x="698400" y="1050840"/>
            <a:ext cx="8032680" cy="1493280"/>
          </a:xfrm>
          <a:prstGeom prst="rect">
            <a:avLst/>
          </a:prstGeom>
          <a:noFill/>
          <a:ln w="0">
            <a:noFill/>
          </a:ln>
        </p:spPr>
        <p:style>
          <a:lnRef idx="0"/>
          <a:fillRef idx="0"/>
          <a:effectRef idx="0"/>
          <a:fontRef idx="minor"/>
        </p:style>
        <p:txBody>
          <a:bodyPr lIns="0" rIns="0" tIns="0" bIns="0" anchor="t">
            <a:spAutoFit/>
          </a:bodyPr>
          <a:p>
            <a:pPr lvl="1" marL="144360" indent="-142920">
              <a:spcBef>
                <a:spcPts val="2999"/>
              </a:spcBef>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Product hypothesis</a:t>
            </a:r>
            <a:endParaRPr b="0" lang="en-US" sz="1600" strike="noStrike" u="none">
              <a:solidFill>
                <a:srgbClr val="000000"/>
              </a:solidFill>
              <a:effectLst/>
              <a:uFillTx/>
              <a:latin typeface="Arial"/>
            </a:endParaRPr>
          </a:p>
          <a:p>
            <a:pPr lvl="1" marL="144360" indent="-142920">
              <a:spcBef>
                <a:spcPts val="2999"/>
              </a:spcBef>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Customer segment prioritization</a:t>
            </a:r>
            <a:endParaRPr b="0" lang="en-US" sz="1600" strike="noStrike" u="none">
              <a:solidFill>
                <a:srgbClr val="000000"/>
              </a:solidFill>
              <a:effectLst/>
              <a:uFillTx/>
              <a:latin typeface="Arial"/>
            </a:endParaRPr>
          </a:p>
          <a:p>
            <a:pPr lvl="1" marL="144360" indent="-142920">
              <a:spcBef>
                <a:spcPts val="2999"/>
              </a:spcBef>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Next steps</a:t>
            </a:r>
            <a:endParaRPr b="0" lang="en-US" sz="1600" strike="noStrike" u="none">
              <a:solidFill>
                <a:srgbClr val="000000"/>
              </a:solidFill>
              <a:effectLst/>
              <a:uFillTx/>
              <a:latin typeface="Arial"/>
            </a:endParaRPr>
          </a:p>
        </p:txBody>
      </p:sp>
      <p:sp>
        <p:nvSpPr>
          <p:cNvPr id="701" name=""/>
          <p:cNvSpPr/>
          <p:nvPr/>
        </p:nvSpPr>
        <p:spPr>
          <a:xfrm>
            <a:off x="139680" y="1554120"/>
            <a:ext cx="452520" cy="362160"/>
          </a:xfrm>
          <a:prstGeom prst="rightArrow">
            <a:avLst>
              <a:gd name="adj1" fmla="val 54000"/>
              <a:gd name="adj2" fmla="val 66698"/>
            </a:avLst>
          </a:prstGeom>
          <a:solidFill>
            <a:srgbClr val="d0d0d0"/>
          </a:solidFill>
          <a:ln w="12600">
            <a:solidFill>
              <a:srgbClr val="000000"/>
            </a:solidFill>
            <a:miter/>
          </a:ln>
        </p:spPr>
        <p:style>
          <a:lnRef idx="0"/>
          <a:fillRef idx="0"/>
          <a:effectRef idx="0"/>
          <a:fontRef idx="minor"/>
        </p:style>
        <p:txBody>
          <a:bodyPr lIns="76320" rIns="0" tIns="76320" bIns="0" anchor="t">
            <a:noAutofit/>
          </a:bodyPr>
          <a:p>
            <a:pPr>
              <a:buClr>
                <a:srgbClr val="000000"/>
              </a:buClr>
              <a:buSzPct val="75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2400" strike="noStrike" u="none">
              <a:solidFill>
                <a:srgbClr val="000000"/>
              </a:solidFill>
              <a:effectLst/>
              <a:uFillTx/>
              <a:latin typeface="Arial"/>
            </a:endParaRPr>
          </a:p>
        </p:txBody>
      </p:sp>
      <p:sp>
        <p:nvSpPr>
          <p:cNvPr id="3" name="PlaceHolder 2"/>
          <p:cNvSpPr>
            <a:spLocks noGrp="1"/>
          </p:cNvSpPr>
          <p:nvPr>
            <p:ph type="sldNum" idx="2"/>
          </p:nvPr>
        </p:nvSpPr>
        <p:spPr/>
        <p:txBody>
          <a:bodyPr/>
          <a:p>
            <a:fld id="{B27B61D6-D477-4124-B995-B622C4C5B918}" type="slidenum">
              <a:t>23</a:t>
            </a:fld>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702" name=""/>
          <p:cNvSpPr/>
          <p:nvPr/>
        </p:nvSpPr>
        <p:spPr>
          <a:xfrm>
            <a:off x="2792520" y="1054080"/>
            <a:ext cx="5938560" cy="0"/>
          </a:xfrm>
          <a:prstGeom prst="line">
            <a:avLst/>
          </a:prstGeom>
          <a:ln w="1260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grpSp>
        <p:nvGrpSpPr>
          <p:cNvPr id="703" name=""/>
          <p:cNvGrpSpPr/>
          <p:nvPr/>
        </p:nvGrpSpPr>
        <p:grpSpPr>
          <a:xfrm>
            <a:off x="2793960" y="826560"/>
            <a:ext cx="1386000" cy="5542200"/>
            <a:chOff x="2793960" y="826560"/>
            <a:chExt cx="1386000" cy="5542200"/>
          </a:xfrm>
        </p:grpSpPr>
        <p:sp>
          <p:nvSpPr>
            <p:cNvPr id="704" name=""/>
            <p:cNvSpPr/>
            <p:nvPr/>
          </p:nvSpPr>
          <p:spPr>
            <a:xfrm>
              <a:off x="2793960" y="826560"/>
              <a:ext cx="1386000" cy="183240"/>
            </a:xfrm>
            <a:prstGeom prst="rect">
              <a:avLst/>
            </a:prstGeom>
            <a:noFill/>
            <a:ln w="0">
              <a:noFill/>
            </a:ln>
          </p:spPr>
          <p:style>
            <a:lnRef idx="0"/>
            <a:fillRef idx="0"/>
            <a:effectRef idx="0"/>
            <a:fontRef idx="minor"/>
          </p:style>
          <p:txBody>
            <a:bodyPr lIns="0" rIns="0" tIns="0" bIns="0" anchor="b">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200" strike="noStrike" u="none">
                  <a:solidFill>
                    <a:srgbClr val="000000"/>
                  </a:solidFill>
                  <a:effectLst/>
                  <a:uFillTx/>
                  <a:latin typeface="Arial"/>
                </a:rPr>
                <a:t>Criteria</a:t>
              </a:r>
              <a:endParaRPr b="0" lang="en-US" sz="1200" strike="noStrike" u="none">
                <a:solidFill>
                  <a:srgbClr val="000000"/>
                </a:solidFill>
                <a:effectLst/>
                <a:uFillTx/>
                <a:latin typeface="Arial"/>
              </a:endParaRPr>
            </a:p>
          </p:txBody>
        </p:sp>
        <p:sp>
          <p:nvSpPr>
            <p:cNvPr id="705" name=""/>
            <p:cNvSpPr/>
            <p:nvPr/>
          </p:nvSpPr>
          <p:spPr>
            <a:xfrm>
              <a:off x="2793960" y="1197000"/>
              <a:ext cx="1386000" cy="5171760"/>
            </a:xfrm>
            <a:prstGeom prst="rect">
              <a:avLst/>
            </a:prstGeom>
            <a:noFill/>
            <a:ln w="0">
              <a:noFill/>
            </a:ln>
          </p:spPr>
          <p:style>
            <a:lnRef idx="0"/>
            <a:fillRef idx="0"/>
            <a:effectRef idx="0"/>
            <a:fontRef idx="minor"/>
          </p:style>
          <p:txBody>
            <a:bodyPr lIns="0" rIns="0" tIns="0" bIns="0" anchor="t">
              <a:spAutoFit/>
            </a:bodyPr>
            <a:p>
              <a:pPr>
                <a:tabLst>
                  <a:tab algn="l" pos="0"/>
                  <a:tab algn="dec" pos="8002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200" strike="noStrike" u="none">
                  <a:solidFill>
                    <a:srgbClr val="000000"/>
                  </a:solidFill>
                  <a:effectLst/>
                  <a:uFillTx/>
                  <a:latin typeface="Arial"/>
                </a:rPr>
                <a:t>Buying behavior</a:t>
              </a:r>
              <a:endParaRPr b="0" lang="en-US" sz="1200" strike="noStrike" u="none">
                <a:solidFill>
                  <a:srgbClr val="000000"/>
                </a:solidFill>
                <a:effectLst/>
                <a:uFillTx/>
                <a:latin typeface="Arial"/>
              </a:endParaRPr>
            </a:p>
            <a:p>
              <a:pPr>
                <a:tabLst>
                  <a:tab algn="l" pos="0"/>
                  <a:tab algn="dec" pos="8002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200" strike="noStrike" u="none">
                <a:solidFill>
                  <a:srgbClr val="000000"/>
                </a:solidFill>
                <a:effectLst/>
                <a:uFillTx/>
                <a:latin typeface="Arial"/>
              </a:endParaRPr>
            </a:p>
            <a:p>
              <a:pPr>
                <a:tabLst>
                  <a:tab algn="l" pos="0"/>
                  <a:tab algn="dec" pos="8002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200" strike="noStrike" u="none">
                <a:solidFill>
                  <a:srgbClr val="000000"/>
                </a:solidFill>
                <a:effectLst/>
                <a:uFillTx/>
                <a:latin typeface="Arial"/>
              </a:endParaRPr>
            </a:p>
            <a:p>
              <a:pPr>
                <a:tabLst>
                  <a:tab algn="l" pos="0"/>
                  <a:tab algn="dec" pos="8002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200" strike="noStrike" u="none">
                <a:solidFill>
                  <a:srgbClr val="000000"/>
                </a:solidFill>
                <a:effectLst/>
                <a:uFillTx/>
                <a:latin typeface="Arial"/>
              </a:endParaRPr>
            </a:p>
            <a:p>
              <a:pPr>
                <a:tabLst>
                  <a:tab algn="l" pos="0"/>
                  <a:tab algn="dec" pos="8002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200" strike="noStrike" u="none">
                <a:solidFill>
                  <a:srgbClr val="000000"/>
                </a:solidFill>
                <a:effectLst/>
                <a:uFillTx/>
                <a:latin typeface="Arial"/>
              </a:endParaRPr>
            </a:p>
            <a:p>
              <a:pPr>
                <a:tabLst>
                  <a:tab algn="l" pos="0"/>
                  <a:tab algn="dec" pos="8002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200" strike="noStrike" u="none">
                <a:solidFill>
                  <a:srgbClr val="000000"/>
                </a:solidFill>
                <a:effectLst/>
                <a:uFillTx/>
                <a:latin typeface="Arial"/>
              </a:endParaRPr>
            </a:p>
            <a:p>
              <a:pPr>
                <a:tabLst>
                  <a:tab algn="l" pos="0"/>
                  <a:tab algn="dec" pos="8002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200" strike="noStrike" u="none">
                  <a:solidFill>
                    <a:srgbClr val="000000"/>
                  </a:solidFill>
                  <a:effectLst/>
                  <a:uFillTx/>
                  <a:latin typeface="Arial"/>
                </a:rPr>
                <a:t>Appetite for EBS products</a:t>
              </a:r>
              <a:endParaRPr b="0" lang="en-US" sz="1200" strike="noStrike" u="none">
                <a:solidFill>
                  <a:srgbClr val="000000"/>
                </a:solidFill>
                <a:effectLst/>
                <a:uFillTx/>
                <a:latin typeface="Arial"/>
              </a:endParaRPr>
            </a:p>
            <a:p>
              <a:pPr lvl="1" marL="133200" indent="-131760">
                <a:buClr>
                  <a:srgbClr val="000000"/>
                </a:buClr>
                <a:buSzPct val="120000"/>
                <a:buFont typeface="Arial"/>
                <a:buChar char="•"/>
                <a:tabLst>
                  <a:tab algn="dec" pos="8002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200" strike="noStrike" u="none">
                  <a:solidFill>
                    <a:srgbClr val="000000"/>
                  </a:solidFill>
                  <a:effectLst/>
                  <a:uFillTx/>
                  <a:latin typeface="Arial"/>
                </a:rPr>
                <a:t>Bandwidth</a:t>
              </a:r>
              <a:endParaRPr b="0" lang="en-US" sz="1200" strike="noStrike" u="none">
                <a:solidFill>
                  <a:srgbClr val="000000"/>
                </a:solidFill>
                <a:effectLst/>
                <a:uFillTx/>
                <a:latin typeface="Arial"/>
              </a:endParaRPr>
            </a:p>
            <a:p>
              <a:pPr lvl="1" marL="133200" indent="-131760">
                <a:buClr>
                  <a:srgbClr val="000000"/>
                </a:buClr>
                <a:buSzPct val="120000"/>
                <a:buFont typeface="Arial"/>
                <a:buChar char="•"/>
                <a:tabLst>
                  <a:tab algn="dec" pos="8002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200" strike="noStrike" u="none">
                <a:solidFill>
                  <a:srgbClr val="000000"/>
                </a:solidFill>
                <a:effectLst/>
                <a:uFillTx/>
                <a:latin typeface="Arial"/>
              </a:endParaRPr>
            </a:p>
            <a:p>
              <a:pPr lvl="1" marL="133200" indent="-131760">
                <a:buClr>
                  <a:srgbClr val="000000"/>
                </a:buClr>
                <a:buSzPct val="120000"/>
                <a:buFont typeface="Arial"/>
                <a:buChar char="•"/>
                <a:tabLst>
                  <a:tab algn="dec" pos="8002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200" strike="noStrike" u="none">
                <a:solidFill>
                  <a:srgbClr val="000000"/>
                </a:solidFill>
                <a:effectLst/>
                <a:uFillTx/>
                <a:latin typeface="Arial"/>
              </a:endParaRPr>
            </a:p>
            <a:p>
              <a:pPr lvl="1" marL="133200" indent="-131760">
                <a:buClr>
                  <a:srgbClr val="000000"/>
                </a:buClr>
                <a:buSzPct val="120000"/>
                <a:buFont typeface="Arial"/>
                <a:buChar char="•"/>
                <a:tabLst>
                  <a:tab algn="dec" pos="8002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200" strike="noStrike" u="none">
                <a:solidFill>
                  <a:srgbClr val="000000"/>
                </a:solidFill>
                <a:effectLst/>
                <a:uFillTx/>
                <a:latin typeface="Arial"/>
              </a:endParaRPr>
            </a:p>
            <a:p>
              <a:pPr lvl="1" marL="133200" indent="-131760">
                <a:buClr>
                  <a:srgbClr val="000000"/>
                </a:buClr>
                <a:buSzPct val="120000"/>
                <a:buFont typeface="Arial"/>
                <a:buChar char="•"/>
                <a:tabLst>
                  <a:tab algn="dec" pos="8002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200" strike="noStrike" u="none">
                <a:solidFill>
                  <a:srgbClr val="000000"/>
                </a:solidFill>
                <a:effectLst/>
                <a:uFillTx/>
                <a:latin typeface="Arial"/>
              </a:endParaRPr>
            </a:p>
            <a:p>
              <a:pPr lvl="1" marL="133200" indent="-131760">
                <a:buClr>
                  <a:srgbClr val="000000"/>
                </a:buClr>
                <a:buSzPct val="120000"/>
                <a:buFont typeface="Arial"/>
                <a:buChar char="•"/>
                <a:tabLst>
                  <a:tab algn="dec" pos="8002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200" strike="noStrike" u="none">
                  <a:solidFill>
                    <a:srgbClr val="000000"/>
                  </a:solidFill>
                  <a:effectLst/>
                  <a:uFillTx/>
                  <a:latin typeface="Arial"/>
                </a:rPr>
                <a:t>Financing and structuring</a:t>
              </a:r>
              <a:endParaRPr b="0" lang="en-US" sz="1200" strike="noStrike" u="none">
                <a:solidFill>
                  <a:srgbClr val="000000"/>
                </a:solidFill>
                <a:effectLst/>
                <a:uFillTx/>
                <a:latin typeface="Arial"/>
              </a:endParaRPr>
            </a:p>
            <a:p>
              <a:pPr lvl="1" marL="133200" indent="-131760">
                <a:buClr>
                  <a:srgbClr val="000000"/>
                </a:buClr>
                <a:buSzPct val="120000"/>
                <a:buFont typeface="Arial"/>
                <a:buChar char="•"/>
                <a:tabLst>
                  <a:tab algn="dec" pos="8002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200" strike="noStrike" u="none">
                <a:solidFill>
                  <a:srgbClr val="000000"/>
                </a:solidFill>
                <a:effectLst/>
                <a:uFillTx/>
                <a:latin typeface="Arial"/>
              </a:endParaRPr>
            </a:p>
            <a:p>
              <a:pPr lvl="1" marL="133200" indent="-131760">
                <a:buClr>
                  <a:srgbClr val="000000"/>
                </a:buClr>
                <a:buSzPct val="120000"/>
                <a:buFont typeface="Arial"/>
                <a:buChar char="•"/>
                <a:tabLst>
                  <a:tab algn="dec" pos="8002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200" strike="noStrike" u="none">
                <a:solidFill>
                  <a:srgbClr val="000000"/>
                </a:solidFill>
                <a:effectLst/>
                <a:uFillTx/>
                <a:latin typeface="Arial"/>
              </a:endParaRPr>
            </a:p>
            <a:p>
              <a:pPr lvl="1" marL="133200" indent="-131760">
                <a:buClr>
                  <a:srgbClr val="000000"/>
                </a:buClr>
                <a:buSzPct val="120000"/>
                <a:buFont typeface="Arial"/>
                <a:buChar char="•"/>
                <a:tabLst>
                  <a:tab algn="dec" pos="8002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200" strike="noStrike" u="none">
                  <a:solidFill>
                    <a:srgbClr val="000000"/>
                  </a:solidFill>
                  <a:effectLst/>
                  <a:uFillTx/>
                  <a:latin typeface="Arial"/>
                </a:rPr>
                <a:t>Other (e.g., storage, co-lo)</a:t>
              </a:r>
              <a:endParaRPr b="0" lang="en-US" sz="1200" strike="noStrike" u="none">
                <a:solidFill>
                  <a:srgbClr val="000000"/>
                </a:solidFill>
                <a:effectLst/>
                <a:uFillTx/>
                <a:latin typeface="Arial"/>
              </a:endParaRPr>
            </a:p>
            <a:p>
              <a:pPr lvl="1" marL="133200" indent="-131760">
                <a:buClr>
                  <a:srgbClr val="000000"/>
                </a:buClr>
                <a:buSzPct val="120000"/>
                <a:buFont typeface="Arial"/>
                <a:buChar char="•"/>
                <a:tabLst>
                  <a:tab algn="dec" pos="8002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200" strike="noStrike" u="none">
                <a:solidFill>
                  <a:srgbClr val="000000"/>
                </a:solidFill>
                <a:effectLst/>
                <a:uFillTx/>
                <a:latin typeface="Arial"/>
              </a:endParaRPr>
            </a:p>
            <a:p>
              <a:pPr lvl="1" marL="133200" indent="-131760">
                <a:buClr>
                  <a:srgbClr val="000000"/>
                </a:buClr>
                <a:buSzPct val="120000"/>
                <a:buFont typeface="Arial"/>
                <a:buChar char="•"/>
                <a:tabLst>
                  <a:tab algn="dec" pos="8002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200" strike="noStrike" u="none">
                <a:solidFill>
                  <a:srgbClr val="000000"/>
                </a:solidFill>
                <a:effectLst/>
                <a:uFillTx/>
                <a:latin typeface="Arial"/>
              </a:endParaRPr>
            </a:p>
            <a:p>
              <a:pPr lvl="1" marL="133200" indent="-131760">
                <a:buClr>
                  <a:srgbClr val="000000"/>
                </a:buClr>
                <a:buSzPct val="120000"/>
                <a:buFont typeface="Arial"/>
                <a:buChar char="•"/>
                <a:tabLst>
                  <a:tab algn="dec" pos="8002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200" strike="noStrike" u="none">
                <a:solidFill>
                  <a:srgbClr val="000000"/>
                </a:solidFill>
                <a:effectLst/>
                <a:uFillTx/>
                <a:latin typeface="Arial"/>
              </a:endParaRPr>
            </a:p>
            <a:p>
              <a:pPr lvl="1" marL="133200" indent="-131760">
                <a:buClr>
                  <a:srgbClr val="000000"/>
                </a:buClr>
                <a:buSzPct val="120000"/>
                <a:buFont typeface="Arial"/>
                <a:buChar char="•"/>
                <a:tabLst>
                  <a:tab algn="dec" pos="8002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200" strike="noStrike" u="none">
                  <a:solidFill>
                    <a:srgbClr val="000000"/>
                  </a:solidFill>
                  <a:effectLst/>
                  <a:uFillTx/>
                  <a:latin typeface="Arial"/>
                </a:rPr>
                <a:t>Size of opportunity</a:t>
              </a:r>
              <a:endParaRPr b="0" lang="en-US" sz="1200" strike="noStrike" u="none">
                <a:solidFill>
                  <a:srgbClr val="000000"/>
                </a:solidFill>
                <a:effectLst/>
                <a:uFillTx/>
                <a:latin typeface="Arial"/>
              </a:endParaRPr>
            </a:p>
            <a:p>
              <a:pPr lvl="1" marL="133200" indent="-131760">
                <a:buClr>
                  <a:srgbClr val="000000"/>
                </a:buClr>
                <a:buSzPct val="120000"/>
                <a:buFont typeface="Arial"/>
                <a:buChar char="•"/>
                <a:tabLst>
                  <a:tab algn="dec" pos="8002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200" strike="noStrike" u="none">
                <a:solidFill>
                  <a:srgbClr val="000000"/>
                </a:solidFill>
                <a:effectLst/>
                <a:uFillTx/>
                <a:latin typeface="Arial"/>
              </a:endParaRPr>
            </a:p>
            <a:p>
              <a:pPr lvl="1" marL="133200" indent="-131760">
                <a:buClr>
                  <a:srgbClr val="000000"/>
                </a:buClr>
                <a:buSzPct val="120000"/>
                <a:buFont typeface="Arial"/>
                <a:buChar char="•"/>
                <a:tabLst>
                  <a:tab algn="dec" pos="8002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200" strike="noStrike" u="none">
                <a:solidFill>
                  <a:srgbClr val="000000"/>
                </a:solidFill>
                <a:effectLst/>
                <a:uFillTx/>
                <a:latin typeface="Arial"/>
              </a:endParaRPr>
            </a:p>
            <a:p>
              <a:pPr lvl="1" marL="133200" indent="-131760">
                <a:buClr>
                  <a:srgbClr val="000000"/>
                </a:buClr>
                <a:buSzPct val="120000"/>
                <a:buFont typeface="Arial"/>
                <a:buChar char="•"/>
                <a:tabLst>
                  <a:tab algn="dec" pos="8002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200" strike="noStrike" u="none">
                  <a:solidFill>
                    <a:srgbClr val="000000"/>
                  </a:solidFill>
                  <a:effectLst/>
                  <a:uFillTx/>
                  <a:latin typeface="Arial"/>
                </a:rPr>
                <a:t>Other</a:t>
              </a:r>
              <a:endParaRPr b="0" lang="en-US" sz="1200" strike="noStrike" u="none">
                <a:solidFill>
                  <a:srgbClr val="000000"/>
                </a:solidFill>
                <a:effectLst/>
                <a:uFillTx/>
                <a:latin typeface="Arial"/>
              </a:endParaRPr>
            </a:p>
          </p:txBody>
        </p:sp>
      </p:grpSp>
      <p:grpSp>
        <p:nvGrpSpPr>
          <p:cNvPr id="706" name=""/>
          <p:cNvGrpSpPr/>
          <p:nvPr/>
        </p:nvGrpSpPr>
        <p:grpSpPr>
          <a:xfrm>
            <a:off x="4475160" y="826560"/>
            <a:ext cx="4255920" cy="5823000"/>
            <a:chOff x="4475160" y="826560"/>
            <a:chExt cx="4255920" cy="5823000"/>
          </a:xfrm>
        </p:grpSpPr>
        <p:sp>
          <p:nvSpPr>
            <p:cNvPr id="707" name=""/>
            <p:cNvSpPr/>
            <p:nvPr/>
          </p:nvSpPr>
          <p:spPr>
            <a:xfrm>
              <a:off x="4475160" y="826560"/>
              <a:ext cx="4255920" cy="183240"/>
            </a:xfrm>
            <a:prstGeom prst="rect">
              <a:avLst/>
            </a:prstGeom>
            <a:noFill/>
            <a:ln w="0">
              <a:noFill/>
            </a:ln>
          </p:spPr>
          <p:style>
            <a:lnRef idx="0"/>
            <a:fillRef idx="0"/>
            <a:effectRef idx="0"/>
            <a:fontRef idx="minor"/>
          </p:style>
          <p:txBody>
            <a:bodyPr lIns="0" rIns="0" tIns="0" bIns="0" anchor="b">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200" strike="noStrike" u="none">
                  <a:solidFill>
                    <a:srgbClr val="000000"/>
                  </a:solidFill>
                  <a:effectLst/>
                  <a:uFillTx/>
                  <a:latin typeface="Arial"/>
                </a:rPr>
                <a:t>Appealing characteristics</a:t>
              </a:r>
              <a:endParaRPr b="0" lang="en-US" sz="1200" strike="noStrike" u="none">
                <a:solidFill>
                  <a:srgbClr val="000000"/>
                </a:solidFill>
                <a:effectLst/>
                <a:uFillTx/>
                <a:latin typeface="Arial"/>
              </a:endParaRPr>
            </a:p>
          </p:txBody>
        </p:sp>
        <p:sp>
          <p:nvSpPr>
            <p:cNvPr id="708" name=""/>
            <p:cNvSpPr/>
            <p:nvPr/>
          </p:nvSpPr>
          <p:spPr>
            <a:xfrm>
              <a:off x="4475160" y="1197000"/>
              <a:ext cx="4255920" cy="5452560"/>
            </a:xfrm>
            <a:prstGeom prst="rect">
              <a:avLst/>
            </a:prstGeom>
            <a:noFill/>
            <a:ln w="0">
              <a:noFill/>
            </a:ln>
          </p:spPr>
          <p:style>
            <a:lnRef idx="0"/>
            <a:fillRef idx="0"/>
            <a:effectRef idx="0"/>
            <a:fontRef idx="minor"/>
          </p:style>
          <p:txBody>
            <a:bodyPr lIns="0" rIns="0" tIns="0" bIns="0" anchor="t">
              <a:spAutoFit/>
            </a:bodyPr>
            <a:p>
              <a:pPr lvl="1" marL="133200" indent="-131760">
                <a:buClr>
                  <a:srgbClr val="000000"/>
                </a:buClr>
                <a:buSzPct val="120000"/>
                <a:buFont typeface="Arial"/>
                <a:buChar char="•"/>
                <a:tabLst>
                  <a:tab algn="dec" pos="8002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Decision process includes finance group/CFO (gleaned from public companies, earnings sensitive companies)</a:t>
              </a:r>
              <a:endParaRPr b="0" lang="en-US" sz="1200" strike="noStrike" u="none">
                <a:solidFill>
                  <a:srgbClr val="000000"/>
                </a:solidFill>
                <a:effectLst/>
                <a:uFillTx/>
                <a:latin typeface="Arial"/>
              </a:endParaRPr>
            </a:p>
            <a:p>
              <a:pPr lvl="1" marL="133200" indent="-131760">
                <a:buClr>
                  <a:srgbClr val="000000"/>
                </a:buClr>
                <a:buSzPct val="120000"/>
                <a:buFont typeface="Arial"/>
                <a:buChar char="•"/>
                <a:tabLst>
                  <a:tab algn="dec" pos="8002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Engages in longer term (3+ years) contracts</a:t>
              </a:r>
              <a:endParaRPr b="0" lang="en-US" sz="1200" strike="noStrike" u="none">
                <a:solidFill>
                  <a:srgbClr val="000000"/>
                </a:solidFill>
                <a:effectLst/>
                <a:uFillTx/>
                <a:latin typeface="Arial"/>
              </a:endParaRPr>
            </a:p>
            <a:p>
              <a:pPr lvl="1" marL="133200" indent="-131760">
                <a:buClr>
                  <a:srgbClr val="000000"/>
                </a:buClr>
                <a:buSzPct val="120000"/>
                <a:buFont typeface="Arial"/>
                <a:buChar char="•"/>
                <a:tabLst>
                  <a:tab algn="dec" pos="8002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High propensity to switch providers, especially based on cost</a:t>
              </a:r>
              <a:endParaRPr b="0" lang="en-US" sz="1200" strike="noStrike" u="none">
                <a:solidFill>
                  <a:srgbClr val="000000"/>
                </a:solidFill>
                <a:effectLst/>
                <a:uFillTx/>
                <a:latin typeface="Arial"/>
              </a:endParaRPr>
            </a:p>
            <a:p>
              <a:pPr lvl="1" marL="133200" indent="-131760">
                <a:buClr>
                  <a:srgbClr val="000000"/>
                </a:buClr>
                <a:buSzPct val="120000"/>
                <a:buFont typeface="Arial"/>
                <a:buChar char="•"/>
                <a:tabLst>
                  <a:tab algn="dec" pos="8002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Utilizes multiple vendors for datacom needs</a:t>
              </a:r>
              <a:endParaRPr b="0" lang="en-US" sz="1200" strike="noStrike" u="none">
                <a:solidFill>
                  <a:srgbClr val="000000"/>
                </a:solidFill>
                <a:effectLst/>
                <a:uFillTx/>
                <a:latin typeface="Arial"/>
              </a:endParaRPr>
            </a:p>
            <a:p>
              <a:pPr lvl="1" marL="133200" indent="-131760">
                <a:buClr>
                  <a:srgbClr val="000000"/>
                </a:buClr>
                <a:buSzPct val="120000"/>
                <a:buFont typeface="Arial"/>
                <a:buChar char="•"/>
                <a:tabLst>
                  <a:tab algn="dec" pos="8002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200" strike="noStrike" u="none">
                <a:solidFill>
                  <a:srgbClr val="000000"/>
                </a:solidFill>
                <a:effectLst/>
                <a:uFillTx/>
                <a:latin typeface="Arial"/>
              </a:endParaRPr>
            </a:p>
            <a:p>
              <a:pPr lvl="1" marL="133200" indent="-131760">
                <a:buClr>
                  <a:srgbClr val="000000"/>
                </a:buClr>
                <a:buSzPct val="120000"/>
                <a:buFont typeface="Arial"/>
                <a:buChar char="•"/>
                <a:tabLst>
                  <a:tab algn="dec" pos="8002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200" strike="noStrike" u="none">
                <a:solidFill>
                  <a:srgbClr val="000000"/>
                </a:solidFill>
                <a:effectLst/>
                <a:uFillTx/>
                <a:latin typeface="Arial"/>
              </a:endParaRPr>
            </a:p>
            <a:p>
              <a:pPr lvl="1" marL="133200" indent="-131760">
                <a:buClr>
                  <a:srgbClr val="000000"/>
                </a:buClr>
                <a:buSzPct val="120000"/>
                <a:buFont typeface="Arial"/>
                <a:buChar char="•"/>
                <a:tabLst>
                  <a:tab algn="dec" pos="8002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200" strike="noStrike" u="none">
                <a:solidFill>
                  <a:srgbClr val="000000"/>
                </a:solidFill>
                <a:effectLst/>
                <a:uFillTx/>
                <a:latin typeface="Arial"/>
              </a:endParaRPr>
            </a:p>
            <a:p>
              <a:pPr lvl="1" marL="133200" indent="-131760">
                <a:buClr>
                  <a:srgbClr val="000000"/>
                </a:buClr>
                <a:buSzPct val="120000"/>
                <a:buFont typeface="Arial"/>
                <a:buChar char="•"/>
                <a:tabLst>
                  <a:tab algn="dec" pos="8002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Currently buy voice and data in unbundled manner</a:t>
              </a:r>
              <a:endParaRPr b="0" lang="en-US" sz="1200" strike="noStrike" u="none">
                <a:solidFill>
                  <a:srgbClr val="000000"/>
                </a:solidFill>
                <a:effectLst/>
                <a:uFillTx/>
                <a:latin typeface="Arial"/>
              </a:endParaRPr>
            </a:p>
            <a:p>
              <a:pPr lvl="1" marL="133200" indent="-131760">
                <a:buClr>
                  <a:srgbClr val="000000"/>
                </a:buClr>
                <a:buSzPct val="120000"/>
                <a:buFont typeface="Arial"/>
                <a:buChar char="•"/>
                <a:tabLst>
                  <a:tab algn="dec" pos="8002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Bandwidth is fundamental to business model (e.g., e-business)</a:t>
              </a:r>
              <a:endParaRPr b="0" lang="en-US" sz="1200" strike="noStrike" u="none">
                <a:solidFill>
                  <a:srgbClr val="000000"/>
                </a:solidFill>
                <a:effectLst/>
                <a:uFillTx/>
                <a:latin typeface="Arial"/>
              </a:endParaRPr>
            </a:p>
            <a:p>
              <a:pPr lvl="1" marL="133200" indent="-131760">
                <a:buClr>
                  <a:srgbClr val="000000"/>
                </a:buClr>
                <a:buSzPct val="120000"/>
                <a:buFont typeface="Arial"/>
                <a:buChar char="•"/>
                <a:tabLst>
                  <a:tab algn="dec" pos="8002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Cost is key factor in buying decision</a:t>
              </a:r>
              <a:endParaRPr b="0" lang="en-US" sz="1200" strike="noStrike" u="none">
                <a:solidFill>
                  <a:srgbClr val="000000"/>
                </a:solidFill>
                <a:effectLst/>
                <a:uFillTx/>
                <a:latin typeface="Arial"/>
              </a:endParaRPr>
            </a:p>
            <a:p>
              <a:pPr lvl="1" marL="133200" indent="-131760">
                <a:buClr>
                  <a:srgbClr val="000000"/>
                </a:buClr>
                <a:buSzPct val="120000"/>
                <a:buFont typeface="Arial"/>
                <a:buChar char="•"/>
                <a:tabLst>
                  <a:tab algn="dec" pos="8002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200" strike="noStrike" u="none">
                <a:solidFill>
                  <a:srgbClr val="000000"/>
                </a:solidFill>
                <a:effectLst/>
                <a:uFillTx/>
                <a:latin typeface="Arial"/>
              </a:endParaRPr>
            </a:p>
            <a:p>
              <a:pPr lvl="1" marL="133200" indent="-131760">
                <a:buClr>
                  <a:srgbClr val="000000"/>
                </a:buClr>
                <a:buSzPct val="120000"/>
                <a:buFont typeface="Arial"/>
                <a:buChar char="•"/>
                <a:tabLst>
                  <a:tab algn="dec" pos="8002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Many companies within segment experiencing financial distress or difficulty raising capital</a:t>
              </a:r>
              <a:endParaRPr b="0" lang="en-US" sz="1200" strike="noStrike" u="none">
                <a:solidFill>
                  <a:srgbClr val="000000"/>
                </a:solidFill>
                <a:effectLst/>
                <a:uFillTx/>
                <a:latin typeface="Arial"/>
              </a:endParaRPr>
            </a:p>
            <a:p>
              <a:pPr lvl="1" marL="133200" indent="-131760">
                <a:buClr>
                  <a:srgbClr val="000000"/>
                </a:buClr>
                <a:buSzPct val="120000"/>
                <a:buFont typeface="Arial"/>
                <a:buChar char="•"/>
                <a:tabLst>
                  <a:tab algn="dec" pos="8002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Potential need to enhance earnings and/or cash flow</a:t>
              </a:r>
              <a:endParaRPr b="0" lang="en-US" sz="1200" strike="noStrike" u="none">
                <a:solidFill>
                  <a:srgbClr val="000000"/>
                </a:solidFill>
                <a:effectLst/>
                <a:uFillTx/>
                <a:latin typeface="Arial"/>
              </a:endParaRPr>
            </a:p>
            <a:p>
              <a:pPr lvl="1" marL="133200" indent="-131760">
                <a:buClr>
                  <a:srgbClr val="000000"/>
                </a:buClr>
                <a:buSzPct val="120000"/>
                <a:buFont typeface="Arial"/>
                <a:buChar char="•"/>
                <a:tabLst>
                  <a:tab algn="dec" pos="8002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200" strike="noStrike" u="none">
                <a:solidFill>
                  <a:srgbClr val="000000"/>
                </a:solidFill>
                <a:effectLst/>
                <a:uFillTx/>
                <a:latin typeface="Arial"/>
              </a:endParaRPr>
            </a:p>
            <a:p>
              <a:pPr lvl="1" marL="133200" indent="-131760">
                <a:buClr>
                  <a:srgbClr val="000000"/>
                </a:buClr>
                <a:buSzPct val="120000"/>
                <a:buFont typeface="Arial"/>
                <a:buChar char="•"/>
                <a:tabLst>
                  <a:tab algn="dec" pos="8002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Storage is significant portion of cost structure</a:t>
              </a:r>
              <a:endParaRPr b="0" lang="en-US" sz="1200" strike="noStrike" u="none">
                <a:solidFill>
                  <a:srgbClr val="000000"/>
                </a:solidFill>
                <a:effectLst/>
                <a:uFillTx/>
                <a:latin typeface="Arial"/>
              </a:endParaRPr>
            </a:p>
            <a:p>
              <a:pPr lvl="1" marL="133200" indent="-131760">
                <a:buClr>
                  <a:srgbClr val="000000"/>
                </a:buClr>
                <a:buSzPct val="120000"/>
                <a:buFont typeface="Arial"/>
                <a:buChar char="•"/>
                <a:tabLst>
                  <a:tab algn="dec" pos="8002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Incremental storage needed for short periods of time</a:t>
              </a:r>
              <a:endParaRPr b="0" lang="en-US" sz="1200" strike="noStrike" u="none">
                <a:solidFill>
                  <a:srgbClr val="000000"/>
                </a:solidFill>
                <a:effectLst/>
                <a:uFillTx/>
                <a:latin typeface="Arial"/>
              </a:endParaRPr>
            </a:p>
            <a:p>
              <a:pPr lvl="1" marL="133200" indent="-131760">
                <a:buClr>
                  <a:srgbClr val="000000"/>
                </a:buClr>
                <a:buSzPct val="120000"/>
                <a:buFont typeface="Arial"/>
                <a:buChar char="•"/>
                <a:tabLst>
                  <a:tab algn="dec" pos="8002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Co-location highly demanded and enabling factor for selling other EBS products</a:t>
              </a:r>
              <a:endParaRPr b="0" lang="en-US" sz="1200" strike="noStrike" u="none">
                <a:solidFill>
                  <a:srgbClr val="000000"/>
                </a:solidFill>
                <a:effectLst/>
                <a:uFillTx/>
                <a:latin typeface="Arial"/>
              </a:endParaRPr>
            </a:p>
            <a:p>
              <a:pPr lvl="1" marL="133200" indent="-131760">
                <a:buClr>
                  <a:srgbClr val="000000"/>
                </a:buClr>
                <a:buSzPct val="120000"/>
                <a:buFont typeface="Arial"/>
                <a:buChar char="•"/>
                <a:tabLst>
                  <a:tab algn="dec" pos="8002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200" strike="noStrike" u="none">
                <a:solidFill>
                  <a:srgbClr val="000000"/>
                </a:solidFill>
                <a:effectLst/>
                <a:uFillTx/>
                <a:latin typeface="Arial"/>
              </a:endParaRPr>
            </a:p>
            <a:p>
              <a:pPr lvl="1" marL="133200" indent="-131760">
                <a:buClr>
                  <a:srgbClr val="000000"/>
                </a:buClr>
                <a:buSzPct val="120000"/>
                <a:buFont typeface="Arial"/>
                <a:buChar char="•"/>
                <a:tabLst>
                  <a:tab algn="dec" pos="8002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Size of NPV/MTM greater than or equal to $2.5 million</a:t>
              </a:r>
              <a:endParaRPr b="0" lang="en-US" sz="1200" strike="noStrike" u="none">
                <a:solidFill>
                  <a:srgbClr val="000000"/>
                </a:solidFill>
                <a:effectLst/>
                <a:uFillTx/>
                <a:latin typeface="Arial"/>
              </a:endParaRPr>
            </a:p>
            <a:p>
              <a:pPr lvl="1" marL="133200" indent="-131760">
                <a:buClr>
                  <a:srgbClr val="000000"/>
                </a:buClr>
                <a:buSzPct val="120000"/>
                <a:buFont typeface="Arial"/>
                <a:buChar char="•"/>
                <a:tabLst>
                  <a:tab algn="dec" pos="8002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Number of companies qualifying for EBS deal (credit quality and revenues criteria) warrant further exploration of segment</a:t>
              </a:r>
              <a:endParaRPr b="0" lang="en-US" sz="1200" strike="noStrike" u="none">
                <a:solidFill>
                  <a:srgbClr val="000000"/>
                </a:solidFill>
                <a:effectLst/>
                <a:uFillTx/>
                <a:latin typeface="Arial"/>
              </a:endParaRPr>
            </a:p>
            <a:p>
              <a:pPr lvl="1" marL="133200" indent="-131760">
                <a:buClr>
                  <a:srgbClr val="000000"/>
                </a:buClr>
                <a:buSzPct val="120000"/>
                <a:buFont typeface="Arial"/>
                <a:buChar char="•"/>
                <a:tabLst>
                  <a:tab algn="dec" pos="8002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200" strike="noStrike" u="none">
                <a:solidFill>
                  <a:srgbClr val="000000"/>
                </a:solidFill>
                <a:effectLst/>
                <a:uFillTx/>
                <a:latin typeface="Arial"/>
              </a:endParaRPr>
            </a:p>
            <a:p>
              <a:pPr lvl="1" marL="133200" indent="-131760">
                <a:buClr>
                  <a:srgbClr val="000000"/>
                </a:buClr>
                <a:buSzPct val="120000"/>
                <a:buFont typeface="Arial"/>
                <a:buChar char="•"/>
                <a:tabLst>
                  <a:tab algn="dec" pos="8002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Discontinuities in the industry (e.g., bandwidth-intensive applications driving factor in bandwidth needs of segment)</a:t>
              </a:r>
              <a:endParaRPr b="0" lang="en-US" sz="1200" strike="noStrike" u="none">
                <a:solidFill>
                  <a:srgbClr val="000000"/>
                </a:solidFill>
                <a:effectLst/>
                <a:uFillTx/>
                <a:latin typeface="Arial"/>
              </a:endParaRPr>
            </a:p>
            <a:p>
              <a:pPr lvl="1" marL="133200" indent="-131760">
                <a:buClr>
                  <a:srgbClr val="000000"/>
                </a:buClr>
                <a:buSzPct val="120000"/>
                <a:buFont typeface="Arial"/>
                <a:buChar char="•"/>
                <a:tabLst>
                  <a:tab algn="dec" pos="8002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Extraordinary projected industry/segment revenue growth</a:t>
              </a:r>
              <a:endParaRPr b="0" lang="en-US" sz="1200" strike="noStrike" u="none">
                <a:solidFill>
                  <a:srgbClr val="000000"/>
                </a:solidFill>
                <a:effectLst/>
                <a:uFillTx/>
                <a:latin typeface="Arial"/>
              </a:endParaRPr>
            </a:p>
          </p:txBody>
        </p:sp>
      </p:grpSp>
      <p:sp>
        <p:nvSpPr>
          <p:cNvPr id="709" name="PlaceHolder 1"/>
          <p:cNvSpPr>
            <a:spLocks noGrp="1"/>
          </p:cNvSpPr>
          <p:nvPr>
            <p:ph type="title"/>
          </p:nvPr>
        </p:nvSpPr>
        <p:spPr>
          <a:xfrm>
            <a:off x="139320" y="227160"/>
            <a:ext cx="8591400" cy="289800"/>
          </a:xfrm>
          <a:prstGeom prst="rect">
            <a:avLst/>
          </a:prstGeom>
          <a:noFill/>
          <a:ln w="0">
            <a:noFill/>
          </a:ln>
        </p:spPr>
        <p:txBody>
          <a:bodyPr lIns="0" rIns="0" tIns="0" bIns="0" anchor="t">
            <a:spAutoFit/>
          </a:bodyPr>
          <a:p>
            <a:pPr indent="0">
              <a:buNone/>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900" strike="noStrike" u="none">
                <a:solidFill>
                  <a:srgbClr val="000000"/>
                </a:solidFill>
                <a:effectLst/>
                <a:uFillTx/>
                <a:latin typeface="Arial"/>
              </a:rPr>
              <a:t>CRITERIA FOR EVALUATING CUSTOMER SEGMENT ATTRACTIVENESS</a:t>
            </a:r>
            <a:endParaRPr b="1" lang="en-US" sz="1900" strike="noStrike" u="none">
              <a:solidFill>
                <a:srgbClr val="000000"/>
              </a:solidFill>
              <a:effectLst/>
              <a:uFillTx/>
              <a:latin typeface="Arial"/>
            </a:endParaRPr>
          </a:p>
        </p:txBody>
      </p:sp>
      <p:sp>
        <p:nvSpPr>
          <p:cNvPr id="710" name=""/>
          <p:cNvSpPr/>
          <p:nvPr/>
        </p:nvSpPr>
        <p:spPr>
          <a:xfrm rot="5400000">
            <a:off x="-411840" y="3616920"/>
            <a:ext cx="5284800" cy="495360"/>
          </a:xfrm>
          <a:prstGeom prst="triangle">
            <a:avLst>
              <a:gd name="adj" fmla="val 50000"/>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711" name=""/>
          <p:cNvSpPr/>
          <p:nvPr/>
        </p:nvSpPr>
        <p:spPr>
          <a:xfrm>
            <a:off x="139680" y="1855800"/>
            <a:ext cx="1666800" cy="3883320"/>
          </a:xfrm>
          <a:prstGeom prst="rect">
            <a:avLst/>
          </a:prstGeom>
          <a:noFill/>
          <a:ln w="0">
            <a:noFill/>
          </a:ln>
        </p:spPr>
        <p:style>
          <a:lnRef idx="0"/>
          <a:fillRef idx="0"/>
          <a:effectRef idx="0"/>
          <a:fontRef idx="minor"/>
        </p:style>
        <p:txBody>
          <a:bodyPr lIns="0" rIns="0" tIns="0" bIns="0" anchor="t">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200" strike="noStrike" u="none">
                <a:solidFill>
                  <a:srgbClr val="000000"/>
                </a:solidFill>
                <a:effectLst/>
                <a:uFillTx/>
                <a:latin typeface="Arial"/>
              </a:rPr>
              <a:t>Segments</a:t>
            </a:r>
            <a:endParaRPr b="0" lang="en-US" sz="1200" strike="noStrike" u="none">
              <a:solidFill>
                <a:srgbClr val="000000"/>
              </a:solidFill>
              <a:effectLst/>
              <a:uFillTx/>
              <a:latin typeface="Arial"/>
            </a:endParaRPr>
          </a:p>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200" strike="noStrike" u="none">
              <a:solidFill>
                <a:srgbClr val="000000"/>
              </a:solidFill>
              <a:effectLst/>
              <a:uFillTx/>
              <a:latin typeface="Arial"/>
            </a:endParaRPr>
          </a:p>
          <a:p>
            <a:pPr lvl="1" marL="144360" indent="-14292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SI channel</a:t>
            </a:r>
            <a:endParaRPr b="0" lang="en-US" sz="1200" strike="noStrike" u="none">
              <a:solidFill>
                <a:srgbClr val="000000"/>
              </a:solidFill>
              <a:effectLst/>
              <a:uFillTx/>
              <a:latin typeface="Arial"/>
            </a:endParaRPr>
          </a:p>
          <a:p>
            <a:pPr lvl="2" marL="295200" indent="-149040">
              <a:buClr>
                <a:srgbClr val="000000"/>
              </a:buClr>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Network service providers</a:t>
            </a:r>
            <a:endParaRPr b="0" lang="en-US" sz="1200" strike="noStrike" u="none">
              <a:solidFill>
                <a:srgbClr val="000000"/>
              </a:solidFill>
              <a:effectLst/>
              <a:uFillTx/>
              <a:latin typeface="Arial"/>
            </a:endParaRPr>
          </a:p>
          <a:p>
            <a:pPr lvl="2" marL="295200" indent="-149040">
              <a:buClr>
                <a:srgbClr val="000000"/>
              </a:buClr>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IT/data center outsourcers</a:t>
            </a:r>
            <a:endParaRPr b="0" lang="en-US" sz="1200" strike="noStrike" u="none">
              <a:solidFill>
                <a:srgbClr val="000000"/>
              </a:solidFill>
              <a:effectLst/>
              <a:uFillTx/>
              <a:latin typeface="Arial"/>
            </a:endParaRPr>
          </a:p>
          <a:p>
            <a:pPr lvl="2" marL="295200" indent="-149040">
              <a:buClr>
                <a:srgbClr val="000000"/>
              </a:buClr>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System integrators</a:t>
            </a:r>
            <a:endParaRPr b="0" lang="en-US" sz="1200" strike="noStrike" u="none">
              <a:solidFill>
                <a:srgbClr val="000000"/>
              </a:solidFill>
              <a:effectLst/>
              <a:uFillTx/>
              <a:latin typeface="Arial"/>
            </a:endParaRPr>
          </a:p>
          <a:p>
            <a:pPr lvl="1" marL="144360" indent="-14292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200" strike="noStrike" u="none">
              <a:solidFill>
                <a:srgbClr val="000000"/>
              </a:solidFill>
              <a:effectLst/>
              <a:uFillTx/>
              <a:latin typeface="Arial"/>
            </a:endParaRPr>
          </a:p>
          <a:p>
            <a:pPr lvl="1" marL="144360" indent="-14292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Large enterprises</a:t>
            </a:r>
            <a:endParaRPr b="0" lang="en-US" sz="1200" strike="noStrike" u="none">
              <a:solidFill>
                <a:srgbClr val="000000"/>
              </a:solidFill>
              <a:effectLst/>
              <a:uFillTx/>
              <a:latin typeface="Arial"/>
            </a:endParaRPr>
          </a:p>
          <a:p>
            <a:pPr lvl="2" marL="295200" indent="-149040">
              <a:buClr>
                <a:srgbClr val="000000"/>
              </a:buClr>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Enterprise.com</a:t>
            </a:r>
            <a:endParaRPr b="0" lang="en-US" sz="1200" strike="noStrike" u="none">
              <a:solidFill>
                <a:srgbClr val="000000"/>
              </a:solidFill>
              <a:effectLst/>
              <a:uFillTx/>
              <a:latin typeface="Arial"/>
            </a:endParaRPr>
          </a:p>
          <a:p>
            <a:pPr lvl="2" marL="295200" indent="-149040">
              <a:buClr>
                <a:srgbClr val="000000"/>
              </a:buClr>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LE – IT software</a:t>
            </a:r>
            <a:endParaRPr b="0" lang="en-US" sz="1200" strike="noStrike" u="none">
              <a:solidFill>
                <a:srgbClr val="000000"/>
              </a:solidFill>
              <a:effectLst/>
              <a:uFillTx/>
              <a:latin typeface="Arial"/>
            </a:endParaRPr>
          </a:p>
          <a:p>
            <a:pPr lvl="2" marL="295200" indent="-149040">
              <a:buClr>
                <a:srgbClr val="000000"/>
              </a:buClr>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LE – brokers</a:t>
            </a:r>
            <a:endParaRPr b="0" lang="en-US" sz="1200" strike="noStrike" u="none">
              <a:solidFill>
                <a:srgbClr val="000000"/>
              </a:solidFill>
              <a:effectLst/>
              <a:uFillTx/>
              <a:latin typeface="Arial"/>
            </a:endParaRPr>
          </a:p>
          <a:p>
            <a:pPr lvl="1" marL="144360" indent="-14292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200" strike="noStrike" u="none">
              <a:solidFill>
                <a:srgbClr val="000000"/>
              </a:solidFill>
              <a:effectLst/>
              <a:uFillTx/>
              <a:latin typeface="Arial"/>
            </a:endParaRPr>
          </a:p>
          <a:p>
            <a:pPr lvl="1" marL="144360" indent="-14292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XSPs</a:t>
            </a:r>
            <a:endParaRPr b="0" lang="en-US" sz="1200" strike="noStrike" u="none">
              <a:solidFill>
                <a:srgbClr val="000000"/>
              </a:solidFill>
              <a:effectLst/>
              <a:uFillTx/>
              <a:latin typeface="Arial"/>
            </a:endParaRPr>
          </a:p>
          <a:p>
            <a:pPr lvl="2" marL="295200" indent="-149040">
              <a:buClr>
                <a:srgbClr val="000000"/>
              </a:buClr>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Hosting service providers</a:t>
            </a:r>
            <a:endParaRPr b="0" lang="en-US" sz="1200" strike="noStrike" u="none">
              <a:solidFill>
                <a:srgbClr val="000000"/>
              </a:solidFill>
              <a:effectLst/>
              <a:uFillTx/>
              <a:latin typeface="Arial"/>
            </a:endParaRPr>
          </a:p>
          <a:p>
            <a:pPr lvl="2" marL="295200" indent="-149040">
              <a:buClr>
                <a:srgbClr val="000000"/>
              </a:buClr>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Storage service providers</a:t>
            </a:r>
            <a:endParaRPr b="0" lang="en-US" sz="1200" strike="noStrike" u="none">
              <a:solidFill>
                <a:srgbClr val="000000"/>
              </a:solidFill>
              <a:effectLst/>
              <a:uFillTx/>
              <a:latin typeface="Arial"/>
            </a:endParaRPr>
          </a:p>
          <a:p>
            <a:pPr lvl="2" marL="295200" indent="-149040">
              <a:buClr>
                <a:srgbClr val="000000"/>
              </a:buClr>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Application service providers</a:t>
            </a:r>
            <a:endParaRPr b="0" lang="en-US" sz="1200" strike="noStrike" u="none">
              <a:solidFill>
                <a:srgbClr val="000000"/>
              </a:solidFill>
              <a:effectLst/>
              <a:uFillTx/>
              <a:latin typeface="Arial"/>
            </a:endParaRPr>
          </a:p>
        </p:txBody>
      </p:sp>
      <p:sp>
        <p:nvSpPr>
          <p:cNvPr id="3" name="PlaceHolder 2"/>
          <p:cNvSpPr>
            <a:spLocks noGrp="1"/>
          </p:cNvSpPr>
          <p:nvPr>
            <p:ph type="sldNum" idx="2"/>
          </p:nvPr>
        </p:nvSpPr>
        <p:spPr/>
        <p:txBody>
          <a:bodyPr/>
          <a:p>
            <a:fld id="{F44087E2-3AE1-4AEF-A791-F242C3D00B44}" type="slidenum">
              <a:t>24</a:t>
            </a:fld>
          </a:p>
        </p:txBody>
      </p:sp>
    </p:spTree>
  </p:cSld>
  <mc:AlternateContent>
    <mc:Choice Requires="p14">
      <p:transition spd="slow" p14:dur="2000"/>
    </mc:Choice>
    <mc:Fallback>
      <p:transition spd="slow"/>
    </mc:Fallback>
  </mc:AlternateContent>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712" name="PlaceHolder 1"/>
          <p:cNvSpPr>
            <a:spLocks noGrp="1"/>
          </p:cNvSpPr>
          <p:nvPr>
            <p:ph type="title"/>
          </p:nvPr>
        </p:nvSpPr>
        <p:spPr>
          <a:xfrm>
            <a:off x="139320" y="226800"/>
            <a:ext cx="8591400" cy="579240"/>
          </a:xfrm>
          <a:prstGeom prst="rect">
            <a:avLst/>
          </a:prstGeom>
          <a:noFill/>
          <a:ln w="0">
            <a:noFill/>
          </a:ln>
        </p:spPr>
        <p:txBody>
          <a:bodyPr lIns="0" rIns="0" tIns="0" bIns="0" anchor="t">
            <a:spAutoFit/>
          </a:bodyPr>
          <a:p>
            <a:pPr indent="0">
              <a:buNone/>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900" strike="noStrike" u="none">
                <a:solidFill>
                  <a:srgbClr val="000000"/>
                </a:solidFill>
                <a:effectLst/>
                <a:uFillTx/>
                <a:latin typeface="Arial"/>
              </a:rPr>
              <a:t>SCREENING PROCESS FOR ATTRACTIVE CUSTOMER SEGMENTS IN</a:t>
            </a:r>
            <a:br>
              <a:rPr sz="1900"/>
            </a:br>
            <a:r>
              <a:rPr b="1" lang="en-US" sz="1900" strike="noStrike" u="none">
                <a:solidFill>
                  <a:srgbClr val="000000"/>
                </a:solidFill>
                <a:effectLst/>
                <a:uFillTx/>
                <a:latin typeface="Arial"/>
              </a:rPr>
              <a:t>ENTERPRISE ORIGINATION</a:t>
            </a:r>
            <a:endParaRPr b="1" lang="en-US" sz="1900" strike="noStrike" u="none">
              <a:solidFill>
                <a:srgbClr val="000000"/>
              </a:solidFill>
              <a:effectLst/>
              <a:uFillTx/>
              <a:latin typeface="Arial"/>
            </a:endParaRPr>
          </a:p>
        </p:txBody>
      </p:sp>
      <p:sp>
        <p:nvSpPr>
          <p:cNvPr id="713" name=""/>
          <p:cNvSpPr/>
          <p:nvPr/>
        </p:nvSpPr>
        <p:spPr>
          <a:xfrm>
            <a:off x="6178680" y="3457440"/>
            <a:ext cx="771480" cy="1148040"/>
          </a:xfrm>
          <a:custGeom>
            <a:avLst/>
            <a:gdLst/>
            <a:ahLst/>
            <a:rect l="l" t="t" r="r" b="b"/>
            <a:pathLst>
              <a:path w="513" h="1765">
                <a:moveTo>
                  <a:pt x="0" y="0"/>
                </a:moveTo>
                <a:lnTo>
                  <a:pt x="512" y="200"/>
                </a:lnTo>
                <a:lnTo>
                  <a:pt x="512" y="1764"/>
                </a:lnTo>
                <a:lnTo>
                  <a:pt x="0" y="1562"/>
                </a:lnTo>
                <a:lnTo>
                  <a:pt x="0" y="0"/>
                </a:lnTo>
              </a:path>
            </a:pathLst>
          </a:custGeom>
          <a:solidFill>
            <a:srgbClr val="d0d0d0"/>
          </a:solidFill>
          <a:ln cap="rnd" w="284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714" name=""/>
          <p:cNvSpPr/>
          <p:nvPr/>
        </p:nvSpPr>
        <p:spPr>
          <a:xfrm>
            <a:off x="7485120" y="2688480"/>
            <a:ext cx="1336680" cy="914760"/>
          </a:xfrm>
          <a:prstGeom prst="rect">
            <a:avLst/>
          </a:prstGeom>
          <a:noFill/>
          <a:ln w="0">
            <a:noFill/>
          </a:ln>
        </p:spPr>
        <p:style>
          <a:lnRef idx="0"/>
          <a:fillRef idx="0"/>
          <a:effectRef idx="0"/>
          <a:fontRef idx="minor"/>
        </p:style>
        <p:txBody>
          <a:bodyPr lIns="0" rIns="0" tIns="0" bIns="0" anchor="ctr">
            <a:spAutoFit/>
          </a:bodyPr>
          <a:p>
            <a:pPr lvl="1" marL="144360" indent="-14292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Highly attractive customers by attribute</a:t>
            </a:r>
            <a:endParaRPr b="0" lang="en-US" sz="1200" strike="noStrike" u="none">
              <a:solidFill>
                <a:srgbClr val="000000"/>
              </a:solidFill>
              <a:effectLst/>
              <a:uFillTx/>
              <a:latin typeface="Arial"/>
            </a:endParaRPr>
          </a:p>
          <a:p>
            <a:pPr lvl="1" marL="144360" indent="-14292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Product implications</a:t>
            </a:r>
            <a:endParaRPr b="0" lang="en-US" sz="1200" strike="noStrike" u="none">
              <a:solidFill>
                <a:srgbClr val="000000"/>
              </a:solidFill>
              <a:effectLst/>
              <a:uFillTx/>
              <a:latin typeface="Arial"/>
            </a:endParaRPr>
          </a:p>
        </p:txBody>
      </p:sp>
      <p:sp>
        <p:nvSpPr>
          <p:cNvPr id="715" name=""/>
          <p:cNvSpPr/>
          <p:nvPr/>
        </p:nvSpPr>
        <p:spPr>
          <a:xfrm>
            <a:off x="6162840" y="1814400"/>
            <a:ext cx="771480" cy="1148040"/>
          </a:xfrm>
          <a:custGeom>
            <a:avLst/>
            <a:gdLst/>
            <a:ahLst/>
            <a:rect l="l" t="t" r="r" b="b"/>
            <a:pathLst>
              <a:path w="513" h="1765">
                <a:moveTo>
                  <a:pt x="0" y="0"/>
                </a:moveTo>
                <a:lnTo>
                  <a:pt x="512" y="200"/>
                </a:lnTo>
                <a:lnTo>
                  <a:pt x="512" y="1764"/>
                </a:lnTo>
                <a:lnTo>
                  <a:pt x="0" y="1562"/>
                </a:lnTo>
                <a:lnTo>
                  <a:pt x="0" y="0"/>
                </a:lnTo>
              </a:path>
            </a:pathLst>
          </a:custGeom>
          <a:solidFill>
            <a:srgbClr val="d0d0d0"/>
          </a:solidFill>
          <a:ln cap="rnd" w="284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716" name=""/>
          <p:cNvSpPr/>
          <p:nvPr/>
        </p:nvSpPr>
        <p:spPr>
          <a:xfrm>
            <a:off x="3843360" y="1814400"/>
            <a:ext cx="772920" cy="2724120"/>
          </a:xfrm>
          <a:custGeom>
            <a:avLst/>
            <a:gdLst/>
            <a:ahLst/>
            <a:rect l="l" t="t" r="r" b="b"/>
            <a:pathLst>
              <a:path w="513" h="1765">
                <a:moveTo>
                  <a:pt x="0" y="0"/>
                </a:moveTo>
                <a:lnTo>
                  <a:pt x="512" y="200"/>
                </a:lnTo>
                <a:lnTo>
                  <a:pt x="512" y="1764"/>
                </a:lnTo>
                <a:lnTo>
                  <a:pt x="0" y="1562"/>
                </a:lnTo>
                <a:lnTo>
                  <a:pt x="0" y="0"/>
                </a:lnTo>
              </a:path>
            </a:pathLst>
          </a:custGeom>
          <a:solidFill>
            <a:srgbClr val="d0d0d0"/>
          </a:solidFill>
          <a:ln cap="rnd" w="284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717" name=""/>
          <p:cNvSpPr/>
          <p:nvPr/>
        </p:nvSpPr>
        <p:spPr>
          <a:xfrm>
            <a:off x="1500120" y="1814400"/>
            <a:ext cx="774720" cy="2724120"/>
          </a:xfrm>
          <a:custGeom>
            <a:avLst/>
            <a:gdLst/>
            <a:ahLst/>
            <a:rect l="l" t="t" r="r" b="b"/>
            <a:pathLst>
              <a:path w="513" h="1765">
                <a:moveTo>
                  <a:pt x="0" y="0"/>
                </a:moveTo>
                <a:lnTo>
                  <a:pt x="512" y="200"/>
                </a:lnTo>
                <a:lnTo>
                  <a:pt x="512" y="1764"/>
                </a:lnTo>
                <a:lnTo>
                  <a:pt x="0" y="1562"/>
                </a:lnTo>
                <a:lnTo>
                  <a:pt x="0" y="0"/>
                </a:lnTo>
              </a:path>
            </a:pathLst>
          </a:custGeom>
          <a:solidFill>
            <a:srgbClr val="d0d0d0"/>
          </a:solidFill>
          <a:ln cap="rnd" w="284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718" name=""/>
          <p:cNvSpPr/>
          <p:nvPr/>
        </p:nvSpPr>
        <p:spPr>
          <a:xfrm>
            <a:off x="2101680" y="2300400"/>
            <a:ext cx="673200" cy="0"/>
          </a:xfrm>
          <a:prstGeom prst="line">
            <a:avLst/>
          </a:prstGeom>
          <a:ln w="381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719" name=""/>
          <p:cNvSpPr/>
          <p:nvPr/>
        </p:nvSpPr>
        <p:spPr>
          <a:xfrm>
            <a:off x="2101680" y="4140360"/>
            <a:ext cx="673200" cy="0"/>
          </a:xfrm>
          <a:prstGeom prst="line">
            <a:avLst/>
          </a:prstGeom>
          <a:ln w="381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720" name=""/>
          <p:cNvSpPr/>
          <p:nvPr/>
        </p:nvSpPr>
        <p:spPr>
          <a:xfrm>
            <a:off x="1500120" y="1343520"/>
            <a:ext cx="1227240" cy="366120"/>
          </a:xfrm>
          <a:prstGeom prst="rect">
            <a:avLst/>
          </a:prstGeom>
          <a:noFill/>
          <a:ln w="0">
            <a:noFill/>
          </a:ln>
        </p:spPr>
        <p:style>
          <a:lnRef idx="0"/>
          <a:fillRef idx="0"/>
          <a:effectRef idx="0"/>
          <a:fontRef idx="minor"/>
        </p:style>
        <p:txBody>
          <a:bodyPr lIns="0" rIns="0" tIns="0" bIns="0" anchor="b">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200" strike="noStrike" u="none">
                <a:solidFill>
                  <a:srgbClr val="000000"/>
                </a:solidFill>
                <a:effectLst/>
                <a:uFillTx/>
                <a:latin typeface="Arial"/>
              </a:rPr>
              <a:t>Screen 1</a:t>
            </a:r>
            <a:endParaRPr b="0" lang="en-US" sz="1200" strike="noStrike" u="none">
              <a:solidFill>
                <a:srgbClr val="000000"/>
              </a:solidFill>
              <a:effectLst/>
              <a:uFillTx/>
              <a:latin typeface="Arial"/>
            </a:endParaRPr>
          </a:p>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200" strike="noStrike" u="none">
                <a:solidFill>
                  <a:srgbClr val="000000"/>
                </a:solidFill>
                <a:effectLst/>
                <a:uFillTx/>
                <a:latin typeface="Arial"/>
              </a:rPr>
              <a:t>Market size</a:t>
            </a:r>
            <a:endParaRPr b="0" lang="en-US" sz="1200" strike="noStrike" u="none">
              <a:solidFill>
                <a:srgbClr val="000000"/>
              </a:solidFill>
              <a:effectLst/>
              <a:uFillTx/>
              <a:latin typeface="Arial"/>
            </a:endParaRPr>
          </a:p>
        </p:txBody>
      </p:sp>
      <p:sp>
        <p:nvSpPr>
          <p:cNvPr id="721" name=""/>
          <p:cNvSpPr/>
          <p:nvPr/>
        </p:nvSpPr>
        <p:spPr>
          <a:xfrm>
            <a:off x="136440" y="2261880"/>
            <a:ext cx="1241640" cy="1829160"/>
          </a:xfrm>
          <a:prstGeom prst="rect">
            <a:avLst/>
          </a:prstGeom>
          <a:noFill/>
          <a:ln w="0">
            <a:noFill/>
          </a:ln>
        </p:spPr>
        <p:style>
          <a:lnRef idx="0"/>
          <a:fillRef idx="0"/>
          <a:effectRef idx="0"/>
          <a:fontRef idx="minor"/>
        </p:style>
        <p:txBody>
          <a:bodyPr lIns="0" rIns="0" tIns="0" bIns="0" anchor="ctr">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200" strike="noStrike" u="none">
                <a:solidFill>
                  <a:srgbClr val="000000"/>
                </a:solidFill>
                <a:effectLst/>
                <a:uFillTx/>
                <a:latin typeface="Arial"/>
              </a:rPr>
              <a:t>Enterprise group verticals</a:t>
            </a:r>
            <a:endParaRPr b="0" lang="en-US" sz="1200" strike="noStrike" u="none">
              <a:solidFill>
                <a:srgbClr val="000000"/>
              </a:solidFill>
              <a:effectLst/>
              <a:uFillTx/>
              <a:latin typeface="Arial"/>
            </a:endParaRPr>
          </a:p>
          <a:p>
            <a:pPr lvl="1" marL="144360" indent="-14292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Systems integrators (SI)</a:t>
            </a:r>
            <a:endParaRPr b="0" lang="en-US" sz="1200" strike="noStrike" u="none">
              <a:solidFill>
                <a:srgbClr val="000000"/>
              </a:solidFill>
              <a:effectLst/>
              <a:uFillTx/>
              <a:latin typeface="Arial"/>
            </a:endParaRPr>
          </a:p>
          <a:p>
            <a:pPr lvl="1" marL="144360" indent="-14292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Enterprise dot com (.com)</a:t>
            </a:r>
            <a:endParaRPr b="0" lang="en-US" sz="1200" strike="noStrike" u="none">
              <a:solidFill>
                <a:srgbClr val="000000"/>
              </a:solidFill>
              <a:effectLst/>
              <a:uFillTx/>
              <a:latin typeface="Arial"/>
            </a:endParaRPr>
          </a:p>
          <a:p>
            <a:pPr lvl="1" marL="144360" indent="-14292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Large enterprises (LE)</a:t>
            </a:r>
            <a:endParaRPr b="0" lang="en-US" sz="1200" strike="noStrike" u="none">
              <a:solidFill>
                <a:srgbClr val="000000"/>
              </a:solidFill>
              <a:effectLst/>
              <a:uFillTx/>
              <a:latin typeface="Arial"/>
            </a:endParaRPr>
          </a:p>
          <a:p>
            <a:pPr lvl="1" marL="144360" indent="-14292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XSPs (ASP, HSP, SSP)</a:t>
            </a:r>
            <a:endParaRPr b="0" lang="en-US" sz="1200" strike="noStrike" u="none">
              <a:solidFill>
                <a:srgbClr val="000000"/>
              </a:solidFill>
              <a:effectLst/>
              <a:uFillTx/>
              <a:latin typeface="Arial"/>
            </a:endParaRPr>
          </a:p>
        </p:txBody>
      </p:sp>
      <p:sp>
        <p:nvSpPr>
          <p:cNvPr id="722" name=""/>
          <p:cNvSpPr/>
          <p:nvPr/>
        </p:nvSpPr>
        <p:spPr>
          <a:xfrm>
            <a:off x="3803760" y="1160640"/>
            <a:ext cx="1857240" cy="549000"/>
          </a:xfrm>
          <a:prstGeom prst="rect">
            <a:avLst/>
          </a:prstGeom>
          <a:noFill/>
          <a:ln w="0">
            <a:noFill/>
          </a:ln>
        </p:spPr>
        <p:style>
          <a:lnRef idx="0"/>
          <a:fillRef idx="0"/>
          <a:effectRef idx="0"/>
          <a:fontRef idx="minor"/>
        </p:style>
        <p:txBody>
          <a:bodyPr lIns="0" rIns="0" tIns="0" bIns="0" anchor="b">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200" strike="noStrike" u="none">
                <a:solidFill>
                  <a:srgbClr val="000000"/>
                </a:solidFill>
                <a:effectLst/>
                <a:uFillTx/>
                <a:latin typeface="Arial"/>
              </a:rPr>
              <a:t>Screen 2</a:t>
            </a:r>
            <a:endParaRPr b="0" lang="en-US" sz="1200" strike="noStrike" u="none">
              <a:solidFill>
                <a:srgbClr val="000000"/>
              </a:solidFill>
              <a:effectLst/>
              <a:uFillTx/>
              <a:latin typeface="Arial"/>
            </a:endParaRPr>
          </a:p>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200" strike="noStrike" u="none">
                <a:solidFill>
                  <a:srgbClr val="000000"/>
                </a:solidFill>
                <a:effectLst/>
                <a:uFillTx/>
                <a:latin typeface="Arial"/>
              </a:rPr>
              <a:t>Credit and </a:t>
            </a:r>
            <a:endParaRPr b="0" lang="en-US" sz="1200" strike="noStrike" u="none">
              <a:solidFill>
                <a:srgbClr val="000000"/>
              </a:solidFill>
              <a:effectLst/>
              <a:uFillTx/>
              <a:latin typeface="Arial"/>
            </a:endParaRPr>
          </a:p>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200" strike="noStrike" u="none">
                <a:solidFill>
                  <a:srgbClr val="000000"/>
                </a:solidFill>
                <a:effectLst/>
                <a:uFillTx/>
                <a:latin typeface="Arial"/>
              </a:rPr>
              <a:t>outsourcing profile</a:t>
            </a:r>
            <a:endParaRPr b="0" lang="en-US" sz="1200" strike="noStrike" u="none">
              <a:solidFill>
                <a:srgbClr val="000000"/>
              </a:solidFill>
              <a:effectLst/>
              <a:uFillTx/>
              <a:latin typeface="Arial"/>
            </a:endParaRPr>
          </a:p>
        </p:txBody>
      </p:sp>
      <p:sp>
        <p:nvSpPr>
          <p:cNvPr id="723" name=""/>
          <p:cNvSpPr/>
          <p:nvPr/>
        </p:nvSpPr>
        <p:spPr>
          <a:xfrm>
            <a:off x="6162840" y="1343520"/>
            <a:ext cx="1722240" cy="366120"/>
          </a:xfrm>
          <a:prstGeom prst="rect">
            <a:avLst/>
          </a:prstGeom>
          <a:noFill/>
          <a:ln w="0">
            <a:noFill/>
          </a:ln>
        </p:spPr>
        <p:style>
          <a:lnRef idx="0"/>
          <a:fillRef idx="0"/>
          <a:effectRef idx="0"/>
          <a:fontRef idx="minor"/>
        </p:style>
        <p:txBody>
          <a:bodyPr lIns="0" rIns="0" tIns="0" bIns="0" anchor="b">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200" strike="noStrike" u="none">
                <a:solidFill>
                  <a:srgbClr val="000000"/>
                </a:solidFill>
                <a:effectLst/>
                <a:uFillTx/>
                <a:latin typeface="Arial"/>
              </a:rPr>
              <a:t>Screen 3</a:t>
            </a:r>
            <a:endParaRPr b="0" lang="en-US" sz="1200" strike="noStrike" u="none">
              <a:solidFill>
                <a:srgbClr val="000000"/>
              </a:solidFill>
              <a:effectLst/>
              <a:uFillTx/>
              <a:latin typeface="Arial"/>
            </a:endParaRPr>
          </a:p>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200" strike="noStrike" u="none">
                <a:solidFill>
                  <a:srgbClr val="000000"/>
                </a:solidFill>
                <a:effectLst/>
                <a:uFillTx/>
                <a:latin typeface="Arial"/>
              </a:rPr>
              <a:t>Needs and behaviors</a:t>
            </a:r>
            <a:endParaRPr b="0" lang="en-US" sz="1200" strike="noStrike" u="none">
              <a:solidFill>
                <a:srgbClr val="000000"/>
              </a:solidFill>
              <a:effectLst/>
              <a:uFillTx/>
              <a:latin typeface="Arial"/>
            </a:endParaRPr>
          </a:p>
        </p:txBody>
      </p:sp>
      <p:sp>
        <p:nvSpPr>
          <p:cNvPr id="724" name=""/>
          <p:cNvSpPr/>
          <p:nvPr/>
        </p:nvSpPr>
        <p:spPr>
          <a:xfrm>
            <a:off x="1076400" y="4656240"/>
            <a:ext cx="2400120" cy="2012040"/>
          </a:xfrm>
          <a:prstGeom prst="rect">
            <a:avLst/>
          </a:prstGeom>
          <a:noFill/>
          <a:ln w="0">
            <a:noFill/>
          </a:ln>
        </p:spPr>
        <p:style>
          <a:lnRef idx="0"/>
          <a:fillRef idx="0"/>
          <a:effectRef idx="0"/>
          <a:fontRef idx="minor"/>
        </p:style>
        <p:txBody>
          <a:bodyPr lIns="0" rIns="0" tIns="0" bIns="0" anchor="t">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200" strike="noStrike" u="none">
                <a:solidFill>
                  <a:srgbClr val="000000"/>
                </a:solidFill>
                <a:effectLst/>
                <a:uFillTx/>
                <a:latin typeface="Arial"/>
              </a:rPr>
              <a:t>Factors</a:t>
            </a:r>
            <a:endParaRPr b="0" lang="en-US" sz="1200" strike="noStrike" u="none">
              <a:solidFill>
                <a:srgbClr val="000000"/>
              </a:solidFill>
              <a:effectLst/>
              <a:uFillTx/>
              <a:latin typeface="Arial"/>
            </a:endParaRPr>
          </a:p>
          <a:p>
            <a:pPr lvl="1" marL="144360" indent="-14292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Minimum potential deal MTM/NPV of $2.5 million (~$6 million annual spend or ability to influence others spend, e.g., SIs)</a:t>
            </a:r>
            <a:endParaRPr b="0" lang="en-US" sz="1200" strike="noStrike" u="none">
              <a:solidFill>
                <a:srgbClr val="000000"/>
              </a:solidFill>
              <a:effectLst/>
              <a:uFillTx/>
              <a:latin typeface="Arial"/>
            </a:endParaRPr>
          </a:p>
          <a:p>
            <a:pPr lvl="1" marL="144360" indent="-14292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U.S. focus</a:t>
            </a:r>
            <a:endParaRPr b="0" lang="en-US" sz="1200" strike="noStrike" u="none">
              <a:solidFill>
                <a:srgbClr val="000000"/>
              </a:solidFill>
              <a:effectLst/>
              <a:uFillTx/>
              <a:latin typeface="Arial"/>
            </a:endParaRPr>
          </a:p>
          <a:p>
            <a:pPr lvl="1" marL="144360" indent="-14292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Identify the “inflection point” in datacom relevance to business model, prioritize bandwidth intensive vertical (target 5-10 verticals to put through screen 2)</a:t>
            </a:r>
            <a:endParaRPr b="0" lang="en-US" sz="1200" strike="noStrike" u="none">
              <a:solidFill>
                <a:srgbClr val="000000"/>
              </a:solidFill>
              <a:effectLst/>
              <a:uFillTx/>
              <a:latin typeface="Arial"/>
            </a:endParaRPr>
          </a:p>
        </p:txBody>
      </p:sp>
      <p:sp>
        <p:nvSpPr>
          <p:cNvPr id="725" name=""/>
          <p:cNvSpPr/>
          <p:nvPr/>
        </p:nvSpPr>
        <p:spPr>
          <a:xfrm>
            <a:off x="3767040" y="4656240"/>
            <a:ext cx="2170080" cy="1829160"/>
          </a:xfrm>
          <a:prstGeom prst="rect">
            <a:avLst/>
          </a:prstGeom>
          <a:noFill/>
          <a:ln w="0">
            <a:noFill/>
          </a:ln>
        </p:spPr>
        <p:style>
          <a:lnRef idx="0"/>
          <a:fillRef idx="0"/>
          <a:effectRef idx="0"/>
          <a:fontRef idx="minor"/>
        </p:style>
        <p:txBody>
          <a:bodyPr lIns="0" rIns="0" tIns="0" bIns="0" anchor="t">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200" strike="noStrike" u="none">
                <a:solidFill>
                  <a:srgbClr val="000000"/>
                </a:solidFill>
                <a:effectLst/>
                <a:uFillTx/>
                <a:latin typeface="Arial"/>
              </a:rPr>
              <a:t>Factors</a:t>
            </a:r>
            <a:endParaRPr b="0" lang="en-US" sz="1200" strike="noStrike" u="none">
              <a:solidFill>
                <a:srgbClr val="000000"/>
              </a:solidFill>
              <a:effectLst/>
              <a:uFillTx/>
              <a:latin typeface="Arial"/>
            </a:endParaRPr>
          </a:p>
          <a:p>
            <a:pPr lvl="1" marL="144360" indent="-14292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Self hosted</a:t>
            </a:r>
            <a:endParaRPr b="0" lang="en-US" sz="1200" strike="noStrike" u="none">
              <a:solidFill>
                <a:srgbClr val="000000"/>
              </a:solidFill>
              <a:effectLst/>
              <a:uFillTx/>
              <a:latin typeface="Arial"/>
            </a:endParaRPr>
          </a:p>
          <a:p>
            <a:pPr lvl="2" marL="295200" indent="-149040">
              <a:buClr>
                <a:srgbClr val="000000"/>
              </a:buClr>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Web </a:t>
            </a:r>
            <a:endParaRPr b="0" lang="en-US" sz="1200" strike="noStrike" u="none">
              <a:solidFill>
                <a:srgbClr val="000000"/>
              </a:solidFill>
              <a:effectLst/>
              <a:uFillTx/>
              <a:latin typeface="Arial"/>
            </a:endParaRPr>
          </a:p>
          <a:p>
            <a:pPr lvl="2" marL="295200" indent="-149040">
              <a:buClr>
                <a:srgbClr val="000000"/>
              </a:buClr>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Applications</a:t>
            </a:r>
            <a:endParaRPr b="0" lang="en-US" sz="1200" strike="noStrike" u="none">
              <a:solidFill>
                <a:srgbClr val="000000"/>
              </a:solidFill>
              <a:effectLst/>
              <a:uFillTx/>
              <a:latin typeface="Arial"/>
            </a:endParaRPr>
          </a:p>
          <a:p>
            <a:pPr lvl="1" marL="144360" indent="-14292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In-house I/T management</a:t>
            </a:r>
            <a:endParaRPr b="0" lang="en-US" sz="1200" strike="noStrike" u="none">
              <a:solidFill>
                <a:srgbClr val="000000"/>
              </a:solidFill>
              <a:effectLst/>
              <a:uFillTx/>
              <a:latin typeface="Arial"/>
            </a:endParaRPr>
          </a:p>
          <a:p>
            <a:pPr lvl="1" marL="144360" indent="-14292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Credit of CCC or better</a:t>
            </a:r>
            <a:endParaRPr b="0" lang="en-US" sz="1200" strike="noStrike" u="none">
              <a:solidFill>
                <a:srgbClr val="000000"/>
              </a:solidFill>
              <a:effectLst/>
              <a:uFillTx/>
              <a:latin typeface="Arial"/>
            </a:endParaRPr>
          </a:p>
          <a:p>
            <a:pPr lvl="1" marL="144360" indent="-14292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Minimum opportunity set (25 companies meet above criteria) or ability to influence others spend (e.g., SIs)</a:t>
            </a:r>
            <a:endParaRPr b="0" lang="en-US" sz="1200" strike="noStrike" u="none">
              <a:solidFill>
                <a:srgbClr val="000000"/>
              </a:solidFill>
              <a:effectLst/>
              <a:uFillTx/>
              <a:latin typeface="Arial"/>
            </a:endParaRPr>
          </a:p>
        </p:txBody>
      </p:sp>
      <p:sp>
        <p:nvSpPr>
          <p:cNvPr id="726" name=""/>
          <p:cNvSpPr/>
          <p:nvPr/>
        </p:nvSpPr>
        <p:spPr>
          <a:xfrm>
            <a:off x="6116760" y="4656240"/>
            <a:ext cx="1703160" cy="1829160"/>
          </a:xfrm>
          <a:prstGeom prst="rect">
            <a:avLst/>
          </a:prstGeom>
          <a:noFill/>
          <a:ln w="0">
            <a:noFill/>
          </a:ln>
        </p:spPr>
        <p:style>
          <a:lnRef idx="0"/>
          <a:fillRef idx="0"/>
          <a:effectRef idx="0"/>
          <a:fontRef idx="minor"/>
        </p:style>
        <p:txBody>
          <a:bodyPr lIns="0" rIns="0" tIns="0" bIns="0" anchor="t">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200" strike="noStrike" u="none">
                <a:solidFill>
                  <a:srgbClr val="000000"/>
                </a:solidFill>
                <a:effectLst/>
                <a:uFillTx/>
                <a:latin typeface="Arial"/>
              </a:rPr>
              <a:t>Factors</a:t>
            </a:r>
            <a:endParaRPr b="0" lang="en-US" sz="1200" strike="noStrike" u="none">
              <a:solidFill>
                <a:srgbClr val="000000"/>
              </a:solidFill>
              <a:effectLst/>
              <a:uFillTx/>
              <a:latin typeface="Arial"/>
            </a:endParaRPr>
          </a:p>
          <a:p>
            <a:pPr lvl="1" marL="144360" indent="-14292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Price/performance</a:t>
            </a:r>
            <a:endParaRPr b="0" lang="en-US" sz="1200" strike="noStrike" u="none">
              <a:solidFill>
                <a:srgbClr val="000000"/>
              </a:solidFill>
              <a:effectLst/>
              <a:uFillTx/>
              <a:latin typeface="Arial"/>
            </a:endParaRPr>
          </a:p>
          <a:p>
            <a:pPr lvl="1" marL="144360" indent="-14292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Basic vs. enhanced products</a:t>
            </a:r>
            <a:endParaRPr b="0" lang="en-US" sz="1200" strike="noStrike" u="none">
              <a:solidFill>
                <a:srgbClr val="000000"/>
              </a:solidFill>
              <a:effectLst/>
              <a:uFillTx/>
              <a:latin typeface="Arial"/>
            </a:endParaRPr>
          </a:p>
          <a:p>
            <a:pPr lvl="1" marL="144360" indent="-14292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Finance vs. telecom products</a:t>
            </a:r>
            <a:endParaRPr b="0" lang="en-US" sz="1200" strike="noStrike" u="none">
              <a:solidFill>
                <a:srgbClr val="000000"/>
              </a:solidFill>
              <a:effectLst/>
              <a:uFillTx/>
              <a:latin typeface="Arial"/>
            </a:endParaRPr>
          </a:p>
          <a:p>
            <a:pPr lvl="1" marL="144360" indent="-14292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Bundle vs. unbundled solutions</a:t>
            </a:r>
            <a:endParaRPr b="0" lang="en-US" sz="1200" strike="noStrike" u="none">
              <a:solidFill>
                <a:srgbClr val="000000"/>
              </a:solidFill>
              <a:effectLst/>
              <a:uFillTx/>
              <a:latin typeface="Arial"/>
            </a:endParaRPr>
          </a:p>
          <a:p>
            <a:pPr lvl="1" marL="144360" indent="-14292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Centralized vs. distributed purchasing</a:t>
            </a:r>
            <a:endParaRPr b="0" lang="en-US" sz="1200" strike="noStrike" u="none">
              <a:solidFill>
                <a:srgbClr val="000000"/>
              </a:solidFill>
              <a:effectLst/>
              <a:uFillTx/>
              <a:latin typeface="Arial"/>
            </a:endParaRPr>
          </a:p>
        </p:txBody>
      </p:sp>
      <p:sp>
        <p:nvSpPr>
          <p:cNvPr id="727" name=""/>
          <p:cNvSpPr/>
          <p:nvPr/>
        </p:nvSpPr>
        <p:spPr>
          <a:xfrm>
            <a:off x="2367000" y="2616840"/>
            <a:ext cx="1400040" cy="1097640"/>
          </a:xfrm>
          <a:prstGeom prst="rect">
            <a:avLst/>
          </a:prstGeom>
          <a:noFill/>
          <a:ln w="0">
            <a:noFill/>
          </a:ln>
        </p:spPr>
        <p:style>
          <a:lnRef idx="0"/>
          <a:fillRef idx="0"/>
          <a:effectRef idx="0"/>
          <a:fontRef idx="minor"/>
        </p:style>
        <p:txBody>
          <a:bodyPr lIns="0" rIns="0" tIns="0" bIns="0" anchor="ctr">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200" strike="noStrike" u="none">
                <a:solidFill>
                  <a:srgbClr val="000000"/>
                </a:solidFill>
                <a:effectLst/>
                <a:uFillTx/>
                <a:latin typeface="Arial"/>
              </a:rPr>
              <a:t>Total number of companies:  </a:t>
            </a:r>
            <a:r>
              <a:rPr b="1" lang="en-US" sz="1200" strike="noStrike" u="sng">
                <a:solidFill>
                  <a:srgbClr val="000000"/>
                </a:solidFill>
                <a:effectLst/>
                <a:uFillTx/>
                <a:latin typeface="Arial"/>
              </a:rPr>
              <a:t>x</a:t>
            </a:r>
            <a:endParaRPr b="0" lang="en-US" sz="1200" strike="noStrike" u="none">
              <a:solidFill>
                <a:srgbClr val="000000"/>
              </a:solidFill>
              <a:effectLst/>
              <a:uFillTx/>
              <a:latin typeface="Arial"/>
            </a:endParaRPr>
          </a:p>
          <a:p>
            <a:pPr lvl="1" marL="144360" indent="-14292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SI</a:t>
            </a:r>
            <a:endParaRPr b="0" lang="en-US" sz="1200" strike="noStrike" u="none">
              <a:solidFill>
                <a:srgbClr val="000000"/>
              </a:solidFill>
              <a:effectLst/>
              <a:uFillTx/>
              <a:latin typeface="Arial"/>
            </a:endParaRPr>
          </a:p>
          <a:p>
            <a:pPr lvl="1" marL="144360" indent="-14292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.com</a:t>
            </a:r>
            <a:endParaRPr b="0" lang="en-US" sz="1200" strike="noStrike" u="none">
              <a:solidFill>
                <a:srgbClr val="000000"/>
              </a:solidFill>
              <a:effectLst/>
              <a:uFillTx/>
              <a:latin typeface="Arial"/>
            </a:endParaRPr>
          </a:p>
          <a:p>
            <a:pPr lvl="1" marL="144360" indent="-14292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LE</a:t>
            </a:r>
            <a:endParaRPr b="0" lang="en-US" sz="1200" strike="noStrike" u="none">
              <a:solidFill>
                <a:srgbClr val="000000"/>
              </a:solidFill>
              <a:effectLst/>
              <a:uFillTx/>
              <a:latin typeface="Arial"/>
            </a:endParaRPr>
          </a:p>
          <a:p>
            <a:pPr lvl="1" marL="144360" indent="-14292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XSP</a:t>
            </a:r>
            <a:endParaRPr b="0" lang="en-US" sz="1200" strike="noStrike" u="none">
              <a:solidFill>
                <a:srgbClr val="000000"/>
              </a:solidFill>
              <a:effectLst/>
              <a:uFillTx/>
              <a:latin typeface="Arial"/>
            </a:endParaRPr>
          </a:p>
        </p:txBody>
      </p:sp>
      <p:sp>
        <p:nvSpPr>
          <p:cNvPr id="728" name=""/>
          <p:cNvSpPr/>
          <p:nvPr/>
        </p:nvSpPr>
        <p:spPr>
          <a:xfrm>
            <a:off x="4375080" y="2376360"/>
            <a:ext cx="673200" cy="0"/>
          </a:xfrm>
          <a:prstGeom prst="line">
            <a:avLst/>
          </a:prstGeom>
          <a:ln w="381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729" name=""/>
          <p:cNvSpPr/>
          <p:nvPr/>
        </p:nvSpPr>
        <p:spPr>
          <a:xfrm>
            <a:off x="4375080" y="4029120"/>
            <a:ext cx="673200" cy="0"/>
          </a:xfrm>
          <a:prstGeom prst="line">
            <a:avLst/>
          </a:prstGeom>
          <a:ln w="381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730" name=""/>
          <p:cNvSpPr/>
          <p:nvPr/>
        </p:nvSpPr>
        <p:spPr>
          <a:xfrm>
            <a:off x="6688080" y="2392200"/>
            <a:ext cx="673200" cy="0"/>
          </a:xfrm>
          <a:prstGeom prst="line">
            <a:avLst/>
          </a:prstGeom>
          <a:ln w="381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731" name=""/>
          <p:cNvSpPr/>
          <p:nvPr/>
        </p:nvSpPr>
        <p:spPr>
          <a:xfrm>
            <a:off x="6688080" y="4029120"/>
            <a:ext cx="673200" cy="0"/>
          </a:xfrm>
          <a:prstGeom prst="line">
            <a:avLst/>
          </a:prstGeom>
          <a:ln w="381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732" name=""/>
          <p:cNvSpPr/>
          <p:nvPr/>
        </p:nvSpPr>
        <p:spPr>
          <a:xfrm>
            <a:off x="6276960" y="2301840"/>
            <a:ext cx="460440" cy="183240"/>
          </a:xfrm>
          <a:prstGeom prst="rect">
            <a:avLst/>
          </a:prstGeom>
          <a:noFill/>
          <a:ln w="0">
            <a:noFill/>
          </a:ln>
        </p:spPr>
        <p:style>
          <a:lnRef idx="0"/>
          <a:fillRef idx="0"/>
          <a:effectRef idx="0"/>
          <a:fontRef idx="minor"/>
        </p:style>
        <p:txBody>
          <a:bodyPr lIns="0" rIns="0" tIns="0" bIns="0" anchor="t">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200" strike="noStrike" u="none">
                <a:solidFill>
                  <a:srgbClr val="000000"/>
                </a:solidFill>
                <a:effectLst/>
                <a:uFillTx/>
                <a:latin typeface="Arial"/>
              </a:rPr>
              <a:t>SI</a:t>
            </a:r>
            <a:endParaRPr b="0" lang="en-US" sz="1200" strike="noStrike" u="none">
              <a:solidFill>
                <a:srgbClr val="000000"/>
              </a:solidFill>
              <a:effectLst/>
              <a:uFillTx/>
              <a:latin typeface="Arial"/>
            </a:endParaRPr>
          </a:p>
        </p:txBody>
      </p:sp>
      <p:sp>
        <p:nvSpPr>
          <p:cNvPr id="733" name=""/>
          <p:cNvSpPr/>
          <p:nvPr/>
        </p:nvSpPr>
        <p:spPr>
          <a:xfrm>
            <a:off x="6276960" y="3881520"/>
            <a:ext cx="460440" cy="366120"/>
          </a:xfrm>
          <a:prstGeom prst="rect">
            <a:avLst/>
          </a:prstGeom>
          <a:noFill/>
          <a:ln w="0">
            <a:noFill/>
          </a:ln>
        </p:spPr>
        <p:style>
          <a:lnRef idx="0"/>
          <a:fillRef idx="0"/>
          <a:effectRef idx="0"/>
          <a:fontRef idx="minor"/>
        </p:style>
        <p:txBody>
          <a:bodyPr lIns="0" rIns="0" tIns="0" bIns="0" anchor="t">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200" strike="noStrike" u="none">
                <a:solidFill>
                  <a:srgbClr val="000000"/>
                </a:solidFill>
                <a:effectLst/>
                <a:uFillTx/>
                <a:latin typeface="Arial"/>
              </a:rPr>
              <a:t>End-user</a:t>
            </a:r>
            <a:endParaRPr b="0" lang="en-US" sz="1200" strike="noStrike" u="none">
              <a:solidFill>
                <a:srgbClr val="000000"/>
              </a:solidFill>
              <a:effectLst/>
              <a:uFillTx/>
              <a:latin typeface="Arial"/>
            </a:endParaRPr>
          </a:p>
        </p:txBody>
      </p:sp>
      <p:sp>
        <p:nvSpPr>
          <p:cNvPr id="3" name="PlaceHolder 2"/>
          <p:cNvSpPr>
            <a:spLocks noGrp="1"/>
          </p:cNvSpPr>
          <p:nvPr>
            <p:ph type="sldNum" idx="2"/>
          </p:nvPr>
        </p:nvSpPr>
        <p:spPr/>
        <p:txBody>
          <a:bodyPr/>
          <a:p>
            <a:fld id="{94572139-3E3C-47D4-A07E-F1778D4CB56C}" type="slidenum">
              <a:t>25</a:t>
            </a:fld>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734" name="PlaceHolder 1"/>
          <p:cNvSpPr>
            <a:spLocks noGrp="1"/>
          </p:cNvSpPr>
          <p:nvPr>
            <p:ph type="title"/>
          </p:nvPr>
        </p:nvSpPr>
        <p:spPr>
          <a:xfrm>
            <a:off x="139320" y="227160"/>
            <a:ext cx="8591400" cy="289800"/>
          </a:xfrm>
          <a:prstGeom prst="rect">
            <a:avLst/>
          </a:prstGeom>
          <a:noFill/>
          <a:ln w="0">
            <a:noFill/>
          </a:ln>
        </p:spPr>
        <p:txBody>
          <a:bodyPr lIns="0" rIns="0" tIns="0" bIns="0" anchor="t">
            <a:spAutoFit/>
          </a:bodyPr>
          <a:p>
            <a:pPr indent="0">
              <a:buNone/>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900" strike="noStrike" u="none">
                <a:solidFill>
                  <a:srgbClr val="000000"/>
                </a:solidFill>
                <a:effectLst/>
                <a:uFillTx/>
                <a:latin typeface="Arial"/>
              </a:rPr>
              <a:t>ENTERPRISE PRIORITIZATION BY VERTICAL</a:t>
            </a:r>
            <a:endParaRPr b="1" lang="en-US" sz="1900" strike="noStrike" u="none">
              <a:solidFill>
                <a:srgbClr val="000000"/>
              </a:solidFill>
              <a:effectLst/>
              <a:uFillTx/>
              <a:latin typeface="Arial"/>
            </a:endParaRPr>
          </a:p>
        </p:txBody>
      </p:sp>
      <p:grpSp>
        <p:nvGrpSpPr>
          <p:cNvPr id="735" name="McK Sticker"/>
          <p:cNvGrpSpPr/>
          <p:nvPr/>
        </p:nvGrpSpPr>
        <p:grpSpPr>
          <a:xfrm>
            <a:off x="7694640" y="289080"/>
            <a:ext cx="1037520" cy="215280"/>
            <a:chOff x="7694640" y="289080"/>
            <a:chExt cx="1037520" cy="215280"/>
          </a:xfrm>
        </p:grpSpPr>
        <p:sp>
          <p:nvSpPr>
            <p:cNvPr id="736" name="McK Footnote"/>
            <p:cNvSpPr/>
            <p:nvPr/>
          </p:nvSpPr>
          <p:spPr>
            <a:xfrm>
              <a:off x="7698240" y="304560"/>
              <a:ext cx="1033920" cy="183240"/>
            </a:xfrm>
            <a:prstGeom prst="rect">
              <a:avLst/>
            </a:prstGeom>
            <a:noFill/>
            <a:ln w="0">
              <a:noFill/>
            </a:ln>
          </p:spPr>
          <p:style>
            <a:lnRef idx="0"/>
            <a:fillRef idx="0"/>
            <a:effectRef idx="0"/>
            <a:fontRef idx="minor"/>
          </p:style>
          <p:txBody>
            <a:bodyPr wrap="none" lIns="0" rIns="0" tIns="0" bIns="0" anchor="t">
              <a:spAutoFit/>
            </a:bodyPr>
            <a:p>
              <a:pPr algn="r">
                <a:tabLst>
                  <a:tab algn="l" pos="0"/>
                  <a:tab algn="l" pos="812880"/>
                  <a:tab algn="l" pos="1625760"/>
                  <a:tab algn="l" pos="2438280"/>
                  <a:tab algn="l" pos="3251160"/>
                  <a:tab algn="l" pos="4064040"/>
                  <a:tab algn="l" pos="4876920"/>
                  <a:tab algn="l" pos="5689440"/>
                  <a:tab algn="l" pos="6502320"/>
                  <a:tab algn="l" pos="7315200"/>
                  <a:tab algn="l" pos="8128080"/>
                  <a:tab algn="l" pos="8940960"/>
                  <a:tab algn="l" pos="9753480"/>
                  <a:tab algn="l" pos="10566360"/>
                </a:tabLst>
              </a:pPr>
              <a:r>
                <a:rPr b="0" i="1" lang="en-US" sz="1200" strike="noStrike" u="none">
                  <a:solidFill>
                    <a:srgbClr val="000000"/>
                  </a:solidFill>
                  <a:effectLst/>
                  <a:uFillTx/>
                  <a:latin typeface="Arial"/>
                </a:rPr>
                <a:t>PRELIMINARY</a:t>
              </a:r>
              <a:endParaRPr b="0" lang="en-US" sz="1200" strike="noStrike" u="none">
                <a:solidFill>
                  <a:srgbClr val="000000"/>
                </a:solidFill>
                <a:effectLst/>
                <a:uFillTx/>
                <a:latin typeface="Arial"/>
              </a:endParaRPr>
            </a:p>
          </p:txBody>
        </p:sp>
        <p:grpSp>
          <p:nvGrpSpPr>
            <p:cNvPr id="737" name=""/>
            <p:cNvGrpSpPr/>
            <p:nvPr/>
          </p:nvGrpSpPr>
          <p:grpSpPr>
            <a:xfrm>
              <a:off x="7694640" y="289080"/>
              <a:ext cx="1035720" cy="215280"/>
              <a:chOff x="7694640" y="289080"/>
              <a:chExt cx="1035720" cy="215280"/>
            </a:xfrm>
          </p:grpSpPr>
          <p:sp>
            <p:nvSpPr>
              <p:cNvPr id="738" name=""/>
              <p:cNvSpPr/>
              <p:nvPr/>
            </p:nvSpPr>
            <p:spPr>
              <a:xfrm>
                <a:off x="7694640" y="289080"/>
                <a:ext cx="1035720" cy="0"/>
              </a:xfrm>
              <a:prstGeom prst="line">
                <a:avLst/>
              </a:prstGeom>
              <a:ln w="1260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739" name=""/>
              <p:cNvSpPr/>
              <p:nvPr/>
            </p:nvSpPr>
            <p:spPr>
              <a:xfrm>
                <a:off x="7694640" y="504360"/>
                <a:ext cx="1035720" cy="0"/>
              </a:xfrm>
              <a:prstGeom prst="line">
                <a:avLst/>
              </a:prstGeom>
              <a:ln w="1260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grpSp>
      </p:grpSp>
      <p:graphicFrame>
        <p:nvGraphicFramePr>
          <p:cNvPr id="740" name=""/>
          <p:cNvGraphicFramePr/>
          <p:nvPr/>
        </p:nvGraphicFramePr>
        <p:xfrm>
          <a:off x="1612800" y="1219320"/>
          <a:ext cx="2944800" cy="4584600"/>
        </p:xfrm>
        <a:graphic>
          <a:graphicData uri="http://schemas.openxmlformats.org/presentationml/2006/ole">
            <p:oleObj r:id="rId1" spid="">
              <p:embed/>
              <p:pic>
                <p:nvPicPr>
                  <p:cNvPr id="741" name="" descr=""/>
                  <p:cNvPicPr/>
                  <p:nvPr/>
                </p:nvPicPr>
                <p:blipFill>
                  <a:blip r:embed="rId2"/>
                  <a:stretch/>
                </p:blipFill>
                <p:spPr>
                  <a:xfrm>
                    <a:off x="1612800" y="1219320"/>
                    <a:ext cx="2944800" cy="4584600"/>
                  </a:xfrm>
                  <a:prstGeom prst="rect">
                    <a:avLst/>
                  </a:prstGeom>
                  <a:noFill/>
                  <a:ln w="0">
                    <a:noFill/>
                  </a:ln>
                </p:spPr>
              </p:pic>
            </p:oleObj>
          </a:graphicData>
        </a:graphic>
      </p:graphicFrame>
      <p:sp>
        <p:nvSpPr>
          <p:cNvPr id="742" name=""/>
          <p:cNvSpPr/>
          <p:nvPr/>
        </p:nvSpPr>
        <p:spPr>
          <a:xfrm>
            <a:off x="136080" y="1277640"/>
            <a:ext cx="313920" cy="183240"/>
          </a:xfrm>
          <a:prstGeom prst="rect">
            <a:avLst/>
          </a:prstGeom>
          <a:noFill/>
          <a:ln w="0">
            <a:noFill/>
          </a:ln>
        </p:spPr>
        <p:style>
          <a:lnRef idx="0"/>
          <a:fillRef idx="0"/>
          <a:effectRef idx="0"/>
          <a:fontRef idx="minor"/>
        </p:style>
        <p:txBody>
          <a:bodyPr wrap="none" lIns="0" rIns="0" tIns="0" bIns="0" anchor="ctr">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HSP</a:t>
            </a:r>
            <a:endParaRPr b="0" lang="en-US" sz="1200" strike="noStrike" u="none">
              <a:solidFill>
                <a:srgbClr val="000000"/>
              </a:solidFill>
              <a:effectLst/>
              <a:uFillTx/>
              <a:latin typeface="Arial"/>
            </a:endParaRPr>
          </a:p>
        </p:txBody>
      </p:sp>
      <p:sp>
        <p:nvSpPr>
          <p:cNvPr id="743" name=""/>
          <p:cNvSpPr/>
          <p:nvPr/>
        </p:nvSpPr>
        <p:spPr>
          <a:xfrm>
            <a:off x="133200" y="3012840"/>
            <a:ext cx="1406880" cy="183240"/>
          </a:xfrm>
          <a:prstGeom prst="rect">
            <a:avLst/>
          </a:prstGeom>
          <a:noFill/>
          <a:ln w="0">
            <a:noFill/>
          </a:ln>
        </p:spPr>
        <p:style>
          <a:lnRef idx="0"/>
          <a:fillRef idx="0"/>
          <a:effectRef idx="0"/>
          <a:fontRef idx="minor"/>
        </p:style>
        <p:txBody>
          <a:bodyPr wrap="none" lIns="0" rIns="0" tIns="0" bIns="0" anchor="ctr">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Public administration</a:t>
            </a:r>
            <a:endParaRPr b="0" lang="en-US" sz="1200" strike="noStrike" u="none">
              <a:solidFill>
                <a:srgbClr val="000000"/>
              </a:solidFill>
              <a:effectLst/>
              <a:uFillTx/>
              <a:latin typeface="Arial"/>
            </a:endParaRPr>
          </a:p>
        </p:txBody>
      </p:sp>
      <p:sp>
        <p:nvSpPr>
          <p:cNvPr id="744" name=""/>
          <p:cNvSpPr/>
          <p:nvPr/>
        </p:nvSpPr>
        <p:spPr>
          <a:xfrm>
            <a:off x="135000" y="5244840"/>
            <a:ext cx="695160" cy="183240"/>
          </a:xfrm>
          <a:prstGeom prst="rect">
            <a:avLst/>
          </a:prstGeom>
          <a:noFill/>
          <a:ln w="0">
            <a:noFill/>
          </a:ln>
        </p:spPr>
        <p:style>
          <a:lnRef idx="0"/>
          <a:fillRef idx="0"/>
          <a:effectRef idx="0"/>
          <a:fontRef idx="minor"/>
        </p:style>
        <p:txBody>
          <a:bodyPr wrap="none" lIns="0" rIns="0" tIns="0" bIns="0" anchor="ctr">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Petroleum</a:t>
            </a:r>
            <a:endParaRPr b="0" lang="en-US" sz="1200" strike="noStrike" u="none">
              <a:solidFill>
                <a:srgbClr val="000000"/>
              </a:solidFill>
              <a:effectLst/>
              <a:uFillTx/>
              <a:latin typeface="Arial"/>
            </a:endParaRPr>
          </a:p>
        </p:txBody>
      </p:sp>
      <p:sp>
        <p:nvSpPr>
          <p:cNvPr id="745" name=""/>
          <p:cNvSpPr/>
          <p:nvPr/>
        </p:nvSpPr>
        <p:spPr>
          <a:xfrm>
            <a:off x="134640" y="5493960"/>
            <a:ext cx="449640" cy="183240"/>
          </a:xfrm>
          <a:prstGeom prst="rect">
            <a:avLst/>
          </a:prstGeom>
          <a:noFill/>
          <a:ln w="0">
            <a:noFill/>
          </a:ln>
        </p:spPr>
        <p:style>
          <a:lnRef idx="0"/>
          <a:fillRef idx="0"/>
          <a:effectRef idx="0"/>
          <a:fontRef idx="minor"/>
        </p:style>
        <p:txBody>
          <a:bodyPr wrap="none" lIns="0" rIns="0" tIns="0" bIns="0" anchor="ctr">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Mining</a:t>
            </a:r>
            <a:endParaRPr b="0" lang="en-US" sz="1200" strike="noStrike" u="none">
              <a:solidFill>
                <a:srgbClr val="000000"/>
              </a:solidFill>
              <a:effectLst/>
              <a:uFillTx/>
              <a:latin typeface="Arial"/>
            </a:endParaRPr>
          </a:p>
        </p:txBody>
      </p:sp>
      <p:sp>
        <p:nvSpPr>
          <p:cNvPr id="746" name=""/>
          <p:cNvSpPr/>
          <p:nvPr/>
        </p:nvSpPr>
        <p:spPr>
          <a:xfrm>
            <a:off x="136440" y="2268360"/>
            <a:ext cx="881640" cy="183240"/>
          </a:xfrm>
          <a:prstGeom prst="rect">
            <a:avLst/>
          </a:prstGeom>
          <a:noFill/>
          <a:ln w="0">
            <a:noFill/>
          </a:ln>
        </p:spPr>
        <p:style>
          <a:lnRef idx="0"/>
          <a:fillRef idx="0"/>
          <a:effectRef idx="0"/>
          <a:fontRef idx="minor"/>
        </p:style>
        <p:txBody>
          <a:bodyPr wrap="none" lIns="0" rIns="0" tIns="0" bIns="0" anchor="ctr">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IT – software</a:t>
            </a:r>
            <a:endParaRPr b="0" lang="en-US" sz="1200" strike="noStrike" u="none">
              <a:solidFill>
                <a:srgbClr val="000000"/>
              </a:solidFill>
              <a:effectLst/>
              <a:uFillTx/>
              <a:latin typeface="Arial"/>
            </a:endParaRPr>
          </a:p>
        </p:txBody>
      </p:sp>
      <p:sp>
        <p:nvSpPr>
          <p:cNvPr id="747" name=""/>
          <p:cNvSpPr/>
          <p:nvPr/>
        </p:nvSpPr>
        <p:spPr>
          <a:xfrm>
            <a:off x="136800" y="2517480"/>
            <a:ext cx="686880" cy="183240"/>
          </a:xfrm>
          <a:prstGeom prst="rect">
            <a:avLst/>
          </a:prstGeom>
          <a:noFill/>
          <a:ln w="0">
            <a:noFill/>
          </a:ln>
        </p:spPr>
        <p:style>
          <a:lnRef idx="0"/>
          <a:fillRef idx="0"/>
          <a:effectRef idx="0"/>
          <a:fontRef idx="minor"/>
        </p:style>
        <p:txBody>
          <a:bodyPr wrap="none" lIns="0" rIns="0" tIns="0" bIns="0" anchor="ctr">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IT – SIs** </a:t>
            </a:r>
            <a:endParaRPr b="0" lang="en-US" sz="1200" strike="noStrike" u="none">
              <a:solidFill>
                <a:srgbClr val="000000"/>
              </a:solidFill>
              <a:effectLst/>
              <a:uFillTx/>
              <a:latin typeface="Arial"/>
            </a:endParaRPr>
          </a:p>
        </p:txBody>
      </p:sp>
      <p:sp>
        <p:nvSpPr>
          <p:cNvPr id="748" name=""/>
          <p:cNvSpPr/>
          <p:nvPr/>
        </p:nvSpPr>
        <p:spPr>
          <a:xfrm>
            <a:off x="136080" y="2765160"/>
            <a:ext cx="568080" cy="183240"/>
          </a:xfrm>
          <a:prstGeom prst="rect">
            <a:avLst/>
          </a:prstGeom>
          <a:noFill/>
          <a:ln w="0">
            <a:noFill/>
          </a:ln>
        </p:spPr>
        <p:style>
          <a:lnRef idx="0"/>
          <a:fillRef idx="0"/>
          <a:effectRef idx="0"/>
          <a:fontRef idx="minor"/>
        </p:style>
        <p:txBody>
          <a:bodyPr wrap="none" lIns="0" rIns="0" tIns="0" bIns="0" anchor="ctr">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Brokers </a:t>
            </a:r>
            <a:endParaRPr b="0" lang="en-US" sz="1200" strike="noStrike" u="none">
              <a:solidFill>
                <a:srgbClr val="000000"/>
              </a:solidFill>
              <a:effectLst/>
              <a:uFillTx/>
              <a:latin typeface="Arial"/>
            </a:endParaRPr>
          </a:p>
        </p:txBody>
      </p:sp>
      <p:sp>
        <p:nvSpPr>
          <p:cNvPr id="749" name=""/>
          <p:cNvSpPr/>
          <p:nvPr/>
        </p:nvSpPr>
        <p:spPr>
          <a:xfrm>
            <a:off x="134640" y="4997160"/>
            <a:ext cx="762840" cy="183240"/>
          </a:xfrm>
          <a:prstGeom prst="rect">
            <a:avLst/>
          </a:prstGeom>
          <a:noFill/>
          <a:ln w="0">
            <a:noFill/>
          </a:ln>
        </p:spPr>
        <p:style>
          <a:lnRef idx="0"/>
          <a:fillRef idx="0"/>
          <a:effectRef idx="0"/>
          <a:fontRef idx="minor"/>
        </p:style>
        <p:txBody>
          <a:bodyPr wrap="none" lIns="0" rIns="0" tIns="0" bIns="0" anchor="ctr">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Agricultural</a:t>
            </a:r>
            <a:endParaRPr b="0" lang="en-US" sz="1200" strike="noStrike" u="none">
              <a:solidFill>
                <a:srgbClr val="000000"/>
              </a:solidFill>
              <a:effectLst/>
              <a:uFillTx/>
              <a:latin typeface="Arial"/>
            </a:endParaRPr>
          </a:p>
        </p:txBody>
      </p:sp>
      <p:sp>
        <p:nvSpPr>
          <p:cNvPr id="750" name=""/>
          <p:cNvSpPr/>
          <p:nvPr/>
        </p:nvSpPr>
        <p:spPr>
          <a:xfrm>
            <a:off x="134640" y="4749480"/>
            <a:ext cx="762840" cy="183240"/>
          </a:xfrm>
          <a:prstGeom prst="rect">
            <a:avLst/>
          </a:prstGeom>
          <a:noFill/>
          <a:ln w="0">
            <a:noFill/>
          </a:ln>
        </p:spPr>
        <p:style>
          <a:lnRef idx="0"/>
          <a:fillRef idx="0"/>
          <a:effectRef idx="0"/>
          <a:fontRef idx="minor"/>
        </p:style>
        <p:txBody>
          <a:bodyPr wrap="none" lIns="0" rIns="0" tIns="0" bIns="0" anchor="ctr">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Distribution</a:t>
            </a:r>
            <a:endParaRPr b="0" lang="en-US" sz="1200" strike="noStrike" u="none">
              <a:solidFill>
                <a:srgbClr val="000000"/>
              </a:solidFill>
              <a:effectLst/>
              <a:uFillTx/>
              <a:latin typeface="Arial"/>
            </a:endParaRPr>
          </a:p>
        </p:txBody>
      </p:sp>
      <p:sp>
        <p:nvSpPr>
          <p:cNvPr id="751" name=""/>
          <p:cNvSpPr/>
          <p:nvPr/>
        </p:nvSpPr>
        <p:spPr>
          <a:xfrm>
            <a:off x="134640" y="4501800"/>
            <a:ext cx="983520" cy="183240"/>
          </a:xfrm>
          <a:prstGeom prst="rect">
            <a:avLst/>
          </a:prstGeom>
          <a:noFill/>
          <a:ln w="0">
            <a:noFill/>
          </a:ln>
        </p:spPr>
        <p:style>
          <a:lnRef idx="0"/>
          <a:fillRef idx="0"/>
          <a:effectRef idx="0"/>
          <a:fontRef idx="minor"/>
        </p:style>
        <p:txBody>
          <a:bodyPr wrap="none" lIns="0" rIns="0" tIns="0" bIns="0" anchor="ctr">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Transportation</a:t>
            </a:r>
            <a:endParaRPr b="0" lang="en-US" sz="1200" strike="noStrike" u="none">
              <a:solidFill>
                <a:srgbClr val="000000"/>
              </a:solidFill>
              <a:effectLst/>
              <a:uFillTx/>
              <a:latin typeface="Arial"/>
            </a:endParaRPr>
          </a:p>
        </p:txBody>
      </p:sp>
      <p:sp>
        <p:nvSpPr>
          <p:cNvPr id="752" name=""/>
          <p:cNvSpPr/>
          <p:nvPr/>
        </p:nvSpPr>
        <p:spPr>
          <a:xfrm>
            <a:off x="134640" y="4252680"/>
            <a:ext cx="678600" cy="183240"/>
          </a:xfrm>
          <a:prstGeom prst="rect">
            <a:avLst/>
          </a:prstGeom>
          <a:noFill/>
          <a:ln w="0">
            <a:noFill/>
          </a:ln>
        </p:spPr>
        <p:style>
          <a:lnRef idx="0"/>
          <a:fillRef idx="0"/>
          <a:effectRef idx="0"/>
          <a:fontRef idx="minor"/>
        </p:style>
        <p:txBody>
          <a:bodyPr wrap="none" lIns="0" rIns="0" tIns="0" bIns="0" anchor="ctr">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Education</a:t>
            </a:r>
            <a:endParaRPr b="0" lang="en-US" sz="1200" strike="noStrike" u="none">
              <a:solidFill>
                <a:srgbClr val="000000"/>
              </a:solidFill>
              <a:effectLst/>
              <a:uFillTx/>
              <a:latin typeface="Arial"/>
            </a:endParaRPr>
          </a:p>
        </p:txBody>
      </p:sp>
      <p:sp>
        <p:nvSpPr>
          <p:cNvPr id="753" name=""/>
          <p:cNvSpPr/>
          <p:nvPr/>
        </p:nvSpPr>
        <p:spPr>
          <a:xfrm>
            <a:off x="134280" y="4005000"/>
            <a:ext cx="966600" cy="183240"/>
          </a:xfrm>
          <a:prstGeom prst="rect">
            <a:avLst/>
          </a:prstGeom>
          <a:noFill/>
          <a:ln w="0">
            <a:noFill/>
          </a:ln>
        </p:spPr>
        <p:style>
          <a:lnRef idx="0"/>
          <a:fillRef idx="0"/>
          <a:effectRef idx="0"/>
          <a:fontRef idx="minor"/>
        </p:style>
        <p:txBody>
          <a:bodyPr wrap="none" lIns="0" rIns="0" tIns="0" bIns="0" anchor="ctr">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Manufacturing</a:t>
            </a:r>
            <a:endParaRPr b="0" lang="en-US" sz="1200" strike="noStrike" u="none">
              <a:solidFill>
                <a:srgbClr val="000000"/>
              </a:solidFill>
              <a:effectLst/>
              <a:uFillTx/>
              <a:latin typeface="Arial"/>
            </a:endParaRPr>
          </a:p>
        </p:txBody>
      </p:sp>
      <p:sp>
        <p:nvSpPr>
          <p:cNvPr id="754" name=""/>
          <p:cNvSpPr/>
          <p:nvPr/>
        </p:nvSpPr>
        <p:spPr>
          <a:xfrm>
            <a:off x="135000" y="3757320"/>
            <a:ext cx="491760" cy="183240"/>
          </a:xfrm>
          <a:prstGeom prst="rect">
            <a:avLst/>
          </a:prstGeom>
          <a:noFill/>
          <a:ln w="0">
            <a:noFill/>
          </a:ln>
        </p:spPr>
        <p:style>
          <a:lnRef idx="0"/>
          <a:fillRef idx="0"/>
          <a:effectRef idx="0"/>
          <a:fontRef idx="minor"/>
        </p:style>
        <p:txBody>
          <a:bodyPr wrap="none" lIns="0" rIns="0" tIns="0" bIns="0" anchor="ctr">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Utilities</a:t>
            </a:r>
            <a:endParaRPr b="0" lang="en-US" sz="1200" strike="noStrike" u="none">
              <a:solidFill>
                <a:srgbClr val="000000"/>
              </a:solidFill>
              <a:effectLst/>
              <a:uFillTx/>
              <a:latin typeface="Arial"/>
            </a:endParaRPr>
          </a:p>
        </p:txBody>
      </p:sp>
      <p:sp>
        <p:nvSpPr>
          <p:cNvPr id="755" name=""/>
          <p:cNvSpPr/>
          <p:nvPr/>
        </p:nvSpPr>
        <p:spPr>
          <a:xfrm>
            <a:off x="134280" y="3509640"/>
            <a:ext cx="1042560" cy="183240"/>
          </a:xfrm>
          <a:prstGeom prst="rect">
            <a:avLst/>
          </a:prstGeom>
          <a:noFill/>
          <a:ln w="0">
            <a:noFill/>
          </a:ln>
        </p:spPr>
        <p:style>
          <a:lnRef idx="0"/>
          <a:fillRef idx="0"/>
          <a:effectRef idx="0"/>
          <a:fontRef idx="minor"/>
        </p:style>
        <p:txBody>
          <a:bodyPr wrap="none" lIns="0" rIns="0" tIns="0" bIns="0" anchor="ctr">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Health services</a:t>
            </a:r>
            <a:endParaRPr b="0" lang="en-US" sz="1200" strike="noStrike" u="none">
              <a:solidFill>
                <a:srgbClr val="000000"/>
              </a:solidFill>
              <a:effectLst/>
              <a:uFillTx/>
              <a:latin typeface="Arial"/>
            </a:endParaRPr>
          </a:p>
        </p:txBody>
      </p:sp>
      <p:sp>
        <p:nvSpPr>
          <p:cNvPr id="756" name=""/>
          <p:cNvSpPr/>
          <p:nvPr/>
        </p:nvSpPr>
        <p:spPr>
          <a:xfrm>
            <a:off x="135360" y="3260520"/>
            <a:ext cx="585000" cy="183240"/>
          </a:xfrm>
          <a:prstGeom prst="rect">
            <a:avLst/>
          </a:prstGeom>
          <a:noFill/>
          <a:ln w="0">
            <a:noFill/>
          </a:ln>
        </p:spPr>
        <p:style>
          <a:lnRef idx="0"/>
          <a:fillRef idx="0"/>
          <a:effectRef idx="0"/>
          <a:fontRef idx="minor"/>
        </p:style>
        <p:txBody>
          <a:bodyPr wrap="none" lIns="0" rIns="0" tIns="0" bIns="0" anchor="ctr">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Services</a:t>
            </a:r>
            <a:endParaRPr b="0" lang="en-US" sz="1200" strike="noStrike" u="none">
              <a:solidFill>
                <a:srgbClr val="000000"/>
              </a:solidFill>
              <a:effectLst/>
              <a:uFillTx/>
              <a:latin typeface="Arial"/>
            </a:endParaRPr>
          </a:p>
        </p:txBody>
      </p:sp>
      <p:sp>
        <p:nvSpPr>
          <p:cNvPr id="757" name=""/>
          <p:cNvSpPr/>
          <p:nvPr/>
        </p:nvSpPr>
        <p:spPr>
          <a:xfrm>
            <a:off x="136080" y="1525320"/>
            <a:ext cx="305640" cy="183240"/>
          </a:xfrm>
          <a:prstGeom prst="rect">
            <a:avLst/>
          </a:prstGeom>
          <a:noFill/>
          <a:ln w="0">
            <a:noFill/>
          </a:ln>
        </p:spPr>
        <p:style>
          <a:lnRef idx="0"/>
          <a:fillRef idx="0"/>
          <a:effectRef idx="0"/>
          <a:fontRef idx="minor"/>
        </p:style>
        <p:txBody>
          <a:bodyPr wrap="none" lIns="0" rIns="0" tIns="0" bIns="0" anchor="ctr">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SSP</a:t>
            </a:r>
            <a:endParaRPr b="0" lang="en-US" sz="1200" strike="noStrike" u="none">
              <a:solidFill>
                <a:srgbClr val="000000"/>
              </a:solidFill>
              <a:effectLst/>
              <a:uFillTx/>
              <a:latin typeface="Arial"/>
            </a:endParaRPr>
          </a:p>
        </p:txBody>
      </p:sp>
      <p:sp>
        <p:nvSpPr>
          <p:cNvPr id="758" name=""/>
          <p:cNvSpPr/>
          <p:nvPr/>
        </p:nvSpPr>
        <p:spPr>
          <a:xfrm>
            <a:off x="135000" y="1773000"/>
            <a:ext cx="1025640" cy="183240"/>
          </a:xfrm>
          <a:prstGeom prst="rect">
            <a:avLst/>
          </a:prstGeom>
          <a:noFill/>
          <a:ln w="0">
            <a:noFill/>
          </a:ln>
        </p:spPr>
        <p:style>
          <a:lnRef idx="0"/>
          <a:fillRef idx="0"/>
          <a:effectRef idx="0"/>
          <a:fontRef idx="minor"/>
        </p:style>
        <p:txBody>
          <a:bodyPr wrap="none" lIns="0" rIns="0" tIns="0" bIns="0" anchor="ctr">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Enterprise.com</a:t>
            </a:r>
            <a:endParaRPr b="0" lang="en-US" sz="1200" strike="noStrike" u="none">
              <a:solidFill>
                <a:srgbClr val="000000"/>
              </a:solidFill>
              <a:effectLst/>
              <a:uFillTx/>
              <a:latin typeface="Arial"/>
            </a:endParaRPr>
          </a:p>
        </p:txBody>
      </p:sp>
      <p:sp>
        <p:nvSpPr>
          <p:cNvPr id="759" name=""/>
          <p:cNvSpPr/>
          <p:nvPr/>
        </p:nvSpPr>
        <p:spPr>
          <a:xfrm>
            <a:off x="136080" y="2020680"/>
            <a:ext cx="305640" cy="183240"/>
          </a:xfrm>
          <a:prstGeom prst="rect">
            <a:avLst/>
          </a:prstGeom>
          <a:noFill/>
          <a:ln w="0">
            <a:noFill/>
          </a:ln>
        </p:spPr>
        <p:style>
          <a:lnRef idx="0"/>
          <a:fillRef idx="0"/>
          <a:effectRef idx="0"/>
          <a:fontRef idx="minor"/>
        </p:style>
        <p:txBody>
          <a:bodyPr wrap="none" lIns="0" rIns="0" tIns="0" bIns="0" anchor="ctr">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ASP</a:t>
            </a:r>
            <a:endParaRPr b="0" lang="en-US" sz="1200" strike="noStrike" u="none">
              <a:solidFill>
                <a:srgbClr val="000000"/>
              </a:solidFill>
              <a:effectLst/>
              <a:uFillTx/>
              <a:latin typeface="Arial"/>
            </a:endParaRPr>
          </a:p>
        </p:txBody>
      </p:sp>
      <p:sp>
        <p:nvSpPr>
          <p:cNvPr id="760" name="McK Footnote"/>
          <p:cNvSpPr/>
          <p:nvPr/>
        </p:nvSpPr>
        <p:spPr>
          <a:xfrm>
            <a:off x="139680" y="5838840"/>
            <a:ext cx="8591400" cy="731880"/>
          </a:xfrm>
          <a:prstGeom prst="rect">
            <a:avLst/>
          </a:prstGeom>
          <a:noFill/>
          <a:ln w="0">
            <a:noFill/>
          </a:ln>
        </p:spPr>
        <p:style>
          <a:lnRef idx="0"/>
          <a:fillRef idx="0"/>
          <a:effectRef idx="0"/>
          <a:fontRef idx="minor"/>
        </p:style>
        <p:txBody>
          <a:bodyPr lIns="0" rIns="0" tIns="0" bIns="0" anchor="b">
            <a:spAutoFit/>
          </a:bodyPr>
          <a:p>
            <a:pPr marL="563400" indent="-563400">
              <a:tabLst>
                <a:tab algn="l" pos="0"/>
                <a:tab algn="r" pos="5176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Addressable datacom spend (IP and circuits). $2.5 million MTM/deal, 25% gross margin, 2 year contract term, assumed 100% EBS intermediation of and 10% discount rate</a:t>
            </a:r>
            <a:endParaRPr b="0" lang="en-US" sz="1200" strike="noStrike" u="none">
              <a:solidFill>
                <a:srgbClr val="000000"/>
              </a:solidFill>
              <a:effectLst/>
              <a:uFillTx/>
              <a:latin typeface="Arial"/>
            </a:endParaRPr>
          </a:p>
          <a:p>
            <a:pPr marL="563400" indent="-563400">
              <a:tabLst>
                <a:tab algn="l" pos="0"/>
                <a:tab algn="r" pos="5176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Own consumption apply, does not reflect other datacom spend influenced by the SI; # of channel partners is 33</a:t>
            </a:r>
            <a:endParaRPr b="0" lang="en-US" sz="1200" strike="noStrike" u="none">
              <a:solidFill>
                <a:srgbClr val="000000"/>
              </a:solidFill>
              <a:effectLst/>
              <a:uFillTx/>
              <a:latin typeface="Arial"/>
            </a:endParaRPr>
          </a:p>
          <a:p>
            <a:pPr marL="563400" indent="-563400">
              <a:tabLst>
                <a:tab algn="l" pos="0"/>
                <a:tab algn="r" pos="5176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Source:</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Gartner; Dun &amp; Bradstreet; McKinsey estimates</a:t>
            </a:r>
            <a:endParaRPr b="0" lang="en-US" sz="1200" strike="noStrike" u="none">
              <a:solidFill>
                <a:srgbClr val="000000"/>
              </a:solidFill>
              <a:effectLst/>
              <a:uFillTx/>
              <a:latin typeface="Arial"/>
            </a:endParaRPr>
          </a:p>
        </p:txBody>
      </p:sp>
      <p:sp>
        <p:nvSpPr>
          <p:cNvPr id="761" name=""/>
          <p:cNvSpPr/>
          <p:nvPr/>
        </p:nvSpPr>
        <p:spPr>
          <a:xfrm>
            <a:off x="1636560" y="838800"/>
            <a:ext cx="2550240" cy="366120"/>
          </a:xfrm>
          <a:prstGeom prst="rect">
            <a:avLst/>
          </a:prstGeom>
          <a:noFill/>
          <a:ln w="0">
            <a:noFill/>
          </a:ln>
        </p:spPr>
        <p:style>
          <a:lnRef idx="0"/>
          <a:fillRef idx="0"/>
          <a:effectRef idx="0"/>
          <a:fontRef idx="minor"/>
        </p:style>
        <p:txBody>
          <a:bodyPr wrap="none" lIns="0" rIns="0" tIns="0" bIns="0" anchor="b">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200" strike="noStrike" u="none">
                <a:solidFill>
                  <a:srgbClr val="000000"/>
                </a:solidFill>
                <a:effectLst/>
                <a:uFillTx/>
                <a:latin typeface="Arial"/>
              </a:rPr>
              <a:t>2001 addressable datacom budget*</a:t>
            </a:r>
            <a:endParaRPr b="0" lang="en-US" sz="1200" strike="noStrike" u="none">
              <a:solidFill>
                <a:srgbClr val="000000"/>
              </a:solidFill>
              <a:effectLst/>
              <a:uFillTx/>
              <a:latin typeface="Arial"/>
            </a:endParaRPr>
          </a:p>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Percent of revenues</a:t>
            </a:r>
            <a:endParaRPr b="0" lang="en-US" sz="1200" strike="noStrike" u="none">
              <a:solidFill>
                <a:srgbClr val="000000"/>
              </a:solidFill>
              <a:effectLst/>
              <a:uFillTx/>
              <a:latin typeface="Arial"/>
            </a:endParaRPr>
          </a:p>
        </p:txBody>
      </p:sp>
      <p:sp>
        <p:nvSpPr>
          <p:cNvPr id="762" name=""/>
          <p:cNvSpPr/>
          <p:nvPr/>
        </p:nvSpPr>
        <p:spPr>
          <a:xfrm>
            <a:off x="4508640" y="655920"/>
            <a:ext cx="2657160" cy="549000"/>
          </a:xfrm>
          <a:prstGeom prst="rect">
            <a:avLst/>
          </a:prstGeom>
          <a:noFill/>
          <a:ln w="0">
            <a:noFill/>
          </a:ln>
        </p:spPr>
        <p:style>
          <a:lnRef idx="0"/>
          <a:fillRef idx="0"/>
          <a:effectRef idx="0"/>
          <a:fontRef idx="minor"/>
        </p:style>
        <p:txBody>
          <a:bodyPr lIns="0" rIns="0" tIns="0" bIns="0" anchor="b">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200" strike="noStrike" u="none">
                <a:solidFill>
                  <a:srgbClr val="000000"/>
                </a:solidFill>
                <a:effectLst/>
                <a:uFillTx/>
                <a:latin typeface="Arial"/>
              </a:rPr>
              <a:t>Minimum target company business revenues*</a:t>
            </a:r>
            <a:endParaRPr b="0" lang="en-US" sz="1200" strike="noStrike" u="none">
              <a:solidFill>
                <a:srgbClr val="000000"/>
              </a:solidFill>
              <a:effectLst/>
              <a:uFillTx/>
              <a:latin typeface="Arial"/>
            </a:endParaRPr>
          </a:p>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 Millions</a:t>
            </a:r>
            <a:endParaRPr b="0" lang="en-US" sz="1200" strike="noStrike" u="none">
              <a:solidFill>
                <a:srgbClr val="000000"/>
              </a:solidFill>
              <a:effectLst/>
              <a:uFillTx/>
              <a:latin typeface="Arial"/>
            </a:endParaRPr>
          </a:p>
        </p:txBody>
      </p:sp>
      <p:graphicFrame>
        <p:nvGraphicFramePr>
          <p:cNvPr id="763" name=""/>
          <p:cNvGraphicFramePr/>
          <p:nvPr/>
        </p:nvGraphicFramePr>
        <p:xfrm>
          <a:off x="4508640" y="1219320"/>
          <a:ext cx="2944800" cy="4584600"/>
        </p:xfrm>
        <a:graphic>
          <a:graphicData uri="http://schemas.openxmlformats.org/presentationml/2006/ole">
            <p:oleObj r:id="rId3" spid="">
              <p:embed/>
              <p:pic>
                <p:nvPicPr>
                  <p:cNvPr id="764" name="" descr=""/>
                  <p:cNvPicPr/>
                  <p:nvPr/>
                </p:nvPicPr>
                <p:blipFill>
                  <a:blip r:embed="rId4"/>
                  <a:stretch/>
                </p:blipFill>
                <p:spPr>
                  <a:xfrm>
                    <a:off x="4508640" y="1219320"/>
                    <a:ext cx="2944800" cy="4584600"/>
                  </a:xfrm>
                  <a:prstGeom prst="rect">
                    <a:avLst/>
                  </a:prstGeom>
                  <a:noFill/>
                  <a:ln w="0">
                    <a:noFill/>
                  </a:ln>
                </p:spPr>
              </p:pic>
            </p:oleObj>
          </a:graphicData>
        </a:graphic>
      </p:graphicFrame>
      <p:sp>
        <p:nvSpPr>
          <p:cNvPr id="765" name=""/>
          <p:cNvSpPr/>
          <p:nvPr/>
        </p:nvSpPr>
        <p:spPr>
          <a:xfrm>
            <a:off x="7911360" y="838800"/>
            <a:ext cx="797040" cy="366120"/>
          </a:xfrm>
          <a:prstGeom prst="rect">
            <a:avLst/>
          </a:prstGeom>
          <a:noFill/>
          <a:ln w="0">
            <a:noFill/>
          </a:ln>
        </p:spPr>
        <p:style>
          <a:lnRef idx="0"/>
          <a:fillRef idx="0"/>
          <a:effectRef idx="0"/>
          <a:fontRef idx="minor"/>
        </p:style>
        <p:txBody>
          <a:bodyPr wrap="none" lIns="0" rIns="0" tIns="0" bIns="0" anchor="b">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200" strike="noStrike" u="none">
                <a:solidFill>
                  <a:srgbClr val="000000"/>
                </a:solidFill>
                <a:effectLst/>
                <a:uFillTx/>
                <a:latin typeface="Arial"/>
              </a:rPr>
              <a:t>Number of</a:t>
            </a:r>
            <a:endParaRPr b="0" lang="en-US" sz="1200" strike="noStrike" u="none">
              <a:solidFill>
                <a:srgbClr val="000000"/>
              </a:solidFill>
              <a:effectLst/>
              <a:uFillTx/>
              <a:latin typeface="Arial"/>
            </a:endParaRPr>
          </a:p>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200" strike="noStrike" u="none">
                <a:solidFill>
                  <a:srgbClr val="000000"/>
                </a:solidFill>
                <a:effectLst/>
                <a:uFillTx/>
                <a:latin typeface="Arial"/>
              </a:rPr>
              <a:t>companies</a:t>
            </a:r>
            <a:endParaRPr b="0" lang="en-US" sz="1200" strike="noStrike" u="none">
              <a:solidFill>
                <a:srgbClr val="000000"/>
              </a:solidFill>
              <a:effectLst/>
              <a:uFillTx/>
              <a:latin typeface="Arial"/>
            </a:endParaRPr>
          </a:p>
        </p:txBody>
      </p:sp>
      <p:sp>
        <p:nvSpPr>
          <p:cNvPr id="766" name=""/>
          <p:cNvSpPr/>
          <p:nvPr/>
        </p:nvSpPr>
        <p:spPr>
          <a:xfrm>
            <a:off x="7924320" y="1277640"/>
            <a:ext cx="85320" cy="183240"/>
          </a:xfrm>
          <a:prstGeom prst="rect">
            <a:avLst/>
          </a:prstGeom>
          <a:noFill/>
          <a:ln w="0">
            <a:noFill/>
          </a:ln>
        </p:spPr>
        <p:style>
          <a:lnRef idx="0"/>
          <a:fillRef idx="0"/>
          <a:effectRef idx="0"/>
          <a:fontRef idx="minor"/>
        </p:style>
        <p:txBody>
          <a:bodyPr wrap="none" lIns="0" rIns="0" tIns="0" bIns="0" anchor="ctr">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6</a:t>
            </a:r>
            <a:endParaRPr b="0" lang="en-US" sz="1200" strike="noStrike" u="none">
              <a:solidFill>
                <a:srgbClr val="000000"/>
              </a:solidFill>
              <a:effectLst/>
              <a:uFillTx/>
              <a:latin typeface="Arial"/>
            </a:endParaRPr>
          </a:p>
        </p:txBody>
      </p:sp>
      <p:sp>
        <p:nvSpPr>
          <p:cNvPr id="767" name=""/>
          <p:cNvSpPr/>
          <p:nvPr/>
        </p:nvSpPr>
        <p:spPr>
          <a:xfrm>
            <a:off x="7924320" y="3012840"/>
            <a:ext cx="85320" cy="183240"/>
          </a:xfrm>
          <a:prstGeom prst="rect">
            <a:avLst/>
          </a:prstGeom>
          <a:noFill/>
          <a:ln w="0">
            <a:noFill/>
          </a:ln>
        </p:spPr>
        <p:style>
          <a:lnRef idx="0"/>
          <a:fillRef idx="0"/>
          <a:effectRef idx="0"/>
          <a:fontRef idx="minor"/>
        </p:style>
        <p:txBody>
          <a:bodyPr wrap="none" lIns="0" rIns="0" tIns="0" bIns="0" anchor="ctr">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1</a:t>
            </a:r>
            <a:endParaRPr b="0" lang="en-US" sz="1200" strike="noStrike" u="none">
              <a:solidFill>
                <a:srgbClr val="000000"/>
              </a:solidFill>
              <a:effectLst/>
              <a:uFillTx/>
              <a:latin typeface="Arial"/>
            </a:endParaRPr>
          </a:p>
        </p:txBody>
      </p:sp>
      <p:sp>
        <p:nvSpPr>
          <p:cNvPr id="768" name=""/>
          <p:cNvSpPr/>
          <p:nvPr/>
        </p:nvSpPr>
        <p:spPr>
          <a:xfrm>
            <a:off x="7924320" y="5244840"/>
            <a:ext cx="85320" cy="183240"/>
          </a:xfrm>
          <a:prstGeom prst="rect">
            <a:avLst/>
          </a:prstGeom>
          <a:noFill/>
          <a:ln w="0">
            <a:noFill/>
          </a:ln>
        </p:spPr>
        <p:style>
          <a:lnRef idx="0"/>
          <a:fillRef idx="0"/>
          <a:effectRef idx="0"/>
          <a:fontRef idx="minor"/>
        </p:style>
        <p:txBody>
          <a:bodyPr wrap="none" lIns="0" rIns="0" tIns="0" bIns="0" anchor="ctr">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3</a:t>
            </a:r>
            <a:endParaRPr b="0" lang="en-US" sz="1200" strike="noStrike" u="none">
              <a:solidFill>
                <a:srgbClr val="000000"/>
              </a:solidFill>
              <a:effectLst/>
              <a:uFillTx/>
              <a:latin typeface="Arial"/>
            </a:endParaRPr>
          </a:p>
        </p:txBody>
      </p:sp>
      <p:sp>
        <p:nvSpPr>
          <p:cNvPr id="769" name=""/>
          <p:cNvSpPr/>
          <p:nvPr/>
        </p:nvSpPr>
        <p:spPr>
          <a:xfrm>
            <a:off x="7924320" y="5493960"/>
            <a:ext cx="85320" cy="183240"/>
          </a:xfrm>
          <a:prstGeom prst="rect">
            <a:avLst/>
          </a:prstGeom>
          <a:noFill/>
          <a:ln w="0">
            <a:noFill/>
          </a:ln>
        </p:spPr>
        <p:style>
          <a:lnRef idx="0"/>
          <a:fillRef idx="0"/>
          <a:effectRef idx="0"/>
          <a:fontRef idx="minor"/>
        </p:style>
        <p:txBody>
          <a:bodyPr wrap="none" lIns="0" rIns="0" tIns="0" bIns="0" anchor="ctr">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0</a:t>
            </a:r>
            <a:endParaRPr b="0" lang="en-US" sz="1200" strike="noStrike" u="none">
              <a:solidFill>
                <a:srgbClr val="000000"/>
              </a:solidFill>
              <a:effectLst/>
              <a:uFillTx/>
              <a:latin typeface="Arial"/>
            </a:endParaRPr>
          </a:p>
        </p:txBody>
      </p:sp>
      <p:sp>
        <p:nvSpPr>
          <p:cNvPr id="770" name=""/>
          <p:cNvSpPr/>
          <p:nvPr/>
        </p:nvSpPr>
        <p:spPr>
          <a:xfrm>
            <a:off x="7924320" y="2268360"/>
            <a:ext cx="85320" cy="183240"/>
          </a:xfrm>
          <a:prstGeom prst="rect">
            <a:avLst/>
          </a:prstGeom>
          <a:noFill/>
          <a:ln w="0">
            <a:noFill/>
          </a:ln>
        </p:spPr>
        <p:style>
          <a:lnRef idx="0"/>
          <a:fillRef idx="0"/>
          <a:effectRef idx="0"/>
          <a:fontRef idx="minor"/>
        </p:style>
        <p:txBody>
          <a:bodyPr wrap="none" lIns="0" rIns="0" tIns="0" bIns="0" anchor="ctr">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7</a:t>
            </a:r>
            <a:endParaRPr b="0" lang="en-US" sz="1200" strike="noStrike" u="none">
              <a:solidFill>
                <a:srgbClr val="000000"/>
              </a:solidFill>
              <a:effectLst/>
              <a:uFillTx/>
              <a:latin typeface="Arial"/>
            </a:endParaRPr>
          </a:p>
        </p:txBody>
      </p:sp>
      <p:sp>
        <p:nvSpPr>
          <p:cNvPr id="771" name=""/>
          <p:cNvSpPr/>
          <p:nvPr/>
        </p:nvSpPr>
        <p:spPr>
          <a:xfrm>
            <a:off x="7923240" y="2517480"/>
            <a:ext cx="288720" cy="183240"/>
          </a:xfrm>
          <a:prstGeom prst="rect">
            <a:avLst/>
          </a:prstGeom>
          <a:noFill/>
          <a:ln w="0">
            <a:noFill/>
          </a:ln>
        </p:spPr>
        <p:style>
          <a:lnRef idx="0"/>
          <a:fillRef idx="0"/>
          <a:effectRef idx="0"/>
          <a:fontRef idx="minor"/>
        </p:style>
        <p:txBody>
          <a:bodyPr wrap="none" lIns="0" rIns="0" tIns="0" bIns="0" anchor="ctr">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16**</a:t>
            </a:r>
            <a:endParaRPr b="0" lang="en-US" sz="1200" strike="noStrike" u="none">
              <a:solidFill>
                <a:srgbClr val="000000"/>
              </a:solidFill>
              <a:effectLst/>
              <a:uFillTx/>
              <a:latin typeface="Arial"/>
            </a:endParaRPr>
          </a:p>
        </p:txBody>
      </p:sp>
      <p:sp>
        <p:nvSpPr>
          <p:cNvPr id="772" name=""/>
          <p:cNvSpPr/>
          <p:nvPr/>
        </p:nvSpPr>
        <p:spPr>
          <a:xfrm>
            <a:off x="7923960" y="2765160"/>
            <a:ext cx="170280" cy="183240"/>
          </a:xfrm>
          <a:prstGeom prst="rect">
            <a:avLst/>
          </a:prstGeom>
          <a:noFill/>
          <a:ln w="0">
            <a:noFill/>
          </a:ln>
        </p:spPr>
        <p:style>
          <a:lnRef idx="0"/>
          <a:fillRef idx="0"/>
          <a:effectRef idx="0"/>
          <a:fontRef idx="minor"/>
        </p:style>
        <p:txBody>
          <a:bodyPr wrap="none" lIns="0" rIns="0" tIns="0" bIns="0" anchor="ctr">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13</a:t>
            </a:r>
            <a:endParaRPr b="0" lang="en-US" sz="1200" strike="noStrike" u="none">
              <a:solidFill>
                <a:srgbClr val="000000"/>
              </a:solidFill>
              <a:effectLst/>
              <a:uFillTx/>
              <a:latin typeface="Arial"/>
            </a:endParaRPr>
          </a:p>
        </p:txBody>
      </p:sp>
      <p:sp>
        <p:nvSpPr>
          <p:cNvPr id="773" name=""/>
          <p:cNvSpPr/>
          <p:nvPr/>
        </p:nvSpPr>
        <p:spPr>
          <a:xfrm>
            <a:off x="7924320" y="4997160"/>
            <a:ext cx="85320" cy="183240"/>
          </a:xfrm>
          <a:prstGeom prst="rect">
            <a:avLst/>
          </a:prstGeom>
          <a:noFill/>
          <a:ln w="0">
            <a:noFill/>
          </a:ln>
        </p:spPr>
        <p:style>
          <a:lnRef idx="0"/>
          <a:fillRef idx="0"/>
          <a:effectRef idx="0"/>
          <a:fontRef idx="minor"/>
        </p:style>
        <p:txBody>
          <a:bodyPr wrap="none" lIns="0" rIns="0" tIns="0" bIns="0" anchor="ctr">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0</a:t>
            </a:r>
            <a:endParaRPr b="0" lang="en-US" sz="1200" strike="noStrike" u="none">
              <a:solidFill>
                <a:srgbClr val="000000"/>
              </a:solidFill>
              <a:effectLst/>
              <a:uFillTx/>
              <a:latin typeface="Arial"/>
            </a:endParaRPr>
          </a:p>
        </p:txBody>
      </p:sp>
      <p:sp>
        <p:nvSpPr>
          <p:cNvPr id="774" name=""/>
          <p:cNvSpPr/>
          <p:nvPr/>
        </p:nvSpPr>
        <p:spPr>
          <a:xfrm>
            <a:off x="7923960" y="4749480"/>
            <a:ext cx="170280" cy="183240"/>
          </a:xfrm>
          <a:prstGeom prst="rect">
            <a:avLst/>
          </a:prstGeom>
          <a:noFill/>
          <a:ln w="0">
            <a:noFill/>
          </a:ln>
        </p:spPr>
        <p:style>
          <a:lnRef idx="0"/>
          <a:fillRef idx="0"/>
          <a:effectRef idx="0"/>
          <a:fontRef idx="minor"/>
        </p:style>
        <p:txBody>
          <a:bodyPr wrap="none" lIns="0" rIns="0" tIns="0" bIns="0" anchor="ctr">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17</a:t>
            </a:r>
            <a:endParaRPr b="0" lang="en-US" sz="1200" strike="noStrike" u="none">
              <a:solidFill>
                <a:srgbClr val="000000"/>
              </a:solidFill>
              <a:effectLst/>
              <a:uFillTx/>
              <a:latin typeface="Arial"/>
            </a:endParaRPr>
          </a:p>
        </p:txBody>
      </p:sp>
      <p:sp>
        <p:nvSpPr>
          <p:cNvPr id="775" name=""/>
          <p:cNvSpPr/>
          <p:nvPr/>
        </p:nvSpPr>
        <p:spPr>
          <a:xfrm>
            <a:off x="7924320" y="4501800"/>
            <a:ext cx="85320" cy="183240"/>
          </a:xfrm>
          <a:prstGeom prst="rect">
            <a:avLst/>
          </a:prstGeom>
          <a:noFill/>
          <a:ln w="0">
            <a:noFill/>
          </a:ln>
        </p:spPr>
        <p:style>
          <a:lnRef idx="0"/>
          <a:fillRef idx="0"/>
          <a:effectRef idx="0"/>
          <a:fontRef idx="minor"/>
        </p:style>
        <p:txBody>
          <a:bodyPr wrap="none" lIns="0" rIns="0" tIns="0" bIns="0" anchor="ctr">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5</a:t>
            </a:r>
            <a:endParaRPr b="0" lang="en-US" sz="1200" strike="noStrike" u="none">
              <a:solidFill>
                <a:srgbClr val="000000"/>
              </a:solidFill>
              <a:effectLst/>
              <a:uFillTx/>
              <a:latin typeface="Arial"/>
            </a:endParaRPr>
          </a:p>
        </p:txBody>
      </p:sp>
      <p:sp>
        <p:nvSpPr>
          <p:cNvPr id="776" name=""/>
          <p:cNvSpPr/>
          <p:nvPr/>
        </p:nvSpPr>
        <p:spPr>
          <a:xfrm>
            <a:off x="7924320" y="4252680"/>
            <a:ext cx="85320" cy="183240"/>
          </a:xfrm>
          <a:prstGeom prst="rect">
            <a:avLst/>
          </a:prstGeom>
          <a:noFill/>
          <a:ln w="0">
            <a:noFill/>
          </a:ln>
        </p:spPr>
        <p:style>
          <a:lnRef idx="0"/>
          <a:fillRef idx="0"/>
          <a:effectRef idx="0"/>
          <a:fontRef idx="minor"/>
        </p:style>
        <p:txBody>
          <a:bodyPr wrap="none" lIns="0" rIns="0" tIns="0" bIns="0" anchor="ctr">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0</a:t>
            </a:r>
            <a:endParaRPr b="0" lang="en-US" sz="1200" strike="noStrike" u="none">
              <a:solidFill>
                <a:srgbClr val="000000"/>
              </a:solidFill>
              <a:effectLst/>
              <a:uFillTx/>
              <a:latin typeface="Arial"/>
            </a:endParaRPr>
          </a:p>
        </p:txBody>
      </p:sp>
      <p:sp>
        <p:nvSpPr>
          <p:cNvPr id="777" name=""/>
          <p:cNvSpPr/>
          <p:nvPr/>
        </p:nvSpPr>
        <p:spPr>
          <a:xfrm>
            <a:off x="7923960" y="4005000"/>
            <a:ext cx="170280" cy="183240"/>
          </a:xfrm>
          <a:prstGeom prst="rect">
            <a:avLst/>
          </a:prstGeom>
          <a:noFill/>
          <a:ln w="0">
            <a:noFill/>
          </a:ln>
        </p:spPr>
        <p:style>
          <a:lnRef idx="0"/>
          <a:fillRef idx="0"/>
          <a:effectRef idx="0"/>
          <a:fontRef idx="minor"/>
        </p:style>
        <p:txBody>
          <a:bodyPr wrap="none" lIns="0" rIns="0" tIns="0" bIns="0" anchor="ctr">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29</a:t>
            </a:r>
            <a:endParaRPr b="0" lang="en-US" sz="1200" strike="noStrike" u="none">
              <a:solidFill>
                <a:srgbClr val="000000"/>
              </a:solidFill>
              <a:effectLst/>
              <a:uFillTx/>
              <a:latin typeface="Arial"/>
            </a:endParaRPr>
          </a:p>
        </p:txBody>
      </p:sp>
      <p:sp>
        <p:nvSpPr>
          <p:cNvPr id="778" name=""/>
          <p:cNvSpPr/>
          <p:nvPr/>
        </p:nvSpPr>
        <p:spPr>
          <a:xfrm>
            <a:off x="7923960" y="3757320"/>
            <a:ext cx="170280" cy="183240"/>
          </a:xfrm>
          <a:prstGeom prst="rect">
            <a:avLst/>
          </a:prstGeom>
          <a:noFill/>
          <a:ln w="0">
            <a:noFill/>
          </a:ln>
        </p:spPr>
        <p:style>
          <a:lnRef idx="0"/>
          <a:fillRef idx="0"/>
          <a:effectRef idx="0"/>
          <a:fontRef idx="minor"/>
        </p:style>
        <p:txBody>
          <a:bodyPr wrap="none" lIns="0" rIns="0" tIns="0" bIns="0" anchor="ctr">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11</a:t>
            </a:r>
            <a:endParaRPr b="0" lang="en-US" sz="1200" strike="noStrike" u="none">
              <a:solidFill>
                <a:srgbClr val="000000"/>
              </a:solidFill>
              <a:effectLst/>
              <a:uFillTx/>
              <a:latin typeface="Arial"/>
            </a:endParaRPr>
          </a:p>
        </p:txBody>
      </p:sp>
      <p:sp>
        <p:nvSpPr>
          <p:cNvPr id="779" name=""/>
          <p:cNvSpPr/>
          <p:nvPr/>
        </p:nvSpPr>
        <p:spPr>
          <a:xfrm>
            <a:off x="7924320" y="3509640"/>
            <a:ext cx="85320" cy="183240"/>
          </a:xfrm>
          <a:prstGeom prst="rect">
            <a:avLst/>
          </a:prstGeom>
          <a:noFill/>
          <a:ln w="0">
            <a:noFill/>
          </a:ln>
        </p:spPr>
        <p:style>
          <a:lnRef idx="0"/>
          <a:fillRef idx="0"/>
          <a:effectRef idx="0"/>
          <a:fontRef idx="minor"/>
        </p:style>
        <p:txBody>
          <a:bodyPr wrap="none" lIns="0" rIns="0" tIns="0" bIns="0" anchor="ctr">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4</a:t>
            </a:r>
            <a:endParaRPr b="0" lang="en-US" sz="1200" strike="noStrike" u="none">
              <a:solidFill>
                <a:srgbClr val="000000"/>
              </a:solidFill>
              <a:effectLst/>
              <a:uFillTx/>
              <a:latin typeface="Arial"/>
            </a:endParaRPr>
          </a:p>
        </p:txBody>
      </p:sp>
      <p:sp>
        <p:nvSpPr>
          <p:cNvPr id="780" name=""/>
          <p:cNvSpPr/>
          <p:nvPr/>
        </p:nvSpPr>
        <p:spPr>
          <a:xfrm>
            <a:off x="7923960" y="3260520"/>
            <a:ext cx="170280" cy="183240"/>
          </a:xfrm>
          <a:prstGeom prst="rect">
            <a:avLst/>
          </a:prstGeom>
          <a:noFill/>
          <a:ln w="0">
            <a:noFill/>
          </a:ln>
        </p:spPr>
        <p:style>
          <a:lnRef idx="0"/>
          <a:fillRef idx="0"/>
          <a:effectRef idx="0"/>
          <a:fontRef idx="minor"/>
        </p:style>
        <p:txBody>
          <a:bodyPr wrap="none" lIns="0" rIns="0" tIns="0" bIns="0" anchor="ctr">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11</a:t>
            </a:r>
            <a:endParaRPr b="0" lang="en-US" sz="1200" strike="noStrike" u="none">
              <a:solidFill>
                <a:srgbClr val="000000"/>
              </a:solidFill>
              <a:effectLst/>
              <a:uFillTx/>
              <a:latin typeface="Arial"/>
            </a:endParaRPr>
          </a:p>
        </p:txBody>
      </p:sp>
      <p:sp>
        <p:nvSpPr>
          <p:cNvPr id="781" name=""/>
          <p:cNvSpPr/>
          <p:nvPr/>
        </p:nvSpPr>
        <p:spPr>
          <a:xfrm>
            <a:off x="7924320" y="1525320"/>
            <a:ext cx="85320" cy="183240"/>
          </a:xfrm>
          <a:prstGeom prst="rect">
            <a:avLst/>
          </a:prstGeom>
          <a:noFill/>
          <a:ln w="0">
            <a:noFill/>
          </a:ln>
        </p:spPr>
        <p:style>
          <a:lnRef idx="0"/>
          <a:fillRef idx="0"/>
          <a:effectRef idx="0"/>
          <a:fontRef idx="minor"/>
        </p:style>
        <p:txBody>
          <a:bodyPr wrap="none" lIns="0" rIns="0" tIns="0" bIns="0" anchor="ctr">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0</a:t>
            </a:r>
            <a:endParaRPr b="0" lang="en-US" sz="1200" strike="noStrike" u="none">
              <a:solidFill>
                <a:srgbClr val="000000"/>
              </a:solidFill>
              <a:effectLst/>
              <a:uFillTx/>
              <a:latin typeface="Arial"/>
            </a:endParaRPr>
          </a:p>
        </p:txBody>
      </p:sp>
      <p:sp>
        <p:nvSpPr>
          <p:cNvPr id="782" name=""/>
          <p:cNvSpPr/>
          <p:nvPr/>
        </p:nvSpPr>
        <p:spPr>
          <a:xfrm>
            <a:off x="7923960" y="1773000"/>
            <a:ext cx="170280" cy="183240"/>
          </a:xfrm>
          <a:prstGeom prst="rect">
            <a:avLst/>
          </a:prstGeom>
          <a:noFill/>
          <a:ln w="0">
            <a:noFill/>
          </a:ln>
        </p:spPr>
        <p:style>
          <a:lnRef idx="0"/>
          <a:fillRef idx="0"/>
          <a:effectRef idx="0"/>
          <a:fontRef idx="minor"/>
        </p:style>
        <p:txBody>
          <a:bodyPr wrap="none" lIns="0" rIns="0" tIns="0" bIns="0" anchor="ctr">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14</a:t>
            </a:r>
            <a:endParaRPr b="0" lang="en-US" sz="1200" strike="noStrike" u="none">
              <a:solidFill>
                <a:srgbClr val="000000"/>
              </a:solidFill>
              <a:effectLst/>
              <a:uFillTx/>
              <a:latin typeface="Arial"/>
            </a:endParaRPr>
          </a:p>
        </p:txBody>
      </p:sp>
      <p:sp>
        <p:nvSpPr>
          <p:cNvPr id="783" name=""/>
          <p:cNvSpPr/>
          <p:nvPr/>
        </p:nvSpPr>
        <p:spPr>
          <a:xfrm>
            <a:off x="7924320" y="2020680"/>
            <a:ext cx="85320" cy="183240"/>
          </a:xfrm>
          <a:prstGeom prst="rect">
            <a:avLst/>
          </a:prstGeom>
          <a:noFill/>
          <a:ln w="0">
            <a:noFill/>
          </a:ln>
        </p:spPr>
        <p:style>
          <a:lnRef idx="0"/>
          <a:fillRef idx="0"/>
          <a:effectRef idx="0"/>
          <a:fontRef idx="minor"/>
        </p:style>
        <p:txBody>
          <a:bodyPr wrap="none" lIns="0" rIns="0" tIns="0" bIns="0" anchor="ctr">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5</a:t>
            </a:r>
            <a:endParaRPr b="0" lang="en-US" sz="1200" strike="noStrike" u="none">
              <a:solidFill>
                <a:srgbClr val="000000"/>
              </a:solidFill>
              <a:effectLst/>
              <a:uFillTx/>
              <a:latin typeface="Arial"/>
            </a:endParaRPr>
          </a:p>
        </p:txBody>
      </p:sp>
      <p:sp>
        <p:nvSpPr>
          <p:cNvPr id="784" name=""/>
          <p:cNvSpPr/>
          <p:nvPr/>
        </p:nvSpPr>
        <p:spPr>
          <a:xfrm>
            <a:off x="152280" y="2994120"/>
            <a:ext cx="8299440" cy="0"/>
          </a:xfrm>
          <a:prstGeom prst="line">
            <a:avLst/>
          </a:prstGeom>
          <a:ln w="12600">
            <a:solidFill>
              <a:srgbClr val="000000"/>
            </a:solidFill>
            <a:prstDash val="dash"/>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3" name="PlaceHolder 2"/>
          <p:cNvSpPr>
            <a:spLocks noGrp="1"/>
          </p:cNvSpPr>
          <p:nvPr>
            <p:ph type="sldNum" idx="2"/>
          </p:nvPr>
        </p:nvSpPr>
        <p:spPr/>
        <p:txBody>
          <a:bodyPr/>
          <a:p>
            <a:fld id="{5D8987A7-D40C-4A79-9E90-8465B6E385D0}" type="slidenum">
              <a:t>26</a:t>
            </a:fld>
          </a:p>
        </p:txBody>
      </p:sp>
    </p:spTree>
  </p:cSld>
  <mc:AlternateContent>
    <mc:Choice Requires="p14">
      <p:transition spd="slow" p14:dur="2000"/>
    </mc:Choice>
    <mc:Fallback>
      <p:transition spd="slow"/>
    </mc:Fallback>
  </mc:AlternateContent>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785" name="PlaceHolder 1"/>
          <p:cNvSpPr>
            <a:spLocks noGrp="1"/>
          </p:cNvSpPr>
          <p:nvPr>
            <p:ph type="title"/>
          </p:nvPr>
        </p:nvSpPr>
        <p:spPr>
          <a:xfrm>
            <a:off x="139680" y="226800"/>
            <a:ext cx="5880240" cy="579240"/>
          </a:xfrm>
          <a:prstGeom prst="rect">
            <a:avLst/>
          </a:prstGeom>
          <a:noFill/>
          <a:ln w="0">
            <a:noFill/>
          </a:ln>
        </p:spPr>
        <p:txBody>
          <a:bodyPr lIns="0" rIns="0" tIns="0" bIns="0" anchor="t">
            <a:spAutoFit/>
          </a:bodyPr>
          <a:p>
            <a:pPr indent="0">
              <a:buNone/>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900" strike="noStrike" u="none">
                <a:solidFill>
                  <a:srgbClr val="000000"/>
                </a:solidFill>
                <a:effectLst/>
                <a:uFillTx/>
                <a:latin typeface="Arial"/>
              </a:rPr>
              <a:t>ENTERPRISE CUSTOMER SEGMENT PRIORITIZATION</a:t>
            </a:r>
            <a:endParaRPr b="1" lang="en-US" sz="1900" strike="noStrike" u="none">
              <a:solidFill>
                <a:srgbClr val="000000"/>
              </a:solidFill>
              <a:effectLst/>
              <a:uFillTx/>
              <a:latin typeface="Arial"/>
            </a:endParaRPr>
          </a:p>
        </p:txBody>
      </p:sp>
      <p:sp>
        <p:nvSpPr>
          <p:cNvPr id="786" name="McK Footnote"/>
          <p:cNvSpPr/>
          <p:nvPr/>
        </p:nvSpPr>
        <p:spPr>
          <a:xfrm>
            <a:off x="6216120" y="299880"/>
            <a:ext cx="2515680" cy="183240"/>
          </a:xfrm>
          <a:prstGeom prst="rect">
            <a:avLst/>
          </a:prstGeom>
          <a:noFill/>
          <a:ln w="0">
            <a:noFill/>
          </a:ln>
        </p:spPr>
        <p:style>
          <a:lnRef idx="0"/>
          <a:fillRef idx="0"/>
          <a:effectRef idx="0"/>
          <a:fontRef idx="minor"/>
        </p:style>
        <p:txBody>
          <a:bodyPr wrap="none" lIns="0" rIns="0" tIns="0" bIns="0" anchor="t">
            <a:spAutoFit/>
          </a:bodyPr>
          <a:p>
            <a:pPr algn="r">
              <a:tabLst>
                <a:tab algn="l" pos="0"/>
                <a:tab algn="l" pos="812880"/>
                <a:tab algn="l" pos="1625760"/>
                <a:tab algn="l" pos="2438280"/>
                <a:tab algn="l" pos="3251160"/>
                <a:tab algn="l" pos="4064040"/>
                <a:tab algn="l" pos="4876920"/>
                <a:tab algn="l" pos="5689440"/>
                <a:tab algn="l" pos="6502320"/>
                <a:tab algn="l" pos="7315200"/>
                <a:tab algn="l" pos="8128080"/>
                <a:tab algn="l" pos="8940960"/>
                <a:tab algn="l" pos="9753480"/>
                <a:tab algn="l" pos="10566360"/>
              </a:tabLst>
            </a:pPr>
            <a:r>
              <a:rPr b="0" i="1" lang="en-US" sz="1200" strike="noStrike" u="none">
                <a:solidFill>
                  <a:srgbClr val="000000"/>
                </a:solidFill>
                <a:effectLst/>
                <a:uFillTx/>
                <a:latin typeface="Arial"/>
              </a:rPr>
              <a:t>PRELIMINARY – FOR DISCUSSION</a:t>
            </a:r>
            <a:endParaRPr b="0" lang="en-US" sz="1200" strike="noStrike" u="none">
              <a:solidFill>
                <a:srgbClr val="000000"/>
              </a:solidFill>
              <a:effectLst/>
              <a:uFillTx/>
              <a:latin typeface="Arial"/>
            </a:endParaRPr>
          </a:p>
        </p:txBody>
      </p:sp>
      <p:grpSp>
        <p:nvGrpSpPr>
          <p:cNvPr id="787" name=""/>
          <p:cNvGrpSpPr/>
          <p:nvPr/>
        </p:nvGrpSpPr>
        <p:grpSpPr>
          <a:xfrm>
            <a:off x="6238800" y="284040"/>
            <a:ext cx="2490840" cy="215640"/>
            <a:chOff x="6238800" y="284040"/>
            <a:chExt cx="2490840" cy="215640"/>
          </a:xfrm>
        </p:grpSpPr>
        <p:sp>
          <p:nvSpPr>
            <p:cNvPr id="788" name=""/>
            <p:cNvSpPr/>
            <p:nvPr/>
          </p:nvSpPr>
          <p:spPr>
            <a:xfrm>
              <a:off x="6238800" y="284040"/>
              <a:ext cx="2490840" cy="0"/>
            </a:xfrm>
            <a:prstGeom prst="line">
              <a:avLst/>
            </a:prstGeom>
            <a:ln w="1260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789" name=""/>
            <p:cNvSpPr/>
            <p:nvPr/>
          </p:nvSpPr>
          <p:spPr>
            <a:xfrm>
              <a:off x="6238800" y="499680"/>
              <a:ext cx="2490840" cy="0"/>
            </a:xfrm>
            <a:prstGeom prst="line">
              <a:avLst/>
            </a:prstGeom>
            <a:ln w="1260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grpSp>
      <p:sp>
        <p:nvSpPr>
          <p:cNvPr id="790" name=""/>
          <p:cNvSpPr/>
          <p:nvPr/>
        </p:nvSpPr>
        <p:spPr>
          <a:xfrm>
            <a:off x="7620120" y="598320"/>
            <a:ext cx="284040" cy="140040"/>
          </a:xfrm>
          <a:prstGeom prst="rect">
            <a:avLst/>
          </a:prstGeom>
          <a:solidFill>
            <a:srgbClr val="909090"/>
          </a:solidFill>
          <a:ln w="12600">
            <a:solidFill>
              <a:srgbClr val="000000"/>
            </a:solidFill>
            <a:miter/>
          </a:ln>
        </p:spPr>
        <p:style>
          <a:lnRef idx="0"/>
          <a:fillRef idx="0"/>
          <a:effectRef idx="0"/>
          <a:fontRef idx="minor"/>
        </p:style>
        <p:txBody>
          <a:bodyPr wrap="none" lIns="0" rIns="0" tIns="0" bIns="0" anchor="b">
            <a:spAutoFit/>
          </a:bodyPr>
          <a:p>
            <a:endParaRPr b="0" lang="en-US" sz="2400" strike="noStrike" u="none">
              <a:solidFill>
                <a:srgbClr val="000000"/>
              </a:solidFill>
              <a:effectLst/>
              <a:uFillTx/>
              <a:latin typeface="Arial"/>
            </a:endParaRPr>
          </a:p>
        </p:txBody>
      </p:sp>
      <p:sp>
        <p:nvSpPr>
          <p:cNvPr id="791" name="McK Footnote"/>
          <p:cNvSpPr/>
          <p:nvPr/>
        </p:nvSpPr>
        <p:spPr>
          <a:xfrm>
            <a:off x="7970760" y="576360"/>
            <a:ext cx="1973520" cy="183240"/>
          </a:xfrm>
          <a:prstGeom prst="rect">
            <a:avLst/>
          </a:prstGeom>
          <a:noFill/>
          <a:ln w="0">
            <a:noFill/>
          </a:ln>
        </p:spPr>
        <p:style>
          <a:lnRef idx="0"/>
          <a:fillRef idx="0"/>
          <a:effectRef idx="0"/>
          <a:fontRef idx="minor"/>
        </p:style>
        <p:txBody>
          <a:bodyPr lIns="0" rIns="0" tIns="0" bIns="0" anchor="t">
            <a:spAutoFit/>
          </a:bodyPr>
          <a:p>
            <a:pPr>
              <a:tabLst>
                <a:tab algn="l" pos="0"/>
                <a:tab algn="l" pos="804960"/>
                <a:tab algn="l" pos="1609560"/>
                <a:tab algn="l" pos="2414520"/>
                <a:tab algn="l" pos="3219480"/>
                <a:tab algn="l" pos="4024440"/>
                <a:tab algn="l" pos="4829040"/>
                <a:tab algn="l" pos="5634000"/>
                <a:tab algn="l" pos="6438960"/>
                <a:tab algn="l" pos="7243920"/>
                <a:tab algn="l" pos="8048520"/>
                <a:tab algn="l" pos="8853480"/>
                <a:tab algn="l" pos="9658440"/>
                <a:tab algn="l" pos="10463040"/>
              </a:tabLst>
            </a:pPr>
            <a:r>
              <a:rPr b="0" lang="en-US" sz="1200" strike="noStrike" u="none">
                <a:solidFill>
                  <a:srgbClr val="000000"/>
                </a:solidFill>
                <a:effectLst/>
                <a:uFillTx/>
                <a:latin typeface="Arial"/>
              </a:rPr>
              <a:t>Sweet spot</a:t>
            </a:r>
            <a:endParaRPr b="0" lang="en-US" sz="1200" strike="noStrike" u="none">
              <a:solidFill>
                <a:srgbClr val="000000"/>
              </a:solidFill>
              <a:effectLst/>
              <a:uFillTx/>
              <a:latin typeface="Arial"/>
            </a:endParaRPr>
          </a:p>
        </p:txBody>
      </p:sp>
      <p:sp>
        <p:nvSpPr>
          <p:cNvPr id="792" name=""/>
          <p:cNvSpPr/>
          <p:nvPr/>
        </p:nvSpPr>
        <p:spPr>
          <a:xfrm>
            <a:off x="139680" y="3578400"/>
            <a:ext cx="750960" cy="458280"/>
          </a:xfrm>
          <a:prstGeom prst="rect">
            <a:avLst/>
          </a:prstGeom>
          <a:noFill/>
          <a:ln w="0">
            <a:noFill/>
          </a:ln>
        </p:spPr>
        <p:style>
          <a:lnRef idx="0"/>
          <a:fillRef idx="0"/>
          <a:effectRef idx="0"/>
          <a:fontRef idx="minor"/>
        </p:style>
        <p:txBody>
          <a:bodyPr lIns="0" rIns="0" tIns="0" bIns="0" anchor="t">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000" strike="noStrike" u="none">
                <a:solidFill>
                  <a:srgbClr val="000000"/>
                </a:solidFill>
                <a:effectLst/>
                <a:uFillTx/>
                <a:latin typeface="Arial"/>
              </a:rPr>
              <a:t>Potential deal size </a:t>
            </a:r>
            <a:endParaRPr b="0" lang="en-US" sz="1000" strike="noStrike" u="none">
              <a:solidFill>
                <a:srgbClr val="000000"/>
              </a:solidFill>
              <a:effectLst/>
              <a:uFillTx/>
              <a:latin typeface="Arial"/>
            </a:endParaRPr>
          </a:p>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000" strike="noStrike" u="none">
                <a:solidFill>
                  <a:srgbClr val="000000"/>
                </a:solidFill>
                <a:effectLst/>
                <a:uFillTx/>
                <a:latin typeface="Arial"/>
              </a:rPr>
              <a:t>$ Millions</a:t>
            </a:r>
            <a:endParaRPr b="0" lang="en-US" sz="1000" strike="noStrike" u="none">
              <a:solidFill>
                <a:srgbClr val="000000"/>
              </a:solidFill>
              <a:effectLst/>
              <a:uFillTx/>
              <a:latin typeface="Arial"/>
            </a:endParaRPr>
          </a:p>
        </p:txBody>
      </p:sp>
      <p:sp>
        <p:nvSpPr>
          <p:cNvPr id="793" name=""/>
          <p:cNvSpPr/>
          <p:nvPr/>
        </p:nvSpPr>
        <p:spPr>
          <a:xfrm>
            <a:off x="905760" y="5533920"/>
            <a:ext cx="141480" cy="153000"/>
          </a:xfrm>
          <a:prstGeom prst="rect">
            <a:avLst/>
          </a:prstGeom>
          <a:noFill/>
          <a:ln w="0">
            <a:noFill/>
          </a:ln>
        </p:spPr>
        <p:style>
          <a:lnRef idx="0"/>
          <a:fillRef idx="0"/>
          <a:effectRef idx="0"/>
          <a:fontRef idx="minor"/>
        </p:style>
        <p:txBody>
          <a:bodyPr wrap="none" lIns="0" rIns="0" tIns="0" bIns="0" anchor="t">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000" strike="noStrike" u="none">
                <a:solidFill>
                  <a:srgbClr val="000000"/>
                </a:solidFill>
                <a:effectLst/>
                <a:uFillTx/>
                <a:latin typeface="Arial"/>
              </a:rPr>
              <a:t>$0</a:t>
            </a:r>
            <a:endParaRPr b="0" lang="en-US" sz="1000" strike="noStrike" u="none">
              <a:solidFill>
                <a:srgbClr val="000000"/>
              </a:solidFill>
              <a:effectLst/>
              <a:uFillTx/>
              <a:latin typeface="Arial"/>
            </a:endParaRPr>
          </a:p>
        </p:txBody>
      </p:sp>
      <p:sp>
        <p:nvSpPr>
          <p:cNvPr id="794" name=""/>
          <p:cNvSpPr/>
          <p:nvPr/>
        </p:nvSpPr>
        <p:spPr>
          <a:xfrm>
            <a:off x="905400" y="3666960"/>
            <a:ext cx="246960" cy="153000"/>
          </a:xfrm>
          <a:prstGeom prst="rect">
            <a:avLst/>
          </a:prstGeom>
          <a:noFill/>
          <a:ln w="0">
            <a:noFill/>
          </a:ln>
        </p:spPr>
        <p:style>
          <a:lnRef idx="0"/>
          <a:fillRef idx="0"/>
          <a:effectRef idx="0"/>
          <a:fontRef idx="minor"/>
        </p:style>
        <p:txBody>
          <a:bodyPr wrap="none" lIns="0" rIns="0" tIns="0" bIns="0" anchor="t">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000" strike="noStrike" u="none">
                <a:solidFill>
                  <a:srgbClr val="000000"/>
                </a:solidFill>
                <a:effectLst/>
                <a:uFillTx/>
                <a:latin typeface="Arial"/>
              </a:rPr>
              <a:t>$2.5</a:t>
            </a:r>
            <a:endParaRPr b="0" lang="en-US" sz="1000" strike="noStrike" u="none">
              <a:solidFill>
                <a:srgbClr val="000000"/>
              </a:solidFill>
              <a:effectLst/>
              <a:uFillTx/>
              <a:latin typeface="Arial"/>
            </a:endParaRPr>
          </a:p>
        </p:txBody>
      </p:sp>
      <p:sp>
        <p:nvSpPr>
          <p:cNvPr id="795" name=""/>
          <p:cNvSpPr/>
          <p:nvPr/>
        </p:nvSpPr>
        <p:spPr>
          <a:xfrm>
            <a:off x="1157040" y="5921280"/>
            <a:ext cx="1758240" cy="305640"/>
          </a:xfrm>
          <a:prstGeom prst="rect">
            <a:avLst/>
          </a:prstGeom>
          <a:noFill/>
          <a:ln w="0">
            <a:noFill/>
          </a:ln>
        </p:spPr>
        <p:style>
          <a:lnRef idx="0"/>
          <a:fillRef idx="0"/>
          <a:effectRef idx="0"/>
          <a:fontRef idx="minor"/>
        </p:style>
        <p:txBody>
          <a:bodyPr wrap="none" lIns="0" rIns="0" tIns="0" bIns="0" anchor="t">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000" strike="noStrike" u="none">
                <a:solidFill>
                  <a:srgbClr val="000000"/>
                </a:solidFill>
                <a:effectLst/>
                <a:uFillTx/>
                <a:latin typeface="Arial"/>
              </a:rPr>
              <a:t>Physical</a:t>
            </a:r>
            <a:endParaRPr b="0" lang="en-US" sz="1000" strike="noStrike" u="none">
              <a:solidFill>
                <a:srgbClr val="000000"/>
              </a:solidFill>
              <a:effectLst/>
              <a:uFillTx/>
              <a:latin typeface="Arial"/>
            </a:endParaRPr>
          </a:p>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000" strike="noStrike" u="none">
                <a:solidFill>
                  <a:srgbClr val="000000"/>
                </a:solidFill>
                <a:effectLst/>
                <a:uFillTx/>
                <a:latin typeface="Arial"/>
              </a:rPr>
              <a:t>(e.g., QoS, security, reputation)</a:t>
            </a:r>
            <a:endParaRPr b="0" lang="en-US" sz="1000" strike="noStrike" u="none">
              <a:solidFill>
                <a:srgbClr val="000000"/>
              </a:solidFill>
              <a:effectLst/>
              <a:uFillTx/>
              <a:latin typeface="Arial"/>
            </a:endParaRPr>
          </a:p>
        </p:txBody>
      </p:sp>
      <p:sp>
        <p:nvSpPr>
          <p:cNvPr id="796" name=""/>
          <p:cNvSpPr/>
          <p:nvPr/>
        </p:nvSpPr>
        <p:spPr>
          <a:xfrm>
            <a:off x="7443360" y="5921280"/>
            <a:ext cx="1329840" cy="458280"/>
          </a:xfrm>
          <a:prstGeom prst="rect">
            <a:avLst/>
          </a:prstGeom>
          <a:noFill/>
          <a:ln w="0">
            <a:noFill/>
          </a:ln>
        </p:spPr>
        <p:style>
          <a:lnRef idx="0"/>
          <a:fillRef idx="0"/>
          <a:effectRef idx="0"/>
          <a:fontRef idx="minor"/>
        </p:style>
        <p:txBody>
          <a:bodyPr wrap="none" lIns="0" rIns="0" tIns="0" bIns="0" anchor="t">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000" strike="noStrike" u="none">
                <a:solidFill>
                  <a:srgbClr val="000000"/>
                </a:solidFill>
                <a:effectLst/>
                <a:uFillTx/>
                <a:latin typeface="Arial"/>
              </a:rPr>
              <a:t>Financial</a:t>
            </a:r>
            <a:endParaRPr b="0" lang="en-US" sz="1000" strike="noStrike" u="none">
              <a:solidFill>
                <a:srgbClr val="000000"/>
              </a:solidFill>
              <a:effectLst/>
              <a:uFillTx/>
              <a:latin typeface="Arial"/>
            </a:endParaRPr>
          </a:p>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000" strike="noStrike" u="none">
                <a:solidFill>
                  <a:srgbClr val="000000"/>
                </a:solidFill>
                <a:effectLst/>
                <a:uFillTx/>
                <a:latin typeface="Arial"/>
              </a:rPr>
              <a:t>(e.g., monetization,</a:t>
            </a:r>
            <a:endParaRPr b="0" lang="en-US" sz="1000" strike="noStrike" u="none">
              <a:solidFill>
                <a:srgbClr val="000000"/>
              </a:solidFill>
              <a:effectLst/>
              <a:uFillTx/>
              <a:latin typeface="Arial"/>
            </a:endParaRPr>
          </a:p>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000" strike="noStrike" u="none">
                <a:solidFill>
                  <a:srgbClr val="000000"/>
                </a:solidFill>
                <a:effectLst/>
                <a:uFillTx/>
                <a:latin typeface="Arial"/>
              </a:rPr>
              <a:t>earnings enhancement)</a:t>
            </a:r>
            <a:endParaRPr b="0" lang="en-US" sz="1000" strike="noStrike" u="none">
              <a:solidFill>
                <a:srgbClr val="000000"/>
              </a:solidFill>
              <a:effectLst/>
              <a:uFillTx/>
              <a:latin typeface="Arial"/>
            </a:endParaRPr>
          </a:p>
        </p:txBody>
      </p:sp>
      <p:sp>
        <p:nvSpPr>
          <p:cNvPr id="797" name=""/>
          <p:cNvSpPr/>
          <p:nvPr/>
        </p:nvSpPr>
        <p:spPr>
          <a:xfrm>
            <a:off x="4052520" y="6378480"/>
            <a:ext cx="1792800" cy="15300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000" strike="noStrike" u="none">
                <a:solidFill>
                  <a:srgbClr val="000000"/>
                </a:solidFill>
                <a:effectLst/>
                <a:uFillTx/>
                <a:latin typeface="Arial"/>
              </a:rPr>
              <a:t>Customer needs prioritization</a:t>
            </a:r>
            <a:endParaRPr b="0" lang="en-US" sz="1000" strike="noStrike" u="none">
              <a:solidFill>
                <a:srgbClr val="000000"/>
              </a:solidFill>
              <a:effectLst/>
              <a:uFillTx/>
              <a:latin typeface="Arial"/>
            </a:endParaRPr>
          </a:p>
        </p:txBody>
      </p:sp>
      <p:grpSp>
        <p:nvGrpSpPr>
          <p:cNvPr id="798" name=""/>
          <p:cNvGrpSpPr/>
          <p:nvPr/>
        </p:nvGrpSpPr>
        <p:grpSpPr>
          <a:xfrm>
            <a:off x="1158840" y="1298520"/>
            <a:ext cx="7572240" cy="4505400"/>
            <a:chOff x="1158840" y="1298520"/>
            <a:chExt cx="7572240" cy="4505400"/>
          </a:xfrm>
        </p:grpSpPr>
        <p:sp>
          <p:nvSpPr>
            <p:cNvPr id="799" name=""/>
            <p:cNvSpPr/>
            <p:nvPr/>
          </p:nvSpPr>
          <p:spPr>
            <a:xfrm>
              <a:off x="1158840" y="1800360"/>
              <a:ext cx="7569360" cy="3886200"/>
            </a:xfrm>
            <a:prstGeom prst="rect">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800" name=""/>
            <p:cNvSpPr/>
            <p:nvPr/>
          </p:nvSpPr>
          <p:spPr>
            <a:xfrm>
              <a:off x="3044880" y="1825560"/>
              <a:ext cx="3821040" cy="1884600"/>
            </a:xfrm>
            <a:prstGeom prst="roundRect">
              <a:avLst>
                <a:gd name="adj" fmla="val 9269"/>
              </a:avLst>
            </a:prstGeom>
            <a:solidFill>
              <a:srgbClr val="909090"/>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801" name=""/>
            <p:cNvSpPr/>
            <p:nvPr/>
          </p:nvSpPr>
          <p:spPr>
            <a:xfrm>
              <a:off x="1158840" y="1311840"/>
              <a:ext cx="932040" cy="488520"/>
            </a:xfrm>
            <a:prstGeom prst="rect">
              <a:avLst/>
            </a:prstGeom>
            <a:solidFill>
              <a:srgbClr val="ffffff"/>
            </a:solidFill>
            <a:ln w="12600">
              <a:solidFill>
                <a:srgbClr val="000000"/>
              </a:solidFill>
              <a:miter/>
            </a:ln>
          </p:spPr>
          <p:style>
            <a:lnRef idx="0"/>
            <a:fillRef idx="0"/>
            <a:effectRef idx="0"/>
            <a:fontRef idx="minor"/>
          </p:style>
          <p:txBody>
            <a:bodyPr lIns="90000" rIns="90000" tIns="91440" bIns="91440" anchor="b">
              <a:spAutoFit/>
            </a:bodyPr>
            <a:p>
              <a:pPr algn="ct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000" strike="noStrike" u="none">
                <a:solidFill>
                  <a:srgbClr val="000000"/>
                </a:solidFill>
                <a:effectLst/>
                <a:uFillTx/>
                <a:latin typeface="Arial"/>
              </a:endParaRPr>
            </a:p>
            <a:p>
              <a:pPr algn="ct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000" strike="noStrike" u="none">
                  <a:solidFill>
                    <a:srgbClr val="000000"/>
                  </a:solidFill>
                  <a:effectLst/>
                  <a:uFillTx/>
                  <a:latin typeface="Arial"/>
                </a:rPr>
                <a:t>LE-Other</a:t>
              </a:r>
              <a:endParaRPr b="0" lang="en-US" sz="1000" strike="noStrike" u="none">
                <a:solidFill>
                  <a:srgbClr val="000000"/>
                </a:solidFill>
                <a:effectLst/>
                <a:uFillTx/>
                <a:latin typeface="Arial"/>
              </a:endParaRPr>
            </a:p>
          </p:txBody>
        </p:sp>
        <p:sp>
          <p:nvSpPr>
            <p:cNvPr id="802" name=""/>
            <p:cNvSpPr/>
            <p:nvPr/>
          </p:nvSpPr>
          <p:spPr>
            <a:xfrm>
              <a:off x="2090880" y="1311840"/>
              <a:ext cx="960120" cy="488520"/>
            </a:xfrm>
            <a:prstGeom prst="rect">
              <a:avLst/>
            </a:prstGeom>
            <a:solidFill>
              <a:srgbClr val="ffffff"/>
            </a:solidFill>
            <a:ln w="12600">
              <a:solidFill>
                <a:srgbClr val="000000"/>
              </a:solidFill>
              <a:miter/>
            </a:ln>
          </p:spPr>
          <p:style>
            <a:lnRef idx="0"/>
            <a:fillRef idx="0"/>
            <a:effectRef idx="0"/>
            <a:fontRef idx="minor"/>
          </p:style>
          <p:txBody>
            <a:bodyPr lIns="90000" rIns="90000" tIns="91440" bIns="91440" anchor="b">
              <a:spAutoFit/>
            </a:bodyPr>
            <a:p>
              <a:pPr algn="ct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000" strike="noStrike" u="none">
                <a:solidFill>
                  <a:srgbClr val="000000"/>
                </a:solidFill>
                <a:effectLst/>
                <a:uFillTx/>
                <a:latin typeface="Arial"/>
              </a:endParaRPr>
            </a:p>
            <a:p>
              <a:pPr algn="ct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000" strike="noStrike" u="none">
                  <a:solidFill>
                    <a:srgbClr val="000000"/>
                  </a:solidFill>
                  <a:effectLst/>
                  <a:uFillTx/>
                  <a:latin typeface="Arial"/>
                </a:rPr>
                <a:t>Brokers</a:t>
              </a:r>
              <a:endParaRPr b="0" lang="en-US" sz="1000" strike="noStrike" u="none">
                <a:solidFill>
                  <a:srgbClr val="000000"/>
                </a:solidFill>
                <a:effectLst/>
                <a:uFillTx/>
                <a:latin typeface="Arial"/>
              </a:endParaRPr>
            </a:p>
          </p:txBody>
        </p:sp>
        <p:sp>
          <p:nvSpPr>
            <p:cNvPr id="803" name=""/>
            <p:cNvSpPr/>
            <p:nvPr/>
          </p:nvSpPr>
          <p:spPr>
            <a:xfrm>
              <a:off x="4010040" y="1298520"/>
              <a:ext cx="952560" cy="501840"/>
            </a:xfrm>
            <a:prstGeom prst="rect">
              <a:avLst/>
            </a:prstGeom>
            <a:solidFill>
              <a:srgbClr val="ffffff"/>
            </a:solidFill>
            <a:ln w="12600">
              <a:solidFill>
                <a:srgbClr val="000000"/>
              </a:solidFill>
              <a:miter/>
            </a:ln>
          </p:spPr>
          <p:style>
            <a:lnRef idx="0"/>
            <a:fillRef idx="0"/>
            <a:effectRef idx="0"/>
            <a:fontRef idx="minor"/>
          </p:style>
          <p:txBody>
            <a:bodyPr lIns="90000" rIns="90000" tIns="91440" bIns="91440" anchor="b">
              <a:normAutofit/>
            </a:bodyPr>
            <a:p>
              <a:pPr algn="ct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000" strike="noStrike" u="none">
                  <a:solidFill>
                    <a:srgbClr val="000000"/>
                  </a:solidFill>
                  <a:effectLst/>
                  <a:uFillTx/>
                  <a:latin typeface="Arial"/>
                </a:rPr>
                <a:t>IT </a:t>
              </a:r>
              <a:endParaRPr b="0" lang="en-US" sz="1000" strike="noStrike" u="none">
                <a:solidFill>
                  <a:srgbClr val="000000"/>
                </a:solidFill>
                <a:effectLst/>
                <a:uFillTx/>
                <a:latin typeface="Arial"/>
              </a:endParaRPr>
            </a:p>
            <a:p>
              <a:pPr algn="ct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000" strike="noStrike" u="none">
                  <a:solidFill>
                    <a:srgbClr val="000000"/>
                  </a:solidFill>
                  <a:effectLst/>
                  <a:uFillTx/>
                  <a:latin typeface="Arial"/>
                </a:rPr>
                <a:t>software</a:t>
              </a:r>
              <a:endParaRPr b="0" lang="en-US" sz="1000" strike="noStrike" u="none">
                <a:solidFill>
                  <a:srgbClr val="000000"/>
                </a:solidFill>
                <a:effectLst/>
                <a:uFillTx/>
                <a:latin typeface="Arial"/>
              </a:endParaRPr>
            </a:p>
          </p:txBody>
        </p:sp>
        <p:sp>
          <p:nvSpPr>
            <p:cNvPr id="804" name=""/>
            <p:cNvSpPr/>
            <p:nvPr/>
          </p:nvSpPr>
          <p:spPr>
            <a:xfrm>
              <a:off x="3049560" y="1311840"/>
              <a:ext cx="960480" cy="488520"/>
            </a:xfrm>
            <a:prstGeom prst="rect">
              <a:avLst/>
            </a:prstGeom>
            <a:solidFill>
              <a:srgbClr val="ffffff"/>
            </a:solidFill>
            <a:ln w="12600">
              <a:solidFill>
                <a:srgbClr val="000000"/>
              </a:solidFill>
              <a:miter/>
            </a:ln>
          </p:spPr>
          <p:style>
            <a:lnRef idx="0"/>
            <a:fillRef idx="0"/>
            <a:effectRef idx="0"/>
            <a:fontRef idx="minor"/>
          </p:style>
          <p:txBody>
            <a:bodyPr lIns="90000" rIns="90000" tIns="91440" bIns="91440" anchor="b">
              <a:spAutoFit/>
            </a:bodyPr>
            <a:p>
              <a:pPr algn="ct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000" strike="noStrike" u="none">
                <a:solidFill>
                  <a:srgbClr val="000000"/>
                </a:solidFill>
                <a:effectLst/>
                <a:uFillTx/>
                <a:latin typeface="Arial"/>
              </a:endParaRPr>
            </a:p>
            <a:p>
              <a:pPr algn="ct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000" strike="noStrike" u="none">
                  <a:solidFill>
                    <a:srgbClr val="000000"/>
                  </a:solidFill>
                  <a:effectLst/>
                  <a:uFillTx/>
                  <a:latin typeface="Arial"/>
                </a:rPr>
                <a:t>SI</a:t>
              </a:r>
              <a:endParaRPr b="0" lang="en-US" sz="1000" strike="noStrike" u="none">
                <a:solidFill>
                  <a:srgbClr val="000000"/>
                </a:solidFill>
                <a:effectLst/>
                <a:uFillTx/>
                <a:latin typeface="Arial"/>
              </a:endParaRPr>
            </a:p>
          </p:txBody>
        </p:sp>
        <p:sp>
          <p:nvSpPr>
            <p:cNvPr id="805" name=""/>
            <p:cNvSpPr/>
            <p:nvPr/>
          </p:nvSpPr>
          <p:spPr>
            <a:xfrm>
              <a:off x="4960800" y="1298520"/>
              <a:ext cx="944640" cy="501840"/>
            </a:xfrm>
            <a:prstGeom prst="rect">
              <a:avLst/>
            </a:prstGeom>
            <a:solidFill>
              <a:srgbClr val="ffffff"/>
            </a:solidFill>
            <a:ln w="12600">
              <a:solidFill>
                <a:srgbClr val="000000"/>
              </a:solidFill>
              <a:miter/>
            </a:ln>
          </p:spPr>
          <p:style>
            <a:lnRef idx="0"/>
            <a:fillRef idx="0"/>
            <a:effectRef idx="0"/>
            <a:fontRef idx="minor"/>
          </p:style>
          <p:txBody>
            <a:bodyPr lIns="90000" rIns="90000" tIns="91440" bIns="91440" anchor="b">
              <a:normAutofit fontScale="62500" lnSpcReduction="19999"/>
            </a:bodyPr>
            <a:p>
              <a:pPr algn="ct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000" strike="noStrike" u="none">
                <a:solidFill>
                  <a:srgbClr val="000000"/>
                </a:solidFill>
                <a:effectLst/>
                <a:uFillTx/>
                <a:latin typeface="Arial"/>
              </a:endParaRPr>
            </a:p>
            <a:p>
              <a:pPr algn="ct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000" strike="noStrike" u="none">
                  <a:solidFill>
                    <a:srgbClr val="000000"/>
                  </a:solidFill>
                  <a:effectLst/>
                  <a:uFillTx/>
                  <a:latin typeface="Arial"/>
                </a:rPr>
                <a:t>Enterprise.</a:t>
              </a:r>
              <a:endParaRPr b="0" lang="en-US" sz="1000" strike="noStrike" u="none">
                <a:solidFill>
                  <a:srgbClr val="000000"/>
                </a:solidFill>
                <a:effectLst/>
                <a:uFillTx/>
                <a:latin typeface="Arial"/>
              </a:endParaRPr>
            </a:p>
            <a:p>
              <a:pPr algn="ct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000" strike="noStrike" u="none">
                  <a:solidFill>
                    <a:srgbClr val="000000"/>
                  </a:solidFill>
                  <a:effectLst/>
                  <a:uFillTx/>
                  <a:latin typeface="Arial"/>
                </a:rPr>
                <a:t>com</a:t>
              </a:r>
              <a:endParaRPr b="0" lang="en-US" sz="1000" strike="noStrike" u="none">
                <a:solidFill>
                  <a:srgbClr val="000000"/>
                </a:solidFill>
                <a:effectLst/>
                <a:uFillTx/>
                <a:latin typeface="Arial"/>
              </a:endParaRPr>
            </a:p>
          </p:txBody>
        </p:sp>
        <p:sp>
          <p:nvSpPr>
            <p:cNvPr id="806" name=""/>
            <p:cNvSpPr/>
            <p:nvPr/>
          </p:nvSpPr>
          <p:spPr>
            <a:xfrm>
              <a:off x="5905440" y="1311840"/>
              <a:ext cx="947880" cy="488520"/>
            </a:xfrm>
            <a:prstGeom prst="rect">
              <a:avLst/>
            </a:prstGeom>
            <a:solidFill>
              <a:srgbClr val="ffffff"/>
            </a:solidFill>
            <a:ln w="12600">
              <a:solidFill>
                <a:srgbClr val="000000"/>
              </a:solidFill>
              <a:miter/>
            </a:ln>
          </p:spPr>
          <p:style>
            <a:lnRef idx="0"/>
            <a:fillRef idx="0"/>
            <a:effectRef idx="0"/>
            <a:fontRef idx="minor"/>
          </p:style>
          <p:txBody>
            <a:bodyPr lIns="90000" rIns="90000" tIns="91440" bIns="91440" anchor="b">
              <a:spAutoFit/>
            </a:bodyPr>
            <a:p>
              <a:pPr algn="ct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000" strike="noStrike" u="none">
                <a:solidFill>
                  <a:srgbClr val="000000"/>
                </a:solidFill>
                <a:effectLst/>
                <a:uFillTx/>
                <a:latin typeface="Arial"/>
              </a:endParaRPr>
            </a:p>
            <a:p>
              <a:pPr algn="ct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000" strike="noStrike" u="none">
                  <a:solidFill>
                    <a:srgbClr val="000000"/>
                  </a:solidFill>
                  <a:effectLst/>
                  <a:uFillTx/>
                  <a:latin typeface="Arial"/>
                </a:rPr>
                <a:t>HSP</a:t>
              </a:r>
              <a:endParaRPr b="0" lang="en-US" sz="1000" strike="noStrike" u="none">
                <a:solidFill>
                  <a:srgbClr val="000000"/>
                </a:solidFill>
                <a:effectLst/>
                <a:uFillTx/>
                <a:latin typeface="Arial"/>
              </a:endParaRPr>
            </a:p>
          </p:txBody>
        </p:sp>
        <p:sp>
          <p:nvSpPr>
            <p:cNvPr id="807" name=""/>
            <p:cNvSpPr/>
            <p:nvPr/>
          </p:nvSpPr>
          <p:spPr>
            <a:xfrm>
              <a:off x="6851520" y="1311840"/>
              <a:ext cx="947880" cy="488520"/>
            </a:xfrm>
            <a:prstGeom prst="rect">
              <a:avLst/>
            </a:prstGeom>
            <a:solidFill>
              <a:srgbClr val="ffffff"/>
            </a:solidFill>
            <a:ln w="12600">
              <a:solidFill>
                <a:srgbClr val="000000"/>
              </a:solidFill>
              <a:miter/>
            </a:ln>
          </p:spPr>
          <p:style>
            <a:lnRef idx="0"/>
            <a:fillRef idx="0"/>
            <a:effectRef idx="0"/>
            <a:fontRef idx="minor"/>
          </p:style>
          <p:txBody>
            <a:bodyPr lIns="90000" rIns="90000" tIns="91440" bIns="91440" anchor="b">
              <a:spAutoFit/>
            </a:bodyPr>
            <a:p>
              <a:pPr algn="ct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000" strike="noStrike" u="none">
                <a:solidFill>
                  <a:srgbClr val="000000"/>
                </a:solidFill>
                <a:effectLst/>
                <a:uFillTx/>
                <a:latin typeface="Arial"/>
              </a:endParaRPr>
            </a:p>
            <a:p>
              <a:pPr algn="ct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000" strike="noStrike" u="none">
                  <a:solidFill>
                    <a:srgbClr val="000000"/>
                  </a:solidFill>
                  <a:effectLst/>
                  <a:uFillTx/>
                  <a:latin typeface="Arial"/>
                </a:rPr>
                <a:t>ASP</a:t>
              </a:r>
              <a:endParaRPr b="0" lang="en-US" sz="1000" strike="noStrike" u="none">
                <a:solidFill>
                  <a:srgbClr val="000000"/>
                </a:solidFill>
                <a:effectLst/>
                <a:uFillTx/>
                <a:latin typeface="Arial"/>
              </a:endParaRPr>
            </a:p>
          </p:txBody>
        </p:sp>
        <p:sp>
          <p:nvSpPr>
            <p:cNvPr id="808" name=""/>
            <p:cNvSpPr/>
            <p:nvPr/>
          </p:nvSpPr>
          <p:spPr>
            <a:xfrm>
              <a:off x="7796160" y="1311840"/>
              <a:ext cx="930240" cy="488520"/>
            </a:xfrm>
            <a:prstGeom prst="rect">
              <a:avLst/>
            </a:prstGeom>
            <a:solidFill>
              <a:srgbClr val="ffffff"/>
            </a:solidFill>
            <a:ln w="12600">
              <a:solidFill>
                <a:srgbClr val="000000"/>
              </a:solidFill>
              <a:miter/>
            </a:ln>
          </p:spPr>
          <p:style>
            <a:lnRef idx="0"/>
            <a:fillRef idx="0"/>
            <a:effectRef idx="0"/>
            <a:fontRef idx="minor"/>
          </p:style>
          <p:txBody>
            <a:bodyPr lIns="90000" rIns="90000" tIns="91440" bIns="91440" anchor="b">
              <a:spAutoFit/>
            </a:bodyPr>
            <a:p>
              <a:pPr algn="ct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000" strike="noStrike" u="none">
                <a:solidFill>
                  <a:srgbClr val="000000"/>
                </a:solidFill>
                <a:effectLst/>
                <a:uFillTx/>
                <a:latin typeface="Arial"/>
              </a:endParaRPr>
            </a:p>
            <a:p>
              <a:pPr algn="ct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000" strike="noStrike" u="none">
                  <a:solidFill>
                    <a:srgbClr val="000000"/>
                  </a:solidFill>
                  <a:effectLst/>
                  <a:uFillTx/>
                  <a:latin typeface="Arial"/>
                </a:rPr>
                <a:t>SSP</a:t>
              </a:r>
              <a:endParaRPr b="0" lang="en-US" sz="1000" strike="noStrike" u="none">
                <a:solidFill>
                  <a:srgbClr val="000000"/>
                </a:solidFill>
                <a:effectLst/>
                <a:uFillTx/>
                <a:latin typeface="Arial"/>
              </a:endParaRPr>
            </a:p>
          </p:txBody>
        </p:sp>
        <p:sp>
          <p:nvSpPr>
            <p:cNvPr id="809" name=""/>
            <p:cNvSpPr/>
            <p:nvPr/>
          </p:nvSpPr>
          <p:spPr>
            <a:xfrm>
              <a:off x="1158840" y="5803920"/>
              <a:ext cx="7572240" cy="0"/>
            </a:xfrm>
            <a:prstGeom prst="line">
              <a:avLst/>
            </a:prstGeom>
            <a:ln w="28440">
              <a:solidFill>
                <a:srgbClr val="000000"/>
              </a:solidFill>
              <a:miter/>
              <a:headEnd len="med" type="triangle" w="med"/>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810" name=""/>
            <p:cNvSpPr/>
            <p:nvPr/>
          </p:nvSpPr>
          <p:spPr>
            <a:xfrm>
              <a:off x="1212840" y="1982880"/>
              <a:ext cx="825480" cy="3593880"/>
            </a:xfrm>
            <a:custGeom>
              <a:avLst/>
              <a:gdLst>
                <a:gd name="textAreaLeft" fmla="*/ 39960 w 825480"/>
                <a:gd name="textAreaRight" fmla="*/ 785520 w 825480"/>
                <a:gd name="textAreaTop" fmla="*/ 39960 h 3593880"/>
                <a:gd name="textAreaBottom" fmla="*/ 3553920 h 3593880"/>
              </a:gdLst>
              <a:ahLst/>
              <a:cxnLst/>
              <a:rect l="textAreaLeft" t="textAreaTop" r="textAreaRight" b="textAreaBottom"/>
              <a:pathLst>
                <a:path w="21600" h="94008">
                  <a:moveTo>
                    <a:pt x="3600" y="0"/>
                  </a:moveTo>
                  <a:arcTo wR="3600" hR="3600" stAng="16200000" swAng="-5400000"/>
                  <a:lnTo>
                    <a:pt x="0" y="90408"/>
                  </a:lnTo>
                  <a:arcTo wR="3600" hR="3600" stAng="10800000" swAng="-5400000"/>
                  <a:lnTo>
                    <a:pt x="18000" y="94008"/>
                  </a:lnTo>
                  <a:arcTo wR="3600" hR="3600" stAng="5400000" swAng="-5400000"/>
                  <a:lnTo>
                    <a:pt x="21600" y="3600"/>
                  </a:lnTo>
                  <a:arcTo wR="3600" hR="3600" stAng="0" swAng="-5400000"/>
                  <a:close/>
                </a:path>
              </a:pathLst>
            </a:cu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811" name=""/>
            <p:cNvSpPr/>
            <p:nvPr/>
          </p:nvSpPr>
          <p:spPr>
            <a:xfrm>
              <a:off x="2157480" y="1889280"/>
              <a:ext cx="825480" cy="1655640"/>
            </a:xfrm>
            <a:custGeom>
              <a:avLst/>
              <a:gdLst>
                <a:gd name="textAreaLeft" fmla="*/ 39960 w 825480"/>
                <a:gd name="textAreaRight" fmla="*/ 785520 w 825480"/>
                <a:gd name="textAreaTop" fmla="*/ 39960 h 1655640"/>
                <a:gd name="textAreaBottom" fmla="*/ 1615680 h 1655640"/>
              </a:gdLst>
              <a:ahLst/>
              <a:cxnLst/>
              <a:rect l="textAreaLeft" t="textAreaTop" r="textAreaRight" b="textAreaBottom"/>
              <a:pathLst>
                <a:path w="21600" h="43313">
                  <a:moveTo>
                    <a:pt x="3600" y="0"/>
                  </a:moveTo>
                  <a:arcTo wR="3600" hR="3600" stAng="16200000" swAng="-5400000"/>
                  <a:lnTo>
                    <a:pt x="0" y="39713"/>
                  </a:lnTo>
                  <a:arcTo wR="3600" hR="3600" stAng="10800000" swAng="-5400000"/>
                  <a:lnTo>
                    <a:pt x="18000" y="43313"/>
                  </a:lnTo>
                  <a:arcTo wR="3600" hR="3600" stAng="5400000" swAng="-5400000"/>
                  <a:lnTo>
                    <a:pt x="21600" y="3600"/>
                  </a:lnTo>
                  <a:arcTo wR="3600" hR="3600" stAng="0" swAng="-5400000"/>
                  <a:close/>
                </a:path>
              </a:pathLst>
            </a:cu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812" name=""/>
            <p:cNvSpPr/>
            <p:nvPr/>
          </p:nvSpPr>
          <p:spPr>
            <a:xfrm>
              <a:off x="4073400" y="1889280"/>
              <a:ext cx="825480" cy="2265120"/>
            </a:xfrm>
            <a:custGeom>
              <a:avLst/>
              <a:gdLst>
                <a:gd name="textAreaLeft" fmla="*/ 39960 w 825480"/>
                <a:gd name="textAreaRight" fmla="*/ 785520 w 825480"/>
                <a:gd name="textAreaTop" fmla="*/ 39960 h 2265120"/>
                <a:gd name="textAreaBottom" fmla="*/ 2225160 h 2265120"/>
              </a:gdLst>
              <a:ahLst/>
              <a:cxnLst/>
              <a:rect l="textAreaLeft" t="textAreaTop" r="textAreaRight" b="textAreaBottom"/>
              <a:pathLst>
                <a:path w="21600" h="59254">
                  <a:moveTo>
                    <a:pt x="3600" y="0"/>
                  </a:moveTo>
                  <a:arcTo wR="3600" hR="3600" stAng="16200000" swAng="-5400000"/>
                  <a:lnTo>
                    <a:pt x="0" y="55654"/>
                  </a:lnTo>
                  <a:arcTo wR="3600" hR="3600" stAng="10800000" swAng="-5400000"/>
                  <a:lnTo>
                    <a:pt x="18000" y="59254"/>
                  </a:lnTo>
                  <a:arcTo wR="3600" hR="3600" stAng="5400000" swAng="-5400000"/>
                  <a:lnTo>
                    <a:pt x="21600" y="3600"/>
                  </a:lnTo>
                  <a:arcTo wR="3600" hR="3600" stAng="0" swAng="-5400000"/>
                  <a:close/>
                </a:path>
              </a:pathLst>
            </a:custGeom>
            <a:solidFill>
              <a:srgbClr val="ffffff">
                <a:alpha val="50000"/>
              </a:srgbClr>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813" name=""/>
            <p:cNvSpPr/>
            <p:nvPr/>
          </p:nvSpPr>
          <p:spPr>
            <a:xfrm>
              <a:off x="5019840" y="2830680"/>
              <a:ext cx="825480" cy="2751120"/>
            </a:xfrm>
            <a:custGeom>
              <a:avLst/>
              <a:gdLst>
                <a:gd name="textAreaLeft" fmla="*/ 39960 w 825480"/>
                <a:gd name="textAreaRight" fmla="*/ 785520 w 825480"/>
                <a:gd name="textAreaTop" fmla="*/ 39960 h 2751120"/>
                <a:gd name="textAreaBottom" fmla="*/ 2711160 h 2751120"/>
              </a:gdLst>
              <a:ahLst/>
              <a:cxnLst/>
              <a:rect l="textAreaLeft" t="textAreaTop" r="textAreaRight" b="textAreaBottom"/>
              <a:pathLst>
                <a:path w="21600" h="71965">
                  <a:moveTo>
                    <a:pt x="3600" y="0"/>
                  </a:moveTo>
                  <a:arcTo wR="3600" hR="3600" stAng="16200000" swAng="-5400000"/>
                  <a:lnTo>
                    <a:pt x="0" y="68365"/>
                  </a:lnTo>
                  <a:arcTo wR="3600" hR="3600" stAng="10800000" swAng="-5400000"/>
                  <a:lnTo>
                    <a:pt x="18000" y="71965"/>
                  </a:lnTo>
                  <a:arcTo wR="3600" hR="3600" stAng="5400000" swAng="-5400000"/>
                  <a:lnTo>
                    <a:pt x="21600" y="3600"/>
                  </a:lnTo>
                  <a:arcTo wR="3600" hR="3600" stAng="0" swAng="-5400000"/>
                  <a:close/>
                </a:path>
              </a:pathLst>
            </a:custGeom>
            <a:solidFill>
              <a:srgbClr val="ffffff">
                <a:alpha val="50000"/>
              </a:srgbClr>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814" name=""/>
            <p:cNvSpPr/>
            <p:nvPr/>
          </p:nvSpPr>
          <p:spPr>
            <a:xfrm>
              <a:off x="5965920" y="3049560"/>
              <a:ext cx="825480" cy="1719360"/>
            </a:xfrm>
            <a:custGeom>
              <a:avLst/>
              <a:gdLst>
                <a:gd name="textAreaLeft" fmla="*/ 39960 w 825480"/>
                <a:gd name="textAreaRight" fmla="*/ 785520 w 825480"/>
                <a:gd name="textAreaTop" fmla="*/ 39960 h 1719360"/>
                <a:gd name="textAreaBottom" fmla="*/ 1679400 h 1719360"/>
              </a:gdLst>
              <a:ahLst/>
              <a:cxnLst/>
              <a:rect l="textAreaLeft" t="textAreaTop" r="textAreaRight" b="textAreaBottom"/>
              <a:pathLst>
                <a:path w="21600" h="44980">
                  <a:moveTo>
                    <a:pt x="3600" y="0"/>
                  </a:moveTo>
                  <a:arcTo wR="3600" hR="3600" stAng="16200000" swAng="-5400000"/>
                  <a:lnTo>
                    <a:pt x="0" y="41380"/>
                  </a:lnTo>
                  <a:arcTo wR="3600" hR="3600" stAng="10800000" swAng="-5400000"/>
                  <a:lnTo>
                    <a:pt x="18000" y="44980"/>
                  </a:lnTo>
                  <a:arcTo wR="3600" hR="3600" stAng="5400000" swAng="-5400000"/>
                  <a:lnTo>
                    <a:pt x="21600" y="3600"/>
                  </a:lnTo>
                  <a:arcTo wR="3600" hR="3600" stAng="0" swAng="-5400000"/>
                  <a:close/>
                </a:path>
              </a:pathLst>
            </a:custGeom>
            <a:solidFill>
              <a:srgbClr val="ffffff">
                <a:alpha val="50000"/>
              </a:srgbClr>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815" name=""/>
            <p:cNvSpPr/>
            <p:nvPr/>
          </p:nvSpPr>
          <p:spPr>
            <a:xfrm>
              <a:off x="6912000" y="3564000"/>
              <a:ext cx="825480" cy="2017800"/>
            </a:xfrm>
            <a:custGeom>
              <a:avLst/>
              <a:gdLst>
                <a:gd name="textAreaLeft" fmla="*/ 39960 w 825480"/>
                <a:gd name="textAreaRight" fmla="*/ 785520 w 825480"/>
                <a:gd name="textAreaTop" fmla="*/ 39960 h 2017800"/>
                <a:gd name="textAreaBottom" fmla="*/ 1977840 h 2017800"/>
              </a:gdLst>
              <a:ahLst/>
              <a:cxnLst/>
              <a:rect l="textAreaLeft" t="textAreaTop" r="textAreaRight" b="textAreaBottom"/>
              <a:pathLst>
                <a:path w="21600" h="52785">
                  <a:moveTo>
                    <a:pt x="3600" y="0"/>
                  </a:moveTo>
                  <a:arcTo wR="3600" hR="3600" stAng="16200000" swAng="-5400000"/>
                  <a:lnTo>
                    <a:pt x="0" y="49185"/>
                  </a:lnTo>
                  <a:arcTo wR="3600" hR="3600" stAng="10800000" swAng="-5400000"/>
                  <a:lnTo>
                    <a:pt x="18000" y="52785"/>
                  </a:lnTo>
                  <a:arcTo wR="3600" hR="3600" stAng="5400000" swAng="-5400000"/>
                  <a:lnTo>
                    <a:pt x="21600" y="3600"/>
                  </a:lnTo>
                  <a:arcTo wR="3600" hR="3600" stAng="0" swAng="-5400000"/>
                  <a:close/>
                </a:path>
              </a:pathLst>
            </a:custGeom>
            <a:no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816" name=""/>
            <p:cNvSpPr/>
            <p:nvPr/>
          </p:nvSpPr>
          <p:spPr>
            <a:xfrm>
              <a:off x="7848720" y="4286160"/>
              <a:ext cx="825480" cy="1295640"/>
            </a:xfrm>
            <a:custGeom>
              <a:avLst/>
              <a:gdLst>
                <a:gd name="textAreaLeft" fmla="*/ 39960 w 825480"/>
                <a:gd name="textAreaRight" fmla="*/ 785520 w 825480"/>
                <a:gd name="textAreaTop" fmla="*/ 39960 h 1295640"/>
                <a:gd name="textAreaBottom" fmla="*/ 1255680 h 1295640"/>
              </a:gdLst>
              <a:ahLst/>
              <a:cxnLst/>
              <a:rect l="textAreaLeft" t="textAreaTop" r="textAreaRight" b="textAreaBottom"/>
              <a:pathLst>
                <a:path w="21600" h="33897">
                  <a:moveTo>
                    <a:pt x="3600" y="0"/>
                  </a:moveTo>
                  <a:arcTo wR="3600" hR="3600" stAng="16200000" swAng="-5400000"/>
                  <a:lnTo>
                    <a:pt x="0" y="30297"/>
                  </a:lnTo>
                  <a:arcTo wR="3600" hR="3600" stAng="10800000" swAng="-5400000"/>
                  <a:lnTo>
                    <a:pt x="18000" y="33897"/>
                  </a:lnTo>
                  <a:arcTo wR="3600" hR="3600" stAng="5400000" swAng="-5400000"/>
                  <a:lnTo>
                    <a:pt x="21600" y="3600"/>
                  </a:lnTo>
                  <a:arcTo wR="3600" hR="3600" stAng="0" swAng="-5400000"/>
                  <a:close/>
                </a:path>
              </a:pathLst>
            </a:custGeom>
            <a:no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817" name=""/>
            <p:cNvSpPr/>
            <p:nvPr/>
          </p:nvSpPr>
          <p:spPr>
            <a:xfrm>
              <a:off x="1158840" y="3743280"/>
              <a:ext cx="7572240" cy="0"/>
            </a:xfrm>
            <a:prstGeom prst="line">
              <a:avLst/>
            </a:prstGeom>
            <a:ln w="12600">
              <a:solidFill>
                <a:srgbClr val="000000"/>
              </a:solidFill>
              <a:prstDash val="lgDash"/>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818" name=""/>
            <p:cNvSpPr/>
            <p:nvPr/>
          </p:nvSpPr>
          <p:spPr>
            <a:xfrm>
              <a:off x="3117960" y="1889280"/>
              <a:ext cx="825480" cy="2265120"/>
            </a:xfrm>
            <a:custGeom>
              <a:avLst/>
              <a:gdLst>
                <a:gd name="textAreaLeft" fmla="*/ 39960 w 825480"/>
                <a:gd name="textAreaRight" fmla="*/ 785520 w 825480"/>
                <a:gd name="textAreaTop" fmla="*/ 39960 h 2265120"/>
                <a:gd name="textAreaBottom" fmla="*/ 2225160 h 2265120"/>
              </a:gdLst>
              <a:ahLst/>
              <a:cxnLst/>
              <a:rect l="textAreaLeft" t="textAreaTop" r="textAreaRight" b="textAreaBottom"/>
              <a:pathLst>
                <a:path w="21600" h="59254">
                  <a:moveTo>
                    <a:pt x="3600" y="0"/>
                  </a:moveTo>
                  <a:arcTo wR="3600" hR="3600" stAng="16200000" swAng="-5400000"/>
                  <a:lnTo>
                    <a:pt x="0" y="55654"/>
                  </a:lnTo>
                  <a:arcTo wR="3600" hR="3600" stAng="10800000" swAng="-5400000"/>
                  <a:lnTo>
                    <a:pt x="18000" y="59254"/>
                  </a:lnTo>
                  <a:arcTo wR="3600" hR="3600" stAng="5400000" swAng="-5400000"/>
                  <a:lnTo>
                    <a:pt x="21600" y="3600"/>
                  </a:lnTo>
                  <a:arcTo wR="3600" hR="3600" stAng="0" swAng="-5400000"/>
                  <a:close/>
                </a:path>
              </a:pathLst>
            </a:custGeom>
            <a:solidFill>
              <a:srgbClr val="ffffff">
                <a:alpha val="50000"/>
              </a:srgbClr>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grpSp>
      <p:sp>
        <p:nvSpPr>
          <p:cNvPr id="3" name="PlaceHolder 2"/>
          <p:cNvSpPr>
            <a:spLocks noGrp="1"/>
          </p:cNvSpPr>
          <p:nvPr>
            <p:ph type="sldNum" idx="2"/>
          </p:nvPr>
        </p:nvSpPr>
        <p:spPr/>
        <p:txBody>
          <a:bodyPr/>
          <a:p>
            <a:fld id="{7B666A24-3F5E-493F-AA5B-3918318C933E}" type="slidenum">
              <a:t>27</a:t>
            </a:fld>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819" name=""/>
          <p:cNvSpPr/>
          <p:nvPr/>
        </p:nvSpPr>
        <p:spPr>
          <a:xfrm>
            <a:off x="162000" y="2496960"/>
            <a:ext cx="8618400" cy="2291040"/>
          </a:xfrm>
          <a:prstGeom prst="rect">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820" name=""/>
          <p:cNvSpPr/>
          <p:nvPr/>
        </p:nvSpPr>
        <p:spPr>
          <a:xfrm>
            <a:off x="162000" y="1089000"/>
            <a:ext cx="8618400" cy="1319400"/>
          </a:xfrm>
          <a:prstGeom prst="rect">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821" name=""/>
          <p:cNvSpPr/>
          <p:nvPr/>
        </p:nvSpPr>
        <p:spPr>
          <a:xfrm>
            <a:off x="162000" y="4881600"/>
            <a:ext cx="8618400" cy="1143000"/>
          </a:xfrm>
          <a:prstGeom prst="rect">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grpSp>
        <p:nvGrpSpPr>
          <p:cNvPr id="822" name=""/>
          <p:cNvGrpSpPr/>
          <p:nvPr/>
        </p:nvGrpSpPr>
        <p:grpSpPr>
          <a:xfrm>
            <a:off x="1119240" y="763200"/>
            <a:ext cx="1646280" cy="4776840"/>
            <a:chOff x="1119240" y="763200"/>
            <a:chExt cx="1646280" cy="4776840"/>
          </a:xfrm>
        </p:grpSpPr>
        <p:sp>
          <p:nvSpPr>
            <p:cNvPr id="823" name=""/>
            <p:cNvSpPr/>
            <p:nvPr/>
          </p:nvSpPr>
          <p:spPr>
            <a:xfrm>
              <a:off x="1119240" y="763200"/>
              <a:ext cx="1646280" cy="183240"/>
            </a:xfrm>
            <a:prstGeom prst="rect">
              <a:avLst/>
            </a:prstGeom>
            <a:noFill/>
            <a:ln w="0">
              <a:noFill/>
            </a:ln>
          </p:spPr>
          <p:style>
            <a:lnRef idx="0"/>
            <a:fillRef idx="0"/>
            <a:effectRef idx="0"/>
            <a:fontRef idx="minor"/>
          </p:style>
          <p:txBody>
            <a:bodyPr lIns="0" rIns="0" tIns="0" bIns="0" anchor="b">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200" strike="noStrike" u="none">
                  <a:solidFill>
                    <a:srgbClr val="000000"/>
                  </a:solidFill>
                  <a:effectLst/>
                  <a:uFillTx/>
                  <a:latin typeface="Arial"/>
                </a:rPr>
                <a:t>Category</a:t>
              </a:r>
              <a:endParaRPr b="0" lang="en-US" sz="1200" strike="noStrike" u="none">
                <a:solidFill>
                  <a:srgbClr val="000000"/>
                </a:solidFill>
                <a:effectLst/>
                <a:uFillTx/>
                <a:latin typeface="Arial"/>
              </a:endParaRPr>
            </a:p>
          </p:txBody>
        </p:sp>
        <p:sp>
          <p:nvSpPr>
            <p:cNvPr id="824" name=""/>
            <p:cNvSpPr/>
            <p:nvPr/>
          </p:nvSpPr>
          <p:spPr>
            <a:xfrm>
              <a:off x="1119240" y="1121040"/>
              <a:ext cx="1646280" cy="4419000"/>
            </a:xfrm>
            <a:prstGeom prst="rect">
              <a:avLst/>
            </a:prstGeom>
            <a:noFill/>
            <a:ln w="0">
              <a:noFill/>
            </a:ln>
          </p:spPr>
          <p:style>
            <a:lnRef idx="0"/>
            <a:fillRef idx="0"/>
            <a:effectRef idx="0"/>
            <a:fontRef idx="minor"/>
          </p:style>
          <p:txBody>
            <a:bodyPr lIns="0" rIns="0" tIns="0" bIns="0" anchor="t">
              <a:spAutoFit/>
            </a:bodyPr>
            <a:p>
              <a:pPr lvl="1" marL="133200" indent="-131760">
                <a:buClr>
                  <a:srgbClr val="000000"/>
                </a:buClr>
                <a:buSzPct val="120000"/>
                <a:buFont typeface="Arial"/>
                <a:buChar char="•"/>
                <a:tabLst>
                  <a:tab algn="dec" pos="8002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Network infrastructure service providers</a:t>
              </a:r>
              <a:endParaRPr b="0" lang="en-US" sz="1200" strike="noStrike" u="none">
                <a:solidFill>
                  <a:srgbClr val="000000"/>
                </a:solidFill>
                <a:effectLst/>
                <a:uFillTx/>
                <a:latin typeface="Arial"/>
              </a:endParaRPr>
            </a:p>
            <a:p>
              <a:pPr lvl="2" marL="293760" indent="-158760">
                <a:buClr>
                  <a:srgbClr val="000000"/>
                </a:buClr>
                <a:buFont typeface="Arial"/>
                <a:buChar char="–"/>
                <a:tabLst>
                  <a:tab algn="dec" pos="8002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Network infrastructure mgt. services</a:t>
              </a:r>
              <a:endParaRPr b="0" lang="en-US" sz="1200" strike="noStrike" u="none">
                <a:solidFill>
                  <a:srgbClr val="000000"/>
                </a:solidFill>
                <a:effectLst/>
                <a:uFillTx/>
                <a:latin typeface="Arial"/>
              </a:endParaRPr>
            </a:p>
            <a:p>
              <a:pPr lvl="2" marL="293760" indent="-158760">
                <a:buClr>
                  <a:srgbClr val="000000"/>
                </a:buClr>
                <a:buFont typeface="Arial"/>
                <a:buChar char="–"/>
                <a:tabLst>
                  <a:tab algn="dec" pos="8002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Network consulting and integration</a:t>
              </a:r>
              <a:endParaRPr b="0" lang="en-US" sz="1200" strike="noStrike" u="none">
                <a:solidFill>
                  <a:srgbClr val="000000"/>
                </a:solidFill>
                <a:effectLst/>
                <a:uFillTx/>
                <a:latin typeface="Arial"/>
              </a:endParaRPr>
            </a:p>
            <a:p>
              <a:pPr lvl="1" marL="133200" indent="-131760">
                <a:buClr>
                  <a:srgbClr val="000000"/>
                </a:buClr>
                <a:buSzPct val="120000"/>
                <a:buFont typeface="Arial"/>
                <a:buChar char="•"/>
                <a:tabLst>
                  <a:tab algn="dec" pos="8002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200" strike="noStrike" u="none">
                <a:solidFill>
                  <a:srgbClr val="000000"/>
                </a:solidFill>
                <a:effectLst/>
                <a:uFillTx/>
                <a:latin typeface="Arial"/>
              </a:endParaRPr>
            </a:p>
            <a:p>
              <a:pPr lvl="1" marL="133200" indent="-131760">
                <a:buClr>
                  <a:srgbClr val="000000"/>
                </a:buClr>
                <a:buSzPct val="120000"/>
                <a:buFont typeface="Arial"/>
                <a:buChar char="•"/>
                <a:tabLst>
                  <a:tab algn="dec" pos="8002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Information services outsourcing</a:t>
              </a:r>
              <a:endParaRPr b="0" lang="en-US" sz="1200" strike="noStrike" u="none">
                <a:solidFill>
                  <a:srgbClr val="000000"/>
                </a:solidFill>
                <a:effectLst/>
                <a:uFillTx/>
                <a:latin typeface="Arial"/>
              </a:endParaRPr>
            </a:p>
            <a:p>
              <a:pPr lvl="1" marL="133200" indent="-131760">
                <a:buClr>
                  <a:srgbClr val="000000"/>
                </a:buClr>
                <a:buSzPct val="120000"/>
                <a:buFont typeface="Arial"/>
                <a:buChar char="•"/>
                <a:tabLst>
                  <a:tab algn="dec" pos="8002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200" strike="noStrike" u="none">
                <a:solidFill>
                  <a:srgbClr val="000000"/>
                </a:solidFill>
                <a:effectLst/>
                <a:uFillTx/>
                <a:latin typeface="Arial"/>
              </a:endParaRPr>
            </a:p>
            <a:p>
              <a:pPr lvl="1" marL="133200" indent="-131760">
                <a:buClr>
                  <a:srgbClr val="000000"/>
                </a:buClr>
                <a:buSzPct val="120000"/>
                <a:buFont typeface="Arial"/>
                <a:buChar char="•"/>
                <a:tabLst>
                  <a:tab algn="dec" pos="8002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BPO and similar outsourcing</a:t>
              </a:r>
              <a:endParaRPr b="0" lang="en-US" sz="1200" strike="noStrike" u="none">
                <a:solidFill>
                  <a:srgbClr val="000000"/>
                </a:solidFill>
                <a:effectLst/>
                <a:uFillTx/>
                <a:latin typeface="Arial"/>
              </a:endParaRPr>
            </a:p>
            <a:p>
              <a:pPr lvl="1" marL="133200" indent="-131760">
                <a:buClr>
                  <a:srgbClr val="000000"/>
                </a:buClr>
                <a:buSzPct val="120000"/>
                <a:buFont typeface="Arial"/>
                <a:buChar char="•"/>
                <a:tabLst>
                  <a:tab algn="dec" pos="8002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200" strike="noStrike" u="none">
                <a:solidFill>
                  <a:srgbClr val="000000"/>
                </a:solidFill>
                <a:effectLst/>
                <a:uFillTx/>
                <a:latin typeface="Arial"/>
              </a:endParaRPr>
            </a:p>
            <a:p>
              <a:pPr lvl="1" marL="133200" indent="-131760">
                <a:buClr>
                  <a:srgbClr val="000000"/>
                </a:buClr>
                <a:buSzPct val="120000"/>
                <a:buFont typeface="Arial"/>
                <a:buChar char="•"/>
                <a:tabLst>
                  <a:tab algn="dec" pos="8002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200" strike="noStrike" u="none">
                <a:solidFill>
                  <a:srgbClr val="000000"/>
                </a:solidFill>
                <a:effectLst/>
                <a:uFillTx/>
                <a:latin typeface="Arial"/>
              </a:endParaRPr>
            </a:p>
            <a:p>
              <a:pPr lvl="1" marL="133200" indent="-131760">
                <a:buClr>
                  <a:srgbClr val="000000"/>
                </a:buClr>
                <a:buSzPct val="120000"/>
                <a:buFont typeface="Arial"/>
                <a:buChar char="•"/>
                <a:tabLst>
                  <a:tab algn="dec" pos="8002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200" strike="noStrike" u="none">
                <a:solidFill>
                  <a:srgbClr val="000000"/>
                </a:solidFill>
                <a:effectLst/>
                <a:uFillTx/>
                <a:latin typeface="Arial"/>
              </a:endParaRPr>
            </a:p>
            <a:p>
              <a:pPr lvl="1" marL="133200" indent="-131760">
                <a:buClr>
                  <a:srgbClr val="000000"/>
                </a:buClr>
                <a:buSzPct val="120000"/>
                <a:buFont typeface="Arial"/>
                <a:buChar char="•"/>
                <a:tabLst>
                  <a:tab algn="dec" pos="8002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200" strike="noStrike" u="none">
                <a:solidFill>
                  <a:srgbClr val="000000"/>
                </a:solidFill>
                <a:effectLst/>
                <a:uFillTx/>
                <a:latin typeface="Arial"/>
              </a:endParaRPr>
            </a:p>
            <a:p>
              <a:pPr lvl="1" marL="133200" indent="-131760">
                <a:buClr>
                  <a:srgbClr val="000000"/>
                </a:buClr>
                <a:buSzPct val="120000"/>
                <a:buFont typeface="Arial"/>
                <a:buChar char="•"/>
                <a:tabLst>
                  <a:tab algn="dec" pos="8002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200" strike="noStrike" u="none">
                <a:solidFill>
                  <a:srgbClr val="000000"/>
                </a:solidFill>
                <a:effectLst/>
                <a:uFillTx/>
                <a:latin typeface="Arial"/>
              </a:endParaRPr>
            </a:p>
            <a:p>
              <a:pPr lvl="1" marL="133200" indent="-131760">
                <a:buClr>
                  <a:srgbClr val="000000"/>
                </a:buClr>
                <a:buSzPct val="120000"/>
                <a:buFont typeface="Arial"/>
                <a:buChar char="•"/>
                <a:tabLst>
                  <a:tab algn="dec" pos="8002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200" strike="noStrike" u="none">
                <a:solidFill>
                  <a:srgbClr val="000000"/>
                </a:solidFill>
                <a:effectLst/>
                <a:uFillTx/>
                <a:latin typeface="Arial"/>
              </a:endParaRPr>
            </a:p>
            <a:p>
              <a:pPr lvl="1" marL="133200" indent="-131760">
                <a:buClr>
                  <a:srgbClr val="000000"/>
                </a:buClr>
                <a:buSzPct val="120000"/>
                <a:buFont typeface="Arial"/>
                <a:buChar char="•"/>
                <a:tabLst>
                  <a:tab algn="dec" pos="8002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200" strike="noStrike" u="none">
                <a:solidFill>
                  <a:srgbClr val="000000"/>
                </a:solidFill>
                <a:effectLst/>
                <a:uFillTx/>
                <a:latin typeface="Arial"/>
              </a:endParaRPr>
            </a:p>
            <a:p>
              <a:pPr lvl="1" marL="133200" indent="-131760">
                <a:buClr>
                  <a:srgbClr val="000000"/>
                </a:buClr>
                <a:buSzPct val="120000"/>
                <a:buFont typeface="Arial"/>
                <a:buChar char="•"/>
                <a:tabLst>
                  <a:tab algn="dec" pos="8002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200" strike="noStrike" u="none">
                <a:solidFill>
                  <a:srgbClr val="000000"/>
                </a:solidFill>
                <a:effectLst/>
                <a:uFillTx/>
                <a:latin typeface="Arial"/>
              </a:endParaRPr>
            </a:p>
            <a:p>
              <a:pPr lvl="1" marL="133200" indent="-131760">
                <a:buClr>
                  <a:srgbClr val="000000"/>
                </a:buClr>
                <a:buSzPct val="120000"/>
                <a:buFont typeface="Arial"/>
                <a:buChar char="•"/>
                <a:tabLst>
                  <a:tab algn="dec" pos="8002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Systems integration and IT consulting</a:t>
              </a:r>
              <a:endParaRPr b="0" lang="en-US" sz="1200" strike="noStrike" u="none">
                <a:solidFill>
                  <a:srgbClr val="000000"/>
                </a:solidFill>
                <a:effectLst/>
                <a:uFillTx/>
                <a:latin typeface="Arial"/>
              </a:endParaRPr>
            </a:p>
          </p:txBody>
        </p:sp>
      </p:grpSp>
      <p:grpSp>
        <p:nvGrpSpPr>
          <p:cNvPr id="825" name=""/>
          <p:cNvGrpSpPr/>
          <p:nvPr/>
        </p:nvGrpSpPr>
        <p:grpSpPr>
          <a:xfrm>
            <a:off x="2897280" y="762840"/>
            <a:ext cx="4119120" cy="5261760"/>
            <a:chOff x="2897280" y="762840"/>
            <a:chExt cx="4119120" cy="5261760"/>
          </a:xfrm>
        </p:grpSpPr>
        <p:sp>
          <p:nvSpPr>
            <p:cNvPr id="826" name=""/>
            <p:cNvSpPr/>
            <p:nvPr/>
          </p:nvSpPr>
          <p:spPr>
            <a:xfrm>
              <a:off x="2897280" y="762840"/>
              <a:ext cx="4119120" cy="183240"/>
            </a:xfrm>
            <a:prstGeom prst="rect">
              <a:avLst/>
            </a:prstGeom>
            <a:noFill/>
            <a:ln w="0">
              <a:noFill/>
            </a:ln>
          </p:spPr>
          <p:style>
            <a:lnRef idx="0"/>
            <a:fillRef idx="0"/>
            <a:effectRef idx="0"/>
            <a:fontRef idx="minor"/>
          </p:style>
          <p:txBody>
            <a:bodyPr lIns="0" rIns="0" tIns="0" bIns="0" anchor="b">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200" strike="noStrike" u="none">
                  <a:solidFill>
                    <a:srgbClr val="000000"/>
                  </a:solidFill>
                  <a:effectLst/>
                  <a:uFillTx/>
                  <a:latin typeface="Arial"/>
                </a:rPr>
                <a:t>Business model</a:t>
              </a:r>
              <a:endParaRPr b="0" lang="en-US" sz="1200" strike="noStrike" u="none">
                <a:solidFill>
                  <a:srgbClr val="000000"/>
                </a:solidFill>
                <a:effectLst/>
                <a:uFillTx/>
                <a:latin typeface="Arial"/>
              </a:endParaRPr>
            </a:p>
          </p:txBody>
        </p:sp>
        <p:sp>
          <p:nvSpPr>
            <p:cNvPr id="827" name=""/>
            <p:cNvSpPr/>
            <p:nvPr/>
          </p:nvSpPr>
          <p:spPr>
            <a:xfrm>
              <a:off x="2897280" y="1120680"/>
              <a:ext cx="4119120" cy="4903920"/>
            </a:xfrm>
            <a:prstGeom prst="rect">
              <a:avLst/>
            </a:prstGeom>
            <a:noFill/>
            <a:ln w="0">
              <a:noFill/>
            </a:ln>
          </p:spPr>
          <p:style>
            <a:lnRef idx="0"/>
            <a:fillRef idx="0"/>
            <a:effectRef idx="0"/>
            <a:fontRef idx="minor"/>
          </p:style>
          <p:txBody>
            <a:bodyPr lIns="0" rIns="0" tIns="0" bIns="0" anchor="t">
              <a:spAutoFit/>
            </a:bodyPr>
            <a:p>
              <a:pPr lvl="1" marL="133200" indent="-131760">
                <a:buClr>
                  <a:srgbClr val="000000"/>
                </a:buClr>
                <a:buSzPct val="120000"/>
                <a:buFont typeface="Arial"/>
                <a:buChar char="•"/>
                <a:tabLst>
                  <a:tab algn="dec" pos="8002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Provide support and management services for a broad range of network and networked servers applications and clients; assist companies to plan for and/or build data networks</a:t>
              </a:r>
              <a:endParaRPr b="0" lang="en-US" sz="1200" strike="noStrike" u="none">
                <a:solidFill>
                  <a:srgbClr val="000000"/>
                </a:solidFill>
                <a:effectLst/>
                <a:uFillTx/>
                <a:latin typeface="Arial"/>
              </a:endParaRPr>
            </a:p>
            <a:p>
              <a:pPr lvl="1" marL="133200" indent="-131760">
                <a:buClr>
                  <a:srgbClr val="000000"/>
                </a:buClr>
                <a:buSzPct val="120000"/>
                <a:buFont typeface="Arial"/>
                <a:buChar char="•"/>
                <a:tabLst>
                  <a:tab algn="dec" pos="8002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200" strike="noStrike" u="none">
                <a:solidFill>
                  <a:srgbClr val="000000"/>
                </a:solidFill>
                <a:effectLst/>
                <a:uFillTx/>
                <a:latin typeface="Arial"/>
              </a:endParaRPr>
            </a:p>
            <a:p>
              <a:pPr lvl="1" marL="133200" indent="-131760">
                <a:buClr>
                  <a:srgbClr val="000000"/>
                </a:buClr>
                <a:buSzPct val="120000"/>
                <a:buFont typeface="Arial"/>
                <a:buChar char="•"/>
                <a:tabLst>
                  <a:tab algn="dec" pos="8002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200" strike="noStrike" u="none">
                <a:solidFill>
                  <a:srgbClr val="000000"/>
                </a:solidFill>
                <a:effectLst/>
                <a:uFillTx/>
                <a:latin typeface="Arial"/>
              </a:endParaRPr>
            </a:p>
            <a:p>
              <a:pPr lvl="1" marL="133200" indent="-131760">
                <a:buClr>
                  <a:srgbClr val="000000"/>
                </a:buClr>
                <a:buSzPct val="120000"/>
                <a:buFont typeface="Arial"/>
                <a:buChar char="•"/>
                <a:tabLst>
                  <a:tab algn="dec" pos="8002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200" strike="noStrike" u="none">
                <a:solidFill>
                  <a:srgbClr val="000000"/>
                </a:solidFill>
                <a:effectLst/>
                <a:uFillTx/>
                <a:latin typeface="Arial"/>
              </a:endParaRPr>
            </a:p>
            <a:p>
              <a:pPr lvl="1" marL="133200" indent="-131760">
                <a:buClr>
                  <a:srgbClr val="000000"/>
                </a:buClr>
                <a:buSzPct val="120000"/>
                <a:buFont typeface="Arial"/>
                <a:buChar char="•"/>
                <a:tabLst>
                  <a:tab algn="dec" pos="8002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200" strike="noStrike" u="none">
                <a:solidFill>
                  <a:srgbClr val="000000"/>
                </a:solidFill>
                <a:effectLst/>
                <a:uFillTx/>
                <a:latin typeface="Arial"/>
              </a:endParaRPr>
            </a:p>
            <a:p>
              <a:pPr lvl="1" marL="133200" indent="-131760">
                <a:buClr>
                  <a:srgbClr val="000000"/>
                </a:buClr>
                <a:buSzPct val="120000"/>
                <a:buFont typeface="Arial"/>
                <a:buChar char="•"/>
                <a:tabLst>
                  <a:tab algn="dec" pos="8002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Provide ownership and management of all or part of companies’ information systems operations or department</a:t>
              </a:r>
              <a:endParaRPr b="0" lang="en-US" sz="1200" strike="noStrike" u="none">
                <a:solidFill>
                  <a:srgbClr val="000000"/>
                </a:solidFill>
                <a:effectLst/>
                <a:uFillTx/>
                <a:latin typeface="Arial"/>
              </a:endParaRPr>
            </a:p>
            <a:p>
              <a:pPr lvl="1" marL="133200" indent="-131760">
                <a:buClr>
                  <a:srgbClr val="000000"/>
                </a:buClr>
                <a:buSzPct val="120000"/>
                <a:buFont typeface="Arial"/>
                <a:buChar char="•"/>
                <a:tabLst>
                  <a:tab algn="dec" pos="8002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200" strike="noStrike" u="none">
                <a:solidFill>
                  <a:srgbClr val="000000"/>
                </a:solidFill>
                <a:effectLst/>
                <a:uFillTx/>
                <a:latin typeface="Arial"/>
              </a:endParaRPr>
            </a:p>
            <a:p>
              <a:pPr lvl="1" marL="133200" indent="-131760">
                <a:buClr>
                  <a:srgbClr val="000000"/>
                </a:buClr>
                <a:buSzPct val="120000"/>
                <a:buFont typeface="Arial"/>
                <a:buChar char="•"/>
                <a:tabLst>
                  <a:tab algn="dec" pos="8002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Provide services to companies, such as</a:t>
              </a:r>
              <a:endParaRPr b="0" lang="en-US" sz="1200" strike="noStrike" u="none">
                <a:solidFill>
                  <a:srgbClr val="000000"/>
                </a:solidFill>
                <a:effectLst/>
                <a:uFillTx/>
                <a:latin typeface="Arial"/>
              </a:endParaRPr>
            </a:p>
            <a:p>
              <a:pPr lvl="2" marL="293760" indent="-158760">
                <a:buClr>
                  <a:srgbClr val="000000"/>
                </a:buClr>
                <a:buFont typeface="Arial"/>
                <a:buChar char="–"/>
                <a:tabLst>
                  <a:tab algn="dec" pos="8002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Processing services</a:t>
              </a:r>
              <a:endParaRPr b="0" lang="en-US" sz="1200" strike="noStrike" u="none">
                <a:solidFill>
                  <a:srgbClr val="000000"/>
                </a:solidFill>
                <a:effectLst/>
                <a:uFillTx/>
                <a:latin typeface="Arial"/>
              </a:endParaRPr>
            </a:p>
            <a:p>
              <a:pPr lvl="2" marL="293760" indent="-158760">
                <a:buClr>
                  <a:srgbClr val="000000"/>
                </a:buClr>
                <a:buFont typeface="Arial"/>
                <a:buChar char="–"/>
                <a:tabLst>
                  <a:tab algn="dec" pos="8002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BPO (business processing outsourcing)</a:t>
              </a:r>
              <a:endParaRPr b="0" lang="en-US" sz="1200" strike="noStrike" u="none">
                <a:solidFill>
                  <a:srgbClr val="000000"/>
                </a:solidFill>
                <a:effectLst/>
                <a:uFillTx/>
                <a:latin typeface="Arial"/>
              </a:endParaRPr>
            </a:p>
            <a:p>
              <a:pPr lvl="2" marL="293760" indent="-158760">
                <a:buClr>
                  <a:srgbClr val="000000"/>
                </a:buClr>
                <a:buFont typeface="Arial"/>
                <a:buChar char="–"/>
                <a:tabLst>
                  <a:tab algn="dec" pos="8002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Application outsourcing</a:t>
              </a:r>
              <a:endParaRPr b="0" lang="en-US" sz="1200" strike="noStrike" u="none">
                <a:solidFill>
                  <a:srgbClr val="000000"/>
                </a:solidFill>
                <a:effectLst/>
                <a:uFillTx/>
                <a:latin typeface="Arial"/>
              </a:endParaRPr>
            </a:p>
            <a:p>
              <a:pPr lvl="2" marL="293760" indent="-158760">
                <a:buClr>
                  <a:srgbClr val="000000"/>
                </a:buClr>
                <a:buFont typeface="Arial"/>
                <a:buChar char="–"/>
                <a:tabLst>
                  <a:tab algn="dec" pos="8002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Customer application development and maintenance</a:t>
              </a:r>
              <a:endParaRPr b="0" lang="en-US" sz="1200" strike="noStrike" u="none">
                <a:solidFill>
                  <a:srgbClr val="000000"/>
                </a:solidFill>
                <a:effectLst/>
                <a:uFillTx/>
                <a:latin typeface="Arial"/>
              </a:endParaRPr>
            </a:p>
            <a:p>
              <a:pPr lvl="2" marL="293760" indent="-158760">
                <a:buClr>
                  <a:srgbClr val="000000"/>
                </a:buClr>
                <a:buFont typeface="Arial"/>
                <a:buChar char="–"/>
                <a:tabLst>
                  <a:tab algn="dec" pos="8002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Software support and installation</a:t>
              </a:r>
              <a:endParaRPr b="0" lang="en-US" sz="1200" strike="noStrike" u="none">
                <a:solidFill>
                  <a:srgbClr val="000000"/>
                </a:solidFill>
                <a:effectLst/>
                <a:uFillTx/>
                <a:latin typeface="Arial"/>
              </a:endParaRPr>
            </a:p>
            <a:p>
              <a:pPr lvl="2" marL="293760" indent="-158760">
                <a:buClr>
                  <a:srgbClr val="000000"/>
                </a:buClr>
                <a:buFont typeface="Arial"/>
                <a:buChar char="–"/>
                <a:tabLst>
                  <a:tab algn="dec" pos="8002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Hardware support and installation</a:t>
              </a:r>
              <a:endParaRPr b="0" lang="en-US" sz="1200" strike="noStrike" u="none">
                <a:solidFill>
                  <a:srgbClr val="000000"/>
                </a:solidFill>
                <a:effectLst/>
                <a:uFillTx/>
                <a:latin typeface="Arial"/>
              </a:endParaRPr>
            </a:p>
            <a:p>
              <a:pPr lvl="2" marL="293760" indent="-158760">
                <a:buClr>
                  <a:srgbClr val="000000"/>
                </a:buClr>
                <a:buFont typeface="Arial"/>
                <a:buChar char="–"/>
                <a:tabLst>
                  <a:tab algn="dec" pos="8002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IT training and education</a:t>
              </a:r>
              <a:endParaRPr b="0" lang="en-US" sz="1200" strike="noStrike" u="none">
                <a:solidFill>
                  <a:srgbClr val="000000"/>
                </a:solidFill>
                <a:effectLst/>
                <a:uFillTx/>
                <a:latin typeface="Arial"/>
              </a:endParaRPr>
            </a:p>
            <a:p>
              <a:pPr lvl="1" marL="133200" indent="-131760">
                <a:buClr>
                  <a:srgbClr val="000000"/>
                </a:buClr>
                <a:buSzPct val="120000"/>
                <a:buFont typeface="Arial"/>
                <a:buChar char="•"/>
                <a:tabLst>
                  <a:tab algn="dec" pos="8002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200" strike="noStrike" u="none">
                <a:solidFill>
                  <a:srgbClr val="000000"/>
                </a:solidFill>
                <a:effectLst/>
                <a:uFillTx/>
                <a:latin typeface="Arial"/>
              </a:endParaRPr>
            </a:p>
            <a:p>
              <a:pPr lvl="1" marL="133200" indent="-131760">
                <a:buClr>
                  <a:srgbClr val="000000"/>
                </a:buClr>
                <a:buSzPct val="120000"/>
                <a:buFont typeface="Arial"/>
                <a:buChar char="•"/>
                <a:tabLst>
                  <a:tab algn="dec" pos="8002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200" strike="noStrike" u="none">
                <a:solidFill>
                  <a:srgbClr val="000000"/>
                </a:solidFill>
                <a:effectLst/>
                <a:uFillTx/>
                <a:latin typeface="Arial"/>
              </a:endParaRPr>
            </a:p>
            <a:p>
              <a:pPr lvl="1" marL="133200" indent="-131760">
                <a:buClr>
                  <a:srgbClr val="000000"/>
                </a:buClr>
                <a:buSzPct val="120000"/>
                <a:buFont typeface="Arial"/>
                <a:buChar char="•"/>
                <a:tabLst>
                  <a:tab algn="dec" pos="8002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Provides companies with counsel on its strategy, IT and network planning, and other IT/network-related issues as well as planning, design, implementation, and/or project management of a solution targeted to a specific technical or business need</a:t>
              </a:r>
              <a:endParaRPr b="0" lang="en-US" sz="1200" strike="noStrike" u="none">
                <a:solidFill>
                  <a:srgbClr val="000000"/>
                </a:solidFill>
                <a:effectLst/>
                <a:uFillTx/>
                <a:latin typeface="Arial"/>
              </a:endParaRPr>
            </a:p>
          </p:txBody>
        </p:sp>
      </p:grpSp>
      <p:grpSp>
        <p:nvGrpSpPr>
          <p:cNvPr id="828" name=""/>
          <p:cNvGrpSpPr/>
          <p:nvPr/>
        </p:nvGrpSpPr>
        <p:grpSpPr>
          <a:xfrm>
            <a:off x="7178760" y="763200"/>
            <a:ext cx="1628640" cy="4742640"/>
            <a:chOff x="7178760" y="763200"/>
            <a:chExt cx="1628640" cy="4742640"/>
          </a:xfrm>
        </p:grpSpPr>
        <p:sp>
          <p:nvSpPr>
            <p:cNvPr id="829" name=""/>
            <p:cNvSpPr/>
            <p:nvPr/>
          </p:nvSpPr>
          <p:spPr>
            <a:xfrm>
              <a:off x="7178760" y="763200"/>
              <a:ext cx="1628640" cy="183240"/>
            </a:xfrm>
            <a:prstGeom prst="rect">
              <a:avLst/>
            </a:prstGeom>
            <a:noFill/>
            <a:ln w="0">
              <a:noFill/>
            </a:ln>
          </p:spPr>
          <p:style>
            <a:lnRef idx="0"/>
            <a:fillRef idx="0"/>
            <a:effectRef idx="0"/>
            <a:fontRef idx="minor"/>
          </p:style>
          <p:txBody>
            <a:bodyPr lIns="0" rIns="0" tIns="0" bIns="0" anchor="b">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200" strike="noStrike" u="none">
                  <a:solidFill>
                    <a:srgbClr val="000000"/>
                  </a:solidFill>
                  <a:effectLst/>
                  <a:uFillTx/>
                  <a:latin typeface="Arial"/>
                </a:rPr>
                <a:t>“Pure play” examples</a:t>
              </a:r>
              <a:endParaRPr b="0" lang="en-US" sz="1200" strike="noStrike" u="none">
                <a:solidFill>
                  <a:srgbClr val="000000"/>
                </a:solidFill>
                <a:effectLst/>
                <a:uFillTx/>
                <a:latin typeface="Arial"/>
              </a:endParaRPr>
            </a:p>
          </p:txBody>
        </p:sp>
        <p:sp>
          <p:nvSpPr>
            <p:cNvPr id="830" name=""/>
            <p:cNvSpPr/>
            <p:nvPr/>
          </p:nvSpPr>
          <p:spPr>
            <a:xfrm>
              <a:off x="7178760" y="1121040"/>
              <a:ext cx="1628640" cy="4384800"/>
            </a:xfrm>
            <a:prstGeom prst="rect">
              <a:avLst/>
            </a:prstGeom>
            <a:noFill/>
            <a:ln w="0">
              <a:noFill/>
            </a:ln>
          </p:spPr>
          <p:style>
            <a:lnRef idx="0"/>
            <a:fillRef idx="0"/>
            <a:effectRef idx="0"/>
            <a:fontRef idx="minor"/>
          </p:style>
          <p:txBody>
            <a:bodyPr lIns="0" rIns="0" tIns="0" bIns="0" anchor="t">
              <a:spAutoFit/>
            </a:bodyPr>
            <a:p>
              <a:pPr lvl="1" marL="133200" indent="-131760">
                <a:buClr>
                  <a:srgbClr val="000000"/>
                </a:buClr>
                <a:buSzPct val="120000"/>
                <a:buFont typeface="Arial"/>
                <a:buChar char="•"/>
                <a:tabLst>
                  <a:tab algn="dec" pos="8002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EDS/SHL Systemhouse</a:t>
              </a:r>
              <a:endParaRPr b="0" lang="en-US" sz="1200" strike="noStrike" u="none">
                <a:solidFill>
                  <a:srgbClr val="000000"/>
                </a:solidFill>
                <a:effectLst/>
                <a:uFillTx/>
                <a:latin typeface="Arial"/>
              </a:endParaRPr>
            </a:p>
            <a:p>
              <a:pPr lvl="1" marL="133200" indent="-131760">
                <a:buClr>
                  <a:srgbClr val="000000"/>
                </a:buClr>
                <a:buSzPct val="120000"/>
                <a:buFont typeface="Arial"/>
                <a:buChar char="•"/>
                <a:tabLst>
                  <a:tab algn="dec" pos="8002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SAIC/Telcordia</a:t>
              </a:r>
              <a:endParaRPr b="0" lang="en-US" sz="1200" strike="noStrike" u="none">
                <a:solidFill>
                  <a:srgbClr val="000000"/>
                </a:solidFill>
                <a:effectLst/>
                <a:uFillTx/>
                <a:latin typeface="Arial"/>
              </a:endParaRPr>
            </a:p>
            <a:p>
              <a:pPr lvl="1" marL="133200" indent="-131760">
                <a:buClr>
                  <a:srgbClr val="000000"/>
                </a:buClr>
                <a:buSzPct val="120000"/>
                <a:buFont typeface="Arial"/>
                <a:buChar char="•"/>
                <a:tabLst>
                  <a:tab algn="dec" pos="8002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Getronics</a:t>
              </a:r>
              <a:endParaRPr b="0" lang="en-US" sz="1200" strike="noStrike" u="none">
                <a:solidFill>
                  <a:srgbClr val="000000"/>
                </a:solidFill>
                <a:effectLst/>
                <a:uFillTx/>
                <a:latin typeface="Arial"/>
              </a:endParaRPr>
            </a:p>
            <a:p>
              <a:pPr lvl="1" marL="133200" indent="-131760">
                <a:buClr>
                  <a:srgbClr val="000000"/>
                </a:buClr>
                <a:buSzPct val="120000"/>
                <a:buFont typeface="Arial"/>
                <a:buChar char="•"/>
                <a:tabLst>
                  <a:tab algn="dec" pos="8002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200" strike="noStrike" u="none">
                <a:solidFill>
                  <a:srgbClr val="000000"/>
                </a:solidFill>
                <a:effectLst/>
                <a:uFillTx/>
                <a:latin typeface="Arial"/>
              </a:endParaRPr>
            </a:p>
            <a:p>
              <a:pPr lvl="1" marL="133200" indent="-131760">
                <a:buClr>
                  <a:srgbClr val="000000"/>
                </a:buClr>
                <a:buSzPct val="120000"/>
                <a:buFont typeface="Arial"/>
                <a:buChar char="•"/>
                <a:tabLst>
                  <a:tab algn="dec" pos="8002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200" strike="noStrike" u="none">
                <a:solidFill>
                  <a:srgbClr val="000000"/>
                </a:solidFill>
                <a:effectLst/>
                <a:uFillTx/>
                <a:latin typeface="Arial"/>
              </a:endParaRPr>
            </a:p>
            <a:p>
              <a:pPr lvl="1" marL="133200" indent="-131760">
                <a:buClr>
                  <a:srgbClr val="000000"/>
                </a:buClr>
                <a:buSzPct val="120000"/>
                <a:buFont typeface="Arial"/>
                <a:buChar char="•"/>
                <a:tabLst>
                  <a:tab algn="dec" pos="8002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200" strike="noStrike" u="none">
                <a:solidFill>
                  <a:srgbClr val="000000"/>
                </a:solidFill>
                <a:effectLst/>
                <a:uFillTx/>
                <a:latin typeface="Arial"/>
              </a:endParaRPr>
            </a:p>
            <a:p>
              <a:pPr lvl="1" marL="133200" indent="-131760">
                <a:buClr>
                  <a:srgbClr val="000000"/>
                </a:buClr>
                <a:buSzPct val="120000"/>
                <a:buFont typeface="Arial"/>
                <a:buChar char="•"/>
                <a:tabLst>
                  <a:tab algn="dec" pos="8002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200" strike="noStrike" u="none">
                <a:solidFill>
                  <a:srgbClr val="000000"/>
                </a:solidFill>
                <a:effectLst/>
                <a:uFillTx/>
                <a:latin typeface="Arial"/>
              </a:endParaRPr>
            </a:p>
            <a:p>
              <a:pPr lvl="1" marL="133200" indent="-131760">
                <a:buClr>
                  <a:srgbClr val="000000"/>
                </a:buClr>
                <a:buSzPct val="120000"/>
                <a:buFont typeface="Arial"/>
                <a:buChar char="•"/>
                <a:tabLst>
                  <a:tab algn="dec" pos="8002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200" strike="noStrike" u="none">
                <a:solidFill>
                  <a:srgbClr val="000000"/>
                </a:solidFill>
                <a:effectLst/>
                <a:uFillTx/>
                <a:latin typeface="Arial"/>
              </a:endParaRPr>
            </a:p>
            <a:p>
              <a:pPr lvl="1" marL="133200" indent="-131760">
                <a:buClr>
                  <a:srgbClr val="000000"/>
                </a:buClr>
                <a:buSzPct val="120000"/>
                <a:buFont typeface="Arial"/>
                <a:buChar char="•"/>
                <a:tabLst>
                  <a:tab algn="dec" pos="8002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200" strike="noStrike" u="none">
                <a:solidFill>
                  <a:srgbClr val="000000"/>
                </a:solidFill>
                <a:effectLst/>
                <a:uFillTx/>
                <a:latin typeface="Arial"/>
              </a:endParaRPr>
            </a:p>
            <a:p>
              <a:pPr lvl="1" marL="133200" indent="-131760">
                <a:buClr>
                  <a:srgbClr val="000000"/>
                </a:buClr>
                <a:buSzPct val="120000"/>
                <a:buFont typeface="Arial"/>
                <a:buChar char="•"/>
                <a:tabLst>
                  <a:tab algn="dec" pos="8002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200" strike="noStrike" u="none">
                <a:solidFill>
                  <a:srgbClr val="000000"/>
                </a:solidFill>
                <a:effectLst/>
                <a:uFillTx/>
                <a:latin typeface="Arial"/>
              </a:endParaRPr>
            </a:p>
            <a:p>
              <a:pPr lvl="1" marL="133200" indent="-131760">
                <a:buClr>
                  <a:srgbClr val="000000"/>
                </a:buClr>
                <a:buSzPct val="120000"/>
                <a:buFont typeface="Arial"/>
                <a:buChar char="•"/>
                <a:tabLst>
                  <a:tab algn="dec" pos="8002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200" strike="noStrike" u="none">
                <a:solidFill>
                  <a:srgbClr val="000000"/>
                </a:solidFill>
                <a:effectLst/>
                <a:uFillTx/>
                <a:latin typeface="Arial"/>
              </a:endParaRPr>
            </a:p>
            <a:p>
              <a:pPr lvl="1" marL="133200" indent="-131760">
                <a:buClr>
                  <a:srgbClr val="000000"/>
                </a:buClr>
                <a:buSzPct val="120000"/>
                <a:buFont typeface="Arial"/>
                <a:buChar char="•"/>
                <a:tabLst>
                  <a:tab algn="dec" pos="8002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200" strike="noStrike" u="none">
                <a:solidFill>
                  <a:srgbClr val="000000"/>
                </a:solidFill>
                <a:effectLst/>
                <a:uFillTx/>
                <a:latin typeface="Arial"/>
              </a:endParaRPr>
            </a:p>
            <a:p>
              <a:pPr lvl="1" marL="133200" indent="-131760">
                <a:buClr>
                  <a:srgbClr val="000000"/>
                </a:buClr>
                <a:buSzPct val="120000"/>
                <a:buFont typeface="Arial"/>
                <a:buChar char="•"/>
                <a:tabLst>
                  <a:tab algn="dec" pos="8002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200" strike="noStrike" u="none">
                <a:solidFill>
                  <a:srgbClr val="000000"/>
                </a:solidFill>
                <a:effectLst/>
                <a:uFillTx/>
                <a:latin typeface="Arial"/>
              </a:endParaRPr>
            </a:p>
            <a:p>
              <a:pPr lvl="1" marL="133200" indent="-131760">
                <a:buClr>
                  <a:srgbClr val="000000"/>
                </a:buClr>
                <a:buSzPct val="120000"/>
                <a:buFont typeface="Arial"/>
                <a:buChar char="•"/>
                <a:tabLst>
                  <a:tab algn="dec" pos="8002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200" strike="noStrike" u="none">
                <a:solidFill>
                  <a:srgbClr val="000000"/>
                </a:solidFill>
                <a:effectLst/>
                <a:uFillTx/>
                <a:latin typeface="Arial"/>
              </a:endParaRPr>
            </a:p>
            <a:p>
              <a:pPr lvl="1" marL="133200" indent="-131760">
                <a:buClr>
                  <a:srgbClr val="000000"/>
                </a:buClr>
                <a:buSzPct val="120000"/>
                <a:buFont typeface="Arial"/>
                <a:buChar char="•"/>
                <a:tabLst>
                  <a:tab algn="dec" pos="8002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200" strike="noStrike" u="none">
                <a:solidFill>
                  <a:srgbClr val="000000"/>
                </a:solidFill>
                <a:effectLst/>
                <a:uFillTx/>
                <a:latin typeface="Arial"/>
              </a:endParaRPr>
            </a:p>
            <a:p>
              <a:pPr lvl="1" marL="133200" indent="-131760">
                <a:buClr>
                  <a:srgbClr val="000000"/>
                </a:buClr>
                <a:buSzPct val="120000"/>
                <a:buFont typeface="Arial"/>
                <a:buChar char="•"/>
                <a:tabLst>
                  <a:tab algn="dec" pos="8002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200" strike="noStrike" u="none">
                <a:solidFill>
                  <a:srgbClr val="000000"/>
                </a:solidFill>
                <a:effectLst/>
                <a:uFillTx/>
                <a:latin typeface="Arial"/>
              </a:endParaRPr>
            </a:p>
            <a:p>
              <a:pPr lvl="1" marL="133200" indent="-131760">
                <a:buClr>
                  <a:srgbClr val="000000"/>
                </a:buClr>
                <a:buSzPct val="120000"/>
                <a:buFont typeface="Arial"/>
                <a:buChar char="•"/>
                <a:tabLst>
                  <a:tab algn="dec" pos="8002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200" strike="noStrike" u="none">
                <a:solidFill>
                  <a:srgbClr val="000000"/>
                </a:solidFill>
                <a:effectLst/>
                <a:uFillTx/>
                <a:latin typeface="Arial"/>
              </a:endParaRPr>
            </a:p>
            <a:p>
              <a:pPr lvl="1" marL="133200" indent="-131760">
                <a:buClr>
                  <a:srgbClr val="000000"/>
                </a:buClr>
                <a:buSzPct val="120000"/>
                <a:buFont typeface="Arial"/>
                <a:buChar char="•"/>
                <a:tabLst>
                  <a:tab algn="dec" pos="8002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200" strike="noStrike" u="none">
                <a:solidFill>
                  <a:srgbClr val="000000"/>
                </a:solidFill>
                <a:effectLst/>
                <a:uFillTx/>
                <a:latin typeface="Arial"/>
              </a:endParaRPr>
            </a:p>
            <a:p>
              <a:pPr lvl="1" marL="133200" indent="-131760">
                <a:buClr>
                  <a:srgbClr val="000000"/>
                </a:buClr>
                <a:buSzPct val="120000"/>
                <a:buFont typeface="Arial"/>
                <a:buChar char="•"/>
                <a:tabLst>
                  <a:tab algn="dec" pos="8002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200" strike="noStrike" u="none">
                <a:solidFill>
                  <a:srgbClr val="000000"/>
                </a:solidFill>
                <a:effectLst/>
                <a:uFillTx/>
                <a:latin typeface="Arial"/>
              </a:endParaRPr>
            </a:p>
            <a:p>
              <a:pPr lvl="1" marL="133200" indent="-131760">
                <a:buClr>
                  <a:srgbClr val="000000"/>
                </a:buClr>
                <a:buSzPct val="120000"/>
                <a:buFont typeface="Arial"/>
                <a:buChar char="•"/>
                <a:tabLst>
                  <a:tab algn="dec" pos="8002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200" strike="noStrike" u="none">
                <a:solidFill>
                  <a:srgbClr val="000000"/>
                </a:solidFill>
                <a:effectLst/>
                <a:uFillTx/>
                <a:latin typeface="Arial"/>
              </a:endParaRPr>
            </a:p>
            <a:p>
              <a:pPr lvl="1" marL="133200" indent="-131760">
                <a:buClr>
                  <a:srgbClr val="000000"/>
                </a:buClr>
                <a:buSzPct val="120000"/>
                <a:buFont typeface="Arial"/>
                <a:buChar char="•"/>
                <a:tabLst>
                  <a:tab algn="dec" pos="8002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AMS</a:t>
              </a:r>
              <a:endParaRPr b="0" lang="en-US" sz="1200" strike="noStrike" u="none">
                <a:solidFill>
                  <a:srgbClr val="000000"/>
                </a:solidFill>
                <a:effectLst/>
                <a:uFillTx/>
                <a:latin typeface="Arial"/>
              </a:endParaRPr>
            </a:p>
          </p:txBody>
        </p:sp>
      </p:grpSp>
      <p:sp>
        <p:nvSpPr>
          <p:cNvPr id="831" name=""/>
          <p:cNvSpPr/>
          <p:nvPr/>
        </p:nvSpPr>
        <p:spPr>
          <a:xfrm>
            <a:off x="212760" y="1120680"/>
            <a:ext cx="927000" cy="4206600"/>
          </a:xfrm>
          <a:prstGeom prst="rect">
            <a:avLst/>
          </a:prstGeom>
          <a:noFill/>
          <a:ln w="0">
            <a:noFill/>
          </a:ln>
        </p:spPr>
        <p:style>
          <a:lnRef idx="0"/>
          <a:fillRef idx="0"/>
          <a:effectRef idx="0"/>
          <a:fontRef idx="minor"/>
        </p:style>
        <p:txBody>
          <a:bodyPr lIns="0" rIns="0" tIns="0" bIns="0" anchor="t">
            <a:spAutoFit/>
          </a:bodyPr>
          <a:p>
            <a:pPr>
              <a:tabLst>
                <a:tab algn="l" pos="0"/>
                <a:tab algn="dec" pos="8002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200" strike="noStrike" u="none">
                <a:solidFill>
                  <a:srgbClr val="000000"/>
                </a:solidFill>
                <a:effectLst/>
                <a:uFillTx/>
                <a:latin typeface="Arial"/>
              </a:rPr>
              <a:t>Telecom-centric</a:t>
            </a:r>
            <a:endParaRPr b="0" lang="en-US" sz="1200" strike="noStrike" u="none">
              <a:solidFill>
                <a:srgbClr val="000000"/>
              </a:solidFill>
              <a:effectLst/>
              <a:uFillTx/>
              <a:latin typeface="Arial"/>
            </a:endParaRPr>
          </a:p>
          <a:p>
            <a:pPr>
              <a:tabLst>
                <a:tab algn="l" pos="0"/>
                <a:tab algn="dec" pos="8002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200" strike="noStrike" u="none">
              <a:solidFill>
                <a:srgbClr val="000000"/>
              </a:solidFill>
              <a:effectLst/>
              <a:uFillTx/>
              <a:latin typeface="Arial"/>
            </a:endParaRPr>
          </a:p>
          <a:p>
            <a:pPr>
              <a:tabLst>
                <a:tab algn="l" pos="0"/>
                <a:tab algn="dec" pos="8002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200" strike="noStrike" u="none">
              <a:solidFill>
                <a:srgbClr val="000000"/>
              </a:solidFill>
              <a:effectLst/>
              <a:uFillTx/>
              <a:latin typeface="Arial"/>
            </a:endParaRPr>
          </a:p>
          <a:p>
            <a:pPr>
              <a:tabLst>
                <a:tab algn="l" pos="0"/>
                <a:tab algn="dec" pos="8002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200" strike="noStrike" u="none">
              <a:solidFill>
                <a:srgbClr val="000000"/>
              </a:solidFill>
              <a:effectLst/>
              <a:uFillTx/>
              <a:latin typeface="Arial"/>
            </a:endParaRPr>
          </a:p>
          <a:p>
            <a:pPr>
              <a:tabLst>
                <a:tab algn="l" pos="0"/>
                <a:tab algn="dec" pos="8002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200" strike="noStrike" u="none">
              <a:solidFill>
                <a:srgbClr val="000000"/>
              </a:solidFill>
              <a:effectLst/>
              <a:uFillTx/>
              <a:latin typeface="Arial"/>
            </a:endParaRPr>
          </a:p>
          <a:p>
            <a:pPr>
              <a:tabLst>
                <a:tab algn="l" pos="0"/>
                <a:tab algn="dec" pos="8002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200" strike="noStrike" u="none">
              <a:solidFill>
                <a:srgbClr val="000000"/>
              </a:solidFill>
              <a:effectLst/>
              <a:uFillTx/>
              <a:latin typeface="Arial"/>
            </a:endParaRPr>
          </a:p>
          <a:p>
            <a:pPr>
              <a:tabLst>
                <a:tab algn="l" pos="0"/>
                <a:tab algn="dec" pos="8002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200" strike="noStrike" u="none">
              <a:solidFill>
                <a:srgbClr val="000000"/>
              </a:solidFill>
              <a:effectLst/>
              <a:uFillTx/>
              <a:latin typeface="Arial"/>
            </a:endParaRPr>
          </a:p>
          <a:p>
            <a:pPr>
              <a:tabLst>
                <a:tab algn="l" pos="0"/>
                <a:tab algn="dec" pos="8002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200" strike="noStrike" u="none">
                <a:solidFill>
                  <a:srgbClr val="000000"/>
                </a:solidFill>
                <a:effectLst/>
                <a:uFillTx/>
                <a:latin typeface="Arial"/>
              </a:rPr>
              <a:t>Operations- centric</a:t>
            </a:r>
            <a:endParaRPr b="0" lang="en-US" sz="1200" strike="noStrike" u="none">
              <a:solidFill>
                <a:srgbClr val="000000"/>
              </a:solidFill>
              <a:effectLst/>
              <a:uFillTx/>
              <a:latin typeface="Arial"/>
            </a:endParaRPr>
          </a:p>
          <a:p>
            <a:pPr>
              <a:tabLst>
                <a:tab algn="l" pos="0"/>
                <a:tab algn="dec" pos="8002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200" strike="noStrike" u="none">
              <a:solidFill>
                <a:srgbClr val="000000"/>
              </a:solidFill>
              <a:effectLst/>
              <a:uFillTx/>
              <a:latin typeface="Arial"/>
            </a:endParaRPr>
          </a:p>
          <a:p>
            <a:pPr>
              <a:tabLst>
                <a:tab algn="l" pos="0"/>
                <a:tab algn="dec" pos="8002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200" strike="noStrike" u="none">
              <a:solidFill>
                <a:srgbClr val="000000"/>
              </a:solidFill>
              <a:effectLst/>
              <a:uFillTx/>
              <a:latin typeface="Arial"/>
            </a:endParaRPr>
          </a:p>
          <a:p>
            <a:pPr>
              <a:tabLst>
                <a:tab algn="l" pos="0"/>
                <a:tab algn="dec" pos="8002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200" strike="noStrike" u="none">
              <a:solidFill>
                <a:srgbClr val="000000"/>
              </a:solidFill>
              <a:effectLst/>
              <a:uFillTx/>
              <a:latin typeface="Arial"/>
            </a:endParaRPr>
          </a:p>
          <a:p>
            <a:pPr>
              <a:tabLst>
                <a:tab algn="l" pos="0"/>
                <a:tab algn="dec" pos="8002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200" strike="noStrike" u="none">
              <a:solidFill>
                <a:srgbClr val="000000"/>
              </a:solidFill>
              <a:effectLst/>
              <a:uFillTx/>
              <a:latin typeface="Arial"/>
            </a:endParaRPr>
          </a:p>
          <a:p>
            <a:pPr>
              <a:tabLst>
                <a:tab algn="l" pos="0"/>
                <a:tab algn="dec" pos="8002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200" strike="noStrike" u="none">
              <a:solidFill>
                <a:srgbClr val="000000"/>
              </a:solidFill>
              <a:effectLst/>
              <a:uFillTx/>
              <a:latin typeface="Arial"/>
            </a:endParaRPr>
          </a:p>
          <a:p>
            <a:pPr>
              <a:tabLst>
                <a:tab algn="l" pos="0"/>
                <a:tab algn="dec" pos="8002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200" strike="noStrike" u="none">
              <a:solidFill>
                <a:srgbClr val="000000"/>
              </a:solidFill>
              <a:effectLst/>
              <a:uFillTx/>
              <a:latin typeface="Arial"/>
            </a:endParaRPr>
          </a:p>
          <a:p>
            <a:pPr>
              <a:tabLst>
                <a:tab algn="l" pos="0"/>
                <a:tab algn="dec" pos="8002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200" strike="noStrike" u="none">
              <a:solidFill>
                <a:srgbClr val="000000"/>
              </a:solidFill>
              <a:effectLst/>
              <a:uFillTx/>
              <a:latin typeface="Arial"/>
            </a:endParaRPr>
          </a:p>
          <a:p>
            <a:pPr>
              <a:tabLst>
                <a:tab algn="l" pos="0"/>
                <a:tab algn="dec" pos="8002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200" strike="noStrike" u="none">
              <a:solidFill>
                <a:srgbClr val="000000"/>
              </a:solidFill>
              <a:effectLst/>
              <a:uFillTx/>
              <a:latin typeface="Arial"/>
            </a:endParaRPr>
          </a:p>
          <a:p>
            <a:pPr>
              <a:tabLst>
                <a:tab algn="l" pos="0"/>
                <a:tab algn="dec" pos="8002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200" strike="noStrike" u="none">
              <a:solidFill>
                <a:srgbClr val="000000"/>
              </a:solidFill>
              <a:effectLst/>
              <a:uFillTx/>
              <a:latin typeface="Arial"/>
            </a:endParaRPr>
          </a:p>
          <a:p>
            <a:pPr>
              <a:tabLst>
                <a:tab algn="l" pos="0"/>
                <a:tab algn="dec" pos="8002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200" strike="noStrike" u="none">
              <a:solidFill>
                <a:srgbClr val="000000"/>
              </a:solidFill>
              <a:effectLst/>
              <a:uFillTx/>
              <a:latin typeface="Arial"/>
            </a:endParaRPr>
          </a:p>
          <a:p>
            <a:pPr>
              <a:tabLst>
                <a:tab algn="l" pos="0"/>
                <a:tab algn="dec" pos="8002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200" strike="noStrike" u="none">
              <a:solidFill>
                <a:srgbClr val="000000"/>
              </a:solidFill>
              <a:effectLst/>
              <a:uFillTx/>
              <a:latin typeface="Arial"/>
            </a:endParaRPr>
          </a:p>
          <a:p>
            <a:pPr>
              <a:tabLst>
                <a:tab algn="l" pos="0"/>
                <a:tab algn="dec" pos="8002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200" strike="noStrike" u="none">
                <a:solidFill>
                  <a:srgbClr val="000000"/>
                </a:solidFill>
                <a:effectLst/>
                <a:uFillTx/>
                <a:latin typeface="Arial"/>
              </a:rPr>
              <a:t>Strategy-centric</a:t>
            </a:r>
            <a:endParaRPr b="0" lang="en-US" sz="1200" strike="noStrike" u="none">
              <a:solidFill>
                <a:srgbClr val="000000"/>
              </a:solidFill>
              <a:effectLst/>
              <a:uFillTx/>
              <a:latin typeface="Arial"/>
            </a:endParaRPr>
          </a:p>
        </p:txBody>
      </p:sp>
      <p:sp>
        <p:nvSpPr>
          <p:cNvPr id="832" name=""/>
          <p:cNvSpPr/>
          <p:nvPr/>
        </p:nvSpPr>
        <p:spPr>
          <a:xfrm>
            <a:off x="1116000" y="977760"/>
            <a:ext cx="7688160" cy="0"/>
          </a:xfrm>
          <a:prstGeom prst="line">
            <a:avLst/>
          </a:prstGeom>
          <a:ln w="1260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833" name="PlaceHolder 1"/>
          <p:cNvSpPr>
            <a:spLocks noGrp="1"/>
          </p:cNvSpPr>
          <p:nvPr>
            <p:ph type="title"/>
          </p:nvPr>
        </p:nvSpPr>
        <p:spPr>
          <a:xfrm>
            <a:off x="139320" y="227160"/>
            <a:ext cx="8591400" cy="289800"/>
          </a:xfrm>
          <a:prstGeom prst="rect">
            <a:avLst/>
          </a:prstGeom>
          <a:noFill/>
          <a:ln w="0">
            <a:noFill/>
          </a:ln>
        </p:spPr>
        <p:txBody>
          <a:bodyPr lIns="0" rIns="0" tIns="0" bIns="0" anchor="t">
            <a:spAutoFit/>
          </a:bodyPr>
          <a:p>
            <a:pPr indent="0">
              <a:buNone/>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900" strike="noStrike" u="none">
                <a:solidFill>
                  <a:srgbClr val="000000"/>
                </a:solidFill>
                <a:effectLst/>
                <a:uFillTx/>
                <a:latin typeface="Arial"/>
              </a:rPr>
              <a:t>SYSTEM INTEGRATORS - LANDSCAPE OF SERVICE OFFERINGS</a:t>
            </a:r>
            <a:endParaRPr b="1" lang="en-US" sz="1900" strike="noStrike" u="none">
              <a:solidFill>
                <a:srgbClr val="000000"/>
              </a:solidFill>
              <a:effectLst/>
              <a:uFillTx/>
              <a:latin typeface="Arial"/>
            </a:endParaRPr>
          </a:p>
        </p:txBody>
      </p:sp>
      <p:sp>
        <p:nvSpPr>
          <p:cNvPr id="3" name="PlaceHolder 2"/>
          <p:cNvSpPr>
            <a:spLocks noGrp="1"/>
          </p:cNvSpPr>
          <p:nvPr>
            <p:ph type="sldNum" idx="2"/>
          </p:nvPr>
        </p:nvSpPr>
        <p:spPr/>
        <p:txBody>
          <a:bodyPr/>
          <a:p>
            <a:fld id="{A2712EB5-B6D4-4CC2-A1D6-C20FD97AC662}" type="slidenum">
              <a:t>28</a:t>
            </a:fld>
          </a:p>
        </p:txBody>
      </p:sp>
    </p:spTree>
  </p:cSld>
  <mc:AlternateContent>
    <mc:Choice Requires="p14">
      <p:transition spd="slow" p14:dur="2000"/>
    </mc:Choice>
    <mc:Fallback>
      <p:transition spd="slow"/>
    </mc:Fallback>
  </mc:AlternateContent>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834" name=""/>
          <p:cNvSpPr/>
          <p:nvPr/>
        </p:nvSpPr>
        <p:spPr>
          <a:xfrm>
            <a:off x="135000" y="1185840"/>
            <a:ext cx="8596080" cy="0"/>
          </a:xfrm>
          <a:prstGeom prst="line">
            <a:avLst/>
          </a:prstGeom>
          <a:ln w="1260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grpSp>
        <p:nvGrpSpPr>
          <p:cNvPr id="835" name=""/>
          <p:cNvGrpSpPr/>
          <p:nvPr/>
        </p:nvGrpSpPr>
        <p:grpSpPr>
          <a:xfrm>
            <a:off x="139680" y="914760"/>
            <a:ext cx="2733840" cy="5103720"/>
            <a:chOff x="139680" y="914760"/>
            <a:chExt cx="2733840" cy="5103720"/>
          </a:xfrm>
        </p:grpSpPr>
        <p:sp>
          <p:nvSpPr>
            <p:cNvPr id="836" name=""/>
            <p:cNvSpPr/>
            <p:nvPr/>
          </p:nvSpPr>
          <p:spPr>
            <a:xfrm>
              <a:off x="139680" y="914760"/>
              <a:ext cx="2733840" cy="213840"/>
            </a:xfrm>
            <a:prstGeom prst="rect">
              <a:avLst/>
            </a:prstGeom>
            <a:noFill/>
            <a:ln w="0">
              <a:noFill/>
            </a:ln>
          </p:spPr>
          <p:style>
            <a:lnRef idx="0"/>
            <a:fillRef idx="0"/>
            <a:effectRef idx="0"/>
            <a:fontRef idx="minor"/>
          </p:style>
          <p:txBody>
            <a:bodyPr lIns="0" rIns="0" tIns="0" bIns="0" anchor="b">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400" strike="noStrike" u="none">
                  <a:solidFill>
                    <a:srgbClr val="000000"/>
                  </a:solidFill>
                  <a:effectLst/>
                  <a:uFillTx/>
                  <a:latin typeface="Arial"/>
                </a:rPr>
                <a:t>Channel category</a:t>
              </a:r>
              <a:endParaRPr b="0" lang="en-US" sz="1400" strike="noStrike" u="none">
                <a:solidFill>
                  <a:srgbClr val="000000"/>
                </a:solidFill>
                <a:effectLst/>
                <a:uFillTx/>
                <a:latin typeface="Arial"/>
              </a:endParaRPr>
            </a:p>
          </p:txBody>
        </p:sp>
        <p:sp>
          <p:nvSpPr>
            <p:cNvPr id="837" name=""/>
            <p:cNvSpPr/>
            <p:nvPr/>
          </p:nvSpPr>
          <p:spPr>
            <a:xfrm>
              <a:off x="139680" y="1379520"/>
              <a:ext cx="2733840" cy="4638960"/>
            </a:xfrm>
            <a:prstGeom prst="rect">
              <a:avLst/>
            </a:prstGeom>
            <a:noFill/>
            <a:ln w="0">
              <a:noFill/>
            </a:ln>
          </p:spPr>
          <p:style>
            <a:lnRef idx="0"/>
            <a:fillRef idx="0"/>
            <a:effectRef idx="0"/>
            <a:fontRef idx="minor"/>
          </p:style>
          <p:txBody>
            <a:bodyPr lIns="0" rIns="0" tIns="0" bIns="0" anchor="t">
              <a:spAutoFit/>
            </a:bodyPr>
            <a:p>
              <a:pPr lvl="1" marL="133200" indent="-131760">
                <a:buClr>
                  <a:srgbClr val="000000"/>
                </a:buClr>
                <a:buSzPct val="120000"/>
                <a:buFont typeface="Arial"/>
                <a:buChar char="•"/>
                <a:tabLst>
                  <a:tab algn="dec" pos="8002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Network service providers</a:t>
              </a:r>
              <a:endParaRPr b="0" lang="en-US" sz="1400" strike="noStrike" u="none">
                <a:solidFill>
                  <a:srgbClr val="000000"/>
                </a:solidFill>
                <a:effectLst/>
                <a:uFillTx/>
                <a:latin typeface="Arial"/>
              </a:endParaRPr>
            </a:p>
            <a:p>
              <a:pPr lvl="2" marL="293760" indent="-158760">
                <a:buClr>
                  <a:srgbClr val="000000"/>
                </a:buClr>
                <a:buFont typeface="Arial"/>
                <a:buChar char="–"/>
                <a:tabLst>
                  <a:tab algn="dec" pos="8002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Network infrastructure management services</a:t>
              </a:r>
              <a:endParaRPr b="0" lang="en-US" sz="1400" strike="noStrike" u="none">
                <a:solidFill>
                  <a:srgbClr val="000000"/>
                </a:solidFill>
                <a:effectLst/>
                <a:uFillTx/>
                <a:latin typeface="Arial"/>
              </a:endParaRPr>
            </a:p>
            <a:p>
              <a:pPr lvl="2" marL="293760" indent="-158760">
                <a:buClr>
                  <a:srgbClr val="000000"/>
                </a:buClr>
                <a:buFont typeface="Arial"/>
                <a:buChar char="–"/>
                <a:tabLst>
                  <a:tab algn="dec" pos="8002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Network consulting and improvement</a:t>
              </a:r>
              <a:endParaRPr b="0" lang="en-US" sz="1400" strike="noStrike" u="none">
                <a:solidFill>
                  <a:srgbClr val="000000"/>
                </a:solidFill>
                <a:effectLst/>
                <a:uFillTx/>
                <a:latin typeface="Arial"/>
              </a:endParaRPr>
            </a:p>
            <a:p>
              <a:pPr lvl="2" marL="293760" indent="-158760">
                <a:buClr>
                  <a:srgbClr val="000000"/>
                </a:buClr>
                <a:buFont typeface="Arial"/>
                <a:buChar char="–"/>
                <a:tabLst>
                  <a:tab algn="dec" pos="8002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400" strike="noStrike" u="none">
                <a:solidFill>
                  <a:srgbClr val="000000"/>
                </a:solidFill>
                <a:effectLst/>
                <a:uFillTx/>
                <a:latin typeface="Arial"/>
              </a:endParaRPr>
            </a:p>
            <a:p>
              <a:pPr lvl="2" marL="293760" indent="-158760">
                <a:buClr>
                  <a:srgbClr val="000000"/>
                </a:buClr>
                <a:buFont typeface="Arial"/>
                <a:buChar char="–"/>
                <a:tabLst>
                  <a:tab algn="dec" pos="8002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400" strike="noStrike" u="none">
                <a:solidFill>
                  <a:srgbClr val="000000"/>
                </a:solidFill>
                <a:effectLst/>
                <a:uFillTx/>
                <a:latin typeface="Arial"/>
              </a:endParaRPr>
            </a:p>
            <a:p>
              <a:pPr lvl="2" marL="293760" indent="-158760">
                <a:buClr>
                  <a:srgbClr val="000000"/>
                </a:buClr>
                <a:buFont typeface="Arial"/>
                <a:buChar char="–"/>
                <a:tabLst>
                  <a:tab algn="dec" pos="8002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400" strike="noStrike" u="none">
                <a:solidFill>
                  <a:srgbClr val="000000"/>
                </a:solidFill>
                <a:effectLst/>
                <a:uFillTx/>
                <a:latin typeface="Arial"/>
              </a:endParaRPr>
            </a:p>
            <a:p>
              <a:pPr lvl="2" marL="293760" indent="-158760">
                <a:buClr>
                  <a:srgbClr val="000000"/>
                </a:buClr>
                <a:buFont typeface="Arial"/>
                <a:buChar char="–"/>
                <a:tabLst>
                  <a:tab algn="dec" pos="8002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400" strike="noStrike" u="none">
                <a:solidFill>
                  <a:srgbClr val="000000"/>
                </a:solidFill>
                <a:effectLst/>
                <a:uFillTx/>
                <a:latin typeface="Arial"/>
              </a:endParaRPr>
            </a:p>
            <a:p>
              <a:pPr lvl="2" marL="293760" indent="-158760">
                <a:buClr>
                  <a:srgbClr val="000000"/>
                </a:buClr>
                <a:buFont typeface="Arial"/>
                <a:buChar char="–"/>
                <a:tabLst>
                  <a:tab algn="dec" pos="8002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400" strike="noStrike" u="none">
                <a:solidFill>
                  <a:srgbClr val="000000"/>
                </a:solidFill>
                <a:effectLst/>
                <a:uFillTx/>
                <a:latin typeface="Arial"/>
              </a:endParaRPr>
            </a:p>
            <a:p>
              <a:pPr lvl="1" marL="133200" indent="-131760">
                <a:buClr>
                  <a:srgbClr val="000000"/>
                </a:buClr>
                <a:buSzPct val="120000"/>
                <a:buFont typeface="Arial"/>
                <a:buChar char="•"/>
                <a:tabLst>
                  <a:tab algn="dec" pos="8002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IS outsourcing</a:t>
              </a:r>
              <a:endParaRPr b="0" lang="en-US" sz="1400" strike="noStrike" u="none">
                <a:solidFill>
                  <a:srgbClr val="000000"/>
                </a:solidFill>
                <a:effectLst/>
                <a:uFillTx/>
                <a:latin typeface="Arial"/>
              </a:endParaRPr>
            </a:p>
            <a:p>
              <a:pPr lvl="1" marL="133200" indent="-131760">
                <a:buClr>
                  <a:srgbClr val="000000"/>
                </a:buClr>
                <a:buSzPct val="120000"/>
                <a:buFont typeface="Arial"/>
                <a:buChar char="•"/>
                <a:tabLst>
                  <a:tab algn="dec" pos="8002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400" strike="noStrike" u="none">
                <a:solidFill>
                  <a:srgbClr val="000000"/>
                </a:solidFill>
                <a:effectLst/>
                <a:uFillTx/>
                <a:latin typeface="Arial"/>
              </a:endParaRPr>
            </a:p>
            <a:p>
              <a:pPr lvl="1" marL="133200" indent="-131760">
                <a:buClr>
                  <a:srgbClr val="000000"/>
                </a:buClr>
                <a:buSzPct val="120000"/>
                <a:buFont typeface="Arial"/>
                <a:buChar char="•"/>
                <a:tabLst>
                  <a:tab algn="dec" pos="8002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400" strike="noStrike" u="none">
                <a:solidFill>
                  <a:srgbClr val="000000"/>
                </a:solidFill>
                <a:effectLst/>
                <a:uFillTx/>
                <a:latin typeface="Arial"/>
              </a:endParaRPr>
            </a:p>
            <a:p>
              <a:pPr lvl="1" marL="133200" indent="-131760">
                <a:buClr>
                  <a:srgbClr val="000000"/>
                </a:buClr>
                <a:buSzPct val="120000"/>
                <a:buFont typeface="Arial"/>
                <a:buChar char="•"/>
                <a:tabLst>
                  <a:tab algn="dec" pos="8002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400" strike="noStrike" u="none">
                <a:solidFill>
                  <a:srgbClr val="000000"/>
                </a:solidFill>
                <a:effectLst/>
                <a:uFillTx/>
                <a:latin typeface="Arial"/>
              </a:endParaRPr>
            </a:p>
            <a:p>
              <a:pPr lvl="1" marL="133200" indent="-131760">
                <a:buClr>
                  <a:srgbClr val="000000"/>
                </a:buClr>
                <a:buSzPct val="120000"/>
                <a:buFont typeface="Arial"/>
                <a:buChar char="•"/>
                <a:tabLst>
                  <a:tab algn="dec" pos="8002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BPO and similar outsourcing</a:t>
              </a:r>
              <a:endParaRPr b="0" lang="en-US" sz="1400" strike="noStrike" u="none">
                <a:solidFill>
                  <a:srgbClr val="000000"/>
                </a:solidFill>
                <a:effectLst/>
                <a:uFillTx/>
                <a:latin typeface="Arial"/>
              </a:endParaRPr>
            </a:p>
            <a:p>
              <a:pPr lvl="1" marL="133200" indent="-131760">
                <a:buClr>
                  <a:srgbClr val="000000"/>
                </a:buClr>
                <a:buSzPct val="120000"/>
                <a:buFont typeface="Arial"/>
                <a:buChar char="•"/>
                <a:tabLst>
                  <a:tab algn="dec" pos="8002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400" strike="noStrike" u="none">
                <a:solidFill>
                  <a:srgbClr val="000000"/>
                </a:solidFill>
                <a:effectLst/>
                <a:uFillTx/>
                <a:latin typeface="Arial"/>
              </a:endParaRPr>
            </a:p>
            <a:p>
              <a:pPr lvl="1" marL="133200" indent="-131760">
                <a:buClr>
                  <a:srgbClr val="000000"/>
                </a:buClr>
                <a:buSzPct val="120000"/>
                <a:buFont typeface="Arial"/>
                <a:buChar char="•"/>
                <a:tabLst>
                  <a:tab algn="dec" pos="8002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400" strike="noStrike" u="none">
                <a:solidFill>
                  <a:srgbClr val="000000"/>
                </a:solidFill>
                <a:effectLst/>
                <a:uFillTx/>
                <a:latin typeface="Arial"/>
              </a:endParaRPr>
            </a:p>
            <a:p>
              <a:pPr lvl="1" marL="133200" indent="-131760">
                <a:buClr>
                  <a:srgbClr val="000000"/>
                </a:buClr>
                <a:buSzPct val="120000"/>
                <a:buFont typeface="Arial"/>
                <a:buChar char="•"/>
                <a:tabLst>
                  <a:tab algn="dec" pos="8002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400" strike="noStrike" u="none">
                <a:solidFill>
                  <a:srgbClr val="000000"/>
                </a:solidFill>
                <a:effectLst/>
                <a:uFillTx/>
                <a:latin typeface="Arial"/>
              </a:endParaRPr>
            </a:p>
            <a:p>
              <a:pPr lvl="1" marL="133200" indent="-131760">
                <a:buClr>
                  <a:srgbClr val="000000"/>
                </a:buClr>
                <a:buSzPct val="120000"/>
                <a:buFont typeface="Arial"/>
                <a:buChar char="•"/>
                <a:tabLst>
                  <a:tab algn="dec" pos="8002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System integration and IT consulting</a:t>
              </a:r>
              <a:endParaRPr b="0" lang="en-US" sz="1400" strike="noStrike" u="none">
                <a:solidFill>
                  <a:srgbClr val="000000"/>
                </a:solidFill>
                <a:effectLst/>
                <a:uFillTx/>
                <a:latin typeface="Arial"/>
              </a:endParaRPr>
            </a:p>
            <a:p>
              <a:pPr>
                <a:tabLst>
                  <a:tab algn="l" pos="0"/>
                  <a:tab algn="dec" pos="8002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400" strike="noStrike" u="none">
                <a:solidFill>
                  <a:srgbClr val="000000"/>
                </a:solidFill>
                <a:effectLst/>
                <a:uFillTx/>
                <a:latin typeface="Arial"/>
              </a:endParaRPr>
            </a:p>
          </p:txBody>
        </p:sp>
      </p:grpSp>
      <p:grpSp>
        <p:nvGrpSpPr>
          <p:cNvPr id="838" name=""/>
          <p:cNvGrpSpPr/>
          <p:nvPr/>
        </p:nvGrpSpPr>
        <p:grpSpPr>
          <a:xfrm>
            <a:off x="3443400" y="914760"/>
            <a:ext cx="5287320" cy="5588640"/>
            <a:chOff x="3443400" y="914760"/>
            <a:chExt cx="5287320" cy="5588640"/>
          </a:xfrm>
        </p:grpSpPr>
        <p:sp>
          <p:nvSpPr>
            <p:cNvPr id="839" name=""/>
            <p:cNvSpPr/>
            <p:nvPr/>
          </p:nvSpPr>
          <p:spPr>
            <a:xfrm>
              <a:off x="3443400" y="914760"/>
              <a:ext cx="5287320" cy="213840"/>
            </a:xfrm>
            <a:prstGeom prst="rect">
              <a:avLst/>
            </a:prstGeom>
            <a:noFill/>
            <a:ln w="0">
              <a:noFill/>
            </a:ln>
          </p:spPr>
          <p:style>
            <a:lnRef idx="0"/>
            <a:fillRef idx="0"/>
            <a:effectRef idx="0"/>
            <a:fontRef idx="minor"/>
          </p:style>
          <p:txBody>
            <a:bodyPr lIns="0" rIns="0" tIns="0" bIns="0" anchor="b">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400" strike="noStrike" u="none">
                  <a:solidFill>
                    <a:srgbClr val="000000"/>
                  </a:solidFill>
                  <a:effectLst/>
                  <a:uFillTx/>
                  <a:latin typeface="Arial"/>
                </a:rPr>
                <a:t>Assessment of channel</a:t>
              </a:r>
              <a:endParaRPr b="0" lang="en-US" sz="1400" strike="noStrike" u="none">
                <a:solidFill>
                  <a:srgbClr val="000000"/>
                </a:solidFill>
                <a:effectLst/>
                <a:uFillTx/>
                <a:latin typeface="Arial"/>
              </a:endParaRPr>
            </a:p>
          </p:txBody>
        </p:sp>
        <p:sp>
          <p:nvSpPr>
            <p:cNvPr id="840" name=""/>
            <p:cNvSpPr/>
            <p:nvPr/>
          </p:nvSpPr>
          <p:spPr>
            <a:xfrm>
              <a:off x="3443400" y="1379520"/>
              <a:ext cx="5287320" cy="5123880"/>
            </a:xfrm>
            <a:prstGeom prst="rect">
              <a:avLst/>
            </a:prstGeom>
            <a:noFill/>
            <a:ln w="0">
              <a:noFill/>
            </a:ln>
          </p:spPr>
          <p:style>
            <a:lnRef idx="0"/>
            <a:fillRef idx="0"/>
            <a:effectRef idx="0"/>
            <a:fontRef idx="minor"/>
          </p:style>
          <p:txBody>
            <a:bodyPr lIns="0" rIns="0" tIns="0" bIns="0" anchor="t">
              <a:spAutoFit/>
            </a:bodyPr>
            <a:p>
              <a:pPr lvl="1" marL="241200" indent="-239760">
                <a:tabLst>
                  <a:tab algn="l" pos="0"/>
                  <a:tab algn="dec" pos="8002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a:t>
              </a:r>
              <a:r>
                <a:rPr b="0" lang="en-US" sz="1400" strike="noStrike" u="none">
                  <a:solidFill>
                    <a:srgbClr val="000000"/>
                  </a:solidFill>
                  <a:effectLst/>
                  <a:uFillTx/>
                  <a:latin typeface="Arial"/>
                </a:rPr>
                <a:t>	</a:t>
              </a:r>
              <a:r>
                <a:rPr b="0" lang="en-US" sz="1400" strike="noStrike" u="none">
                  <a:solidFill>
                    <a:srgbClr val="000000"/>
                  </a:solidFill>
                  <a:effectLst/>
                  <a:uFillTx/>
                  <a:latin typeface="Arial"/>
                </a:rPr>
                <a:t>Mainly telecom/datacom focused</a:t>
              </a:r>
              <a:endParaRPr b="0" lang="en-US" sz="1400" strike="noStrike" u="none">
                <a:solidFill>
                  <a:srgbClr val="000000"/>
                </a:solidFill>
                <a:effectLst/>
                <a:uFillTx/>
                <a:latin typeface="Arial"/>
              </a:endParaRPr>
            </a:p>
            <a:p>
              <a:pPr lvl="1" marL="241200" indent="-239760">
                <a:tabLst>
                  <a:tab algn="l" pos="0"/>
                  <a:tab algn="dec" pos="8002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a:t>
              </a:r>
              <a:r>
                <a:rPr b="0" lang="en-US" sz="1400" strike="noStrike" u="none">
                  <a:solidFill>
                    <a:srgbClr val="000000"/>
                  </a:solidFill>
                  <a:effectLst/>
                  <a:uFillTx/>
                  <a:latin typeface="Arial"/>
                </a:rPr>
                <a:t>	</a:t>
              </a:r>
              <a:r>
                <a:rPr b="0" lang="en-US" sz="1400" strike="noStrike" u="none">
                  <a:solidFill>
                    <a:srgbClr val="000000"/>
                  </a:solidFill>
                  <a:effectLst/>
                  <a:uFillTx/>
                  <a:latin typeface="Arial"/>
                </a:rPr>
                <a:t>Potentially high level of influence on customers’ telecom buying decisions</a:t>
              </a:r>
              <a:endParaRPr b="0" lang="en-US" sz="1400" strike="noStrike" u="none">
                <a:solidFill>
                  <a:srgbClr val="000000"/>
                </a:solidFill>
                <a:effectLst/>
                <a:uFillTx/>
                <a:latin typeface="Arial"/>
              </a:endParaRPr>
            </a:p>
            <a:p>
              <a:pPr lvl="1" marL="241200" indent="-239760">
                <a:tabLst>
                  <a:tab algn="l" pos="0"/>
                  <a:tab algn="dec" pos="8002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a:t>
              </a:r>
              <a:r>
                <a:rPr b="0" lang="en-US" sz="1400" strike="noStrike" u="none">
                  <a:solidFill>
                    <a:srgbClr val="000000"/>
                  </a:solidFill>
                  <a:effectLst/>
                  <a:uFillTx/>
                  <a:latin typeface="Arial"/>
                </a:rPr>
                <a:t>	</a:t>
              </a:r>
              <a:r>
                <a:rPr b="0" lang="en-US" sz="1400" strike="noStrike" u="none">
                  <a:solidFill>
                    <a:srgbClr val="000000"/>
                  </a:solidFill>
                  <a:effectLst/>
                  <a:uFillTx/>
                  <a:latin typeface="Arial"/>
                </a:rPr>
                <a:t>“Tier 2” and emerging players may need financial products</a:t>
              </a:r>
              <a:endParaRPr b="0" lang="en-US" sz="1400" strike="noStrike" u="none">
                <a:solidFill>
                  <a:srgbClr val="000000"/>
                </a:solidFill>
                <a:effectLst/>
                <a:uFillTx/>
                <a:latin typeface="Arial"/>
              </a:endParaRPr>
            </a:p>
            <a:p>
              <a:pPr lvl="1" marL="241200" indent="-239760">
                <a:tabLst>
                  <a:tab algn="l" pos="0"/>
                  <a:tab algn="dec" pos="8002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a:t>
              </a:r>
              <a:r>
                <a:rPr b="0" lang="en-US" sz="1400" strike="noStrike" u="none">
                  <a:solidFill>
                    <a:srgbClr val="000000"/>
                  </a:solidFill>
                  <a:effectLst/>
                  <a:uFillTx/>
                  <a:latin typeface="Arial"/>
                </a:rPr>
                <a:t>	</a:t>
              </a:r>
              <a:r>
                <a:rPr b="0" lang="en-US" sz="1400" strike="noStrike" u="none">
                  <a:solidFill>
                    <a:srgbClr val="000000"/>
                  </a:solidFill>
                  <a:effectLst/>
                  <a:uFillTx/>
                  <a:latin typeface="Arial"/>
                </a:rPr>
                <a:t>Balance sheet consists of potentially manageable data center assets</a:t>
              </a:r>
              <a:endParaRPr b="0" lang="en-US" sz="1400" strike="noStrike" u="none">
                <a:solidFill>
                  <a:srgbClr val="000000"/>
                </a:solidFill>
                <a:effectLst/>
                <a:uFillTx/>
                <a:latin typeface="Arial"/>
              </a:endParaRPr>
            </a:p>
            <a:p>
              <a:pPr lvl="1" marL="241200" indent="-239760">
                <a:tabLst>
                  <a:tab algn="l" pos="0"/>
                  <a:tab algn="dec" pos="8002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a:t>
              </a:r>
              <a:r>
                <a:rPr b="0" lang="en-US" sz="1400" strike="noStrike" u="none">
                  <a:solidFill>
                    <a:srgbClr val="000000"/>
                  </a:solidFill>
                  <a:effectLst/>
                  <a:uFillTx/>
                  <a:latin typeface="Arial"/>
                </a:rPr>
                <a:t>	</a:t>
              </a:r>
              <a:r>
                <a:rPr b="0" lang="en-US" sz="1400" strike="noStrike" u="none">
                  <a:solidFill>
                    <a:srgbClr val="000000"/>
                  </a:solidFill>
                  <a:effectLst/>
                  <a:uFillTx/>
                  <a:latin typeface="Arial"/>
                </a:rPr>
                <a:t>May potentially have existing long-term relationships/ contracts for bandwidth</a:t>
              </a:r>
              <a:endParaRPr b="0" lang="en-US" sz="1400" strike="noStrike" u="none">
                <a:solidFill>
                  <a:srgbClr val="000000"/>
                </a:solidFill>
                <a:effectLst/>
                <a:uFillTx/>
                <a:latin typeface="Arial"/>
              </a:endParaRPr>
            </a:p>
            <a:p>
              <a:pPr lvl="1" marL="241200" indent="-239760">
                <a:tabLst>
                  <a:tab algn="l" pos="0"/>
                  <a:tab algn="dec" pos="8002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400" strike="noStrike" u="none">
                <a:solidFill>
                  <a:srgbClr val="000000"/>
                </a:solidFill>
                <a:effectLst/>
                <a:uFillTx/>
                <a:latin typeface="Arial"/>
              </a:endParaRPr>
            </a:p>
            <a:p>
              <a:pPr lvl="1" marL="241200" indent="-239760">
                <a:tabLst>
                  <a:tab algn="l" pos="0"/>
                  <a:tab algn="dec" pos="8002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400" strike="noStrike" u="none">
                <a:solidFill>
                  <a:srgbClr val="000000"/>
                </a:solidFill>
                <a:effectLst/>
                <a:uFillTx/>
                <a:latin typeface="Arial"/>
              </a:endParaRPr>
            </a:p>
            <a:p>
              <a:pPr lvl="1" marL="241200" indent="-239760">
                <a:tabLst>
                  <a:tab algn="l" pos="0"/>
                  <a:tab algn="dec" pos="8002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a:t>
              </a:r>
              <a:r>
                <a:rPr b="0" lang="en-US" sz="1400" strike="noStrike" u="none">
                  <a:solidFill>
                    <a:srgbClr val="000000"/>
                  </a:solidFill>
                  <a:effectLst/>
                  <a:uFillTx/>
                  <a:latin typeface="Arial"/>
                </a:rPr>
                <a:t>	</a:t>
              </a:r>
              <a:r>
                <a:rPr b="0" lang="en-US" sz="1400" strike="noStrike" u="none">
                  <a:solidFill>
                    <a:srgbClr val="000000"/>
                  </a:solidFill>
                  <a:effectLst/>
                  <a:uFillTx/>
                  <a:latin typeface="Arial"/>
                </a:rPr>
                <a:t>Providers are ultimate telecom buying decision makers</a:t>
              </a:r>
              <a:endParaRPr b="0" lang="en-US" sz="1400" strike="noStrike" u="none">
                <a:solidFill>
                  <a:srgbClr val="000000"/>
                </a:solidFill>
                <a:effectLst/>
                <a:uFillTx/>
                <a:latin typeface="Arial"/>
              </a:endParaRPr>
            </a:p>
            <a:p>
              <a:pPr lvl="1" marL="241200" indent="-239760">
                <a:tabLst>
                  <a:tab algn="l" pos="0"/>
                  <a:tab algn="dec" pos="8002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a:t>
              </a:r>
              <a:r>
                <a:rPr b="0" lang="en-US" sz="1400" strike="noStrike" u="none">
                  <a:solidFill>
                    <a:srgbClr val="000000"/>
                  </a:solidFill>
                  <a:effectLst/>
                  <a:uFillTx/>
                  <a:latin typeface="Arial"/>
                </a:rPr>
                <a:t>	</a:t>
              </a:r>
              <a:r>
                <a:rPr b="0" lang="en-US" sz="1400" strike="noStrike" u="none">
                  <a:solidFill>
                    <a:srgbClr val="000000"/>
                  </a:solidFill>
                  <a:effectLst/>
                  <a:uFillTx/>
                  <a:latin typeface="Arial"/>
                </a:rPr>
                <a:t>Balance sheet consists of potentially monetizable data center assets</a:t>
              </a:r>
              <a:endParaRPr b="0" lang="en-US" sz="1400" strike="noStrike" u="none">
                <a:solidFill>
                  <a:srgbClr val="000000"/>
                </a:solidFill>
                <a:effectLst/>
                <a:uFillTx/>
                <a:latin typeface="Arial"/>
              </a:endParaRPr>
            </a:p>
            <a:p>
              <a:pPr lvl="1" marL="241200" indent="-239760">
                <a:tabLst>
                  <a:tab algn="l" pos="0"/>
                  <a:tab algn="dec" pos="8002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400" strike="noStrike" u="none">
                <a:solidFill>
                  <a:srgbClr val="000000"/>
                </a:solidFill>
                <a:effectLst/>
                <a:uFillTx/>
                <a:latin typeface="Arial"/>
              </a:endParaRPr>
            </a:p>
            <a:p>
              <a:pPr lvl="1" marL="241200" indent="-239760">
                <a:tabLst>
                  <a:tab algn="l" pos="0"/>
                  <a:tab algn="dec" pos="8002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a:t>
              </a:r>
              <a:r>
                <a:rPr b="0" lang="en-US" sz="1400" strike="noStrike" u="none">
                  <a:solidFill>
                    <a:srgbClr val="000000"/>
                  </a:solidFill>
                  <a:effectLst/>
                  <a:uFillTx/>
                  <a:latin typeface="Arial"/>
                </a:rPr>
                <a:t>	</a:t>
              </a:r>
              <a:r>
                <a:rPr b="0" lang="en-US" sz="1400" strike="noStrike" u="none">
                  <a:solidFill>
                    <a:srgbClr val="000000"/>
                  </a:solidFill>
                  <a:effectLst/>
                  <a:uFillTx/>
                  <a:latin typeface="Arial"/>
                </a:rPr>
                <a:t>Providers seeking new lines of services to introduce to customers</a:t>
              </a:r>
              <a:endParaRPr b="0" lang="en-US" sz="1400" strike="noStrike" u="none">
                <a:solidFill>
                  <a:srgbClr val="000000"/>
                </a:solidFill>
                <a:effectLst/>
                <a:uFillTx/>
                <a:latin typeface="Arial"/>
              </a:endParaRPr>
            </a:p>
            <a:p>
              <a:pPr lvl="1" marL="241200" indent="-239760">
                <a:tabLst>
                  <a:tab algn="l" pos="0"/>
                  <a:tab algn="dec" pos="8002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a:t>
              </a:r>
              <a:r>
                <a:rPr b="0" lang="en-US" sz="1400" strike="noStrike" u="none">
                  <a:solidFill>
                    <a:srgbClr val="000000"/>
                  </a:solidFill>
                  <a:effectLst/>
                  <a:uFillTx/>
                  <a:latin typeface="Arial"/>
                </a:rPr>
                <a:t>	</a:t>
              </a:r>
              <a:r>
                <a:rPr b="0" lang="en-US" sz="1400" strike="noStrike" u="none">
                  <a:solidFill>
                    <a:srgbClr val="000000"/>
                  </a:solidFill>
                  <a:effectLst/>
                  <a:uFillTx/>
                  <a:latin typeface="Arial"/>
                </a:rPr>
                <a:t>Operations not necessarily linked to telecom/datacom products</a:t>
              </a:r>
              <a:endParaRPr b="0" lang="en-US" sz="1400" strike="noStrike" u="none">
                <a:solidFill>
                  <a:srgbClr val="000000"/>
                </a:solidFill>
                <a:effectLst/>
                <a:uFillTx/>
                <a:latin typeface="Arial"/>
              </a:endParaRPr>
            </a:p>
            <a:p>
              <a:pPr lvl="1" marL="241200" indent="-239760">
                <a:tabLst>
                  <a:tab algn="l" pos="0"/>
                  <a:tab algn="dec" pos="8002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400" strike="noStrike" u="none">
                <a:solidFill>
                  <a:srgbClr val="000000"/>
                </a:solidFill>
                <a:effectLst/>
                <a:uFillTx/>
                <a:latin typeface="Arial"/>
              </a:endParaRPr>
            </a:p>
            <a:p>
              <a:pPr lvl="1" marL="241200" indent="-239760">
                <a:tabLst>
                  <a:tab algn="l" pos="0"/>
                  <a:tab algn="dec" pos="8002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a:t>
              </a:r>
              <a:r>
                <a:rPr b="0" lang="en-US" sz="1400" strike="noStrike" u="none">
                  <a:solidFill>
                    <a:srgbClr val="000000"/>
                  </a:solidFill>
                  <a:effectLst/>
                  <a:uFillTx/>
                  <a:latin typeface="Arial"/>
                </a:rPr>
                <a:t>	</a:t>
              </a:r>
              <a:r>
                <a:rPr b="0" lang="en-US" sz="1400" strike="noStrike" u="none">
                  <a:solidFill>
                    <a:srgbClr val="000000"/>
                  </a:solidFill>
                  <a:effectLst/>
                  <a:uFillTx/>
                  <a:latin typeface="Arial"/>
                </a:rPr>
                <a:t>Providers seeking new lines of services to introduce to customers</a:t>
              </a:r>
              <a:endParaRPr b="0" lang="en-US" sz="1400" strike="noStrike" u="none">
                <a:solidFill>
                  <a:srgbClr val="000000"/>
                </a:solidFill>
                <a:effectLst/>
                <a:uFillTx/>
                <a:latin typeface="Arial"/>
              </a:endParaRPr>
            </a:p>
            <a:p>
              <a:pPr lvl="1" marL="241200" indent="-239760">
                <a:tabLst>
                  <a:tab algn="l" pos="0"/>
                  <a:tab algn="dec" pos="8002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a:t>
              </a:r>
              <a:r>
                <a:rPr b="0" lang="en-US" sz="1400" strike="noStrike" u="none">
                  <a:solidFill>
                    <a:srgbClr val="000000"/>
                  </a:solidFill>
                  <a:effectLst/>
                  <a:uFillTx/>
                  <a:latin typeface="Arial"/>
                </a:rPr>
                <a:t>	</a:t>
              </a:r>
              <a:r>
                <a:rPr b="0" lang="en-US" sz="1400" strike="noStrike" u="none">
                  <a:solidFill>
                    <a:srgbClr val="000000"/>
                  </a:solidFill>
                  <a:effectLst/>
                  <a:uFillTx/>
                  <a:latin typeface="Arial"/>
                </a:rPr>
                <a:t>Channel customers’ datacom spend is small portion of</a:t>
              </a:r>
              <a:br>
                <a:rPr sz="1400"/>
              </a:br>
              <a:r>
                <a:rPr b="0" lang="en-US" sz="1400" strike="noStrike" u="none">
                  <a:solidFill>
                    <a:srgbClr val="000000"/>
                  </a:solidFill>
                  <a:effectLst/>
                  <a:uFillTx/>
                  <a:latin typeface="Arial"/>
                </a:rPr>
                <a:t>overall costs, thus garners minimal mindshare</a:t>
              </a:r>
              <a:endParaRPr b="0" lang="en-US" sz="1400" strike="noStrike" u="none">
                <a:solidFill>
                  <a:srgbClr val="000000"/>
                </a:solidFill>
                <a:effectLst/>
                <a:uFillTx/>
                <a:latin typeface="Arial"/>
              </a:endParaRPr>
            </a:p>
            <a:p>
              <a:pPr lvl="1" marL="241200" indent="-239760">
                <a:tabLst>
                  <a:tab algn="l" pos="0"/>
                  <a:tab algn="dec" pos="8002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a:t>
              </a:r>
              <a:r>
                <a:rPr b="0" lang="en-US" sz="1400" strike="noStrike" u="none">
                  <a:solidFill>
                    <a:srgbClr val="000000"/>
                  </a:solidFill>
                  <a:effectLst/>
                  <a:uFillTx/>
                  <a:latin typeface="Arial"/>
                </a:rPr>
                <a:t>	</a:t>
              </a:r>
              <a:r>
                <a:rPr b="0" lang="en-US" sz="1400" strike="noStrike" u="none">
                  <a:solidFill>
                    <a:srgbClr val="000000"/>
                  </a:solidFill>
                  <a:effectLst/>
                  <a:uFillTx/>
                  <a:latin typeface="Arial"/>
                </a:rPr>
                <a:t>Providers have limited influence upon customers’ telecom buying decisions</a:t>
              </a:r>
              <a:endParaRPr b="0" lang="en-US" sz="1400" strike="noStrike" u="none">
                <a:solidFill>
                  <a:srgbClr val="000000"/>
                </a:solidFill>
                <a:effectLst/>
                <a:uFillTx/>
                <a:latin typeface="Arial"/>
              </a:endParaRPr>
            </a:p>
          </p:txBody>
        </p:sp>
      </p:grpSp>
      <p:sp>
        <p:nvSpPr>
          <p:cNvPr id="841" name="PlaceHolder 1"/>
          <p:cNvSpPr>
            <a:spLocks noGrp="1"/>
          </p:cNvSpPr>
          <p:nvPr>
            <p:ph type="title"/>
          </p:nvPr>
        </p:nvSpPr>
        <p:spPr>
          <a:xfrm>
            <a:off x="139320" y="227160"/>
            <a:ext cx="8591400" cy="289800"/>
          </a:xfrm>
          <a:prstGeom prst="rect">
            <a:avLst/>
          </a:prstGeom>
          <a:noFill/>
          <a:ln w="0">
            <a:noFill/>
          </a:ln>
        </p:spPr>
        <p:txBody>
          <a:bodyPr lIns="0" rIns="0" tIns="0" bIns="0" anchor="t">
            <a:spAutoFit/>
          </a:bodyPr>
          <a:p>
            <a:pPr indent="0">
              <a:buNone/>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900" strike="noStrike" u="none">
                <a:solidFill>
                  <a:srgbClr val="000000"/>
                </a:solidFill>
                <a:effectLst/>
                <a:uFillTx/>
                <a:latin typeface="Arial"/>
              </a:rPr>
              <a:t>CHANNEL ASSESSMENT</a:t>
            </a:r>
            <a:endParaRPr b="1" lang="en-US" sz="1900" strike="noStrike" u="none">
              <a:solidFill>
                <a:srgbClr val="000000"/>
              </a:solidFill>
              <a:effectLst/>
              <a:uFillTx/>
              <a:latin typeface="Arial"/>
            </a:endParaRPr>
          </a:p>
        </p:txBody>
      </p:sp>
      <p:sp>
        <p:nvSpPr>
          <p:cNvPr id="3" name="PlaceHolder 2"/>
          <p:cNvSpPr>
            <a:spLocks noGrp="1"/>
          </p:cNvSpPr>
          <p:nvPr>
            <p:ph type="sldNum" idx="2"/>
          </p:nvPr>
        </p:nvSpPr>
        <p:spPr/>
        <p:txBody>
          <a:bodyPr/>
          <a:p>
            <a:fld id="{7ECC55E7-4C87-4DED-B490-4E19C59C46A0}" type="slidenum">
              <a:t>29</a:t>
            </a:fld>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63" name=""/>
          <p:cNvSpPr/>
          <p:nvPr/>
        </p:nvSpPr>
        <p:spPr>
          <a:xfrm>
            <a:off x="2168640" y="4133880"/>
            <a:ext cx="4073400" cy="1612800"/>
          </a:xfrm>
          <a:prstGeom prst="rect">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64" name=""/>
          <p:cNvSpPr/>
          <p:nvPr/>
        </p:nvSpPr>
        <p:spPr>
          <a:xfrm>
            <a:off x="2168640" y="1023840"/>
            <a:ext cx="4073400" cy="2997360"/>
          </a:xfrm>
          <a:prstGeom prst="rect">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grpSp>
        <p:nvGrpSpPr>
          <p:cNvPr id="65" name="McK Sticker"/>
          <p:cNvGrpSpPr/>
          <p:nvPr/>
        </p:nvGrpSpPr>
        <p:grpSpPr>
          <a:xfrm>
            <a:off x="7413480" y="284040"/>
            <a:ext cx="1316520" cy="215640"/>
            <a:chOff x="7413480" y="284040"/>
            <a:chExt cx="1316520" cy="215640"/>
          </a:xfrm>
        </p:grpSpPr>
        <p:sp>
          <p:nvSpPr>
            <p:cNvPr id="66" name="McK Footnote"/>
            <p:cNvSpPr/>
            <p:nvPr/>
          </p:nvSpPr>
          <p:spPr>
            <a:xfrm>
              <a:off x="7416720" y="299880"/>
              <a:ext cx="1313280" cy="183240"/>
            </a:xfrm>
            <a:prstGeom prst="rect">
              <a:avLst/>
            </a:prstGeom>
            <a:noFill/>
            <a:ln w="0">
              <a:noFill/>
            </a:ln>
          </p:spPr>
          <p:style>
            <a:lnRef idx="0"/>
            <a:fillRef idx="0"/>
            <a:effectRef idx="0"/>
            <a:fontRef idx="minor"/>
          </p:style>
          <p:txBody>
            <a:bodyPr wrap="none" lIns="0" rIns="0" tIns="0" bIns="0" anchor="t">
              <a:spAutoFit/>
            </a:bodyPr>
            <a:p>
              <a:pPr algn="r">
                <a:tabLst>
                  <a:tab algn="l" pos="0"/>
                  <a:tab algn="l" pos="812880"/>
                  <a:tab algn="l" pos="1625760"/>
                  <a:tab algn="l" pos="2438280"/>
                  <a:tab algn="l" pos="3251160"/>
                  <a:tab algn="l" pos="4064040"/>
                  <a:tab algn="l" pos="4876920"/>
                  <a:tab algn="l" pos="5689440"/>
                  <a:tab algn="l" pos="6502320"/>
                  <a:tab algn="l" pos="7315200"/>
                  <a:tab algn="l" pos="8128080"/>
                  <a:tab algn="l" pos="8940960"/>
                  <a:tab algn="l" pos="9753480"/>
                  <a:tab algn="l" pos="10566360"/>
                </a:tabLst>
              </a:pPr>
              <a:r>
                <a:rPr b="0" i="1" lang="en-US" sz="1200" strike="noStrike" u="none">
                  <a:solidFill>
                    <a:srgbClr val="000000"/>
                  </a:solidFill>
                  <a:effectLst/>
                  <a:uFillTx/>
                  <a:latin typeface="Arial"/>
                </a:rPr>
                <a:t>FOR DISCUSSION</a:t>
              </a:r>
              <a:endParaRPr b="0" lang="en-US" sz="1200" strike="noStrike" u="none">
                <a:solidFill>
                  <a:srgbClr val="000000"/>
                </a:solidFill>
                <a:effectLst/>
                <a:uFillTx/>
                <a:latin typeface="Arial"/>
              </a:endParaRPr>
            </a:p>
          </p:txBody>
        </p:sp>
        <p:grpSp>
          <p:nvGrpSpPr>
            <p:cNvPr id="67" name=""/>
            <p:cNvGrpSpPr/>
            <p:nvPr/>
          </p:nvGrpSpPr>
          <p:grpSpPr>
            <a:xfrm>
              <a:off x="7413480" y="284040"/>
              <a:ext cx="1316160" cy="215640"/>
              <a:chOff x="7413480" y="284040"/>
              <a:chExt cx="1316160" cy="215640"/>
            </a:xfrm>
          </p:grpSpPr>
          <p:sp>
            <p:nvSpPr>
              <p:cNvPr id="68" name=""/>
              <p:cNvSpPr/>
              <p:nvPr/>
            </p:nvSpPr>
            <p:spPr>
              <a:xfrm>
                <a:off x="7413480" y="284040"/>
                <a:ext cx="1316160" cy="0"/>
              </a:xfrm>
              <a:prstGeom prst="line">
                <a:avLst/>
              </a:prstGeom>
              <a:ln w="1260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69" name=""/>
              <p:cNvSpPr/>
              <p:nvPr/>
            </p:nvSpPr>
            <p:spPr>
              <a:xfrm>
                <a:off x="7413480" y="499680"/>
                <a:ext cx="1316160" cy="0"/>
              </a:xfrm>
              <a:prstGeom prst="line">
                <a:avLst/>
              </a:prstGeom>
              <a:ln w="1260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grpSp>
      </p:grpSp>
      <p:sp>
        <p:nvSpPr>
          <p:cNvPr id="70" name="PlaceHolder 1"/>
          <p:cNvSpPr>
            <a:spLocks noGrp="1"/>
          </p:cNvSpPr>
          <p:nvPr>
            <p:ph type="title"/>
          </p:nvPr>
        </p:nvSpPr>
        <p:spPr>
          <a:xfrm>
            <a:off x="139320" y="227160"/>
            <a:ext cx="8591400" cy="289800"/>
          </a:xfrm>
          <a:prstGeom prst="rect">
            <a:avLst/>
          </a:prstGeom>
          <a:noFill/>
          <a:ln w="0">
            <a:noFill/>
          </a:ln>
        </p:spPr>
        <p:txBody>
          <a:bodyPr lIns="0" rIns="0" tIns="0" bIns="0" anchor="t">
            <a:spAutoFit/>
          </a:bodyPr>
          <a:p>
            <a:pPr indent="0">
              <a:buNone/>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900" strike="noStrike" u="none">
                <a:solidFill>
                  <a:srgbClr val="000000"/>
                </a:solidFill>
                <a:effectLst/>
                <a:uFillTx/>
                <a:latin typeface="Arial"/>
              </a:rPr>
              <a:t>ENTERPRISE ORIGINATION HIGH-LEVEL WORK PLAN</a:t>
            </a:r>
            <a:endParaRPr b="1" lang="en-US" sz="1900" strike="noStrike" u="none">
              <a:solidFill>
                <a:srgbClr val="000000"/>
              </a:solidFill>
              <a:effectLst/>
              <a:uFillTx/>
              <a:latin typeface="Arial"/>
            </a:endParaRPr>
          </a:p>
        </p:txBody>
      </p:sp>
      <p:sp>
        <p:nvSpPr>
          <p:cNvPr id="71" name=""/>
          <p:cNvSpPr/>
          <p:nvPr/>
        </p:nvSpPr>
        <p:spPr>
          <a:xfrm>
            <a:off x="2346480" y="1317600"/>
            <a:ext cx="3806640" cy="4562280"/>
          </a:xfrm>
          <a:prstGeom prst="rect">
            <a:avLst/>
          </a:prstGeom>
          <a:noFill/>
          <a:ln w="0">
            <a:noFill/>
          </a:ln>
        </p:spPr>
        <p:style>
          <a:lnRef idx="0"/>
          <a:fillRef idx="0"/>
          <a:effectRef idx="0"/>
          <a:fontRef idx="minor"/>
        </p:style>
        <p:txBody>
          <a:bodyPr lIns="0" rIns="0" tIns="0" bIns="0" anchor="t">
            <a:spAutoFit/>
          </a:bodyPr>
          <a:p>
            <a:pPr lvl="1" marL="144360" indent="-14292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Customer needs and buying patterns</a:t>
            </a:r>
            <a:endParaRPr b="0" lang="en-US" sz="1600" strike="noStrike" u="none">
              <a:solidFill>
                <a:srgbClr val="000000"/>
              </a:solidFill>
              <a:effectLst/>
              <a:uFillTx/>
              <a:latin typeface="Arial"/>
            </a:endParaRPr>
          </a:p>
          <a:p>
            <a:pPr lvl="1" marL="144360" indent="-14292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Prioritize customer segments</a:t>
            </a:r>
            <a:endParaRPr b="0" lang="en-US" sz="1600" strike="noStrike" u="none">
              <a:solidFill>
                <a:srgbClr val="000000"/>
              </a:solidFill>
              <a:effectLst/>
              <a:uFillTx/>
              <a:latin typeface="Arial"/>
            </a:endParaRPr>
          </a:p>
          <a:p>
            <a:pPr lvl="1" marL="144360" indent="-14292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600" strike="noStrike" u="none">
              <a:solidFill>
                <a:srgbClr val="000000"/>
              </a:solidFill>
              <a:effectLst/>
              <a:uFillTx/>
              <a:latin typeface="Arial"/>
            </a:endParaRPr>
          </a:p>
          <a:p>
            <a:pPr lvl="1" marL="144360" indent="-14292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600" strike="noStrike" u="none">
              <a:solidFill>
                <a:srgbClr val="000000"/>
              </a:solidFill>
              <a:effectLst/>
              <a:uFillTx/>
              <a:latin typeface="Arial"/>
            </a:endParaRPr>
          </a:p>
          <a:p>
            <a:pPr lvl="1" marL="144360" indent="-14292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600" strike="noStrike" u="none">
              <a:solidFill>
                <a:srgbClr val="000000"/>
              </a:solidFill>
              <a:effectLst/>
              <a:uFillTx/>
              <a:latin typeface="Arial"/>
            </a:endParaRPr>
          </a:p>
          <a:p>
            <a:pPr lvl="1" marL="144360" indent="-14292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600" strike="noStrike" u="none">
              <a:solidFill>
                <a:srgbClr val="000000"/>
              </a:solidFill>
              <a:effectLst/>
              <a:uFillTx/>
              <a:latin typeface="Arial"/>
            </a:endParaRPr>
          </a:p>
          <a:p>
            <a:pPr lvl="1" marL="144360" indent="-14292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Competitiveness of EBS’ product suite</a:t>
            </a:r>
            <a:endParaRPr b="0" lang="en-US" sz="1600" strike="noStrike" u="none">
              <a:solidFill>
                <a:srgbClr val="000000"/>
              </a:solidFill>
              <a:effectLst/>
              <a:uFillTx/>
              <a:latin typeface="Arial"/>
            </a:endParaRPr>
          </a:p>
          <a:p>
            <a:pPr lvl="1" marL="144360" indent="-14292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Develop product hypothesis</a:t>
            </a:r>
            <a:endParaRPr b="0" lang="en-US" sz="1600" strike="noStrike" u="none">
              <a:solidFill>
                <a:srgbClr val="000000"/>
              </a:solidFill>
              <a:effectLst/>
              <a:uFillTx/>
              <a:latin typeface="Arial"/>
            </a:endParaRPr>
          </a:p>
          <a:p>
            <a:pPr lvl="1" marL="144360" indent="-14292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Economic model</a:t>
            </a:r>
            <a:endParaRPr b="0" lang="en-US" sz="1600" strike="noStrike" u="none">
              <a:solidFill>
                <a:srgbClr val="000000"/>
              </a:solidFill>
              <a:effectLst/>
              <a:uFillTx/>
              <a:latin typeface="Arial"/>
            </a:endParaRPr>
          </a:p>
          <a:p>
            <a:pPr lvl="1" marL="144360" indent="-14292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Integration with VAR/channel offerings</a:t>
            </a:r>
            <a:endParaRPr b="0" lang="en-US" sz="1600" strike="noStrike" u="none">
              <a:solidFill>
                <a:srgbClr val="000000"/>
              </a:solidFill>
              <a:effectLst/>
              <a:uFillTx/>
              <a:latin typeface="Arial"/>
            </a:endParaRPr>
          </a:p>
          <a:p>
            <a:pPr lvl="1" marL="144360" indent="-14292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Customer diagnostic tools</a:t>
            </a:r>
            <a:endParaRPr b="0" lang="en-US" sz="1600" strike="noStrike" u="none">
              <a:solidFill>
                <a:srgbClr val="000000"/>
              </a:solidFill>
              <a:effectLst/>
              <a:uFillTx/>
              <a:latin typeface="Arial"/>
            </a:endParaRPr>
          </a:p>
          <a:p>
            <a:pPr lvl="1" marL="144360" indent="-14292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600" strike="noStrike" u="none">
              <a:solidFill>
                <a:srgbClr val="000000"/>
              </a:solidFill>
              <a:effectLst/>
              <a:uFillTx/>
              <a:latin typeface="Arial"/>
            </a:endParaRPr>
          </a:p>
          <a:p>
            <a:pPr lvl="1" marL="144360" indent="-14292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600" strike="noStrike" u="none">
              <a:solidFill>
                <a:srgbClr val="000000"/>
              </a:solidFill>
              <a:effectLst/>
              <a:uFillTx/>
              <a:latin typeface="Arial"/>
            </a:endParaRPr>
          </a:p>
          <a:p>
            <a:pPr lvl="1" marL="144360" indent="-14292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Product acceptance</a:t>
            </a:r>
            <a:endParaRPr b="0" lang="en-US" sz="1600" strike="noStrike" u="none">
              <a:solidFill>
                <a:srgbClr val="000000"/>
              </a:solidFill>
              <a:effectLst/>
              <a:uFillTx/>
              <a:latin typeface="Arial"/>
            </a:endParaRPr>
          </a:p>
          <a:p>
            <a:pPr lvl="1" marL="144360" indent="-14292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Required capabilities</a:t>
            </a:r>
            <a:endParaRPr b="0" lang="en-US" sz="1600" strike="noStrike" u="none">
              <a:solidFill>
                <a:srgbClr val="000000"/>
              </a:solidFill>
              <a:effectLst/>
              <a:uFillTx/>
              <a:latin typeface="Arial"/>
            </a:endParaRPr>
          </a:p>
          <a:p>
            <a:pPr lvl="1" marL="144360" indent="-14292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Means to fill capability gaps</a:t>
            </a:r>
            <a:endParaRPr b="0" lang="en-US" sz="1600" strike="noStrike" u="none">
              <a:solidFill>
                <a:srgbClr val="000000"/>
              </a:solidFill>
              <a:effectLst/>
              <a:uFillTx/>
              <a:latin typeface="Arial"/>
            </a:endParaRPr>
          </a:p>
          <a:p>
            <a:pPr lvl="1" marL="144360" indent="-14292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“Marquee account” customers with a view</a:t>
            </a:r>
            <a:endParaRPr b="0" lang="en-US" sz="1600" strike="noStrike" u="none">
              <a:solidFill>
                <a:srgbClr val="000000"/>
              </a:solidFill>
              <a:effectLst/>
              <a:uFillTx/>
              <a:latin typeface="Arial"/>
            </a:endParaRPr>
          </a:p>
        </p:txBody>
      </p:sp>
      <p:sp>
        <p:nvSpPr>
          <p:cNvPr id="72" name=""/>
          <p:cNvSpPr/>
          <p:nvPr/>
        </p:nvSpPr>
        <p:spPr>
          <a:xfrm>
            <a:off x="387360" y="1228680"/>
            <a:ext cx="1608120" cy="914400"/>
          </a:xfrm>
          <a:prstGeom prst="rect">
            <a:avLst/>
          </a:prstGeom>
          <a:solidFill>
            <a:srgbClr val="ffffff"/>
          </a:solidFill>
          <a:ln w="12600">
            <a:solidFill>
              <a:srgbClr val="000000"/>
            </a:solidFill>
            <a:miter/>
          </a:ln>
        </p:spPr>
        <p:style>
          <a:lnRef idx="0"/>
          <a:fillRef idx="0"/>
          <a:effectRef idx="0"/>
          <a:fontRef idx="minor"/>
        </p:style>
        <p:txBody>
          <a:bodyPr lIns="90000" rIns="90000" tIns="91440" bIns="91440" anchor="t">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600" strike="noStrike" u="none">
                <a:solidFill>
                  <a:srgbClr val="000000"/>
                </a:solidFill>
                <a:effectLst/>
                <a:uFillTx/>
                <a:latin typeface="Arial"/>
              </a:rPr>
              <a:t>Customer segment prioritization</a:t>
            </a:r>
            <a:endParaRPr b="0" lang="en-US" sz="1600" strike="noStrike" u="none">
              <a:solidFill>
                <a:srgbClr val="000000"/>
              </a:solidFill>
              <a:effectLst/>
              <a:uFillTx/>
              <a:latin typeface="Arial"/>
            </a:endParaRPr>
          </a:p>
        </p:txBody>
      </p:sp>
      <p:sp>
        <p:nvSpPr>
          <p:cNvPr id="73" name=""/>
          <p:cNvSpPr/>
          <p:nvPr/>
        </p:nvSpPr>
        <p:spPr>
          <a:xfrm>
            <a:off x="387360" y="2695680"/>
            <a:ext cx="1608120" cy="933480"/>
          </a:xfrm>
          <a:prstGeom prst="rect">
            <a:avLst/>
          </a:prstGeom>
          <a:solidFill>
            <a:srgbClr val="ffffff"/>
          </a:solidFill>
          <a:ln w="12600">
            <a:solidFill>
              <a:srgbClr val="000000"/>
            </a:solidFill>
            <a:miter/>
          </a:ln>
        </p:spPr>
        <p:style>
          <a:lnRef idx="0"/>
          <a:fillRef idx="0"/>
          <a:effectRef idx="0"/>
          <a:fontRef idx="minor"/>
        </p:style>
        <p:txBody>
          <a:bodyPr lIns="90000" rIns="90000" tIns="91440" bIns="91440" anchor="t">
            <a:norm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600" strike="noStrike" u="none">
                <a:solidFill>
                  <a:srgbClr val="000000"/>
                </a:solidFill>
                <a:effectLst/>
                <a:uFillTx/>
                <a:latin typeface="Arial"/>
              </a:rPr>
              <a:t>Product development</a:t>
            </a:r>
            <a:endParaRPr b="0" lang="en-US" sz="1600" strike="noStrike" u="none">
              <a:solidFill>
                <a:srgbClr val="000000"/>
              </a:solidFill>
              <a:effectLst/>
              <a:uFillTx/>
              <a:latin typeface="Arial"/>
            </a:endParaRPr>
          </a:p>
        </p:txBody>
      </p:sp>
      <p:sp>
        <p:nvSpPr>
          <p:cNvPr id="74" name=""/>
          <p:cNvSpPr/>
          <p:nvPr/>
        </p:nvSpPr>
        <p:spPr>
          <a:xfrm>
            <a:off x="387360" y="4467240"/>
            <a:ext cx="1608120" cy="930240"/>
          </a:xfrm>
          <a:prstGeom prst="rect">
            <a:avLst/>
          </a:prstGeom>
          <a:solidFill>
            <a:srgbClr val="ffffff"/>
          </a:solidFill>
          <a:ln w="12600">
            <a:solidFill>
              <a:srgbClr val="000000"/>
            </a:solidFill>
            <a:miter/>
          </a:ln>
        </p:spPr>
        <p:style>
          <a:lnRef idx="0"/>
          <a:fillRef idx="0"/>
          <a:effectRef idx="0"/>
          <a:fontRef idx="minor"/>
        </p:style>
        <p:txBody>
          <a:bodyPr lIns="90000" rIns="90000" tIns="91440" bIns="91440" anchor="t">
            <a:norm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600" strike="noStrike" u="none">
                <a:solidFill>
                  <a:srgbClr val="000000"/>
                </a:solidFill>
                <a:effectLst/>
                <a:uFillTx/>
                <a:latin typeface="Arial"/>
              </a:rPr>
              <a:t>Go to market</a:t>
            </a:r>
            <a:endParaRPr b="0" lang="en-US" sz="1600" strike="noStrike" u="none">
              <a:solidFill>
                <a:srgbClr val="000000"/>
              </a:solidFill>
              <a:effectLst/>
              <a:uFillTx/>
              <a:latin typeface="Arial"/>
            </a:endParaRPr>
          </a:p>
        </p:txBody>
      </p:sp>
      <p:cxnSp>
        <p:nvCxnSpPr>
          <p:cNvPr id="75" name=""/>
          <p:cNvCxnSpPr>
            <a:stCxn id="72" idx="2"/>
            <a:endCxn id="73" idx="0"/>
          </p:cNvCxnSpPr>
          <p:nvPr/>
        </p:nvCxnSpPr>
        <p:spPr>
          <a:xfrm>
            <a:off x="1191960" y="2158560"/>
            <a:ext cx="1080" cy="537480"/>
          </a:xfrm>
          <a:prstGeom prst="straightConnector1">
            <a:avLst/>
          </a:prstGeom>
          <a:ln w="28440">
            <a:solidFill>
              <a:srgbClr val="000000"/>
            </a:solidFill>
            <a:miter/>
            <a:headEnd len="med" type="triangle" w="med"/>
            <a:tailEnd len="med" type="triangle" w="med"/>
          </a:ln>
        </p:spPr>
      </p:cxnSp>
      <p:cxnSp>
        <p:nvCxnSpPr>
          <p:cNvPr id="76" name=""/>
          <p:cNvCxnSpPr>
            <a:stCxn id="73" idx="2"/>
            <a:endCxn id="74" idx="0"/>
          </p:cNvCxnSpPr>
          <p:nvPr/>
        </p:nvCxnSpPr>
        <p:spPr>
          <a:xfrm>
            <a:off x="1191960" y="3629160"/>
            <a:ext cx="1080" cy="838800"/>
          </a:xfrm>
          <a:prstGeom prst="straightConnector1">
            <a:avLst/>
          </a:prstGeom>
          <a:ln w="28440">
            <a:solidFill>
              <a:srgbClr val="000000"/>
            </a:solidFill>
            <a:miter/>
            <a:tailEnd len="med" type="triangle" w="med"/>
          </a:ln>
        </p:spPr>
      </p:cxnSp>
      <p:sp>
        <p:nvSpPr>
          <p:cNvPr id="77" name=""/>
          <p:cNvSpPr/>
          <p:nvPr/>
        </p:nvSpPr>
        <p:spPr>
          <a:xfrm>
            <a:off x="6356520" y="3309840"/>
            <a:ext cx="317160" cy="2436840"/>
          </a:xfrm>
          <a:custGeom>
            <a:avLst/>
            <a:gdLst>
              <a:gd name="textAreaLeft" fmla="*/ 0 w 317160"/>
              <a:gd name="textAreaRight" fmla="*/ 114480 w 317160"/>
              <a:gd name="textAreaTop" fmla="*/ 63360 h 2436840"/>
              <a:gd name="textAreaBottom" fmla="*/ 2373480 h 2436840"/>
              <a:gd name="GluePoint1X" fmla="*/ 0 w 21600"/>
              <a:gd name="GluePoint1Y" fmla="*/ 0 h 21600"/>
              <a:gd name="GluePoint2X" fmla="*/ 0 w 21600"/>
              <a:gd name="GluePoint2Y" fmla="*/ 21600 h 21600"/>
              <a:gd name="GluePoint3X" fmla="*/ 21600 w 21600"/>
              <a:gd name="GluePoint3Y" fmla="*/ 10800 h 21600"/>
            </a:gdLst>
            <a:ahLst/>
            <a:cxnLst>
              <a:cxn ang="0">
                <a:pos x="GluePoint1X" y="GluePoint1Y"/>
              </a:cxn>
              <a:cxn ang="0">
                <a:pos x="GluePoint2X" y="GluePoint2Y"/>
              </a:cxn>
              <a:cxn ang="0">
                <a:pos x="GluePoint3X" y="GluePoint3Y"/>
              </a:cxn>
            </a:cxnLst>
            <a:rect l="textAreaLeft" t="textAreaTop" r="textAreaRight" b="textAreaBottom"/>
            <a:pathLst>
              <a:path w="21600" h="21600">
                <a:moveTo>
                  <a:pt x="0" y="0"/>
                </a:moveTo>
                <a:cubicBezTo>
                  <a:pt x="5400" y="0"/>
                  <a:pt x="10800" y="900"/>
                  <a:pt x="10800" y="1800"/>
                </a:cubicBezTo>
                <a:lnTo>
                  <a:pt x="10800" y="9000"/>
                </a:lnTo>
                <a:cubicBezTo>
                  <a:pt x="10800" y="9900"/>
                  <a:pt x="16200" y="10800"/>
                  <a:pt x="21600" y="10800"/>
                </a:cubicBezTo>
                <a:cubicBezTo>
                  <a:pt x="16200" y="10800"/>
                  <a:pt x="10800" y="11700"/>
                  <a:pt x="10800" y="12600"/>
                </a:cubicBezTo>
                <a:lnTo>
                  <a:pt x="10800" y="19800"/>
                </a:lnTo>
                <a:cubicBezTo>
                  <a:pt x="10800" y="20700"/>
                  <a:pt x="5400" y="21600"/>
                  <a:pt x="0" y="21600"/>
                </a:cubicBezTo>
              </a:path>
            </a:pathLst>
          </a:custGeom>
          <a:no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78" name=""/>
          <p:cNvSpPr/>
          <p:nvPr/>
        </p:nvSpPr>
        <p:spPr>
          <a:xfrm>
            <a:off x="2346480" y="1038240"/>
            <a:ext cx="766800" cy="244080"/>
          </a:xfrm>
          <a:prstGeom prst="rect">
            <a:avLst/>
          </a:prstGeom>
          <a:noFill/>
          <a:ln w="0">
            <a:noFill/>
          </a:ln>
        </p:spPr>
        <p:style>
          <a:lnRef idx="0"/>
          <a:fillRef idx="0"/>
          <a:effectRef idx="0"/>
          <a:fontRef idx="minor"/>
        </p:style>
        <p:txBody>
          <a:bodyPr wrap="none" lIns="0" rIns="0" tIns="0" bIns="0" anchor="t">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600" strike="noStrike" u="none">
                <a:solidFill>
                  <a:srgbClr val="000000"/>
                </a:solidFill>
                <a:effectLst/>
                <a:uFillTx/>
                <a:latin typeface="Arial"/>
              </a:rPr>
              <a:t>Phase 1</a:t>
            </a:r>
            <a:endParaRPr b="0" lang="en-US" sz="1600" strike="noStrike" u="none">
              <a:solidFill>
                <a:srgbClr val="000000"/>
              </a:solidFill>
              <a:effectLst/>
              <a:uFillTx/>
              <a:latin typeface="Arial"/>
            </a:endParaRPr>
          </a:p>
        </p:txBody>
      </p:sp>
      <p:sp>
        <p:nvSpPr>
          <p:cNvPr id="79" name=""/>
          <p:cNvSpPr/>
          <p:nvPr/>
        </p:nvSpPr>
        <p:spPr>
          <a:xfrm>
            <a:off x="2348280" y="4238640"/>
            <a:ext cx="1950120" cy="244080"/>
          </a:xfrm>
          <a:prstGeom prst="rect">
            <a:avLst/>
          </a:prstGeom>
          <a:noFill/>
          <a:ln w="0">
            <a:noFill/>
          </a:ln>
        </p:spPr>
        <p:style>
          <a:lnRef idx="0"/>
          <a:fillRef idx="0"/>
          <a:effectRef idx="0"/>
          <a:fontRef idx="minor"/>
        </p:style>
        <p:txBody>
          <a:bodyPr wrap="none" lIns="0" rIns="0" tIns="0" bIns="0" anchor="t">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600" strike="noStrike" u="none">
                <a:solidFill>
                  <a:srgbClr val="000000"/>
                </a:solidFill>
                <a:effectLst/>
                <a:uFillTx/>
                <a:latin typeface="Arial"/>
              </a:rPr>
              <a:t>Phase 2 – 4-6 weeks</a:t>
            </a:r>
            <a:endParaRPr b="0" lang="en-US" sz="1600" strike="noStrike" u="none">
              <a:solidFill>
                <a:srgbClr val="000000"/>
              </a:solidFill>
              <a:effectLst/>
              <a:uFillTx/>
              <a:latin typeface="Arial"/>
            </a:endParaRPr>
          </a:p>
        </p:txBody>
      </p:sp>
      <p:sp>
        <p:nvSpPr>
          <p:cNvPr id="80" name=""/>
          <p:cNvSpPr/>
          <p:nvPr/>
        </p:nvSpPr>
        <p:spPr>
          <a:xfrm>
            <a:off x="6791040" y="3019320"/>
            <a:ext cx="597600" cy="244080"/>
          </a:xfrm>
          <a:prstGeom prst="rect">
            <a:avLst/>
          </a:prstGeom>
          <a:noFill/>
          <a:ln w="0">
            <a:noFill/>
          </a:ln>
        </p:spPr>
        <p:style>
          <a:lnRef idx="0"/>
          <a:fillRef idx="0"/>
          <a:effectRef idx="0"/>
          <a:fontRef idx="minor"/>
        </p:style>
        <p:txBody>
          <a:bodyPr wrap="none" lIns="0" rIns="0" tIns="0" bIns="0" anchor="t">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600" strike="noStrike" u="none">
                <a:solidFill>
                  <a:srgbClr val="000000"/>
                </a:solidFill>
                <a:effectLst/>
                <a:uFillTx/>
                <a:latin typeface="Arial"/>
              </a:rPr>
              <a:t>Today</a:t>
            </a:r>
            <a:endParaRPr b="0" lang="en-US" sz="1600" strike="noStrike" u="none">
              <a:solidFill>
                <a:srgbClr val="000000"/>
              </a:solidFill>
              <a:effectLst/>
              <a:uFillTx/>
              <a:latin typeface="Arial"/>
            </a:endParaRPr>
          </a:p>
        </p:txBody>
      </p:sp>
      <p:sp>
        <p:nvSpPr>
          <p:cNvPr id="81" name=""/>
          <p:cNvSpPr/>
          <p:nvPr/>
        </p:nvSpPr>
        <p:spPr>
          <a:xfrm flipH="1">
            <a:off x="6242040" y="3141720"/>
            <a:ext cx="495360" cy="0"/>
          </a:xfrm>
          <a:prstGeom prst="line">
            <a:avLst/>
          </a:prstGeom>
          <a:ln w="2844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82" name=""/>
          <p:cNvSpPr/>
          <p:nvPr/>
        </p:nvSpPr>
        <p:spPr>
          <a:xfrm>
            <a:off x="6791400" y="4175280"/>
            <a:ext cx="1204920" cy="731520"/>
          </a:xfrm>
          <a:prstGeom prst="rect">
            <a:avLst/>
          </a:prstGeom>
          <a:noFill/>
          <a:ln w="0">
            <a:noFill/>
          </a:ln>
        </p:spPr>
        <p:style>
          <a:lnRef idx="0"/>
          <a:fillRef idx="0"/>
          <a:effectRef idx="0"/>
          <a:fontRef idx="minor"/>
        </p:style>
        <p:txBody>
          <a:bodyPr lIns="0" rIns="0" tIns="0" bIns="0" anchor="t">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600" strike="noStrike" u="none">
                <a:solidFill>
                  <a:srgbClr val="000000"/>
                </a:solidFill>
                <a:effectLst/>
                <a:uFillTx/>
                <a:latin typeface="Arial"/>
              </a:rPr>
              <a:t>To be completed by EBS</a:t>
            </a:r>
            <a:endParaRPr b="0" lang="en-US" sz="1600" strike="noStrike" u="none">
              <a:solidFill>
                <a:srgbClr val="000000"/>
              </a:solidFill>
              <a:effectLst/>
              <a:uFillTx/>
              <a:latin typeface="Arial"/>
            </a:endParaRPr>
          </a:p>
        </p:txBody>
      </p:sp>
      <p:sp>
        <p:nvSpPr>
          <p:cNvPr id="3" name="PlaceHolder 2"/>
          <p:cNvSpPr>
            <a:spLocks noGrp="1"/>
          </p:cNvSpPr>
          <p:nvPr>
            <p:ph type="sldNum" idx="2"/>
          </p:nvPr>
        </p:nvSpPr>
        <p:spPr/>
        <p:txBody>
          <a:bodyPr/>
          <a:p>
            <a:fld id="{68EE2C56-2FDE-4BA5-8597-8B8E81C93570}" type="slidenum">
              <a:t>3</a:t>
            </a:fld>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842" name=""/>
          <p:cNvSpPr/>
          <p:nvPr/>
        </p:nvSpPr>
        <p:spPr>
          <a:xfrm>
            <a:off x="162000" y="1758960"/>
            <a:ext cx="8567640" cy="2130480"/>
          </a:xfrm>
          <a:prstGeom prst="rect">
            <a:avLst/>
          </a:prstGeom>
          <a:solidFill>
            <a:srgbClr val="d0d0d0">
              <a:alpha val="50000"/>
            </a:srgbClr>
          </a:solidFill>
          <a:ln w="12600">
            <a:solidFill>
              <a:srgbClr val="000000"/>
            </a:solidFill>
            <a:prstDash val="dash"/>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843" name="PlaceHolder 1"/>
          <p:cNvSpPr>
            <a:spLocks noGrp="1"/>
          </p:cNvSpPr>
          <p:nvPr>
            <p:ph type="title"/>
          </p:nvPr>
        </p:nvSpPr>
        <p:spPr>
          <a:xfrm>
            <a:off x="139320" y="226800"/>
            <a:ext cx="8591400" cy="868680"/>
          </a:xfrm>
          <a:prstGeom prst="rect">
            <a:avLst/>
          </a:prstGeom>
          <a:noFill/>
          <a:ln w="0">
            <a:noFill/>
          </a:ln>
        </p:spPr>
        <p:txBody>
          <a:bodyPr lIns="0" rIns="0" tIns="0" bIns="0" anchor="t">
            <a:spAutoFit/>
          </a:bodyPr>
          <a:p>
            <a:pPr indent="0">
              <a:buNone/>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900" strike="noStrike" u="none">
                <a:solidFill>
                  <a:srgbClr val="000000"/>
                </a:solidFill>
                <a:effectLst/>
                <a:uFillTx/>
                <a:latin typeface="Arial"/>
              </a:rPr>
              <a:t>THE LANDSCAPES OF IT/NETWORK SERVICES IS BROAD AND PROVIDERS OF NETWORK SERVICES AND IS OUTSOURCING HAVE THE MOST EXPOSURE TO CUSTOMERS’ DATACOM NEEDS</a:t>
            </a:r>
            <a:endParaRPr b="1" lang="en-US" sz="1900" strike="noStrike" u="none">
              <a:solidFill>
                <a:srgbClr val="000000"/>
              </a:solidFill>
              <a:effectLst/>
              <a:uFillTx/>
              <a:latin typeface="Arial"/>
            </a:endParaRPr>
          </a:p>
        </p:txBody>
      </p:sp>
      <p:sp>
        <p:nvSpPr>
          <p:cNvPr id="844" name="McK Footnote"/>
          <p:cNvSpPr/>
          <p:nvPr/>
        </p:nvSpPr>
        <p:spPr>
          <a:xfrm>
            <a:off x="139680" y="6037560"/>
            <a:ext cx="8591400" cy="549000"/>
          </a:xfrm>
          <a:prstGeom prst="rect">
            <a:avLst/>
          </a:prstGeom>
          <a:noFill/>
          <a:ln w="0">
            <a:noFill/>
          </a:ln>
        </p:spPr>
        <p:style>
          <a:lnRef idx="0"/>
          <a:fillRef idx="0"/>
          <a:effectRef idx="0"/>
          <a:fontRef idx="minor"/>
        </p:style>
        <p:txBody>
          <a:bodyPr lIns="0" rIns="0" tIns="0" bIns="0" anchor="b">
            <a:spAutoFit/>
          </a:bodyPr>
          <a:p>
            <a:pPr marL="563400" indent="-563400">
              <a:tabLst>
                <a:tab algn="l" pos="0"/>
                <a:tab algn="r" pos="5176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Share of market by provider extrapolated from 1998 worldwide figures</a:t>
            </a:r>
            <a:endParaRPr b="0" lang="en-US" sz="1200" strike="noStrike" u="none">
              <a:solidFill>
                <a:srgbClr val="000000"/>
              </a:solidFill>
              <a:effectLst/>
              <a:uFillTx/>
              <a:latin typeface="Arial"/>
            </a:endParaRPr>
          </a:p>
          <a:p>
            <a:pPr marL="563400" indent="-563400">
              <a:tabLst>
                <a:tab algn="l" pos="0"/>
                <a:tab algn="r" pos="5176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Select number of attractive companies discussed on following page</a:t>
            </a:r>
            <a:endParaRPr b="0" lang="en-US" sz="1200" strike="noStrike" u="none">
              <a:solidFill>
                <a:srgbClr val="000000"/>
              </a:solidFill>
              <a:effectLst/>
              <a:uFillTx/>
              <a:latin typeface="Arial"/>
            </a:endParaRPr>
          </a:p>
          <a:p>
            <a:pPr marL="563400" indent="-563400">
              <a:tabLst>
                <a:tab algn="l" pos="0"/>
                <a:tab algn="r" pos="5176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Source:</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IDC; Gartner; Team analysis</a:t>
            </a:r>
            <a:endParaRPr b="0" lang="en-US" sz="1200" strike="noStrike" u="none">
              <a:solidFill>
                <a:srgbClr val="000000"/>
              </a:solidFill>
              <a:effectLst/>
              <a:uFillTx/>
              <a:latin typeface="Arial"/>
            </a:endParaRPr>
          </a:p>
        </p:txBody>
      </p:sp>
      <p:sp>
        <p:nvSpPr>
          <p:cNvPr id="845" name=""/>
          <p:cNvSpPr/>
          <p:nvPr/>
        </p:nvSpPr>
        <p:spPr>
          <a:xfrm>
            <a:off x="5557680" y="1152360"/>
            <a:ext cx="284400" cy="140040"/>
          </a:xfrm>
          <a:prstGeom prst="rect">
            <a:avLst/>
          </a:prstGeom>
          <a:solidFill>
            <a:srgbClr val="909090"/>
          </a:solidFill>
          <a:ln w="12600">
            <a:solidFill>
              <a:srgbClr val="000000"/>
            </a:solidFill>
            <a:miter/>
          </a:ln>
        </p:spPr>
        <p:style>
          <a:lnRef idx="0"/>
          <a:fillRef idx="0"/>
          <a:effectRef idx="0"/>
          <a:fontRef idx="minor"/>
        </p:style>
        <p:txBody>
          <a:bodyPr wrap="none" lIns="0" rIns="0" tIns="0" bIns="0" anchor="b">
            <a:spAutoFit/>
          </a:bodyPr>
          <a:p>
            <a:endParaRPr b="0" lang="en-US" sz="2400" strike="noStrike" u="none">
              <a:solidFill>
                <a:srgbClr val="000000"/>
              </a:solidFill>
              <a:effectLst/>
              <a:uFillTx/>
              <a:latin typeface="Arial"/>
            </a:endParaRPr>
          </a:p>
        </p:txBody>
      </p:sp>
      <p:sp>
        <p:nvSpPr>
          <p:cNvPr id="846" name="McK Footnote"/>
          <p:cNvSpPr/>
          <p:nvPr/>
        </p:nvSpPr>
        <p:spPr>
          <a:xfrm>
            <a:off x="5908680" y="1130400"/>
            <a:ext cx="2271600" cy="610920"/>
          </a:xfrm>
          <a:prstGeom prst="rect">
            <a:avLst/>
          </a:prstGeom>
          <a:noFill/>
          <a:ln w="0">
            <a:noFill/>
          </a:ln>
        </p:spPr>
        <p:style>
          <a:lnRef idx="0"/>
          <a:fillRef idx="0"/>
          <a:effectRef idx="0"/>
          <a:fontRef idx="minor"/>
        </p:style>
        <p:txBody>
          <a:bodyPr lIns="0" rIns="0" tIns="0" bIns="0" anchor="t">
            <a:spAutoFit/>
          </a:bodyPr>
          <a:p>
            <a:pPr>
              <a:tabLst>
                <a:tab algn="l" pos="0"/>
                <a:tab algn="l" pos="804960"/>
                <a:tab algn="l" pos="1609560"/>
                <a:tab algn="l" pos="2414520"/>
                <a:tab algn="l" pos="3219480"/>
                <a:tab algn="l" pos="4024440"/>
                <a:tab algn="l" pos="4829040"/>
                <a:tab algn="l" pos="5634000"/>
                <a:tab algn="l" pos="6438960"/>
                <a:tab algn="l" pos="7243920"/>
                <a:tab algn="l" pos="8048520"/>
                <a:tab algn="l" pos="8853480"/>
                <a:tab algn="l" pos="9658440"/>
                <a:tab algn="l" pos="10463040"/>
              </a:tabLst>
            </a:pPr>
            <a:r>
              <a:rPr b="0" lang="en-US" sz="1000" strike="noStrike" u="none">
                <a:solidFill>
                  <a:srgbClr val="000000"/>
                </a:solidFill>
                <a:effectLst/>
                <a:uFillTx/>
                <a:latin typeface="Arial"/>
              </a:rPr>
              <a:t>Potentially attractive target customers; discussed on following page</a:t>
            </a:r>
            <a:endParaRPr b="0" lang="en-US" sz="1000" strike="noStrike" u="none">
              <a:solidFill>
                <a:srgbClr val="000000"/>
              </a:solidFill>
              <a:effectLst/>
              <a:uFillTx/>
              <a:latin typeface="Arial"/>
            </a:endParaRPr>
          </a:p>
          <a:p>
            <a:pPr>
              <a:tabLst>
                <a:tab algn="l" pos="0"/>
                <a:tab algn="l" pos="804960"/>
                <a:tab algn="l" pos="1609560"/>
                <a:tab algn="l" pos="2414520"/>
                <a:tab algn="l" pos="3219480"/>
                <a:tab algn="l" pos="4024440"/>
                <a:tab algn="l" pos="4829040"/>
                <a:tab algn="l" pos="5634000"/>
                <a:tab algn="l" pos="6438960"/>
                <a:tab algn="l" pos="7243920"/>
                <a:tab algn="l" pos="8048520"/>
                <a:tab algn="l" pos="8853480"/>
                <a:tab algn="l" pos="9658440"/>
                <a:tab algn="l" pos="10463040"/>
              </a:tabLst>
            </a:pPr>
            <a:r>
              <a:rPr b="0" lang="en-US" sz="1000" strike="noStrike" u="none">
                <a:solidFill>
                  <a:srgbClr val="000000"/>
                </a:solidFill>
                <a:effectLst/>
                <a:uFillTx/>
                <a:latin typeface="Arial"/>
              </a:rPr>
              <a:t>Attractive segment of IT/network services providers</a:t>
            </a:r>
            <a:endParaRPr b="0" lang="en-US" sz="1000" strike="noStrike" u="none">
              <a:solidFill>
                <a:srgbClr val="000000"/>
              </a:solidFill>
              <a:effectLst/>
              <a:uFillTx/>
              <a:latin typeface="Arial"/>
            </a:endParaRPr>
          </a:p>
        </p:txBody>
      </p:sp>
      <p:graphicFrame>
        <p:nvGraphicFramePr>
          <p:cNvPr id="847" name=""/>
          <p:cNvGraphicFramePr/>
          <p:nvPr/>
        </p:nvGraphicFramePr>
        <p:xfrm>
          <a:off x="2573280" y="1716120"/>
          <a:ext cx="5367240" cy="4389480"/>
        </p:xfrm>
        <a:graphic>
          <a:graphicData uri="http://schemas.openxmlformats.org/presentationml/2006/ole">
            <p:oleObj r:id="rId1" spid="">
              <p:embed/>
              <p:pic>
                <p:nvPicPr>
                  <p:cNvPr id="848" name="" descr=""/>
                  <p:cNvPicPr/>
                  <p:nvPr/>
                </p:nvPicPr>
                <p:blipFill>
                  <a:blip r:embed="rId2"/>
                  <a:stretch/>
                </p:blipFill>
                <p:spPr>
                  <a:xfrm>
                    <a:off x="2573280" y="1716120"/>
                    <a:ext cx="5367240" cy="4389480"/>
                  </a:xfrm>
                  <a:prstGeom prst="rect">
                    <a:avLst/>
                  </a:prstGeom>
                  <a:noFill/>
                  <a:ln w="0">
                    <a:noFill/>
                  </a:ln>
                </p:spPr>
              </p:pic>
            </p:oleObj>
          </a:graphicData>
        </a:graphic>
      </p:graphicFrame>
      <p:sp>
        <p:nvSpPr>
          <p:cNvPr id="849" name=""/>
          <p:cNvSpPr/>
          <p:nvPr/>
        </p:nvSpPr>
        <p:spPr>
          <a:xfrm>
            <a:off x="8083800" y="2074680"/>
            <a:ext cx="352440" cy="153000"/>
          </a:xfrm>
          <a:prstGeom prst="rect">
            <a:avLst/>
          </a:prstGeom>
          <a:noFill/>
          <a:ln w="0">
            <a:noFill/>
          </a:ln>
        </p:spPr>
        <p:style>
          <a:lnRef idx="0"/>
          <a:fillRef idx="0"/>
          <a:effectRef idx="0"/>
          <a:fontRef idx="minor"/>
        </p:style>
        <p:txBody>
          <a:bodyPr wrap="none" lIns="0" rIns="0" tIns="0" bIns="0" anchor="ctr">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000" strike="noStrike" u="none">
                <a:solidFill>
                  <a:srgbClr val="000000"/>
                </a:solidFill>
                <a:effectLst/>
                <a:uFillTx/>
                <a:latin typeface="Arial"/>
              </a:rPr>
              <a:t>$ 17.8</a:t>
            </a:r>
            <a:endParaRPr b="0" lang="en-US" sz="1000" strike="noStrike" u="none">
              <a:solidFill>
                <a:srgbClr val="000000"/>
              </a:solidFill>
              <a:effectLst/>
              <a:uFillTx/>
              <a:latin typeface="Arial"/>
            </a:endParaRPr>
          </a:p>
        </p:txBody>
      </p:sp>
      <p:sp>
        <p:nvSpPr>
          <p:cNvPr id="850" name=""/>
          <p:cNvSpPr/>
          <p:nvPr/>
        </p:nvSpPr>
        <p:spPr>
          <a:xfrm>
            <a:off x="8119080" y="3269880"/>
            <a:ext cx="246960" cy="153000"/>
          </a:xfrm>
          <a:prstGeom prst="rect">
            <a:avLst/>
          </a:prstGeom>
          <a:noFill/>
          <a:ln w="0">
            <a:noFill/>
          </a:ln>
        </p:spPr>
        <p:style>
          <a:lnRef idx="0"/>
          <a:fillRef idx="0"/>
          <a:effectRef idx="0"/>
          <a:fontRef idx="minor"/>
        </p:style>
        <p:txBody>
          <a:bodyPr wrap="none" lIns="0" rIns="0" tIns="0" bIns="0" anchor="ctr">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000" strike="noStrike" u="none">
                <a:solidFill>
                  <a:srgbClr val="000000"/>
                </a:solidFill>
                <a:effectLst/>
                <a:uFillTx/>
                <a:latin typeface="Arial"/>
              </a:rPr>
              <a:t>23.2</a:t>
            </a:r>
            <a:endParaRPr b="0" lang="en-US" sz="1000" strike="noStrike" u="none">
              <a:solidFill>
                <a:srgbClr val="000000"/>
              </a:solidFill>
              <a:effectLst/>
              <a:uFillTx/>
              <a:latin typeface="Arial"/>
            </a:endParaRPr>
          </a:p>
        </p:txBody>
      </p:sp>
      <p:sp>
        <p:nvSpPr>
          <p:cNvPr id="851" name=""/>
          <p:cNvSpPr/>
          <p:nvPr/>
        </p:nvSpPr>
        <p:spPr>
          <a:xfrm>
            <a:off x="8119080" y="4649400"/>
            <a:ext cx="246960" cy="153000"/>
          </a:xfrm>
          <a:prstGeom prst="rect">
            <a:avLst/>
          </a:prstGeom>
          <a:noFill/>
          <a:ln w="0">
            <a:noFill/>
          </a:ln>
        </p:spPr>
        <p:style>
          <a:lnRef idx="0"/>
          <a:fillRef idx="0"/>
          <a:effectRef idx="0"/>
          <a:fontRef idx="minor"/>
        </p:style>
        <p:txBody>
          <a:bodyPr wrap="none" lIns="0" rIns="0" tIns="0" bIns="0" anchor="ctr">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000" strike="noStrike" u="none">
                <a:solidFill>
                  <a:srgbClr val="000000"/>
                </a:solidFill>
                <a:effectLst/>
                <a:uFillTx/>
                <a:latin typeface="Arial"/>
              </a:rPr>
              <a:t>94.8</a:t>
            </a:r>
            <a:endParaRPr b="0" lang="en-US" sz="1000" strike="noStrike" u="none">
              <a:solidFill>
                <a:srgbClr val="000000"/>
              </a:solidFill>
              <a:effectLst/>
              <a:uFillTx/>
              <a:latin typeface="Arial"/>
            </a:endParaRPr>
          </a:p>
        </p:txBody>
      </p:sp>
      <p:sp>
        <p:nvSpPr>
          <p:cNvPr id="852" name=""/>
          <p:cNvSpPr/>
          <p:nvPr/>
        </p:nvSpPr>
        <p:spPr>
          <a:xfrm>
            <a:off x="8119080" y="5508360"/>
            <a:ext cx="246960" cy="153000"/>
          </a:xfrm>
          <a:prstGeom prst="rect">
            <a:avLst/>
          </a:prstGeom>
          <a:noFill/>
          <a:ln w="0">
            <a:noFill/>
          </a:ln>
        </p:spPr>
        <p:style>
          <a:lnRef idx="0"/>
          <a:fillRef idx="0"/>
          <a:effectRef idx="0"/>
          <a:fontRef idx="minor"/>
        </p:style>
        <p:txBody>
          <a:bodyPr wrap="none" lIns="0" rIns="0" tIns="0" bIns="0" anchor="ctr">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000" strike="noStrike" u="none">
                <a:solidFill>
                  <a:srgbClr val="000000"/>
                </a:solidFill>
                <a:effectLst/>
                <a:uFillTx/>
                <a:latin typeface="Arial"/>
              </a:rPr>
              <a:t>32.4</a:t>
            </a:r>
            <a:endParaRPr b="0" lang="en-US" sz="1000" strike="noStrike" u="none">
              <a:solidFill>
                <a:srgbClr val="000000"/>
              </a:solidFill>
              <a:effectLst/>
              <a:uFillTx/>
              <a:latin typeface="Arial"/>
            </a:endParaRPr>
          </a:p>
        </p:txBody>
      </p:sp>
      <p:sp>
        <p:nvSpPr>
          <p:cNvPr id="853" name=""/>
          <p:cNvSpPr/>
          <p:nvPr/>
        </p:nvSpPr>
        <p:spPr>
          <a:xfrm>
            <a:off x="1793880" y="1802880"/>
            <a:ext cx="787320" cy="458280"/>
          </a:xfrm>
          <a:prstGeom prst="rect">
            <a:avLst/>
          </a:prstGeom>
          <a:noFill/>
          <a:ln w="0">
            <a:noFill/>
          </a:ln>
        </p:spPr>
        <p:style>
          <a:lnRef idx="0"/>
          <a:fillRef idx="0"/>
          <a:effectRef idx="0"/>
          <a:fontRef idx="minor"/>
        </p:style>
        <p:txBody>
          <a:bodyPr lIns="0" rIns="0" tIns="0" bIns="0" anchor="ctr">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000" strike="noStrike" u="none">
                <a:solidFill>
                  <a:srgbClr val="000000"/>
                </a:solidFill>
                <a:effectLst/>
                <a:uFillTx/>
                <a:latin typeface="Arial"/>
              </a:rPr>
              <a:t>Network service providers*</a:t>
            </a:r>
            <a:endParaRPr b="0" lang="en-US" sz="1000" strike="noStrike" u="none">
              <a:solidFill>
                <a:srgbClr val="000000"/>
              </a:solidFill>
              <a:effectLst/>
              <a:uFillTx/>
              <a:latin typeface="Arial"/>
            </a:endParaRPr>
          </a:p>
        </p:txBody>
      </p:sp>
      <p:sp>
        <p:nvSpPr>
          <p:cNvPr id="854" name=""/>
          <p:cNvSpPr/>
          <p:nvPr/>
        </p:nvSpPr>
        <p:spPr>
          <a:xfrm>
            <a:off x="1793880" y="3168360"/>
            <a:ext cx="990720" cy="458280"/>
          </a:xfrm>
          <a:prstGeom prst="rect">
            <a:avLst/>
          </a:prstGeom>
          <a:noFill/>
          <a:ln w="0">
            <a:noFill/>
          </a:ln>
        </p:spPr>
        <p:style>
          <a:lnRef idx="0"/>
          <a:fillRef idx="0"/>
          <a:effectRef idx="0"/>
          <a:fontRef idx="minor"/>
        </p:style>
        <p:txBody>
          <a:bodyPr lIns="0" rIns="0" tIns="0" bIns="0" anchor="ctr">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000" strike="noStrike" u="none">
                <a:solidFill>
                  <a:srgbClr val="000000"/>
                </a:solidFill>
                <a:effectLst/>
                <a:uFillTx/>
                <a:latin typeface="Arial"/>
              </a:rPr>
              <a:t>Information services outsourcing</a:t>
            </a:r>
            <a:endParaRPr b="0" lang="en-US" sz="1000" strike="noStrike" u="none">
              <a:solidFill>
                <a:srgbClr val="000000"/>
              </a:solidFill>
              <a:effectLst/>
              <a:uFillTx/>
              <a:latin typeface="Arial"/>
            </a:endParaRPr>
          </a:p>
        </p:txBody>
      </p:sp>
      <p:sp>
        <p:nvSpPr>
          <p:cNvPr id="855" name=""/>
          <p:cNvSpPr/>
          <p:nvPr/>
        </p:nvSpPr>
        <p:spPr>
          <a:xfrm>
            <a:off x="1793880" y="5293800"/>
            <a:ext cx="790560" cy="610920"/>
          </a:xfrm>
          <a:prstGeom prst="rect">
            <a:avLst/>
          </a:prstGeom>
          <a:noFill/>
          <a:ln w="0">
            <a:noFill/>
          </a:ln>
        </p:spPr>
        <p:style>
          <a:lnRef idx="0"/>
          <a:fillRef idx="0"/>
          <a:effectRef idx="0"/>
          <a:fontRef idx="minor"/>
        </p:style>
        <p:txBody>
          <a:bodyPr lIns="0" rIns="0" tIns="0" bIns="0" anchor="ctr">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000" strike="noStrike" u="none">
                <a:solidFill>
                  <a:srgbClr val="000000"/>
                </a:solidFill>
                <a:effectLst/>
                <a:uFillTx/>
                <a:latin typeface="Arial"/>
              </a:rPr>
              <a:t>System integration and IT consulting</a:t>
            </a:r>
            <a:endParaRPr b="0" lang="en-US" sz="1000" strike="noStrike" u="none">
              <a:solidFill>
                <a:srgbClr val="000000"/>
              </a:solidFill>
              <a:effectLst/>
              <a:uFillTx/>
              <a:latin typeface="Arial"/>
            </a:endParaRPr>
          </a:p>
        </p:txBody>
      </p:sp>
      <p:sp>
        <p:nvSpPr>
          <p:cNvPr id="856" name=""/>
          <p:cNvSpPr/>
          <p:nvPr/>
        </p:nvSpPr>
        <p:spPr>
          <a:xfrm>
            <a:off x="7956360" y="1371600"/>
            <a:ext cx="858240" cy="305640"/>
          </a:xfrm>
          <a:prstGeom prst="rect">
            <a:avLst/>
          </a:prstGeom>
          <a:noFill/>
          <a:ln w="0">
            <a:noFill/>
          </a:ln>
        </p:spPr>
        <p:style>
          <a:lnRef idx="0"/>
          <a:fillRef idx="0"/>
          <a:effectRef idx="0"/>
          <a:fontRef idx="minor"/>
        </p:style>
        <p:txBody>
          <a:bodyPr wrap="none" lIns="0" rIns="0" tIns="0" bIns="0" anchor="t">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000" strike="noStrike" u="none">
                <a:solidFill>
                  <a:srgbClr val="000000"/>
                </a:solidFill>
                <a:effectLst/>
                <a:uFillTx/>
                <a:latin typeface="Arial"/>
              </a:rPr>
              <a:t>Size of market</a:t>
            </a:r>
            <a:endParaRPr b="0" lang="en-US" sz="1000" strike="noStrike" u="none">
              <a:solidFill>
                <a:srgbClr val="000000"/>
              </a:solidFill>
              <a:effectLst/>
              <a:uFillTx/>
              <a:latin typeface="Arial"/>
            </a:endParaRPr>
          </a:p>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000" strike="noStrike" u="none">
                <a:solidFill>
                  <a:srgbClr val="000000"/>
                </a:solidFill>
                <a:effectLst/>
                <a:uFillTx/>
                <a:latin typeface="Arial"/>
              </a:rPr>
              <a:t>$ Billions</a:t>
            </a:r>
            <a:endParaRPr b="0" lang="en-US" sz="1000" strike="noStrike" u="none">
              <a:solidFill>
                <a:srgbClr val="000000"/>
              </a:solidFill>
              <a:effectLst/>
              <a:uFillTx/>
              <a:latin typeface="Arial"/>
            </a:endParaRPr>
          </a:p>
        </p:txBody>
      </p:sp>
      <p:sp>
        <p:nvSpPr>
          <p:cNvPr id="857" name=""/>
          <p:cNvSpPr/>
          <p:nvPr/>
        </p:nvSpPr>
        <p:spPr>
          <a:xfrm>
            <a:off x="2624040" y="1523880"/>
            <a:ext cx="2257200" cy="153000"/>
          </a:xfrm>
          <a:prstGeom prst="rect">
            <a:avLst/>
          </a:prstGeom>
          <a:noFill/>
          <a:ln w="0">
            <a:noFill/>
          </a:ln>
        </p:spPr>
        <p:style>
          <a:lnRef idx="0"/>
          <a:fillRef idx="0"/>
          <a:effectRef idx="0"/>
          <a:fontRef idx="minor"/>
        </p:style>
        <p:txBody>
          <a:bodyPr wrap="none" lIns="0" rIns="0" tIns="0" bIns="0" anchor="t">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000" strike="noStrike" u="none">
                <a:solidFill>
                  <a:srgbClr val="000000"/>
                </a:solidFill>
                <a:effectLst/>
                <a:uFillTx/>
                <a:latin typeface="Arial"/>
              </a:rPr>
              <a:t>Share of market by provider (percent)</a:t>
            </a:r>
            <a:endParaRPr b="0" lang="en-US" sz="1000" strike="noStrike" u="none">
              <a:solidFill>
                <a:srgbClr val="000000"/>
              </a:solidFill>
              <a:effectLst/>
              <a:uFillTx/>
              <a:latin typeface="Arial"/>
            </a:endParaRPr>
          </a:p>
        </p:txBody>
      </p:sp>
      <p:sp>
        <p:nvSpPr>
          <p:cNvPr id="858" name=""/>
          <p:cNvSpPr/>
          <p:nvPr/>
        </p:nvSpPr>
        <p:spPr>
          <a:xfrm>
            <a:off x="1793880" y="1523880"/>
            <a:ext cx="696600" cy="153000"/>
          </a:xfrm>
          <a:prstGeom prst="rect">
            <a:avLst/>
          </a:prstGeom>
          <a:noFill/>
          <a:ln w="0">
            <a:noFill/>
          </a:ln>
        </p:spPr>
        <p:style>
          <a:lnRef idx="0"/>
          <a:fillRef idx="0"/>
          <a:effectRef idx="0"/>
          <a:fontRef idx="minor"/>
        </p:style>
        <p:txBody>
          <a:bodyPr wrap="none" lIns="0" rIns="0" tIns="0" bIns="0" anchor="t">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000" strike="noStrike" u="none">
                <a:solidFill>
                  <a:srgbClr val="000000"/>
                </a:solidFill>
                <a:effectLst/>
                <a:uFillTx/>
                <a:latin typeface="Arial"/>
              </a:rPr>
              <a:t>Description</a:t>
            </a:r>
            <a:endParaRPr b="0" lang="en-US" sz="1000" strike="noStrike" u="none">
              <a:solidFill>
                <a:srgbClr val="000000"/>
              </a:solidFill>
              <a:effectLst/>
              <a:uFillTx/>
              <a:latin typeface="Arial"/>
            </a:endParaRPr>
          </a:p>
        </p:txBody>
      </p:sp>
      <p:sp>
        <p:nvSpPr>
          <p:cNvPr id="859" name=""/>
          <p:cNvSpPr/>
          <p:nvPr/>
        </p:nvSpPr>
        <p:spPr>
          <a:xfrm>
            <a:off x="991800" y="1879200"/>
            <a:ext cx="556200" cy="305640"/>
          </a:xfrm>
          <a:prstGeom prst="rect">
            <a:avLst/>
          </a:prstGeom>
          <a:noFill/>
          <a:ln w="0">
            <a:noFill/>
          </a:ln>
        </p:spPr>
        <p:style>
          <a:lnRef idx="0"/>
          <a:fillRef idx="0"/>
          <a:effectRef idx="0"/>
          <a:fontRef idx="minor"/>
        </p:style>
        <p:txBody>
          <a:bodyPr wrap="none" lIns="0" rIns="0" tIns="0" bIns="0" anchor="ctr">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000" strike="noStrike" u="none">
                <a:solidFill>
                  <a:srgbClr val="000000"/>
                </a:solidFill>
                <a:effectLst/>
                <a:uFillTx/>
                <a:latin typeface="Arial"/>
              </a:rPr>
              <a:t>Telecom-</a:t>
            </a:r>
            <a:endParaRPr b="0" lang="en-US" sz="1000" strike="noStrike" u="none">
              <a:solidFill>
                <a:srgbClr val="000000"/>
              </a:solidFill>
              <a:effectLst/>
              <a:uFillTx/>
              <a:latin typeface="Arial"/>
            </a:endParaRPr>
          </a:p>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000" strike="noStrike" u="none">
                <a:solidFill>
                  <a:srgbClr val="000000"/>
                </a:solidFill>
                <a:effectLst/>
                <a:uFillTx/>
                <a:latin typeface="Arial"/>
              </a:rPr>
              <a:t>centric</a:t>
            </a:r>
            <a:endParaRPr b="0" lang="en-US" sz="1000" strike="noStrike" u="none">
              <a:solidFill>
                <a:srgbClr val="000000"/>
              </a:solidFill>
              <a:effectLst/>
              <a:uFillTx/>
              <a:latin typeface="Arial"/>
            </a:endParaRPr>
          </a:p>
        </p:txBody>
      </p:sp>
      <p:sp>
        <p:nvSpPr>
          <p:cNvPr id="860" name=""/>
          <p:cNvSpPr/>
          <p:nvPr/>
        </p:nvSpPr>
        <p:spPr>
          <a:xfrm>
            <a:off x="992520" y="3168360"/>
            <a:ext cx="710640" cy="305640"/>
          </a:xfrm>
          <a:prstGeom prst="rect">
            <a:avLst/>
          </a:prstGeom>
          <a:noFill/>
          <a:ln w="0">
            <a:noFill/>
          </a:ln>
        </p:spPr>
        <p:style>
          <a:lnRef idx="0"/>
          <a:fillRef idx="0"/>
          <a:effectRef idx="0"/>
          <a:fontRef idx="minor"/>
        </p:style>
        <p:txBody>
          <a:bodyPr wrap="none" lIns="0" rIns="0" tIns="0" bIns="0" anchor="ctr">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000" strike="noStrike" u="none">
                <a:solidFill>
                  <a:srgbClr val="000000"/>
                </a:solidFill>
                <a:effectLst/>
                <a:uFillTx/>
                <a:latin typeface="Arial"/>
              </a:rPr>
              <a:t>Operations-</a:t>
            </a:r>
            <a:endParaRPr b="0" lang="en-US" sz="1000" strike="noStrike" u="none">
              <a:solidFill>
                <a:srgbClr val="000000"/>
              </a:solidFill>
              <a:effectLst/>
              <a:uFillTx/>
              <a:latin typeface="Arial"/>
            </a:endParaRPr>
          </a:p>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000" strike="noStrike" u="none">
                <a:solidFill>
                  <a:srgbClr val="000000"/>
                </a:solidFill>
                <a:effectLst/>
                <a:uFillTx/>
                <a:latin typeface="Arial"/>
              </a:rPr>
              <a:t>centric</a:t>
            </a:r>
            <a:endParaRPr b="0" lang="en-US" sz="1000" strike="noStrike" u="none">
              <a:solidFill>
                <a:srgbClr val="000000"/>
              </a:solidFill>
              <a:effectLst/>
              <a:uFillTx/>
              <a:latin typeface="Arial"/>
            </a:endParaRPr>
          </a:p>
        </p:txBody>
      </p:sp>
      <p:sp>
        <p:nvSpPr>
          <p:cNvPr id="861" name=""/>
          <p:cNvSpPr/>
          <p:nvPr/>
        </p:nvSpPr>
        <p:spPr>
          <a:xfrm>
            <a:off x="992160" y="5293800"/>
            <a:ext cx="549000" cy="305640"/>
          </a:xfrm>
          <a:prstGeom prst="rect">
            <a:avLst/>
          </a:prstGeom>
          <a:noFill/>
          <a:ln w="0">
            <a:noFill/>
          </a:ln>
        </p:spPr>
        <p:style>
          <a:lnRef idx="0"/>
          <a:fillRef idx="0"/>
          <a:effectRef idx="0"/>
          <a:fontRef idx="minor"/>
        </p:style>
        <p:txBody>
          <a:bodyPr wrap="none" lIns="0" rIns="0" tIns="0" bIns="0" anchor="ctr">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000" strike="noStrike" u="none">
                <a:solidFill>
                  <a:srgbClr val="000000"/>
                </a:solidFill>
                <a:effectLst/>
                <a:uFillTx/>
                <a:latin typeface="Arial"/>
              </a:rPr>
              <a:t>Strategy-</a:t>
            </a:r>
            <a:endParaRPr b="0" lang="en-US" sz="1000" strike="noStrike" u="none">
              <a:solidFill>
                <a:srgbClr val="000000"/>
              </a:solidFill>
              <a:effectLst/>
              <a:uFillTx/>
              <a:latin typeface="Arial"/>
            </a:endParaRPr>
          </a:p>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000" strike="noStrike" u="none">
                <a:solidFill>
                  <a:srgbClr val="000000"/>
                </a:solidFill>
                <a:effectLst/>
                <a:uFillTx/>
                <a:latin typeface="Arial"/>
              </a:rPr>
              <a:t>centric</a:t>
            </a:r>
            <a:endParaRPr b="0" lang="en-US" sz="1000" strike="noStrike" u="none">
              <a:solidFill>
                <a:srgbClr val="000000"/>
              </a:solidFill>
              <a:effectLst/>
              <a:uFillTx/>
              <a:latin typeface="Arial"/>
            </a:endParaRPr>
          </a:p>
        </p:txBody>
      </p:sp>
      <p:sp>
        <p:nvSpPr>
          <p:cNvPr id="862" name=""/>
          <p:cNvSpPr/>
          <p:nvPr/>
        </p:nvSpPr>
        <p:spPr>
          <a:xfrm>
            <a:off x="262440" y="1879200"/>
            <a:ext cx="281880" cy="153000"/>
          </a:xfrm>
          <a:prstGeom prst="rect">
            <a:avLst/>
          </a:prstGeom>
          <a:noFill/>
          <a:ln w="0">
            <a:noFill/>
          </a:ln>
        </p:spPr>
        <p:style>
          <a:lnRef idx="0"/>
          <a:fillRef idx="0"/>
          <a:effectRef idx="0"/>
          <a:fontRef idx="minor"/>
        </p:style>
        <p:txBody>
          <a:bodyPr wrap="none" lIns="0" rIns="0" tIns="0" bIns="0" anchor="ctr">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000" strike="noStrike" u="none">
                <a:solidFill>
                  <a:srgbClr val="000000"/>
                </a:solidFill>
                <a:effectLst/>
                <a:uFillTx/>
                <a:latin typeface="Arial"/>
              </a:rPr>
              <a:t>High</a:t>
            </a:r>
            <a:endParaRPr b="0" lang="en-US" sz="1000" strike="noStrike" u="none">
              <a:solidFill>
                <a:srgbClr val="000000"/>
              </a:solidFill>
              <a:effectLst/>
              <a:uFillTx/>
              <a:latin typeface="Arial"/>
            </a:endParaRPr>
          </a:p>
        </p:txBody>
      </p:sp>
      <p:sp>
        <p:nvSpPr>
          <p:cNvPr id="863" name=""/>
          <p:cNvSpPr/>
          <p:nvPr/>
        </p:nvSpPr>
        <p:spPr>
          <a:xfrm>
            <a:off x="262080" y="3168360"/>
            <a:ext cx="688680" cy="458280"/>
          </a:xfrm>
          <a:prstGeom prst="rect">
            <a:avLst/>
          </a:prstGeom>
          <a:noFill/>
          <a:ln w="0">
            <a:noFill/>
          </a:ln>
        </p:spPr>
        <p:style>
          <a:lnRef idx="0"/>
          <a:fillRef idx="0"/>
          <a:effectRef idx="0"/>
          <a:fontRef idx="minor"/>
        </p:style>
        <p:txBody>
          <a:bodyPr lIns="0" rIns="0" tIns="0" bIns="0" anchor="ctr">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000" strike="noStrike" u="none">
                <a:solidFill>
                  <a:srgbClr val="000000"/>
                </a:solidFill>
                <a:effectLst/>
                <a:uFillTx/>
                <a:latin typeface="Arial"/>
              </a:rPr>
              <a:t>Attractive-ness to EBS</a:t>
            </a:r>
            <a:endParaRPr b="0" lang="en-US" sz="1000" strike="noStrike" u="none">
              <a:solidFill>
                <a:srgbClr val="000000"/>
              </a:solidFill>
              <a:effectLst/>
              <a:uFillTx/>
              <a:latin typeface="Arial"/>
            </a:endParaRPr>
          </a:p>
        </p:txBody>
      </p:sp>
      <p:sp>
        <p:nvSpPr>
          <p:cNvPr id="864" name=""/>
          <p:cNvSpPr/>
          <p:nvPr/>
        </p:nvSpPr>
        <p:spPr>
          <a:xfrm>
            <a:off x="262080" y="5370120"/>
            <a:ext cx="253800" cy="153000"/>
          </a:xfrm>
          <a:prstGeom prst="rect">
            <a:avLst/>
          </a:prstGeom>
          <a:noFill/>
          <a:ln w="0">
            <a:noFill/>
          </a:ln>
        </p:spPr>
        <p:style>
          <a:lnRef idx="0"/>
          <a:fillRef idx="0"/>
          <a:effectRef idx="0"/>
          <a:fontRef idx="minor"/>
        </p:style>
        <p:txBody>
          <a:bodyPr wrap="none" lIns="0" rIns="0" tIns="0" bIns="0" anchor="ctr">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000" strike="noStrike" u="none">
                <a:solidFill>
                  <a:srgbClr val="000000"/>
                </a:solidFill>
                <a:effectLst/>
                <a:uFillTx/>
                <a:latin typeface="Arial"/>
              </a:rPr>
              <a:t>Low</a:t>
            </a:r>
            <a:endParaRPr b="0" lang="en-US" sz="1000" strike="noStrike" u="none">
              <a:solidFill>
                <a:srgbClr val="000000"/>
              </a:solidFill>
              <a:effectLst/>
              <a:uFillTx/>
              <a:latin typeface="Arial"/>
            </a:endParaRPr>
          </a:p>
        </p:txBody>
      </p:sp>
      <p:sp>
        <p:nvSpPr>
          <p:cNvPr id="865" name=""/>
          <p:cNvSpPr/>
          <p:nvPr/>
        </p:nvSpPr>
        <p:spPr>
          <a:xfrm>
            <a:off x="376200" y="2068560"/>
            <a:ext cx="0" cy="1073160"/>
          </a:xfrm>
          <a:prstGeom prst="line">
            <a:avLst/>
          </a:prstGeom>
          <a:ln w="28440">
            <a:solidFill>
              <a:srgbClr val="000000"/>
            </a:solidFill>
            <a:miter/>
            <a:head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866" name=""/>
          <p:cNvSpPr/>
          <p:nvPr/>
        </p:nvSpPr>
        <p:spPr>
          <a:xfrm flipV="1">
            <a:off x="376200" y="3678120"/>
            <a:ext cx="0" cy="1710000"/>
          </a:xfrm>
          <a:prstGeom prst="line">
            <a:avLst/>
          </a:prstGeom>
          <a:ln w="28440">
            <a:solidFill>
              <a:srgbClr val="000000"/>
            </a:solidFill>
            <a:miter/>
            <a:head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867" name=""/>
          <p:cNvSpPr/>
          <p:nvPr/>
        </p:nvSpPr>
        <p:spPr>
          <a:xfrm>
            <a:off x="6005520" y="2414520"/>
            <a:ext cx="250560" cy="91800"/>
          </a:xfrm>
          <a:prstGeom prst="rect">
            <a:avLst/>
          </a:prstGeom>
          <a:noFill/>
          <a:ln w="0">
            <a:noFill/>
          </a:ln>
        </p:spPr>
        <p:style>
          <a:lnRef idx="0"/>
          <a:fillRef idx="0"/>
          <a:effectRef idx="0"/>
          <a:fontRef idx="minor"/>
        </p:style>
        <p:txBody>
          <a:bodyPr wrap="none" lIns="0" rIns="0" tIns="0" bIns="0" anchor="ctr">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600" strike="noStrike" u="none">
                <a:solidFill>
                  <a:srgbClr val="000000"/>
                </a:solidFill>
                <a:effectLst/>
                <a:uFillTx/>
                <a:latin typeface="Arial"/>
              </a:rPr>
              <a:t>Other**</a:t>
            </a:r>
            <a:endParaRPr b="0" lang="en-US" sz="600" strike="noStrike" u="none">
              <a:solidFill>
                <a:srgbClr val="000000"/>
              </a:solidFill>
              <a:effectLst/>
              <a:uFillTx/>
              <a:latin typeface="Arial"/>
            </a:endParaRPr>
          </a:p>
        </p:txBody>
      </p:sp>
      <p:sp>
        <p:nvSpPr>
          <p:cNvPr id="868" name=""/>
          <p:cNvSpPr/>
          <p:nvPr/>
        </p:nvSpPr>
        <p:spPr>
          <a:xfrm>
            <a:off x="6653160" y="3516480"/>
            <a:ext cx="250560" cy="91800"/>
          </a:xfrm>
          <a:prstGeom prst="rect">
            <a:avLst/>
          </a:prstGeom>
          <a:noFill/>
          <a:ln w="0">
            <a:noFill/>
          </a:ln>
        </p:spPr>
        <p:style>
          <a:lnRef idx="0"/>
          <a:fillRef idx="0"/>
          <a:effectRef idx="0"/>
          <a:fontRef idx="minor"/>
        </p:style>
        <p:txBody>
          <a:bodyPr wrap="none" lIns="0" rIns="0" tIns="0" bIns="0" anchor="ctr">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600" strike="noStrike" u="none">
                <a:solidFill>
                  <a:srgbClr val="000000"/>
                </a:solidFill>
                <a:effectLst/>
                <a:uFillTx/>
                <a:latin typeface="Arial"/>
              </a:rPr>
              <a:t>Other**</a:t>
            </a:r>
            <a:endParaRPr b="0" lang="en-US" sz="600" strike="noStrike" u="none">
              <a:solidFill>
                <a:srgbClr val="000000"/>
              </a:solidFill>
              <a:effectLst/>
              <a:uFillTx/>
              <a:latin typeface="Arial"/>
            </a:endParaRPr>
          </a:p>
        </p:txBody>
      </p:sp>
      <p:sp>
        <p:nvSpPr>
          <p:cNvPr id="869" name=""/>
          <p:cNvSpPr/>
          <p:nvPr/>
        </p:nvSpPr>
        <p:spPr>
          <a:xfrm>
            <a:off x="5633640" y="4530600"/>
            <a:ext cx="191160" cy="91800"/>
          </a:xfrm>
          <a:prstGeom prst="rect">
            <a:avLst/>
          </a:prstGeom>
          <a:noFill/>
          <a:ln w="0">
            <a:noFill/>
          </a:ln>
        </p:spPr>
        <p:style>
          <a:lnRef idx="0"/>
          <a:fillRef idx="0"/>
          <a:effectRef idx="0"/>
          <a:fontRef idx="minor"/>
        </p:style>
        <p:txBody>
          <a:bodyPr wrap="none" lIns="0" rIns="0" tIns="0" bIns="0" anchor="ctr">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600" strike="noStrike" u="none">
                <a:solidFill>
                  <a:srgbClr val="000000"/>
                </a:solidFill>
                <a:effectLst/>
                <a:uFillTx/>
                <a:latin typeface="Arial"/>
              </a:rPr>
              <a:t>Other</a:t>
            </a:r>
            <a:endParaRPr b="0" lang="en-US" sz="600" strike="noStrike" u="none">
              <a:solidFill>
                <a:srgbClr val="000000"/>
              </a:solidFill>
              <a:effectLst/>
              <a:uFillTx/>
              <a:latin typeface="Arial"/>
            </a:endParaRPr>
          </a:p>
        </p:txBody>
      </p:sp>
      <p:sp>
        <p:nvSpPr>
          <p:cNvPr id="870" name=""/>
          <p:cNvSpPr/>
          <p:nvPr/>
        </p:nvSpPr>
        <p:spPr>
          <a:xfrm>
            <a:off x="5972040" y="5673600"/>
            <a:ext cx="191160" cy="91800"/>
          </a:xfrm>
          <a:prstGeom prst="rect">
            <a:avLst/>
          </a:prstGeom>
          <a:noFill/>
          <a:ln w="0">
            <a:noFill/>
          </a:ln>
        </p:spPr>
        <p:style>
          <a:lnRef idx="0"/>
          <a:fillRef idx="0"/>
          <a:effectRef idx="0"/>
          <a:fontRef idx="minor"/>
        </p:style>
        <p:txBody>
          <a:bodyPr wrap="none" lIns="0" rIns="0" tIns="0" bIns="0" anchor="ctr">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600" strike="noStrike" u="none">
                <a:solidFill>
                  <a:srgbClr val="000000"/>
                </a:solidFill>
                <a:effectLst/>
                <a:uFillTx/>
                <a:latin typeface="Arial"/>
              </a:rPr>
              <a:t>Other</a:t>
            </a:r>
            <a:endParaRPr b="0" lang="en-US" sz="600" strike="noStrike" u="none">
              <a:solidFill>
                <a:srgbClr val="000000"/>
              </a:solidFill>
              <a:effectLst/>
              <a:uFillTx/>
              <a:latin typeface="Arial"/>
            </a:endParaRPr>
          </a:p>
        </p:txBody>
      </p:sp>
      <p:sp>
        <p:nvSpPr>
          <p:cNvPr id="871" name=""/>
          <p:cNvSpPr/>
          <p:nvPr/>
        </p:nvSpPr>
        <p:spPr>
          <a:xfrm>
            <a:off x="2845800" y="2443320"/>
            <a:ext cx="136080" cy="91800"/>
          </a:xfrm>
          <a:prstGeom prst="rect">
            <a:avLst/>
          </a:prstGeom>
          <a:noFill/>
          <a:ln w="0">
            <a:noFill/>
          </a:ln>
        </p:spPr>
        <p:style>
          <a:lnRef idx="0"/>
          <a:fillRef idx="0"/>
          <a:effectRef idx="0"/>
          <a:fontRef idx="minor"/>
        </p:style>
        <p:txBody>
          <a:bodyPr wrap="none" lIns="0" rIns="0" tIns="0" bIns="0" anchor="ctr">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600" strike="noStrike" u="none">
                <a:solidFill>
                  <a:srgbClr val="000000"/>
                </a:solidFill>
                <a:effectLst/>
                <a:uFillTx/>
                <a:latin typeface="Arial"/>
              </a:rPr>
              <a:t>IBM</a:t>
            </a:r>
            <a:endParaRPr b="0" lang="en-US" sz="600" strike="noStrike" u="none">
              <a:solidFill>
                <a:srgbClr val="000000"/>
              </a:solidFill>
              <a:effectLst/>
              <a:uFillTx/>
              <a:latin typeface="Arial"/>
            </a:endParaRPr>
          </a:p>
        </p:txBody>
      </p:sp>
      <p:sp>
        <p:nvSpPr>
          <p:cNvPr id="872" name=""/>
          <p:cNvSpPr/>
          <p:nvPr/>
        </p:nvSpPr>
        <p:spPr>
          <a:xfrm>
            <a:off x="3994200" y="3516480"/>
            <a:ext cx="157320" cy="91800"/>
          </a:xfrm>
          <a:prstGeom prst="rect">
            <a:avLst/>
          </a:prstGeom>
          <a:noFill/>
          <a:ln w="0">
            <a:noFill/>
          </a:ln>
        </p:spPr>
        <p:style>
          <a:lnRef idx="0"/>
          <a:fillRef idx="0"/>
          <a:effectRef idx="0"/>
          <a:fontRef idx="minor"/>
        </p:style>
        <p:txBody>
          <a:bodyPr wrap="none" lIns="0" rIns="0" tIns="0" bIns="0" anchor="ctr">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600" strike="noStrike" u="none">
                <a:solidFill>
                  <a:srgbClr val="000000"/>
                </a:solidFill>
                <a:effectLst/>
                <a:uFillTx/>
                <a:latin typeface="Arial"/>
              </a:rPr>
              <a:t>EDS</a:t>
            </a:r>
            <a:endParaRPr b="0" lang="en-US" sz="600" strike="noStrike" u="none">
              <a:solidFill>
                <a:srgbClr val="000000"/>
              </a:solidFill>
              <a:effectLst/>
              <a:uFillTx/>
              <a:latin typeface="Arial"/>
            </a:endParaRPr>
          </a:p>
        </p:txBody>
      </p:sp>
      <p:sp>
        <p:nvSpPr>
          <p:cNvPr id="873" name=""/>
          <p:cNvSpPr/>
          <p:nvPr/>
        </p:nvSpPr>
        <p:spPr>
          <a:xfrm>
            <a:off x="2723760" y="4530600"/>
            <a:ext cx="136080" cy="91800"/>
          </a:xfrm>
          <a:prstGeom prst="rect">
            <a:avLst/>
          </a:prstGeom>
          <a:noFill/>
          <a:ln w="0">
            <a:noFill/>
          </a:ln>
        </p:spPr>
        <p:style>
          <a:lnRef idx="0"/>
          <a:fillRef idx="0"/>
          <a:effectRef idx="0"/>
          <a:fontRef idx="minor"/>
        </p:style>
        <p:txBody>
          <a:bodyPr wrap="none" lIns="0" rIns="0" tIns="0" bIns="0" anchor="ctr">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600" strike="noStrike" u="none">
                <a:solidFill>
                  <a:srgbClr val="000000"/>
                </a:solidFill>
                <a:effectLst/>
                <a:uFillTx/>
                <a:latin typeface="Arial"/>
              </a:rPr>
              <a:t>IBM</a:t>
            </a:r>
            <a:endParaRPr b="0" lang="en-US" sz="600" strike="noStrike" u="none">
              <a:solidFill>
                <a:srgbClr val="000000"/>
              </a:solidFill>
              <a:effectLst/>
              <a:uFillTx/>
              <a:latin typeface="Arial"/>
            </a:endParaRPr>
          </a:p>
        </p:txBody>
      </p:sp>
      <p:sp>
        <p:nvSpPr>
          <p:cNvPr id="874" name=""/>
          <p:cNvSpPr/>
          <p:nvPr/>
        </p:nvSpPr>
        <p:spPr>
          <a:xfrm>
            <a:off x="2761920" y="5702400"/>
            <a:ext cx="136080" cy="91800"/>
          </a:xfrm>
          <a:prstGeom prst="rect">
            <a:avLst/>
          </a:prstGeom>
          <a:noFill/>
          <a:ln w="0">
            <a:noFill/>
          </a:ln>
        </p:spPr>
        <p:style>
          <a:lnRef idx="0"/>
          <a:fillRef idx="0"/>
          <a:effectRef idx="0"/>
          <a:fontRef idx="minor"/>
        </p:style>
        <p:txBody>
          <a:bodyPr wrap="none" lIns="0" rIns="0" tIns="0" bIns="0" anchor="ctr">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600" strike="noStrike" u="none">
                <a:solidFill>
                  <a:srgbClr val="000000"/>
                </a:solidFill>
                <a:effectLst/>
                <a:uFillTx/>
                <a:latin typeface="Arial"/>
              </a:rPr>
              <a:t>IBM</a:t>
            </a:r>
            <a:endParaRPr b="0" lang="en-US" sz="600" strike="noStrike" u="none">
              <a:solidFill>
                <a:srgbClr val="000000"/>
              </a:solidFill>
              <a:effectLst/>
              <a:uFillTx/>
              <a:latin typeface="Arial"/>
            </a:endParaRPr>
          </a:p>
        </p:txBody>
      </p:sp>
      <p:sp>
        <p:nvSpPr>
          <p:cNvPr id="875" name=""/>
          <p:cNvSpPr/>
          <p:nvPr/>
        </p:nvSpPr>
        <p:spPr>
          <a:xfrm>
            <a:off x="3779640" y="5702400"/>
            <a:ext cx="153360" cy="91800"/>
          </a:xfrm>
          <a:prstGeom prst="rect">
            <a:avLst/>
          </a:prstGeom>
          <a:noFill/>
          <a:ln w="0">
            <a:noFill/>
          </a:ln>
        </p:spPr>
        <p:style>
          <a:lnRef idx="0"/>
          <a:fillRef idx="0"/>
          <a:effectRef idx="0"/>
          <a:fontRef idx="minor"/>
        </p:style>
        <p:txBody>
          <a:bodyPr wrap="none" lIns="0" rIns="0" tIns="0" bIns="0" anchor="ctr">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600" strike="noStrike" u="none">
                <a:solidFill>
                  <a:srgbClr val="000000"/>
                </a:solidFill>
                <a:effectLst/>
                <a:uFillTx/>
                <a:latin typeface="Arial"/>
              </a:rPr>
              <a:t>E&amp;Y</a:t>
            </a:r>
            <a:endParaRPr b="0" lang="en-US" sz="600" strike="noStrike" u="none">
              <a:solidFill>
                <a:srgbClr val="000000"/>
              </a:solidFill>
              <a:effectLst/>
              <a:uFillTx/>
              <a:latin typeface="Arial"/>
            </a:endParaRPr>
          </a:p>
        </p:txBody>
      </p:sp>
      <p:sp>
        <p:nvSpPr>
          <p:cNvPr id="876" name=""/>
          <p:cNvSpPr/>
          <p:nvPr/>
        </p:nvSpPr>
        <p:spPr>
          <a:xfrm>
            <a:off x="4043880" y="5702400"/>
            <a:ext cx="259200" cy="91800"/>
          </a:xfrm>
          <a:prstGeom prst="rect">
            <a:avLst/>
          </a:prstGeom>
          <a:solidFill>
            <a:srgbClr val="ffffff"/>
          </a:solidFill>
          <a:ln w="0">
            <a:noFill/>
          </a:ln>
        </p:spPr>
        <p:style>
          <a:lnRef idx="0"/>
          <a:fillRef idx="0"/>
          <a:effectRef idx="0"/>
          <a:fontRef idx="minor"/>
        </p:style>
        <p:txBody>
          <a:bodyPr wrap="none" lIns="0" rIns="0" tIns="0" bIns="0" anchor="ctr">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600" strike="noStrike" u="none">
                <a:solidFill>
                  <a:srgbClr val="000000"/>
                </a:solidFill>
                <a:effectLst/>
                <a:uFillTx/>
                <a:latin typeface="Arial"/>
              </a:rPr>
              <a:t>Deloitte</a:t>
            </a:r>
            <a:endParaRPr b="0" lang="en-US" sz="600" strike="noStrike" u="none">
              <a:solidFill>
                <a:srgbClr val="000000"/>
              </a:solidFill>
              <a:effectLst/>
              <a:uFillTx/>
              <a:latin typeface="Arial"/>
            </a:endParaRPr>
          </a:p>
        </p:txBody>
      </p:sp>
      <p:sp>
        <p:nvSpPr>
          <p:cNvPr id="877" name=""/>
          <p:cNvSpPr/>
          <p:nvPr/>
        </p:nvSpPr>
        <p:spPr>
          <a:xfrm>
            <a:off x="3078000" y="5702760"/>
            <a:ext cx="438480" cy="183240"/>
          </a:xfrm>
          <a:prstGeom prst="rect">
            <a:avLst/>
          </a:prstGeom>
          <a:solidFill>
            <a:srgbClr val="ffffff"/>
          </a:solidFill>
          <a:ln w="0">
            <a:noFill/>
          </a:ln>
        </p:spPr>
        <p:style>
          <a:lnRef idx="0"/>
          <a:fillRef idx="0"/>
          <a:effectRef idx="0"/>
          <a:fontRef idx="minor"/>
        </p:style>
        <p:txBody>
          <a:bodyPr lIns="0" rIns="0" tIns="0" bIns="0" anchor="ctr">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600" strike="noStrike" u="none">
                <a:solidFill>
                  <a:srgbClr val="000000"/>
                </a:solidFill>
                <a:effectLst/>
                <a:uFillTx/>
                <a:latin typeface="Arial"/>
              </a:rPr>
              <a:t>EDS/AT Kearney</a:t>
            </a:r>
            <a:endParaRPr b="0" lang="en-US" sz="600" strike="noStrike" u="none">
              <a:solidFill>
                <a:srgbClr val="000000"/>
              </a:solidFill>
              <a:effectLst/>
              <a:uFillTx/>
              <a:latin typeface="Arial"/>
            </a:endParaRPr>
          </a:p>
        </p:txBody>
      </p:sp>
      <p:sp>
        <p:nvSpPr>
          <p:cNvPr id="878" name=""/>
          <p:cNvSpPr/>
          <p:nvPr/>
        </p:nvSpPr>
        <p:spPr>
          <a:xfrm>
            <a:off x="3646440" y="4224240"/>
            <a:ext cx="485640" cy="153000"/>
          </a:xfrm>
          <a:prstGeom prst="rect">
            <a:avLst/>
          </a:prstGeom>
          <a:solidFill>
            <a:srgbClr val="ffffff"/>
          </a:solidFill>
          <a:ln w="0">
            <a:noFill/>
          </a:ln>
        </p:spPr>
        <p:style>
          <a:lnRef idx="0"/>
          <a:fillRef idx="0"/>
          <a:effectRef idx="0"/>
          <a:fontRef idx="minor"/>
        </p:style>
        <p:txBody>
          <a:bodyPr wrap="none" lIns="0" rIns="0" tIns="0" bIns="0" anchor="ctr">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000" strike="noStrike" u="none">
                <a:solidFill>
                  <a:srgbClr val="000000"/>
                </a:solidFill>
                <a:effectLst/>
                <a:uFillTx/>
                <a:latin typeface="Arial"/>
              </a:rPr>
              <a:t>2.4</a:t>
            </a:r>
            <a:r>
              <a:rPr b="0" lang="en-US" sz="600" strike="noStrike" u="none">
                <a:solidFill>
                  <a:srgbClr val="000000"/>
                </a:solidFill>
                <a:effectLst/>
                <a:uFillTx/>
                <a:latin typeface="Arial"/>
              </a:rPr>
              <a:t> Compaq</a:t>
            </a:r>
            <a:endParaRPr b="0" lang="en-US" sz="600" strike="noStrike" u="none">
              <a:solidFill>
                <a:srgbClr val="000000"/>
              </a:solidFill>
              <a:effectLst/>
              <a:uFillTx/>
              <a:latin typeface="Arial"/>
            </a:endParaRPr>
          </a:p>
        </p:txBody>
      </p:sp>
      <p:sp>
        <p:nvSpPr>
          <p:cNvPr id="879" name=""/>
          <p:cNvSpPr/>
          <p:nvPr/>
        </p:nvSpPr>
        <p:spPr>
          <a:xfrm>
            <a:off x="3645720" y="4397040"/>
            <a:ext cx="303480" cy="153000"/>
          </a:xfrm>
          <a:prstGeom prst="rect">
            <a:avLst/>
          </a:prstGeom>
          <a:solidFill>
            <a:srgbClr val="ffffff"/>
          </a:solidFill>
          <a:ln w="0">
            <a:noFill/>
          </a:ln>
        </p:spPr>
        <p:style>
          <a:lnRef idx="0"/>
          <a:fillRef idx="0"/>
          <a:effectRef idx="0"/>
          <a:fontRef idx="minor"/>
        </p:style>
        <p:txBody>
          <a:bodyPr wrap="none" lIns="0" rIns="0" tIns="0" bIns="0" anchor="ctr">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000" strike="noStrike" u="none">
                <a:solidFill>
                  <a:srgbClr val="000000"/>
                </a:solidFill>
                <a:effectLst/>
                <a:uFillTx/>
                <a:latin typeface="Arial"/>
              </a:rPr>
              <a:t>0.9</a:t>
            </a:r>
            <a:r>
              <a:rPr b="0" lang="en-US" sz="600" strike="noStrike" u="none">
                <a:solidFill>
                  <a:srgbClr val="000000"/>
                </a:solidFill>
                <a:effectLst/>
                <a:uFillTx/>
                <a:latin typeface="Arial"/>
              </a:rPr>
              <a:t> AC</a:t>
            </a:r>
            <a:endParaRPr b="0" lang="en-US" sz="600" strike="noStrike" u="none">
              <a:solidFill>
                <a:srgbClr val="000000"/>
              </a:solidFill>
              <a:effectLst/>
              <a:uFillTx/>
              <a:latin typeface="Arial"/>
            </a:endParaRPr>
          </a:p>
        </p:txBody>
      </p:sp>
      <p:sp>
        <p:nvSpPr>
          <p:cNvPr id="880" name=""/>
          <p:cNvSpPr/>
          <p:nvPr/>
        </p:nvSpPr>
        <p:spPr>
          <a:xfrm>
            <a:off x="3645720" y="4571640"/>
            <a:ext cx="358560" cy="153000"/>
          </a:xfrm>
          <a:prstGeom prst="rect">
            <a:avLst/>
          </a:prstGeom>
          <a:solidFill>
            <a:srgbClr val="ffffff"/>
          </a:solidFill>
          <a:ln w="0">
            <a:noFill/>
          </a:ln>
        </p:spPr>
        <p:style>
          <a:lnRef idx="0"/>
          <a:fillRef idx="0"/>
          <a:effectRef idx="0"/>
          <a:fontRef idx="minor"/>
        </p:style>
        <p:txBody>
          <a:bodyPr wrap="none" lIns="0" rIns="0" tIns="0" bIns="0" anchor="ctr">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000" strike="noStrike" u="none">
                <a:solidFill>
                  <a:srgbClr val="000000"/>
                </a:solidFill>
                <a:effectLst/>
                <a:uFillTx/>
                <a:latin typeface="Arial"/>
              </a:rPr>
              <a:t>0.6</a:t>
            </a:r>
            <a:r>
              <a:rPr b="0" lang="en-US" sz="600" strike="noStrike" u="none">
                <a:solidFill>
                  <a:srgbClr val="000000"/>
                </a:solidFill>
                <a:effectLst/>
                <a:uFillTx/>
                <a:latin typeface="Arial"/>
              </a:rPr>
              <a:t> CSC</a:t>
            </a:r>
            <a:endParaRPr b="0" lang="en-US" sz="600" strike="noStrike" u="none">
              <a:solidFill>
                <a:srgbClr val="000000"/>
              </a:solidFill>
              <a:effectLst/>
              <a:uFillTx/>
              <a:latin typeface="Arial"/>
            </a:endParaRPr>
          </a:p>
        </p:txBody>
      </p:sp>
      <p:sp>
        <p:nvSpPr>
          <p:cNvPr id="881" name=""/>
          <p:cNvSpPr/>
          <p:nvPr/>
        </p:nvSpPr>
        <p:spPr>
          <a:xfrm>
            <a:off x="3645720" y="4746240"/>
            <a:ext cx="354240" cy="153000"/>
          </a:xfrm>
          <a:prstGeom prst="rect">
            <a:avLst/>
          </a:prstGeom>
          <a:solidFill>
            <a:srgbClr val="ffffff"/>
          </a:solidFill>
          <a:ln w="0">
            <a:noFill/>
          </a:ln>
        </p:spPr>
        <p:style>
          <a:lnRef idx="0"/>
          <a:fillRef idx="0"/>
          <a:effectRef idx="0"/>
          <a:fontRef idx="minor"/>
        </p:style>
        <p:txBody>
          <a:bodyPr wrap="none" lIns="0" rIns="0" tIns="0" bIns="0" anchor="ctr">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000" strike="noStrike" u="none">
                <a:solidFill>
                  <a:srgbClr val="000000"/>
                </a:solidFill>
                <a:effectLst/>
                <a:uFillTx/>
                <a:latin typeface="Arial"/>
              </a:rPr>
              <a:t>1.7</a:t>
            </a:r>
            <a:r>
              <a:rPr b="0" lang="en-US" sz="600" strike="noStrike" u="none">
                <a:solidFill>
                  <a:srgbClr val="000000"/>
                </a:solidFill>
                <a:effectLst/>
                <a:uFillTx/>
                <a:latin typeface="Arial"/>
              </a:rPr>
              <a:t> EDS</a:t>
            </a:r>
            <a:endParaRPr b="0" lang="en-US" sz="600" strike="noStrike" u="none">
              <a:solidFill>
                <a:srgbClr val="000000"/>
              </a:solidFill>
              <a:effectLst/>
              <a:uFillTx/>
              <a:latin typeface="Arial"/>
            </a:endParaRPr>
          </a:p>
        </p:txBody>
      </p:sp>
      <p:sp>
        <p:nvSpPr>
          <p:cNvPr id="882" name=""/>
          <p:cNvSpPr/>
          <p:nvPr/>
        </p:nvSpPr>
        <p:spPr>
          <a:xfrm flipH="1">
            <a:off x="3246480" y="4294080"/>
            <a:ext cx="365040" cy="0"/>
          </a:xfrm>
          <a:prstGeom prst="line">
            <a:avLst/>
          </a:prstGeom>
          <a:ln w="1260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883" name=""/>
          <p:cNvSpPr/>
          <p:nvPr/>
        </p:nvSpPr>
        <p:spPr>
          <a:xfrm flipH="1">
            <a:off x="3144960" y="4465800"/>
            <a:ext cx="466560" cy="0"/>
          </a:xfrm>
          <a:prstGeom prst="line">
            <a:avLst/>
          </a:prstGeom>
          <a:ln w="1260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884" name=""/>
          <p:cNvSpPr/>
          <p:nvPr/>
        </p:nvSpPr>
        <p:spPr>
          <a:xfrm flipH="1">
            <a:off x="3106800" y="4643280"/>
            <a:ext cx="504720" cy="0"/>
          </a:xfrm>
          <a:prstGeom prst="line">
            <a:avLst/>
          </a:prstGeom>
          <a:ln w="1260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885" name=""/>
          <p:cNvSpPr/>
          <p:nvPr/>
        </p:nvSpPr>
        <p:spPr>
          <a:xfrm flipH="1">
            <a:off x="3049200" y="4821120"/>
            <a:ext cx="561960" cy="0"/>
          </a:xfrm>
          <a:prstGeom prst="line">
            <a:avLst/>
          </a:prstGeom>
          <a:ln w="1260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886" name=""/>
          <p:cNvSpPr/>
          <p:nvPr/>
        </p:nvSpPr>
        <p:spPr>
          <a:xfrm>
            <a:off x="5321160" y="3649680"/>
            <a:ext cx="161640" cy="91800"/>
          </a:xfrm>
          <a:prstGeom prst="rect">
            <a:avLst/>
          </a:prstGeom>
          <a:noFill/>
          <a:ln w="0">
            <a:noFill/>
          </a:ln>
        </p:spPr>
        <p:style>
          <a:lnRef idx="0"/>
          <a:fillRef idx="0"/>
          <a:effectRef idx="0"/>
          <a:fontRef idx="minor"/>
        </p:style>
        <p:txBody>
          <a:bodyPr wrap="none" lIns="0" rIns="0" tIns="0" bIns="0" anchor="ctr">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600" strike="noStrike" u="none">
                <a:solidFill>
                  <a:srgbClr val="ffffff"/>
                </a:solidFill>
                <a:effectLst/>
                <a:uFillTx/>
                <a:latin typeface="Arial"/>
              </a:rPr>
              <a:t>ACS</a:t>
            </a:r>
            <a:endParaRPr b="0" lang="en-US" sz="600" strike="noStrike" u="none">
              <a:solidFill>
                <a:srgbClr val="000000"/>
              </a:solidFill>
              <a:effectLst/>
              <a:uFillTx/>
              <a:latin typeface="Arial"/>
            </a:endParaRPr>
          </a:p>
        </p:txBody>
      </p:sp>
      <p:sp>
        <p:nvSpPr>
          <p:cNvPr id="887" name=""/>
          <p:cNvSpPr/>
          <p:nvPr/>
        </p:nvSpPr>
        <p:spPr>
          <a:xfrm>
            <a:off x="2939760" y="3516480"/>
            <a:ext cx="136080" cy="91800"/>
          </a:xfrm>
          <a:prstGeom prst="rect">
            <a:avLst/>
          </a:prstGeom>
          <a:noFill/>
          <a:ln w="0">
            <a:noFill/>
          </a:ln>
        </p:spPr>
        <p:style>
          <a:lnRef idx="0"/>
          <a:fillRef idx="0"/>
          <a:effectRef idx="0"/>
          <a:fontRef idx="minor"/>
        </p:style>
        <p:txBody>
          <a:bodyPr wrap="none" lIns="0" rIns="0" tIns="0" bIns="0" anchor="ctr">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600" strike="noStrike" u="none">
                <a:solidFill>
                  <a:srgbClr val="000000"/>
                </a:solidFill>
                <a:effectLst/>
                <a:uFillTx/>
                <a:latin typeface="Arial"/>
              </a:rPr>
              <a:t>IBM</a:t>
            </a:r>
            <a:endParaRPr b="0" lang="en-US" sz="600" strike="noStrike" u="none">
              <a:solidFill>
                <a:srgbClr val="000000"/>
              </a:solidFill>
              <a:effectLst/>
              <a:uFillTx/>
              <a:latin typeface="Arial"/>
            </a:endParaRPr>
          </a:p>
        </p:txBody>
      </p:sp>
      <p:sp>
        <p:nvSpPr>
          <p:cNvPr id="888" name=""/>
          <p:cNvSpPr/>
          <p:nvPr/>
        </p:nvSpPr>
        <p:spPr>
          <a:xfrm>
            <a:off x="4509720" y="2568960"/>
            <a:ext cx="229320" cy="183240"/>
          </a:xfrm>
          <a:prstGeom prst="rect">
            <a:avLst/>
          </a:prstGeom>
          <a:noFill/>
          <a:ln w="0">
            <a:noFill/>
          </a:ln>
        </p:spPr>
        <p:style>
          <a:lnRef idx="0"/>
          <a:fillRef idx="0"/>
          <a:effectRef idx="0"/>
          <a:fontRef idx="minor"/>
        </p:style>
        <p:txBody>
          <a:bodyPr wrap="none" lIns="0" rIns="0" tIns="0" bIns="0" anchor="ctr">
            <a:spAutoFit/>
          </a:bodyPr>
          <a:p>
            <a:pPr algn="ct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600" strike="noStrike" u="none">
                <a:solidFill>
                  <a:srgbClr val="ffffff"/>
                </a:solidFill>
                <a:effectLst/>
                <a:uFillTx/>
                <a:latin typeface="Arial"/>
              </a:rPr>
              <a:t>Get- </a:t>
            </a:r>
            <a:endParaRPr b="0" lang="en-US" sz="600" strike="noStrike" u="none">
              <a:solidFill>
                <a:srgbClr val="000000"/>
              </a:solidFill>
              <a:effectLst/>
              <a:uFillTx/>
              <a:latin typeface="Arial"/>
            </a:endParaRPr>
          </a:p>
          <a:p>
            <a:pPr algn="ct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600" strike="noStrike" u="none">
                <a:solidFill>
                  <a:srgbClr val="ffffff"/>
                </a:solidFill>
                <a:effectLst/>
                <a:uFillTx/>
                <a:latin typeface="Arial"/>
              </a:rPr>
              <a:t>ronics</a:t>
            </a:r>
            <a:endParaRPr b="0" lang="en-US" sz="600" strike="noStrike" u="none">
              <a:solidFill>
                <a:srgbClr val="000000"/>
              </a:solidFill>
              <a:effectLst/>
              <a:uFillTx/>
              <a:latin typeface="Arial"/>
            </a:endParaRPr>
          </a:p>
        </p:txBody>
      </p:sp>
      <p:sp>
        <p:nvSpPr>
          <p:cNvPr id="889" name=""/>
          <p:cNvSpPr/>
          <p:nvPr/>
        </p:nvSpPr>
        <p:spPr>
          <a:xfrm>
            <a:off x="3316320" y="2443320"/>
            <a:ext cx="157320" cy="91800"/>
          </a:xfrm>
          <a:prstGeom prst="rect">
            <a:avLst/>
          </a:prstGeom>
          <a:noFill/>
          <a:ln w="0">
            <a:noFill/>
          </a:ln>
        </p:spPr>
        <p:style>
          <a:lnRef idx="0"/>
          <a:fillRef idx="0"/>
          <a:effectRef idx="0"/>
          <a:fontRef idx="minor"/>
        </p:style>
        <p:txBody>
          <a:bodyPr wrap="none" lIns="0" rIns="0" tIns="0" bIns="0" anchor="ctr">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600" strike="noStrike" u="none">
                <a:solidFill>
                  <a:srgbClr val="000000"/>
                </a:solidFill>
                <a:effectLst/>
                <a:uFillTx/>
                <a:latin typeface="Arial"/>
              </a:rPr>
              <a:t>EDS</a:t>
            </a:r>
            <a:endParaRPr b="0" lang="en-US" sz="600" strike="noStrike" u="none">
              <a:solidFill>
                <a:srgbClr val="000000"/>
              </a:solidFill>
              <a:effectLst/>
              <a:uFillTx/>
              <a:latin typeface="Arial"/>
            </a:endParaRPr>
          </a:p>
        </p:txBody>
      </p:sp>
      <p:sp>
        <p:nvSpPr>
          <p:cNvPr id="890" name=""/>
          <p:cNvSpPr/>
          <p:nvPr/>
        </p:nvSpPr>
        <p:spPr>
          <a:xfrm>
            <a:off x="3702600" y="2443320"/>
            <a:ext cx="288720" cy="91800"/>
          </a:xfrm>
          <a:prstGeom prst="rect">
            <a:avLst/>
          </a:prstGeom>
          <a:solidFill>
            <a:srgbClr val="ffffff"/>
          </a:solidFill>
          <a:ln w="0">
            <a:noFill/>
          </a:ln>
        </p:spPr>
        <p:style>
          <a:lnRef idx="0"/>
          <a:fillRef idx="0"/>
          <a:effectRef idx="0"/>
          <a:fontRef idx="minor"/>
        </p:style>
        <p:txBody>
          <a:bodyPr wrap="none" lIns="0" rIns="0" tIns="0" bIns="0" anchor="ctr">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600" strike="noStrike" u="none">
                <a:solidFill>
                  <a:srgbClr val="000000"/>
                </a:solidFill>
                <a:effectLst/>
                <a:uFillTx/>
                <a:latin typeface="Arial"/>
              </a:rPr>
              <a:t>Compaq</a:t>
            </a:r>
            <a:endParaRPr b="0" lang="en-US" sz="600" strike="noStrike" u="none">
              <a:solidFill>
                <a:srgbClr val="000000"/>
              </a:solidFill>
              <a:effectLst/>
              <a:uFillTx/>
              <a:latin typeface="Arial"/>
            </a:endParaRPr>
          </a:p>
        </p:txBody>
      </p:sp>
      <p:sp>
        <p:nvSpPr>
          <p:cNvPr id="891" name=""/>
          <p:cNvSpPr/>
          <p:nvPr/>
        </p:nvSpPr>
        <p:spPr>
          <a:xfrm>
            <a:off x="4097520" y="2443320"/>
            <a:ext cx="229320" cy="91800"/>
          </a:xfrm>
          <a:prstGeom prst="rect">
            <a:avLst/>
          </a:prstGeom>
          <a:solidFill>
            <a:srgbClr val="ffffff"/>
          </a:solidFill>
          <a:ln w="0">
            <a:noFill/>
          </a:ln>
        </p:spPr>
        <p:style>
          <a:lnRef idx="0"/>
          <a:fillRef idx="0"/>
          <a:effectRef idx="0"/>
          <a:fontRef idx="minor"/>
        </p:style>
        <p:txBody>
          <a:bodyPr wrap="none" lIns="0" rIns="0" tIns="0" bIns="0" anchor="ctr">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600" strike="noStrike" u="none">
                <a:solidFill>
                  <a:srgbClr val="000000"/>
                </a:solidFill>
                <a:effectLst/>
                <a:uFillTx/>
                <a:latin typeface="Arial"/>
              </a:rPr>
              <a:t>Unisys</a:t>
            </a:r>
            <a:endParaRPr b="0" lang="en-US" sz="600" strike="noStrike" u="none">
              <a:solidFill>
                <a:srgbClr val="000000"/>
              </a:solidFill>
              <a:effectLst/>
              <a:uFillTx/>
              <a:latin typeface="Arial"/>
            </a:endParaRPr>
          </a:p>
        </p:txBody>
      </p:sp>
      <p:sp>
        <p:nvSpPr>
          <p:cNvPr id="892" name=""/>
          <p:cNvSpPr/>
          <p:nvPr/>
        </p:nvSpPr>
        <p:spPr>
          <a:xfrm>
            <a:off x="3315600" y="2222280"/>
            <a:ext cx="176400" cy="153000"/>
          </a:xfrm>
          <a:prstGeom prst="rect">
            <a:avLst/>
          </a:prstGeom>
          <a:noFill/>
          <a:ln w="0">
            <a:noFill/>
          </a:ln>
        </p:spPr>
        <p:style>
          <a:lnRef idx="0"/>
          <a:fillRef idx="0"/>
          <a:effectRef idx="0"/>
          <a:fontRef idx="minor"/>
        </p:style>
        <p:txBody>
          <a:bodyPr wrap="none" lIns="0" rIns="0" tIns="0" bIns="0" anchor="ctr">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000" strike="noStrike" u="none">
                <a:solidFill>
                  <a:srgbClr val="000000"/>
                </a:solidFill>
                <a:effectLst/>
                <a:uFillTx/>
                <a:latin typeface="Arial"/>
              </a:rPr>
              <a:t>6.6</a:t>
            </a:r>
            <a:endParaRPr b="0" lang="en-US" sz="1000" strike="noStrike" u="none">
              <a:solidFill>
                <a:srgbClr val="000000"/>
              </a:solidFill>
              <a:effectLst/>
              <a:uFillTx/>
              <a:latin typeface="Arial"/>
            </a:endParaRPr>
          </a:p>
        </p:txBody>
      </p:sp>
      <p:sp>
        <p:nvSpPr>
          <p:cNvPr id="893" name=""/>
          <p:cNvSpPr/>
          <p:nvPr/>
        </p:nvSpPr>
        <p:spPr>
          <a:xfrm>
            <a:off x="3496680" y="1841400"/>
            <a:ext cx="176400" cy="153000"/>
          </a:xfrm>
          <a:prstGeom prst="rect">
            <a:avLst/>
          </a:prstGeom>
          <a:solidFill>
            <a:srgbClr val="ffffff"/>
          </a:solidFill>
          <a:ln w="0">
            <a:noFill/>
          </a:ln>
        </p:spPr>
        <p:style>
          <a:lnRef idx="0"/>
          <a:fillRef idx="0"/>
          <a:effectRef idx="0"/>
          <a:fontRef idx="minor"/>
        </p:style>
        <p:txBody>
          <a:bodyPr wrap="none" lIns="0" rIns="0" tIns="0" bIns="0" anchor="ctr">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000" strike="noStrike" u="none">
                <a:solidFill>
                  <a:srgbClr val="000000"/>
                </a:solidFill>
                <a:effectLst/>
                <a:uFillTx/>
                <a:latin typeface="Arial"/>
              </a:rPr>
              <a:t>1.0</a:t>
            </a:r>
            <a:endParaRPr b="0" lang="en-US" sz="1000" strike="noStrike" u="none">
              <a:solidFill>
                <a:srgbClr val="000000"/>
              </a:solidFill>
              <a:effectLst/>
              <a:uFillTx/>
              <a:latin typeface="Arial"/>
            </a:endParaRPr>
          </a:p>
        </p:txBody>
      </p:sp>
      <p:sp>
        <p:nvSpPr>
          <p:cNvPr id="894" name=""/>
          <p:cNvSpPr/>
          <p:nvPr/>
        </p:nvSpPr>
        <p:spPr>
          <a:xfrm>
            <a:off x="3516480" y="2443320"/>
            <a:ext cx="161640" cy="91800"/>
          </a:xfrm>
          <a:prstGeom prst="rect">
            <a:avLst/>
          </a:prstGeom>
          <a:solidFill>
            <a:srgbClr val="ffffff"/>
          </a:solidFill>
          <a:ln w="0">
            <a:noFill/>
          </a:ln>
        </p:spPr>
        <p:style>
          <a:lnRef idx="0"/>
          <a:fillRef idx="0"/>
          <a:effectRef idx="0"/>
          <a:fontRef idx="minor"/>
        </p:style>
        <p:txBody>
          <a:bodyPr wrap="none" lIns="0" rIns="0" tIns="0" bIns="0" anchor="ctr">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600" strike="noStrike" u="none">
                <a:solidFill>
                  <a:srgbClr val="000000"/>
                </a:solidFill>
                <a:effectLst/>
                <a:uFillTx/>
                <a:latin typeface="Arial"/>
              </a:rPr>
              <a:t>CSC</a:t>
            </a:r>
            <a:endParaRPr b="0" lang="en-US" sz="600" strike="noStrike" u="none">
              <a:solidFill>
                <a:srgbClr val="000000"/>
              </a:solidFill>
              <a:effectLst/>
              <a:uFillTx/>
              <a:latin typeface="Arial"/>
            </a:endParaRPr>
          </a:p>
        </p:txBody>
      </p:sp>
      <p:sp>
        <p:nvSpPr>
          <p:cNvPr id="895" name=""/>
          <p:cNvSpPr/>
          <p:nvPr/>
        </p:nvSpPr>
        <p:spPr>
          <a:xfrm>
            <a:off x="3610800" y="2060280"/>
            <a:ext cx="176400" cy="153000"/>
          </a:xfrm>
          <a:prstGeom prst="rect">
            <a:avLst/>
          </a:prstGeom>
          <a:solidFill>
            <a:srgbClr val="ffffff"/>
          </a:solidFill>
          <a:ln w="0">
            <a:noFill/>
          </a:ln>
        </p:spPr>
        <p:style>
          <a:lnRef idx="0"/>
          <a:fillRef idx="0"/>
          <a:effectRef idx="0"/>
          <a:fontRef idx="minor"/>
        </p:style>
        <p:txBody>
          <a:bodyPr wrap="none" lIns="0" rIns="0" tIns="0" bIns="0" anchor="ctr">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000" strike="noStrike" u="none">
                <a:solidFill>
                  <a:srgbClr val="000000"/>
                </a:solidFill>
                <a:effectLst/>
                <a:uFillTx/>
                <a:latin typeface="Arial"/>
              </a:rPr>
              <a:t>1.3</a:t>
            </a:r>
            <a:endParaRPr b="0" lang="en-US" sz="1000" strike="noStrike" u="none">
              <a:solidFill>
                <a:srgbClr val="000000"/>
              </a:solidFill>
              <a:effectLst/>
              <a:uFillTx/>
              <a:latin typeface="Arial"/>
            </a:endParaRPr>
          </a:p>
        </p:txBody>
      </p:sp>
      <p:sp>
        <p:nvSpPr>
          <p:cNvPr id="896" name=""/>
          <p:cNvSpPr/>
          <p:nvPr/>
        </p:nvSpPr>
        <p:spPr>
          <a:xfrm>
            <a:off x="3639960" y="2567160"/>
            <a:ext cx="106560" cy="91800"/>
          </a:xfrm>
          <a:prstGeom prst="rect">
            <a:avLst/>
          </a:prstGeom>
          <a:solidFill>
            <a:srgbClr val="ffffff"/>
          </a:solidFill>
          <a:ln w="0">
            <a:noFill/>
          </a:ln>
        </p:spPr>
        <p:style>
          <a:lnRef idx="0"/>
          <a:fillRef idx="0"/>
          <a:effectRef idx="0"/>
          <a:fontRef idx="minor"/>
        </p:style>
        <p:txBody>
          <a:bodyPr wrap="none" lIns="0" rIns="0" tIns="0" bIns="0" anchor="ctr">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600" strike="noStrike" u="none">
                <a:solidFill>
                  <a:srgbClr val="000000"/>
                </a:solidFill>
                <a:effectLst/>
                <a:uFillTx/>
                <a:latin typeface="Arial"/>
              </a:rPr>
              <a:t>AC</a:t>
            </a:r>
            <a:endParaRPr b="0" lang="en-US" sz="600" strike="noStrike" u="none">
              <a:solidFill>
                <a:srgbClr val="000000"/>
              </a:solidFill>
              <a:effectLst/>
              <a:uFillTx/>
              <a:latin typeface="Arial"/>
            </a:endParaRPr>
          </a:p>
        </p:txBody>
      </p:sp>
      <p:sp>
        <p:nvSpPr>
          <p:cNvPr id="897" name=""/>
          <p:cNvSpPr/>
          <p:nvPr/>
        </p:nvSpPr>
        <p:spPr>
          <a:xfrm>
            <a:off x="3706200" y="2222280"/>
            <a:ext cx="176400" cy="153000"/>
          </a:xfrm>
          <a:prstGeom prst="rect">
            <a:avLst/>
          </a:prstGeom>
          <a:noFill/>
          <a:ln w="0">
            <a:noFill/>
          </a:ln>
        </p:spPr>
        <p:style>
          <a:lnRef idx="0"/>
          <a:fillRef idx="0"/>
          <a:effectRef idx="0"/>
          <a:fontRef idx="minor"/>
        </p:style>
        <p:txBody>
          <a:bodyPr wrap="none" lIns="0" rIns="0" tIns="0" bIns="0" anchor="ctr">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000" strike="noStrike" u="none">
                <a:solidFill>
                  <a:srgbClr val="000000"/>
                </a:solidFill>
                <a:effectLst/>
                <a:uFillTx/>
                <a:latin typeface="Arial"/>
              </a:rPr>
              <a:t>4.0</a:t>
            </a:r>
            <a:endParaRPr b="0" lang="en-US" sz="1000" strike="noStrike" u="none">
              <a:solidFill>
                <a:srgbClr val="000000"/>
              </a:solidFill>
              <a:effectLst/>
              <a:uFillTx/>
              <a:latin typeface="Arial"/>
            </a:endParaRPr>
          </a:p>
        </p:txBody>
      </p:sp>
      <p:sp>
        <p:nvSpPr>
          <p:cNvPr id="898" name=""/>
          <p:cNvSpPr/>
          <p:nvPr/>
        </p:nvSpPr>
        <p:spPr>
          <a:xfrm>
            <a:off x="3915720" y="2222280"/>
            <a:ext cx="176400" cy="153000"/>
          </a:xfrm>
          <a:prstGeom prst="rect">
            <a:avLst/>
          </a:prstGeom>
          <a:noFill/>
          <a:ln w="0">
            <a:noFill/>
          </a:ln>
        </p:spPr>
        <p:style>
          <a:lnRef idx="0"/>
          <a:fillRef idx="0"/>
          <a:effectRef idx="0"/>
          <a:fontRef idx="minor"/>
        </p:style>
        <p:txBody>
          <a:bodyPr wrap="none" lIns="0" rIns="0" tIns="0" bIns="0" anchor="ctr">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000" strike="noStrike" u="none">
                <a:solidFill>
                  <a:srgbClr val="000000"/>
                </a:solidFill>
                <a:effectLst/>
                <a:uFillTx/>
                <a:latin typeface="Arial"/>
              </a:rPr>
              <a:t>3.6</a:t>
            </a:r>
            <a:endParaRPr b="0" lang="en-US" sz="1000" strike="noStrike" u="none">
              <a:solidFill>
                <a:srgbClr val="000000"/>
              </a:solidFill>
              <a:effectLst/>
              <a:uFillTx/>
              <a:latin typeface="Arial"/>
            </a:endParaRPr>
          </a:p>
        </p:txBody>
      </p:sp>
      <p:sp>
        <p:nvSpPr>
          <p:cNvPr id="899" name=""/>
          <p:cNvSpPr/>
          <p:nvPr/>
        </p:nvSpPr>
        <p:spPr>
          <a:xfrm>
            <a:off x="3935520" y="2567160"/>
            <a:ext cx="106560" cy="91800"/>
          </a:xfrm>
          <a:prstGeom prst="rect">
            <a:avLst/>
          </a:prstGeom>
          <a:solidFill>
            <a:srgbClr val="ffffff"/>
          </a:solidFill>
          <a:ln w="0">
            <a:noFill/>
          </a:ln>
        </p:spPr>
        <p:style>
          <a:lnRef idx="0"/>
          <a:fillRef idx="0"/>
          <a:effectRef idx="0"/>
          <a:fontRef idx="minor"/>
        </p:style>
        <p:txBody>
          <a:bodyPr wrap="none" lIns="0" rIns="0" tIns="0" bIns="0" anchor="ctr">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600" strike="noStrike" u="none">
                <a:solidFill>
                  <a:srgbClr val="000000"/>
                </a:solidFill>
                <a:effectLst/>
                <a:uFillTx/>
                <a:latin typeface="Arial"/>
              </a:rPr>
              <a:t>HP</a:t>
            </a:r>
            <a:endParaRPr b="0" lang="en-US" sz="600" strike="noStrike" u="none">
              <a:solidFill>
                <a:srgbClr val="000000"/>
              </a:solidFill>
              <a:effectLst/>
              <a:uFillTx/>
              <a:latin typeface="Arial"/>
            </a:endParaRPr>
          </a:p>
        </p:txBody>
      </p:sp>
      <p:sp>
        <p:nvSpPr>
          <p:cNvPr id="900" name=""/>
          <p:cNvSpPr/>
          <p:nvPr/>
        </p:nvSpPr>
        <p:spPr>
          <a:xfrm>
            <a:off x="4115520" y="2222280"/>
            <a:ext cx="176400" cy="153000"/>
          </a:xfrm>
          <a:prstGeom prst="rect">
            <a:avLst/>
          </a:prstGeom>
          <a:noFill/>
          <a:ln w="0">
            <a:noFill/>
          </a:ln>
        </p:spPr>
        <p:style>
          <a:lnRef idx="0"/>
          <a:fillRef idx="0"/>
          <a:effectRef idx="0"/>
          <a:fontRef idx="minor"/>
        </p:style>
        <p:txBody>
          <a:bodyPr wrap="none" lIns="0" rIns="0" tIns="0" bIns="0" anchor="ctr">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000" strike="noStrike" u="none">
                <a:solidFill>
                  <a:srgbClr val="ffffff"/>
                </a:solidFill>
                <a:effectLst/>
                <a:uFillTx/>
                <a:latin typeface="Arial"/>
              </a:rPr>
              <a:t>3.7</a:t>
            </a:r>
            <a:endParaRPr b="0" lang="en-US" sz="1000" strike="noStrike" u="none">
              <a:solidFill>
                <a:srgbClr val="000000"/>
              </a:solidFill>
              <a:effectLst/>
              <a:uFillTx/>
              <a:latin typeface="Arial"/>
            </a:endParaRPr>
          </a:p>
        </p:txBody>
      </p:sp>
      <p:sp>
        <p:nvSpPr>
          <p:cNvPr id="901" name=""/>
          <p:cNvSpPr/>
          <p:nvPr/>
        </p:nvSpPr>
        <p:spPr>
          <a:xfrm>
            <a:off x="4268160" y="2060280"/>
            <a:ext cx="176400" cy="153000"/>
          </a:xfrm>
          <a:prstGeom prst="rect">
            <a:avLst/>
          </a:prstGeom>
          <a:solidFill>
            <a:srgbClr val="ffffff"/>
          </a:solidFill>
          <a:ln w="0">
            <a:noFill/>
          </a:ln>
        </p:spPr>
        <p:style>
          <a:lnRef idx="0"/>
          <a:fillRef idx="0"/>
          <a:effectRef idx="0"/>
          <a:fontRef idx="minor"/>
        </p:style>
        <p:txBody>
          <a:bodyPr wrap="none" lIns="0" rIns="0" tIns="0" bIns="0" anchor="ctr">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000" strike="noStrike" u="none">
                <a:solidFill>
                  <a:srgbClr val="000000"/>
                </a:solidFill>
                <a:effectLst/>
                <a:uFillTx/>
                <a:latin typeface="Arial"/>
              </a:rPr>
              <a:t>2.2</a:t>
            </a:r>
            <a:endParaRPr b="0" lang="en-US" sz="1000" strike="noStrike" u="none">
              <a:solidFill>
                <a:srgbClr val="000000"/>
              </a:solidFill>
              <a:effectLst/>
              <a:uFillTx/>
              <a:latin typeface="Arial"/>
            </a:endParaRPr>
          </a:p>
        </p:txBody>
      </p:sp>
      <p:sp>
        <p:nvSpPr>
          <p:cNvPr id="902" name=""/>
          <p:cNvSpPr/>
          <p:nvPr/>
        </p:nvSpPr>
        <p:spPr>
          <a:xfrm>
            <a:off x="4097520" y="2443320"/>
            <a:ext cx="229320" cy="91800"/>
          </a:xfrm>
          <a:prstGeom prst="rect">
            <a:avLst/>
          </a:prstGeom>
          <a:solidFill>
            <a:srgbClr val="ffffff"/>
          </a:solidFill>
          <a:ln w="0">
            <a:noFill/>
          </a:ln>
        </p:spPr>
        <p:style>
          <a:lnRef idx="0"/>
          <a:fillRef idx="0"/>
          <a:effectRef idx="0"/>
          <a:fontRef idx="minor"/>
        </p:style>
        <p:txBody>
          <a:bodyPr wrap="none" lIns="0" rIns="0" tIns="0" bIns="0" anchor="ctr">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600" strike="noStrike" u="none">
                <a:solidFill>
                  <a:srgbClr val="000000"/>
                </a:solidFill>
                <a:effectLst/>
                <a:uFillTx/>
                <a:latin typeface="Arial"/>
              </a:rPr>
              <a:t>Unisys</a:t>
            </a:r>
            <a:endParaRPr b="0" lang="en-US" sz="600" strike="noStrike" u="none">
              <a:solidFill>
                <a:srgbClr val="000000"/>
              </a:solidFill>
              <a:effectLst/>
              <a:uFillTx/>
              <a:latin typeface="Arial"/>
            </a:endParaRPr>
          </a:p>
        </p:txBody>
      </p:sp>
      <p:sp>
        <p:nvSpPr>
          <p:cNvPr id="903" name=""/>
          <p:cNvSpPr/>
          <p:nvPr/>
        </p:nvSpPr>
        <p:spPr>
          <a:xfrm>
            <a:off x="4239360" y="2567160"/>
            <a:ext cx="195480" cy="91800"/>
          </a:xfrm>
          <a:prstGeom prst="rect">
            <a:avLst/>
          </a:prstGeom>
          <a:solidFill>
            <a:srgbClr val="ffffff"/>
          </a:solidFill>
          <a:ln w="0">
            <a:noFill/>
          </a:ln>
        </p:spPr>
        <p:style>
          <a:lnRef idx="0"/>
          <a:fillRef idx="0"/>
          <a:effectRef idx="0"/>
          <a:fontRef idx="minor"/>
        </p:style>
        <p:txBody>
          <a:bodyPr wrap="none" lIns="0" rIns="0" tIns="0" bIns="0" anchor="ctr">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600" strike="noStrike" u="none">
                <a:solidFill>
                  <a:srgbClr val="000000"/>
                </a:solidFill>
                <a:effectLst/>
                <a:uFillTx/>
                <a:latin typeface="Arial"/>
              </a:rPr>
              <a:t>AT&amp;T</a:t>
            </a:r>
            <a:endParaRPr b="0" lang="en-US" sz="600" strike="noStrike" u="none">
              <a:solidFill>
                <a:srgbClr val="000000"/>
              </a:solidFill>
              <a:effectLst/>
              <a:uFillTx/>
              <a:latin typeface="Arial"/>
            </a:endParaRPr>
          </a:p>
        </p:txBody>
      </p:sp>
      <p:sp>
        <p:nvSpPr>
          <p:cNvPr id="904" name=""/>
          <p:cNvSpPr/>
          <p:nvPr/>
        </p:nvSpPr>
        <p:spPr>
          <a:xfrm>
            <a:off x="4382280" y="1841400"/>
            <a:ext cx="176400" cy="153000"/>
          </a:xfrm>
          <a:prstGeom prst="rect">
            <a:avLst/>
          </a:prstGeom>
          <a:solidFill>
            <a:srgbClr val="ffffff"/>
          </a:solidFill>
          <a:ln w="0">
            <a:noFill/>
          </a:ln>
        </p:spPr>
        <p:style>
          <a:lnRef idx="0"/>
          <a:fillRef idx="0"/>
          <a:effectRef idx="0"/>
          <a:fontRef idx="minor"/>
        </p:style>
        <p:txBody>
          <a:bodyPr wrap="none" lIns="0" rIns="0" tIns="0" bIns="0" anchor="ctr">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000" strike="noStrike" u="none">
                <a:solidFill>
                  <a:srgbClr val="000000"/>
                </a:solidFill>
                <a:effectLst/>
                <a:uFillTx/>
                <a:latin typeface="Arial"/>
              </a:rPr>
              <a:t>2.0</a:t>
            </a:r>
            <a:endParaRPr b="0" lang="en-US" sz="1000" strike="noStrike" u="none">
              <a:solidFill>
                <a:srgbClr val="000000"/>
              </a:solidFill>
              <a:effectLst/>
              <a:uFillTx/>
              <a:latin typeface="Arial"/>
            </a:endParaRPr>
          </a:p>
        </p:txBody>
      </p:sp>
      <p:sp>
        <p:nvSpPr>
          <p:cNvPr id="905" name=""/>
          <p:cNvSpPr/>
          <p:nvPr/>
        </p:nvSpPr>
        <p:spPr>
          <a:xfrm>
            <a:off x="4363920" y="2351520"/>
            <a:ext cx="274680" cy="183240"/>
          </a:xfrm>
          <a:prstGeom prst="rect">
            <a:avLst/>
          </a:prstGeom>
          <a:solidFill>
            <a:srgbClr val="ffffff"/>
          </a:solidFill>
          <a:ln w="0">
            <a:noFill/>
          </a:ln>
        </p:spPr>
        <p:style>
          <a:lnRef idx="0"/>
          <a:fillRef idx="0"/>
          <a:effectRef idx="0"/>
          <a:fontRef idx="minor"/>
        </p:style>
        <p:txBody>
          <a:bodyPr lIns="0" rIns="0" tIns="0" bIns="0" anchor="ctr">
            <a:spAutoFit/>
          </a:bodyPr>
          <a:p>
            <a:pPr algn="ct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600" strike="noStrike" u="none">
                <a:solidFill>
                  <a:srgbClr val="000000"/>
                </a:solidFill>
                <a:effectLst/>
                <a:uFillTx/>
                <a:latin typeface="Arial"/>
              </a:rPr>
              <a:t>GE Capital</a:t>
            </a:r>
            <a:endParaRPr b="0" lang="en-US" sz="600" strike="noStrike" u="none">
              <a:solidFill>
                <a:srgbClr val="000000"/>
              </a:solidFill>
              <a:effectLst/>
              <a:uFillTx/>
              <a:latin typeface="Arial"/>
            </a:endParaRPr>
          </a:p>
        </p:txBody>
      </p:sp>
      <p:sp>
        <p:nvSpPr>
          <p:cNvPr id="906" name=""/>
          <p:cNvSpPr/>
          <p:nvPr/>
        </p:nvSpPr>
        <p:spPr>
          <a:xfrm>
            <a:off x="4563360" y="2184120"/>
            <a:ext cx="176400" cy="153000"/>
          </a:xfrm>
          <a:prstGeom prst="rect">
            <a:avLst/>
          </a:prstGeom>
          <a:noFill/>
          <a:ln w="0">
            <a:noFill/>
          </a:ln>
        </p:spPr>
        <p:style>
          <a:lnRef idx="0"/>
          <a:fillRef idx="0"/>
          <a:effectRef idx="0"/>
          <a:fontRef idx="minor"/>
        </p:style>
        <p:txBody>
          <a:bodyPr wrap="none" lIns="0" rIns="0" tIns="0" bIns="0" anchor="ctr">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000" strike="noStrike" u="none">
                <a:solidFill>
                  <a:srgbClr val="000000"/>
                </a:solidFill>
                <a:effectLst/>
                <a:uFillTx/>
                <a:latin typeface="Arial"/>
              </a:rPr>
              <a:t>4.7</a:t>
            </a:r>
            <a:endParaRPr b="0" lang="en-US" sz="1000" strike="noStrike" u="none">
              <a:solidFill>
                <a:srgbClr val="000000"/>
              </a:solidFill>
              <a:effectLst/>
              <a:uFillTx/>
              <a:latin typeface="Arial"/>
            </a:endParaRPr>
          </a:p>
        </p:txBody>
      </p:sp>
      <p:sp>
        <p:nvSpPr>
          <p:cNvPr id="907" name=""/>
          <p:cNvSpPr/>
          <p:nvPr/>
        </p:nvSpPr>
        <p:spPr>
          <a:xfrm>
            <a:off x="4706280" y="1841400"/>
            <a:ext cx="176400" cy="153000"/>
          </a:xfrm>
          <a:prstGeom prst="rect">
            <a:avLst/>
          </a:prstGeom>
          <a:solidFill>
            <a:srgbClr val="ffffff"/>
          </a:solidFill>
          <a:ln w="0">
            <a:noFill/>
          </a:ln>
        </p:spPr>
        <p:style>
          <a:lnRef idx="0"/>
          <a:fillRef idx="0"/>
          <a:effectRef idx="0"/>
          <a:fontRef idx="minor"/>
        </p:style>
        <p:txBody>
          <a:bodyPr wrap="none" lIns="0" rIns="0" tIns="0" bIns="0" anchor="ctr">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000" strike="noStrike" u="none">
                <a:solidFill>
                  <a:srgbClr val="000000"/>
                </a:solidFill>
                <a:effectLst/>
                <a:uFillTx/>
                <a:latin typeface="Arial"/>
              </a:rPr>
              <a:t>1.1</a:t>
            </a:r>
            <a:endParaRPr b="0" lang="en-US" sz="1000" strike="noStrike" u="none">
              <a:solidFill>
                <a:srgbClr val="000000"/>
              </a:solidFill>
              <a:effectLst/>
              <a:uFillTx/>
              <a:latin typeface="Arial"/>
            </a:endParaRPr>
          </a:p>
        </p:txBody>
      </p:sp>
      <p:sp>
        <p:nvSpPr>
          <p:cNvPr id="908" name=""/>
          <p:cNvSpPr/>
          <p:nvPr/>
        </p:nvSpPr>
        <p:spPr>
          <a:xfrm>
            <a:off x="4668840" y="2397240"/>
            <a:ext cx="274680" cy="91800"/>
          </a:xfrm>
          <a:prstGeom prst="rect">
            <a:avLst/>
          </a:prstGeom>
          <a:solidFill>
            <a:srgbClr val="ffffff"/>
          </a:solidFill>
          <a:ln w="0">
            <a:noFill/>
          </a:ln>
        </p:spPr>
        <p:style>
          <a:lnRef idx="0"/>
          <a:fillRef idx="0"/>
          <a:effectRef idx="0"/>
          <a:fontRef idx="minor"/>
        </p:style>
        <p:txBody>
          <a:bodyPr lIns="0" rIns="0" tIns="0" bIns="0" anchor="ctr">
            <a:spAutoFit/>
          </a:bodyPr>
          <a:p>
            <a:pPr algn="ct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600" strike="noStrike" u="none">
                <a:solidFill>
                  <a:srgbClr val="000000"/>
                </a:solidFill>
                <a:effectLst/>
                <a:uFillTx/>
                <a:latin typeface="Arial"/>
              </a:rPr>
              <a:t>Entex</a:t>
            </a:r>
            <a:endParaRPr b="0" lang="en-US" sz="600" strike="noStrike" u="none">
              <a:solidFill>
                <a:srgbClr val="000000"/>
              </a:solidFill>
              <a:effectLst/>
              <a:uFillTx/>
              <a:latin typeface="Arial"/>
            </a:endParaRPr>
          </a:p>
        </p:txBody>
      </p:sp>
      <p:sp>
        <p:nvSpPr>
          <p:cNvPr id="909" name=""/>
          <p:cNvSpPr/>
          <p:nvPr/>
        </p:nvSpPr>
        <p:spPr>
          <a:xfrm>
            <a:off x="5991840" y="2222280"/>
            <a:ext cx="246960" cy="153000"/>
          </a:xfrm>
          <a:prstGeom prst="rect">
            <a:avLst/>
          </a:prstGeom>
          <a:noFill/>
          <a:ln w="0">
            <a:noFill/>
          </a:ln>
        </p:spPr>
        <p:style>
          <a:lnRef idx="0"/>
          <a:fillRef idx="0"/>
          <a:effectRef idx="0"/>
          <a:fontRef idx="minor"/>
        </p:style>
        <p:txBody>
          <a:bodyPr wrap="none" lIns="0" rIns="0" tIns="0" bIns="0" anchor="ctr">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000" strike="noStrike" u="none">
                <a:solidFill>
                  <a:srgbClr val="000000"/>
                </a:solidFill>
                <a:effectLst/>
                <a:uFillTx/>
                <a:latin typeface="Arial"/>
              </a:rPr>
              <a:t>58.4</a:t>
            </a:r>
            <a:endParaRPr b="0" lang="en-US" sz="1000" strike="noStrike" u="none">
              <a:solidFill>
                <a:srgbClr val="000000"/>
              </a:solidFill>
              <a:effectLst/>
              <a:uFillTx/>
              <a:latin typeface="Arial"/>
            </a:endParaRPr>
          </a:p>
        </p:txBody>
      </p:sp>
      <p:sp>
        <p:nvSpPr>
          <p:cNvPr id="910" name=""/>
          <p:cNvSpPr/>
          <p:nvPr/>
        </p:nvSpPr>
        <p:spPr>
          <a:xfrm>
            <a:off x="4878360" y="3516480"/>
            <a:ext cx="161640" cy="91800"/>
          </a:xfrm>
          <a:prstGeom prst="rect">
            <a:avLst/>
          </a:prstGeom>
          <a:solidFill>
            <a:srgbClr val="ffffff"/>
          </a:solidFill>
          <a:ln w="0">
            <a:noFill/>
          </a:ln>
        </p:spPr>
        <p:style>
          <a:lnRef idx="0"/>
          <a:fillRef idx="0"/>
          <a:effectRef idx="0"/>
          <a:fontRef idx="minor"/>
        </p:style>
        <p:txBody>
          <a:bodyPr wrap="none" lIns="0" rIns="0" tIns="0" bIns="0" anchor="ctr">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600" strike="noStrike" u="none">
                <a:solidFill>
                  <a:srgbClr val="000000"/>
                </a:solidFill>
                <a:effectLst/>
                <a:uFillTx/>
                <a:latin typeface="Arial"/>
              </a:rPr>
              <a:t>CSC</a:t>
            </a:r>
            <a:endParaRPr b="0" lang="en-US" sz="600" strike="noStrike" u="none">
              <a:solidFill>
                <a:srgbClr val="000000"/>
              </a:solidFill>
              <a:effectLst/>
              <a:uFillTx/>
              <a:latin typeface="Arial"/>
            </a:endParaRPr>
          </a:p>
        </p:txBody>
      </p:sp>
      <p:sp>
        <p:nvSpPr>
          <p:cNvPr id="911" name=""/>
          <p:cNvSpPr/>
          <p:nvPr/>
        </p:nvSpPr>
        <p:spPr>
          <a:xfrm>
            <a:off x="5172840" y="3269880"/>
            <a:ext cx="176400" cy="153000"/>
          </a:xfrm>
          <a:prstGeom prst="rect">
            <a:avLst/>
          </a:prstGeom>
          <a:solidFill>
            <a:srgbClr val="ffffff"/>
          </a:solidFill>
          <a:ln w="0">
            <a:noFill/>
          </a:ln>
        </p:spPr>
        <p:style>
          <a:lnRef idx="0"/>
          <a:fillRef idx="0"/>
          <a:effectRef idx="0"/>
          <a:fontRef idx="minor"/>
        </p:style>
        <p:txBody>
          <a:bodyPr wrap="none" lIns="0" rIns="0" tIns="0" bIns="0" anchor="ctr">
            <a:spAutoFit/>
          </a:bodyPr>
          <a:p>
            <a:pPr algn="ct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000" strike="noStrike" u="none">
                <a:solidFill>
                  <a:srgbClr val="000000"/>
                </a:solidFill>
                <a:effectLst/>
                <a:uFillTx/>
                <a:latin typeface="Arial"/>
              </a:rPr>
              <a:t>2.0</a:t>
            </a:r>
            <a:endParaRPr b="0" lang="en-US" sz="1000" strike="noStrike" u="none">
              <a:solidFill>
                <a:srgbClr val="000000"/>
              </a:solidFill>
              <a:effectLst/>
              <a:uFillTx/>
              <a:latin typeface="Arial"/>
            </a:endParaRPr>
          </a:p>
        </p:txBody>
      </p:sp>
      <p:sp>
        <p:nvSpPr>
          <p:cNvPr id="912" name=""/>
          <p:cNvSpPr/>
          <p:nvPr/>
        </p:nvSpPr>
        <p:spPr>
          <a:xfrm>
            <a:off x="5145480" y="3516480"/>
            <a:ext cx="229320" cy="91800"/>
          </a:xfrm>
          <a:prstGeom prst="rect">
            <a:avLst/>
          </a:prstGeom>
          <a:solidFill>
            <a:srgbClr val="ffffff"/>
          </a:solidFill>
          <a:ln w="0">
            <a:noFill/>
          </a:ln>
        </p:spPr>
        <p:style>
          <a:lnRef idx="0"/>
          <a:fillRef idx="0"/>
          <a:effectRef idx="0"/>
          <a:fontRef idx="minor"/>
        </p:style>
        <p:txBody>
          <a:bodyPr wrap="none" lIns="0" rIns="0" tIns="0" bIns="0" anchor="ctr">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600" strike="noStrike" u="none">
                <a:solidFill>
                  <a:srgbClr val="000000"/>
                </a:solidFill>
                <a:effectLst/>
                <a:uFillTx/>
                <a:latin typeface="Arial"/>
              </a:rPr>
              <a:t>Unisys</a:t>
            </a:r>
            <a:endParaRPr b="0" lang="en-US" sz="600" strike="noStrike" u="none">
              <a:solidFill>
                <a:srgbClr val="000000"/>
              </a:solidFill>
              <a:effectLst/>
              <a:uFillTx/>
              <a:latin typeface="Arial"/>
            </a:endParaRPr>
          </a:p>
        </p:txBody>
      </p:sp>
      <p:sp>
        <p:nvSpPr>
          <p:cNvPr id="913" name=""/>
          <p:cNvSpPr/>
          <p:nvPr/>
        </p:nvSpPr>
        <p:spPr>
          <a:xfrm>
            <a:off x="5315760" y="3041280"/>
            <a:ext cx="176400" cy="153000"/>
          </a:xfrm>
          <a:prstGeom prst="rect">
            <a:avLst/>
          </a:prstGeom>
          <a:noFill/>
          <a:ln w="0">
            <a:noFill/>
          </a:ln>
        </p:spPr>
        <p:style>
          <a:lnRef idx="0"/>
          <a:fillRef idx="0"/>
          <a:effectRef idx="0"/>
          <a:fontRef idx="minor"/>
        </p:style>
        <p:txBody>
          <a:bodyPr wrap="none" lIns="0" rIns="0" tIns="0" bIns="0" anchor="ctr">
            <a:spAutoFit/>
          </a:bodyPr>
          <a:p>
            <a:pPr algn="ct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000" strike="noStrike" u="none">
                <a:solidFill>
                  <a:srgbClr val="ffffff"/>
                </a:solidFill>
                <a:effectLst/>
                <a:uFillTx/>
                <a:latin typeface="Arial"/>
              </a:rPr>
              <a:t>3.5</a:t>
            </a:r>
            <a:endParaRPr b="0" lang="en-US" sz="1000" strike="noStrike" u="none">
              <a:solidFill>
                <a:srgbClr val="000000"/>
              </a:solidFill>
              <a:effectLst/>
              <a:uFillTx/>
              <a:latin typeface="Arial"/>
            </a:endParaRPr>
          </a:p>
        </p:txBody>
      </p:sp>
      <p:sp>
        <p:nvSpPr>
          <p:cNvPr id="914" name=""/>
          <p:cNvSpPr/>
          <p:nvPr/>
        </p:nvSpPr>
        <p:spPr>
          <a:xfrm>
            <a:off x="5506200" y="3269880"/>
            <a:ext cx="176400" cy="153000"/>
          </a:xfrm>
          <a:prstGeom prst="rect">
            <a:avLst/>
          </a:prstGeom>
          <a:solidFill>
            <a:srgbClr val="ffffff"/>
          </a:solidFill>
          <a:ln w="0">
            <a:noFill/>
          </a:ln>
        </p:spPr>
        <p:style>
          <a:lnRef idx="0"/>
          <a:fillRef idx="0"/>
          <a:effectRef idx="0"/>
          <a:fontRef idx="minor"/>
        </p:style>
        <p:txBody>
          <a:bodyPr wrap="none" lIns="0" rIns="0" tIns="0" bIns="0" anchor="ctr">
            <a:spAutoFit/>
          </a:bodyPr>
          <a:p>
            <a:pPr algn="ct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000" strike="noStrike" u="none">
                <a:solidFill>
                  <a:srgbClr val="000000"/>
                </a:solidFill>
                <a:effectLst/>
                <a:uFillTx/>
                <a:latin typeface="Arial"/>
              </a:rPr>
              <a:t>2.3</a:t>
            </a:r>
            <a:endParaRPr b="0" lang="en-US" sz="1000" strike="noStrike" u="none">
              <a:solidFill>
                <a:srgbClr val="000000"/>
              </a:solidFill>
              <a:effectLst/>
              <a:uFillTx/>
              <a:latin typeface="Arial"/>
            </a:endParaRPr>
          </a:p>
        </p:txBody>
      </p:sp>
      <p:sp>
        <p:nvSpPr>
          <p:cNvPr id="915" name=""/>
          <p:cNvSpPr/>
          <p:nvPr/>
        </p:nvSpPr>
        <p:spPr>
          <a:xfrm>
            <a:off x="5517360" y="3516480"/>
            <a:ext cx="513000" cy="91800"/>
          </a:xfrm>
          <a:prstGeom prst="rect">
            <a:avLst/>
          </a:prstGeom>
          <a:solidFill>
            <a:srgbClr val="ffffff"/>
          </a:solidFill>
          <a:ln w="0">
            <a:noFill/>
          </a:ln>
        </p:spPr>
        <p:style>
          <a:lnRef idx="0"/>
          <a:fillRef idx="0"/>
          <a:effectRef idx="0"/>
          <a:fontRef idx="minor"/>
        </p:style>
        <p:txBody>
          <a:bodyPr wrap="none" lIns="0" rIns="0" tIns="0" bIns="0" anchor="ctr">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600" strike="noStrike" u="none">
                <a:solidFill>
                  <a:srgbClr val="000000"/>
                </a:solidFill>
                <a:effectLst/>
                <a:uFillTx/>
                <a:latin typeface="Arial"/>
              </a:rPr>
              <a:t>SAIC/Telcordia</a:t>
            </a:r>
            <a:endParaRPr b="0" lang="en-US" sz="600" strike="noStrike" u="none">
              <a:solidFill>
                <a:srgbClr val="000000"/>
              </a:solidFill>
              <a:effectLst/>
              <a:uFillTx/>
              <a:latin typeface="Arial"/>
            </a:endParaRPr>
          </a:p>
        </p:txBody>
      </p:sp>
      <p:sp>
        <p:nvSpPr>
          <p:cNvPr id="916" name=""/>
          <p:cNvSpPr/>
          <p:nvPr/>
        </p:nvSpPr>
        <p:spPr>
          <a:xfrm>
            <a:off x="3645720" y="4065480"/>
            <a:ext cx="303480" cy="153000"/>
          </a:xfrm>
          <a:prstGeom prst="rect">
            <a:avLst/>
          </a:prstGeom>
          <a:solidFill>
            <a:srgbClr val="ffffff"/>
          </a:solidFill>
          <a:ln w="0">
            <a:noFill/>
          </a:ln>
        </p:spPr>
        <p:style>
          <a:lnRef idx="0"/>
          <a:fillRef idx="0"/>
          <a:effectRef idx="0"/>
          <a:fontRef idx="minor"/>
        </p:style>
        <p:txBody>
          <a:bodyPr wrap="none" lIns="0" rIns="0" tIns="0" bIns="0" anchor="ctr">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000" strike="noStrike" u="none">
                <a:solidFill>
                  <a:srgbClr val="000000"/>
                </a:solidFill>
                <a:effectLst/>
                <a:uFillTx/>
                <a:latin typeface="Arial"/>
              </a:rPr>
              <a:t>1.9</a:t>
            </a:r>
            <a:r>
              <a:rPr b="0" lang="en-US" sz="600" strike="noStrike" u="none">
                <a:solidFill>
                  <a:srgbClr val="000000"/>
                </a:solidFill>
                <a:effectLst/>
                <a:uFillTx/>
                <a:latin typeface="Arial"/>
              </a:rPr>
              <a:t> HP</a:t>
            </a:r>
            <a:endParaRPr b="0" lang="en-US" sz="600" strike="noStrike" u="none">
              <a:solidFill>
                <a:srgbClr val="000000"/>
              </a:solidFill>
              <a:effectLst/>
              <a:uFillTx/>
              <a:latin typeface="Arial"/>
            </a:endParaRPr>
          </a:p>
        </p:txBody>
      </p:sp>
      <p:sp>
        <p:nvSpPr>
          <p:cNvPr id="917" name=""/>
          <p:cNvSpPr/>
          <p:nvPr/>
        </p:nvSpPr>
        <p:spPr>
          <a:xfrm flipH="1">
            <a:off x="3348000" y="4135320"/>
            <a:ext cx="263520" cy="0"/>
          </a:xfrm>
          <a:prstGeom prst="line">
            <a:avLst/>
          </a:prstGeom>
          <a:ln w="1260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918" name=""/>
          <p:cNvSpPr/>
          <p:nvPr/>
        </p:nvSpPr>
        <p:spPr>
          <a:xfrm>
            <a:off x="3646080" y="3900240"/>
            <a:ext cx="421920" cy="153000"/>
          </a:xfrm>
          <a:prstGeom prst="rect">
            <a:avLst/>
          </a:prstGeom>
          <a:solidFill>
            <a:srgbClr val="ffffff"/>
          </a:solidFill>
          <a:ln w="0">
            <a:noFill/>
          </a:ln>
        </p:spPr>
        <p:style>
          <a:lnRef idx="0"/>
          <a:fillRef idx="0"/>
          <a:effectRef idx="0"/>
          <a:fontRef idx="minor"/>
        </p:style>
        <p:txBody>
          <a:bodyPr wrap="none" lIns="0" rIns="0" tIns="0" bIns="0" anchor="ctr">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000" strike="noStrike" u="none">
                <a:solidFill>
                  <a:srgbClr val="000000"/>
                </a:solidFill>
                <a:effectLst/>
                <a:uFillTx/>
                <a:latin typeface="Arial"/>
              </a:rPr>
              <a:t>3.4</a:t>
            </a:r>
            <a:r>
              <a:rPr b="0" lang="en-US" sz="600" strike="noStrike" u="none">
                <a:solidFill>
                  <a:srgbClr val="000000"/>
                </a:solidFill>
                <a:effectLst/>
                <a:uFillTx/>
                <a:latin typeface="Arial"/>
              </a:rPr>
              <a:t> Fujitsu</a:t>
            </a:r>
            <a:endParaRPr b="0" lang="en-US" sz="600" strike="noStrike" u="none">
              <a:solidFill>
                <a:srgbClr val="000000"/>
              </a:solidFill>
              <a:effectLst/>
              <a:uFillTx/>
              <a:latin typeface="Arial"/>
            </a:endParaRPr>
          </a:p>
        </p:txBody>
      </p:sp>
      <p:sp>
        <p:nvSpPr>
          <p:cNvPr id="919" name=""/>
          <p:cNvSpPr/>
          <p:nvPr/>
        </p:nvSpPr>
        <p:spPr>
          <a:xfrm flipH="1">
            <a:off x="3494160" y="3970440"/>
            <a:ext cx="117360" cy="0"/>
          </a:xfrm>
          <a:prstGeom prst="line">
            <a:avLst/>
          </a:prstGeom>
          <a:ln w="1260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920" name=""/>
          <p:cNvSpPr/>
          <p:nvPr/>
        </p:nvSpPr>
        <p:spPr>
          <a:xfrm>
            <a:off x="3429720" y="5403600"/>
            <a:ext cx="176400" cy="153000"/>
          </a:xfrm>
          <a:prstGeom prst="rect">
            <a:avLst/>
          </a:prstGeom>
          <a:noFill/>
          <a:ln w="0">
            <a:noFill/>
          </a:ln>
        </p:spPr>
        <p:style>
          <a:lnRef idx="0"/>
          <a:fillRef idx="0"/>
          <a:effectRef idx="0"/>
          <a:fontRef idx="minor"/>
        </p:style>
        <p:txBody>
          <a:bodyPr wrap="none" lIns="0" rIns="0" tIns="0" bIns="0" anchor="ctr">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000" strike="noStrike" u="none">
                <a:solidFill>
                  <a:srgbClr val="000000"/>
                </a:solidFill>
                <a:effectLst/>
                <a:uFillTx/>
                <a:latin typeface="Arial"/>
              </a:rPr>
              <a:t>8.5</a:t>
            </a:r>
            <a:endParaRPr b="0" lang="en-US" sz="1000" strike="noStrike" u="none">
              <a:solidFill>
                <a:srgbClr val="000000"/>
              </a:solidFill>
              <a:effectLst/>
              <a:uFillTx/>
              <a:latin typeface="Arial"/>
            </a:endParaRPr>
          </a:p>
        </p:txBody>
      </p:sp>
      <p:sp>
        <p:nvSpPr>
          <p:cNvPr id="921" name=""/>
          <p:cNvSpPr/>
          <p:nvPr/>
        </p:nvSpPr>
        <p:spPr>
          <a:xfrm>
            <a:off x="3791880" y="5403600"/>
            <a:ext cx="176400" cy="153000"/>
          </a:xfrm>
          <a:prstGeom prst="rect">
            <a:avLst/>
          </a:prstGeom>
          <a:noFill/>
          <a:ln w="0">
            <a:noFill/>
          </a:ln>
        </p:spPr>
        <p:style>
          <a:lnRef idx="0"/>
          <a:fillRef idx="0"/>
          <a:effectRef idx="0"/>
          <a:fontRef idx="minor"/>
        </p:style>
        <p:txBody>
          <a:bodyPr wrap="none" lIns="0" rIns="0" tIns="0" bIns="0" anchor="ctr">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000" strike="noStrike" u="none">
                <a:solidFill>
                  <a:srgbClr val="000000"/>
                </a:solidFill>
                <a:effectLst/>
                <a:uFillTx/>
                <a:latin typeface="Arial"/>
              </a:rPr>
              <a:t>4.9</a:t>
            </a:r>
            <a:endParaRPr b="0" lang="en-US" sz="1000" strike="noStrike" u="none">
              <a:solidFill>
                <a:srgbClr val="000000"/>
              </a:solidFill>
              <a:effectLst/>
              <a:uFillTx/>
              <a:latin typeface="Arial"/>
            </a:endParaRPr>
          </a:p>
        </p:txBody>
      </p:sp>
      <p:sp>
        <p:nvSpPr>
          <p:cNvPr id="922" name=""/>
          <p:cNvSpPr/>
          <p:nvPr/>
        </p:nvSpPr>
        <p:spPr>
          <a:xfrm>
            <a:off x="4039560" y="5403600"/>
            <a:ext cx="176400" cy="153000"/>
          </a:xfrm>
          <a:prstGeom prst="rect">
            <a:avLst/>
          </a:prstGeom>
          <a:noFill/>
          <a:ln w="0">
            <a:noFill/>
          </a:ln>
        </p:spPr>
        <p:style>
          <a:lnRef idx="0"/>
          <a:fillRef idx="0"/>
          <a:effectRef idx="0"/>
          <a:fontRef idx="minor"/>
        </p:style>
        <p:txBody>
          <a:bodyPr wrap="none" lIns="0" rIns="0" tIns="0" bIns="0" anchor="ctr">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000" strike="noStrike" u="none">
                <a:solidFill>
                  <a:srgbClr val="000000"/>
                </a:solidFill>
                <a:effectLst/>
                <a:uFillTx/>
                <a:latin typeface="Arial"/>
              </a:rPr>
              <a:t>4.6</a:t>
            </a:r>
            <a:endParaRPr b="0" lang="en-US" sz="1000" strike="noStrike" u="none">
              <a:solidFill>
                <a:srgbClr val="000000"/>
              </a:solidFill>
              <a:effectLst/>
              <a:uFillTx/>
              <a:latin typeface="Arial"/>
            </a:endParaRPr>
          </a:p>
        </p:txBody>
      </p:sp>
      <p:sp>
        <p:nvSpPr>
          <p:cNvPr id="923" name=""/>
          <p:cNvSpPr/>
          <p:nvPr/>
        </p:nvSpPr>
        <p:spPr>
          <a:xfrm>
            <a:off x="3096360" y="5403600"/>
            <a:ext cx="176400" cy="153000"/>
          </a:xfrm>
          <a:prstGeom prst="rect">
            <a:avLst/>
          </a:prstGeom>
          <a:noFill/>
          <a:ln w="0">
            <a:noFill/>
          </a:ln>
        </p:spPr>
        <p:style>
          <a:lnRef idx="0"/>
          <a:fillRef idx="0"/>
          <a:effectRef idx="0"/>
          <a:fontRef idx="minor"/>
        </p:style>
        <p:txBody>
          <a:bodyPr wrap="none" lIns="0" rIns="0" tIns="0" bIns="0" anchor="ctr">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000" strike="noStrike" u="none">
                <a:solidFill>
                  <a:srgbClr val="000000"/>
                </a:solidFill>
                <a:effectLst/>
                <a:uFillTx/>
                <a:latin typeface="Arial"/>
              </a:rPr>
              <a:t>4.4</a:t>
            </a:r>
            <a:endParaRPr b="0" lang="en-US" sz="1000" strike="noStrike" u="none">
              <a:solidFill>
                <a:srgbClr val="000000"/>
              </a:solidFill>
              <a:effectLst/>
              <a:uFillTx/>
              <a:latin typeface="Arial"/>
            </a:endParaRPr>
          </a:p>
        </p:txBody>
      </p:sp>
      <p:sp>
        <p:nvSpPr>
          <p:cNvPr id="924" name=""/>
          <p:cNvSpPr/>
          <p:nvPr/>
        </p:nvSpPr>
        <p:spPr>
          <a:xfrm>
            <a:off x="3446640" y="5702400"/>
            <a:ext cx="106560" cy="91800"/>
          </a:xfrm>
          <a:prstGeom prst="rect">
            <a:avLst/>
          </a:prstGeom>
          <a:noFill/>
          <a:ln w="0">
            <a:noFill/>
          </a:ln>
        </p:spPr>
        <p:style>
          <a:lnRef idx="0"/>
          <a:fillRef idx="0"/>
          <a:effectRef idx="0"/>
          <a:fontRef idx="minor"/>
        </p:style>
        <p:txBody>
          <a:bodyPr wrap="none" lIns="0" rIns="0" tIns="0" bIns="0" anchor="ctr">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600" strike="noStrike" u="none">
                <a:solidFill>
                  <a:srgbClr val="000000"/>
                </a:solidFill>
                <a:effectLst/>
                <a:uFillTx/>
                <a:latin typeface="Arial"/>
              </a:rPr>
              <a:t>AC</a:t>
            </a:r>
            <a:endParaRPr b="0" lang="en-US" sz="600" strike="noStrike" u="none">
              <a:solidFill>
                <a:srgbClr val="000000"/>
              </a:solidFill>
              <a:effectLst/>
              <a:uFillTx/>
              <a:latin typeface="Arial"/>
            </a:endParaRPr>
          </a:p>
        </p:txBody>
      </p:sp>
      <p:sp>
        <p:nvSpPr>
          <p:cNvPr id="925" name=""/>
          <p:cNvSpPr/>
          <p:nvPr/>
        </p:nvSpPr>
        <p:spPr>
          <a:xfrm>
            <a:off x="1793880" y="4109760"/>
            <a:ext cx="841320" cy="458280"/>
          </a:xfrm>
          <a:prstGeom prst="rect">
            <a:avLst/>
          </a:prstGeom>
          <a:noFill/>
          <a:ln w="0">
            <a:noFill/>
          </a:ln>
        </p:spPr>
        <p:style>
          <a:lnRef idx="0"/>
          <a:fillRef idx="0"/>
          <a:effectRef idx="0"/>
          <a:fontRef idx="minor"/>
        </p:style>
        <p:txBody>
          <a:bodyPr lIns="0" rIns="0" tIns="0" bIns="0" anchor="ctr">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000" strike="noStrike" u="none">
                <a:solidFill>
                  <a:srgbClr val="000000"/>
                </a:solidFill>
                <a:effectLst/>
                <a:uFillTx/>
                <a:latin typeface="Arial"/>
              </a:rPr>
              <a:t>BPO and similar outsourcing*</a:t>
            </a:r>
            <a:endParaRPr b="0" lang="en-US" sz="1000" strike="noStrike" u="none">
              <a:solidFill>
                <a:srgbClr val="000000"/>
              </a:solidFill>
              <a:effectLst/>
              <a:uFillTx/>
              <a:latin typeface="Arial"/>
            </a:endParaRPr>
          </a:p>
        </p:txBody>
      </p:sp>
      <p:sp>
        <p:nvSpPr>
          <p:cNvPr id="926" name=""/>
          <p:cNvSpPr/>
          <p:nvPr/>
        </p:nvSpPr>
        <p:spPr>
          <a:xfrm>
            <a:off x="5557680" y="1476360"/>
            <a:ext cx="284400" cy="139680"/>
          </a:xfrm>
          <a:prstGeom prst="rect">
            <a:avLst/>
          </a:prstGeom>
          <a:noFill/>
          <a:ln w="12600">
            <a:solidFill>
              <a:srgbClr val="000000"/>
            </a:solidFill>
            <a:prstDash val="dash"/>
            <a:miter/>
          </a:ln>
        </p:spPr>
        <p:style>
          <a:lnRef idx="0"/>
          <a:fillRef idx="0"/>
          <a:effectRef idx="0"/>
          <a:fontRef idx="minor"/>
        </p:style>
        <p:txBody>
          <a:bodyPr wrap="none" lIns="0" rIns="0" tIns="0" bIns="0" anchor="b">
            <a:spAutoFit/>
          </a:bodyPr>
          <a:p>
            <a:endParaRPr b="0" lang="en-US" sz="2400" strike="noStrike" u="none">
              <a:solidFill>
                <a:srgbClr val="000000"/>
              </a:solidFill>
              <a:effectLst/>
              <a:uFillTx/>
              <a:latin typeface="Arial"/>
            </a:endParaRPr>
          </a:p>
        </p:txBody>
      </p:sp>
      <p:sp>
        <p:nvSpPr>
          <p:cNvPr id="3" name="PlaceHolder 2"/>
          <p:cNvSpPr>
            <a:spLocks noGrp="1"/>
          </p:cNvSpPr>
          <p:nvPr>
            <p:ph type="sldNum" idx="2"/>
          </p:nvPr>
        </p:nvSpPr>
        <p:spPr/>
        <p:txBody>
          <a:bodyPr/>
          <a:p>
            <a:fld id="{2AF8431F-0761-4458-9125-3868EF378720}" type="slidenum">
              <a:t>30</a:t>
            </a:fld>
          </a:p>
        </p:txBody>
      </p:sp>
    </p:spTree>
  </p:cSld>
  <mc:AlternateContent>
    <mc:Choice Requires="p14">
      <p:transition spd="slow" p14:dur="2000"/>
    </mc:Choice>
    <mc:Fallback>
      <p:transition spd="slow"/>
    </mc:Fallback>
  </mc:AlternateContent>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927" name="PlaceHolder 1"/>
          <p:cNvSpPr>
            <a:spLocks noGrp="1"/>
          </p:cNvSpPr>
          <p:nvPr>
            <p:ph type="title"/>
          </p:nvPr>
        </p:nvSpPr>
        <p:spPr>
          <a:xfrm>
            <a:off x="139320" y="227160"/>
            <a:ext cx="8591400" cy="289800"/>
          </a:xfrm>
          <a:prstGeom prst="rect">
            <a:avLst/>
          </a:prstGeom>
          <a:noFill/>
          <a:ln w="0">
            <a:noFill/>
          </a:ln>
        </p:spPr>
        <p:txBody>
          <a:bodyPr lIns="0" rIns="0" tIns="0" bIns="0" anchor="t">
            <a:spAutoFit/>
          </a:bodyPr>
          <a:p>
            <a:pPr indent="0">
              <a:buNone/>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900" strike="noStrike" u="none">
                <a:solidFill>
                  <a:srgbClr val="000000"/>
                </a:solidFill>
                <a:effectLst/>
                <a:uFillTx/>
                <a:latin typeface="Arial"/>
              </a:rPr>
              <a:t>IT/NETWORK SERVICES – LANDSCAPE OF ADDITIONAL PROVIDERS</a:t>
            </a:r>
            <a:endParaRPr b="1" lang="en-US" sz="1900" strike="noStrike" u="none">
              <a:solidFill>
                <a:srgbClr val="000000"/>
              </a:solidFill>
              <a:effectLst/>
              <a:uFillTx/>
              <a:latin typeface="Arial"/>
            </a:endParaRPr>
          </a:p>
        </p:txBody>
      </p:sp>
      <p:sp>
        <p:nvSpPr>
          <p:cNvPr id="928" name="PlaceHolder 2"/>
          <p:cNvSpPr>
            <a:spLocks noGrp="1"/>
          </p:cNvSpPr>
          <p:nvPr>
            <p:ph/>
          </p:nvPr>
        </p:nvSpPr>
        <p:spPr>
          <a:xfrm>
            <a:off x="174240" y="716040"/>
            <a:ext cx="770040" cy="275400"/>
          </a:xfrm>
          <a:prstGeom prst="rect">
            <a:avLst/>
          </a:prstGeom>
          <a:noFill/>
          <a:ln w="0">
            <a:noFill/>
          </a:ln>
        </p:spPr>
        <p:txBody>
          <a:bodyPr lIns="0" rIns="0" tIns="0" bIns="0" anchor="t">
            <a:normAutofit/>
          </a:bodyPr>
          <a:p>
            <a:pPr indent="0">
              <a:buNone/>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900" strike="noStrike" u="none">
                <a:solidFill>
                  <a:srgbClr val="000000"/>
                </a:solidFill>
                <a:effectLst/>
                <a:uFillTx/>
                <a:latin typeface="Arial"/>
              </a:rPr>
              <a:t>Channel </a:t>
            </a:r>
            <a:endParaRPr b="0" lang="en-US" sz="900" strike="noStrike" u="none">
              <a:solidFill>
                <a:srgbClr val="000000"/>
              </a:solidFill>
              <a:effectLst/>
              <a:uFillTx/>
              <a:latin typeface="Arial"/>
            </a:endParaRPr>
          </a:p>
          <a:p>
            <a:pPr indent="0">
              <a:buNone/>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900" strike="noStrike" u="none">
                <a:solidFill>
                  <a:srgbClr val="000000"/>
                </a:solidFill>
                <a:effectLst/>
                <a:uFillTx/>
                <a:latin typeface="Arial"/>
              </a:rPr>
              <a:t>category</a:t>
            </a:r>
            <a:endParaRPr b="0" lang="en-US" sz="900" strike="noStrike" u="none">
              <a:solidFill>
                <a:srgbClr val="000000"/>
              </a:solidFill>
              <a:effectLst/>
              <a:uFillTx/>
              <a:latin typeface="Arial"/>
            </a:endParaRPr>
          </a:p>
        </p:txBody>
      </p:sp>
      <p:sp>
        <p:nvSpPr>
          <p:cNvPr id="929" name=""/>
          <p:cNvSpPr/>
          <p:nvPr/>
        </p:nvSpPr>
        <p:spPr>
          <a:xfrm>
            <a:off x="1246320" y="852480"/>
            <a:ext cx="914400" cy="137880"/>
          </a:xfrm>
          <a:prstGeom prst="rect">
            <a:avLst/>
          </a:prstGeom>
          <a:noFill/>
          <a:ln w="0">
            <a:noFill/>
          </a:ln>
        </p:spPr>
        <p:style>
          <a:lnRef idx="0"/>
          <a:fillRef idx="0"/>
          <a:effectRef idx="0"/>
          <a:fontRef idx="minor"/>
        </p:style>
        <p:txBody>
          <a:bodyPr lIns="0" rIns="0" tIns="0" bIns="0" anchor="t">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900" strike="noStrike" u="none">
                <a:solidFill>
                  <a:srgbClr val="000000"/>
                </a:solidFill>
                <a:effectLst/>
                <a:uFillTx/>
                <a:latin typeface="Arial"/>
              </a:rPr>
              <a:t>Providers</a:t>
            </a:r>
            <a:endParaRPr b="0" lang="en-US" sz="900" strike="noStrike" u="none">
              <a:solidFill>
                <a:srgbClr val="000000"/>
              </a:solidFill>
              <a:effectLst/>
              <a:uFillTx/>
              <a:latin typeface="Arial"/>
            </a:endParaRPr>
          </a:p>
        </p:txBody>
      </p:sp>
      <p:sp>
        <p:nvSpPr>
          <p:cNvPr id="930" name=""/>
          <p:cNvSpPr/>
          <p:nvPr/>
        </p:nvSpPr>
        <p:spPr>
          <a:xfrm>
            <a:off x="2293920" y="852480"/>
            <a:ext cx="2152800" cy="137880"/>
          </a:xfrm>
          <a:prstGeom prst="rect">
            <a:avLst/>
          </a:prstGeom>
          <a:noFill/>
          <a:ln w="0">
            <a:noFill/>
          </a:ln>
        </p:spPr>
        <p:style>
          <a:lnRef idx="0"/>
          <a:fillRef idx="0"/>
          <a:effectRef idx="0"/>
          <a:fontRef idx="minor"/>
        </p:style>
        <p:txBody>
          <a:bodyPr lIns="0" rIns="0" tIns="0" bIns="0" anchor="t">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900" strike="noStrike" u="none">
                <a:solidFill>
                  <a:srgbClr val="000000"/>
                </a:solidFill>
                <a:effectLst/>
                <a:uFillTx/>
                <a:latin typeface="Arial"/>
              </a:rPr>
              <a:t>Main drivers of revenues</a:t>
            </a:r>
            <a:endParaRPr b="0" lang="en-US" sz="900" strike="noStrike" u="none">
              <a:solidFill>
                <a:srgbClr val="000000"/>
              </a:solidFill>
              <a:effectLst/>
              <a:uFillTx/>
              <a:latin typeface="Arial"/>
            </a:endParaRPr>
          </a:p>
        </p:txBody>
      </p:sp>
      <p:sp>
        <p:nvSpPr>
          <p:cNvPr id="931" name=""/>
          <p:cNvSpPr/>
          <p:nvPr/>
        </p:nvSpPr>
        <p:spPr>
          <a:xfrm>
            <a:off x="174600" y="1014480"/>
            <a:ext cx="8555040" cy="0"/>
          </a:xfrm>
          <a:prstGeom prst="line">
            <a:avLst/>
          </a:prstGeom>
          <a:ln w="1260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932" name=""/>
          <p:cNvSpPr/>
          <p:nvPr/>
        </p:nvSpPr>
        <p:spPr>
          <a:xfrm>
            <a:off x="139680" y="1106640"/>
            <a:ext cx="985680" cy="3153960"/>
          </a:xfrm>
          <a:prstGeom prst="rect">
            <a:avLst/>
          </a:prstGeom>
          <a:noFill/>
          <a:ln w="0">
            <a:noFill/>
          </a:ln>
        </p:spPr>
        <p:style>
          <a:lnRef idx="0"/>
          <a:fillRef idx="0"/>
          <a:effectRef idx="0"/>
          <a:fontRef idx="minor"/>
        </p:style>
        <p:txBody>
          <a:bodyPr lIns="0" rIns="0" tIns="0" bIns="0" anchor="t">
            <a:spAutoFit/>
          </a:bodyPr>
          <a:p>
            <a:pPr lvl="1" marL="144360" indent="-14292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900" strike="noStrike" u="none">
                <a:solidFill>
                  <a:srgbClr val="000000"/>
                </a:solidFill>
                <a:effectLst/>
                <a:uFillTx/>
                <a:latin typeface="Arial"/>
              </a:rPr>
              <a:t>Network service providers</a:t>
            </a:r>
            <a:endParaRPr b="0" lang="en-US" sz="900" strike="noStrike" u="none">
              <a:solidFill>
                <a:srgbClr val="000000"/>
              </a:solidFill>
              <a:effectLst/>
              <a:uFillTx/>
              <a:latin typeface="Arial"/>
            </a:endParaRPr>
          </a:p>
          <a:p>
            <a:pPr lvl="1" marL="144360" indent="-14292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900" strike="noStrike" u="none">
              <a:solidFill>
                <a:srgbClr val="000000"/>
              </a:solidFill>
              <a:effectLst/>
              <a:uFillTx/>
              <a:latin typeface="Arial"/>
            </a:endParaRPr>
          </a:p>
          <a:p>
            <a:pPr lvl="1" marL="144360" indent="-14292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900" strike="noStrike" u="none">
              <a:solidFill>
                <a:srgbClr val="000000"/>
              </a:solidFill>
              <a:effectLst/>
              <a:uFillTx/>
              <a:latin typeface="Arial"/>
            </a:endParaRPr>
          </a:p>
          <a:p>
            <a:pPr lvl="1" marL="144360" indent="-14292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900" strike="noStrike" u="none">
              <a:solidFill>
                <a:srgbClr val="000000"/>
              </a:solidFill>
              <a:effectLst/>
              <a:uFillTx/>
              <a:latin typeface="Arial"/>
            </a:endParaRPr>
          </a:p>
          <a:p>
            <a:pPr lvl="1" marL="144360" indent="-14292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900" strike="noStrike" u="none">
              <a:solidFill>
                <a:srgbClr val="000000"/>
              </a:solidFill>
              <a:effectLst/>
              <a:uFillTx/>
              <a:latin typeface="Arial"/>
            </a:endParaRPr>
          </a:p>
          <a:p>
            <a:pPr lvl="1" marL="144360" indent="-14292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900" strike="noStrike" u="none">
              <a:solidFill>
                <a:srgbClr val="000000"/>
              </a:solidFill>
              <a:effectLst/>
              <a:uFillTx/>
              <a:latin typeface="Arial"/>
            </a:endParaRPr>
          </a:p>
          <a:p>
            <a:pPr lvl="1" marL="144360" indent="-14292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900" strike="noStrike" u="none">
              <a:solidFill>
                <a:srgbClr val="000000"/>
              </a:solidFill>
              <a:effectLst/>
              <a:uFillTx/>
              <a:latin typeface="Arial"/>
            </a:endParaRPr>
          </a:p>
          <a:p>
            <a:pPr lvl="1" marL="144360" indent="-14292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900" strike="noStrike" u="none">
              <a:solidFill>
                <a:srgbClr val="000000"/>
              </a:solidFill>
              <a:effectLst/>
              <a:uFillTx/>
              <a:latin typeface="Arial"/>
            </a:endParaRPr>
          </a:p>
          <a:p>
            <a:pPr lvl="1" marL="144360" indent="-14292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900" strike="noStrike" u="none">
              <a:solidFill>
                <a:srgbClr val="000000"/>
              </a:solidFill>
              <a:effectLst/>
              <a:uFillTx/>
              <a:latin typeface="Arial"/>
            </a:endParaRPr>
          </a:p>
          <a:p>
            <a:pPr lvl="1" marL="144360" indent="-14292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900" strike="noStrike" u="none">
              <a:solidFill>
                <a:srgbClr val="000000"/>
              </a:solidFill>
              <a:effectLst/>
              <a:uFillTx/>
              <a:latin typeface="Arial"/>
            </a:endParaRPr>
          </a:p>
          <a:p>
            <a:pPr lvl="1" marL="144360" indent="-14292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900" strike="noStrike" u="none">
              <a:solidFill>
                <a:srgbClr val="000000"/>
              </a:solidFill>
              <a:effectLst/>
              <a:uFillTx/>
              <a:latin typeface="Arial"/>
            </a:endParaRPr>
          </a:p>
          <a:p>
            <a:pPr lvl="1" marL="144360" indent="-14292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900" strike="noStrike" u="none">
              <a:solidFill>
                <a:srgbClr val="000000"/>
              </a:solidFill>
              <a:effectLst/>
              <a:uFillTx/>
              <a:latin typeface="Arial"/>
            </a:endParaRPr>
          </a:p>
          <a:p>
            <a:pPr lvl="1" marL="144360" indent="-14292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900" strike="noStrike" u="none">
              <a:solidFill>
                <a:srgbClr val="000000"/>
              </a:solidFill>
              <a:effectLst/>
              <a:uFillTx/>
              <a:latin typeface="Arial"/>
            </a:endParaRPr>
          </a:p>
          <a:p>
            <a:pPr lvl="1" marL="144360" indent="-14292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900" strike="noStrike" u="none">
              <a:solidFill>
                <a:srgbClr val="000000"/>
              </a:solidFill>
              <a:effectLst/>
              <a:uFillTx/>
              <a:latin typeface="Arial"/>
            </a:endParaRPr>
          </a:p>
          <a:p>
            <a:pPr lvl="1" marL="144360" indent="-14292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900" strike="noStrike" u="none">
              <a:solidFill>
                <a:srgbClr val="000000"/>
              </a:solidFill>
              <a:effectLst/>
              <a:uFillTx/>
              <a:latin typeface="Arial"/>
            </a:endParaRPr>
          </a:p>
          <a:p>
            <a:pPr lvl="1" marL="144360" indent="-14292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900" strike="noStrike" u="none">
              <a:solidFill>
                <a:srgbClr val="000000"/>
              </a:solidFill>
              <a:effectLst/>
              <a:uFillTx/>
              <a:latin typeface="Arial"/>
            </a:endParaRPr>
          </a:p>
          <a:p>
            <a:pPr lvl="1" marL="144360" indent="-14292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900" strike="noStrike" u="none">
              <a:solidFill>
                <a:srgbClr val="000000"/>
              </a:solidFill>
              <a:effectLst/>
              <a:uFillTx/>
              <a:latin typeface="Arial"/>
            </a:endParaRPr>
          </a:p>
          <a:p>
            <a:pPr lvl="1" marL="144360" indent="-14292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900" strike="noStrike" u="none">
              <a:solidFill>
                <a:srgbClr val="000000"/>
              </a:solidFill>
              <a:effectLst/>
              <a:uFillTx/>
              <a:latin typeface="Arial"/>
            </a:endParaRPr>
          </a:p>
          <a:p>
            <a:pPr lvl="1" marL="144360" indent="-14292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900" strike="noStrike" u="none">
              <a:solidFill>
                <a:srgbClr val="000000"/>
              </a:solidFill>
              <a:effectLst/>
              <a:uFillTx/>
              <a:latin typeface="Arial"/>
            </a:endParaRPr>
          </a:p>
          <a:p>
            <a:pPr lvl="1" marL="144360" indent="-14292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900" strike="noStrike" u="none">
                <a:solidFill>
                  <a:srgbClr val="000000"/>
                </a:solidFill>
                <a:effectLst/>
                <a:uFillTx/>
                <a:latin typeface="Arial"/>
              </a:rPr>
              <a:t>IS outsourcing</a:t>
            </a:r>
            <a:endParaRPr b="0" lang="en-US" sz="900" strike="noStrike" u="none">
              <a:solidFill>
                <a:srgbClr val="000000"/>
              </a:solidFill>
              <a:effectLst/>
              <a:uFillTx/>
              <a:latin typeface="Arial"/>
            </a:endParaRPr>
          </a:p>
        </p:txBody>
      </p:sp>
      <p:sp>
        <p:nvSpPr>
          <p:cNvPr id="933" name=""/>
          <p:cNvSpPr/>
          <p:nvPr/>
        </p:nvSpPr>
        <p:spPr>
          <a:xfrm>
            <a:off x="1203480" y="1106640"/>
            <a:ext cx="985680" cy="5462280"/>
          </a:xfrm>
          <a:prstGeom prst="rect">
            <a:avLst/>
          </a:prstGeom>
          <a:noFill/>
          <a:ln w="0">
            <a:noFill/>
          </a:ln>
        </p:spPr>
        <p:style>
          <a:lnRef idx="0"/>
          <a:fillRef idx="0"/>
          <a:effectRef idx="0"/>
          <a:fontRef idx="minor"/>
        </p:style>
        <p:txBody>
          <a:bodyPr lIns="0" rIns="0" tIns="0" bIns="0" anchor="t">
            <a:spAutoFit/>
          </a:bodyPr>
          <a:p>
            <a:pPr lvl="1" marL="144360" indent="-14292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900" strike="noStrike" u="none">
                <a:solidFill>
                  <a:srgbClr val="000000"/>
                </a:solidFill>
                <a:effectLst/>
                <a:uFillTx/>
                <a:latin typeface="Arial"/>
              </a:rPr>
              <a:t>Cabletron</a:t>
            </a:r>
            <a:endParaRPr b="0" lang="en-US" sz="900" strike="noStrike" u="none">
              <a:solidFill>
                <a:srgbClr val="000000"/>
              </a:solidFill>
              <a:effectLst/>
              <a:uFillTx/>
              <a:latin typeface="Arial"/>
            </a:endParaRPr>
          </a:p>
          <a:p>
            <a:pPr lvl="1" marL="144360" indent="-14292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900" strike="noStrike" u="none">
              <a:solidFill>
                <a:srgbClr val="000000"/>
              </a:solidFill>
              <a:effectLst/>
              <a:uFillTx/>
              <a:latin typeface="Arial"/>
            </a:endParaRPr>
          </a:p>
          <a:p>
            <a:pPr lvl="1" marL="144360" indent="-14292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900" strike="noStrike" u="none">
                <a:solidFill>
                  <a:srgbClr val="000000"/>
                </a:solidFill>
                <a:effectLst/>
                <a:uFillTx/>
                <a:latin typeface="Arial"/>
              </a:rPr>
              <a:t>Compucom</a:t>
            </a:r>
            <a:endParaRPr b="0" lang="en-US" sz="900" strike="noStrike" u="none">
              <a:solidFill>
                <a:srgbClr val="000000"/>
              </a:solidFill>
              <a:effectLst/>
              <a:uFillTx/>
              <a:latin typeface="Arial"/>
            </a:endParaRPr>
          </a:p>
          <a:p>
            <a:pPr lvl="1" marL="144360" indent="-14292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900" strike="noStrike" u="none">
              <a:solidFill>
                <a:srgbClr val="000000"/>
              </a:solidFill>
              <a:effectLst/>
              <a:uFillTx/>
              <a:latin typeface="Arial"/>
            </a:endParaRPr>
          </a:p>
          <a:p>
            <a:pPr lvl="1" marL="144360" indent="-14292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900" strike="noStrike" u="none">
                <a:solidFill>
                  <a:srgbClr val="000000"/>
                </a:solidFill>
                <a:effectLst/>
                <a:uFillTx/>
                <a:latin typeface="Arial"/>
              </a:rPr>
              <a:t>NCR</a:t>
            </a:r>
            <a:endParaRPr b="0" lang="en-US" sz="900" strike="noStrike" u="none">
              <a:solidFill>
                <a:srgbClr val="000000"/>
              </a:solidFill>
              <a:effectLst/>
              <a:uFillTx/>
              <a:latin typeface="Arial"/>
            </a:endParaRPr>
          </a:p>
          <a:p>
            <a:pPr lvl="1" marL="144360" indent="-14292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900" strike="noStrike" u="none">
              <a:solidFill>
                <a:srgbClr val="000000"/>
              </a:solidFill>
              <a:effectLst/>
              <a:uFillTx/>
              <a:latin typeface="Arial"/>
            </a:endParaRPr>
          </a:p>
          <a:p>
            <a:pPr lvl="1" marL="144360" indent="-14292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900" strike="noStrike" u="none">
                <a:solidFill>
                  <a:srgbClr val="000000"/>
                </a:solidFill>
                <a:effectLst/>
                <a:uFillTx/>
                <a:latin typeface="Arial"/>
              </a:rPr>
              <a:t>Microage</a:t>
            </a:r>
            <a:endParaRPr b="0" lang="en-US" sz="900" strike="noStrike" u="none">
              <a:solidFill>
                <a:srgbClr val="000000"/>
              </a:solidFill>
              <a:effectLst/>
              <a:uFillTx/>
              <a:latin typeface="Arial"/>
            </a:endParaRPr>
          </a:p>
          <a:p>
            <a:pPr lvl="1" marL="144360" indent="-14292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900" strike="noStrike" u="none">
              <a:solidFill>
                <a:srgbClr val="000000"/>
              </a:solidFill>
              <a:effectLst/>
              <a:uFillTx/>
              <a:latin typeface="Arial"/>
            </a:endParaRPr>
          </a:p>
          <a:p>
            <a:pPr lvl="1" marL="144360" indent="-14292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900" strike="noStrike" u="none">
                <a:solidFill>
                  <a:srgbClr val="000000"/>
                </a:solidFill>
                <a:effectLst/>
                <a:uFillTx/>
                <a:latin typeface="Arial"/>
              </a:rPr>
              <a:t>Network Appliance</a:t>
            </a:r>
            <a:endParaRPr b="0" lang="en-US" sz="900" strike="noStrike" u="none">
              <a:solidFill>
                <a:srgbClr val="000000"/>
              </a:solidFill>
              <a:effectLst/>
              <a:uFillTx/>
              <a:latin typeface="Arial"/>
            </a:endParaRPr>
          </a:p>
          <a:p>
            <a:pPr lvl="1" marL="144360" indent="-14292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900" strike="noStrike" u="none">
              <a:solidFill>
                <a:srgbClr val="000000"/>
              </a:solidFill>
              <a:effectLst/>
              <a:uFillTx/>
              <a:latin typeface="Arial"/>
            </a:endParaRPr>
          </a:p>
          <a:p>
            <a:pPr lvl="1" marL="144360" indent="-14292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900" strike="noStrike" u="none">
                <a:solidFill>
                  <a:srgbClr val="000000"/>
                </a:solidFill>
                <a:effectLst/>
                <a:uFillTx/>
                <a:latin typeface="Arial"/>
              </a:rPr>
              <a:t>Perot Systems</a:t>
            </a:r>
            <a:endParaRPr b="0" lang="en-US" sz="900" strike="noStrike" u="none">
              <a:solidFill>
                <a:srgbClr val="000000"/>
              </a:solidFill>
              <a:effectLst/>
              <a:uFillTx/>
              <a:latin typeface="Arial"/>
            </a:endParaRPr>
          </a:p>
          <a:p>
            <a:pPr lvl="1" marL="144360" indent="-14292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900" strike="noStrike" u="none">
                <a:solidFill>
                  <a:srgbClr val="000000"/>
                </a:solidFill>
                <a:effectLst/>
                <a:uFillTx/>
                <a:latin typeface="Arial"/>
              </a:rPr>
              <a:t>SAIC/Telcordia</a:t>
            </a:r>
            <a:endParaRPr b="0" lang="en-US" sz="900" strike="noStrike" u="none">
              <a:solidFill>
                <a:srgbClr val="000000"/>
              </a:solidFill>
              <a:effectLst/>
              <a:uFillTx/>
              <a:latin typeface="Arial"/>
            </a:endParaRPr>
          </a:p>
          <a:p>
            <a:pPr lvl="1" marL="144360" indent="-14292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900" strike="noStrike" u="none">
              <a:solidFill>
                <a:srgbClr val="000000"/>
              </a:solidFill>
              <a:effectLst/>
              <a:uFillTx/>
              <a:latin typeface="Arial"/>
            </a:endParaRPr>
          </a:p>
          <a:p>
            <a:pPr lvl="1" marL="144360" indent="-14292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900" strike="noStrike" u="none">
              <a:solidFill>
                <a:srgbClr val="000000"/>
              </a:solidFill>
              <a:effectLst/>
              <a:uFillTx/>
              <a:latin typeface="Arial"/>
            </a:endParaRPr>
          </a:p>
          <a:p>
            <a:pPr lvl="1" marL="144360" indent="-14292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900" strike="noStrike" u="none">
              <a:solidFill>
                <a:srgbClr val="000000"/>
              </a:solidFill>
              <a:effectLst/>
              <a:uFillTx/>
              <a:latin typeface="Arial"/>
            </a:endParaRPr>
          </a:p>
          <a:p>
            <a:pPr lvl="1" marL="144360" indent="-14292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900" strike="noStrike" u="none">
              <a:solidFill>
                <a:srgbClr val="000000"/>
              </a:solidFill>
              <a:effectLst/>
              <a:uFillTx/>
              <a:latin typeface="Arial"/>
            </a:endParaRPr>
          </a:p>
          <a:p>
            <a:pPr lvl="1" marL="144360" indent="-14292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900" strike="noStrike" u="none">
                <a:solidFill>
                  <a:srgbClr val="000000"/>
                </a:solidFill>
                <a:effectLst/>
                <a:uFillTx/>
                <a:latin typeface="Arial"/>
              </a:rPr>
              <a:t>Unisys</a:t>
            </a:r>
            <a:endParaRPr b="0" lang="en-US" sz="900" strike="noStrike" u="none">
              <a:solidFill>
                <a:srgbClr val="000000"/>
              </a:solidFill>
              <a:effectLst/>
              <a:uFillTx/>
              <a:latin typeface="Arial"/>
            </a:endParaRPr>
          </a:p>
          <a:p>
            <a:pPr lvl="1" marL="144360" indent="-14292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900" strike="noStrike" u="none">
              <a:solidFill>
                <a:srgbClr val="000000"/>
              </a:solidFill>
              <a:effectLst/>
              <a:uFillTx/>
              <a:latin typeface="Arial"/>
            </a:endParaRPr>
          </a:p>
          <a:p>
            <a:pPr lvl="1" marL="144360" indent="-14292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900" strike="noStrike" u="none">
              <a:solidFill>
                <a:srgbClr val="000000"/>
              </a:solidFill>
              <a:effectLst/>
              <a:uFillTx/>
              <a:latin typeface="Arial"/>
            </a:endParaRPr>
          </a:p>
          <a:p>
            <a:pPr lvl="1" marL="144360" indent="-14292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900" strike="noStrike" u="none">
                <a:solidFill>
                  <a:srgbClr val="000000"/>
                </a:solidFill>
                <a:effectLst/>
                <a:uFillTx/>
                <a:latin typeface="Arial"/>
              </a:rPr>
              <a:t>Affiliated Computer Systems (ACS)</a:t>
            </a:r>
            <a:endParaRPr b="0" lang="en-US" sz="900" strike="noStrike" u="none">
              <a:solidFill>
                <a:srgbClr val="000000"/>
              </a:solidFill>
              <a:effectLst/>
              <a:uFillTx/>
              <a:latin typeface="Arial"/>
            </a:endParaRPr>
          </a:p>
          <a:p>
            <a:pPr lvl="1" marL="144360" indent="-14292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900" strike="noStrike" u="none">
                <a:solidFill>
                  <a:srgbClr val="000000"/>
                </a:solidFill>
                <a:effectLst/>
                <a:uFillTx/>
                <a:latin typeface="Arial"/>
              </a:rPr>
              <a:t>Banctec</a:t>
            </a:r>
            <a:endParaRPr b="0" lang="en-US" sz="900" strike="noStrike" u="none">
              <a:solidFill>
                <a:srgbClr val="000000"/>
              </a:solidFill>
              <a:effectLst/>
              <a:uFillTx/>
              <a:latin typeface="Arial"/>
            </a:endParaRPr>
          </a:p>
          <a:p>
            <a:pPr lvl="1" marL="144360" indent="-14292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900" strike="noStrike" u="none">
              <a:solidFill>
                <a:srgbClr val="000000"/>
              </a:solidFill>
              <a:effectLst/>
              <a:uFillTx/>
              <a:latin typeface="Arial"/>
            </a:endParaRPr>
          </a:p>
          <a:p>
            <a:pPr lvl="1" marL="144360" indent="-14292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900" strike="noStrike" u="none">
                <a:solidFill>
                  <a:srgbClr val="000000"/>
                </a:solidFill>
                <a:effectLst/>
                <a:uFillTx/>
                <a:latin typeface="Arial"/>
              </a:rPr>
              <a:t>Compuware</a:t>
            </a:r>
            <a:endParaRPr b="0" lang="en-US" sz="900" strike="noStrike" u="none">
              <a:solidFill>
                <a:srgbClr val="000000"/>
              </a:solidFill>
              <a:effectLst/>
              <a:uFillTx/>
              <a:latin typeface="Arial"/>
            </a:endParaRPr>
          </a:p>
          <a:p>
            <a:pPr lvl="1" marL="144360" indent="-14292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900" strike="noStrike" u="none">
              <a:solidFill>
                <a:srgbClr val="000000"/>
              </a:solidFill>
              <a:effectLst/>
              <a:uFillTx/>
              <a:latin typeface="Arial"/>
            </a:endParaRPr>
          </a:p>
          <a:p>
            <a:pPr lvl="1" marL="144360" indent="-14292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900" strike="noStrike" u="none">
              <a:solidFill>
                <a:srgbClr val="000000"/>
              </a:solidFill>
              <a:effectLst/>
              <a:uFillTx/>
              <a:latin typeface="Arial"/>
            </a:endParaRPr>
          </a:p>
          <a:p>
            <a:pPr lvl="1" marL="144360" indent="-14292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900" strike="noStrike" u="none">
                <a:solidFill>
                  <a:srgbClr val="000000"/>
                </a:solidFill>
                <a:effectLst/>
                <a:uFillTx/>
                <a:latin typeface="Arial"/>
              </a:rPr>
              <a:t>Computer Horizons</a:t>
            </a:r>
            <a:endParaRPr b="0" lang="en-US" sz="900" strike="noStrike" u="none">
              <a:solidFill>
                <a:srgbClr val="000000"/>
              </a:solidFill>
              <a:effectLst/>
              <a:uFillTx/>
              <a:latin typeface="Arial"/>
            </a:endParaRPr>
          </a:p>
          <a:p>
            <a:pPr lvl="1" marL="144360" indent="-14292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900" strike="noStrike" u="none">
                <a:solidFill>
                  <a:srgbClr val="000000"/>
                </a:solidFill>
                <a:effectLst/>
                <a:uFillTx/>
                <a:latin typeface="Arial"/>
              </a:rPr>
              <a:t>Equifax</a:t>
            </a:r>
            <a:endParaRPr b="0" lang="en-US" sz="900" strike="noStrike" u="none">
              <a:solidFill>
                <a:srgbClr val="000000"/>
              </a:solidFill>
              <a:effectLst/>
              <a:uFillTx/>
              <a:latin typeface="Arial"/>
            </a:endParaRPr>
          </a:p>
          <a:p>
            <a:pPr lvl="1" marL="144360" indent="-14292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900" strike="noStrike" u="none">
              <a:solidFill>
                <a:srgbClr val="000000"/>
              </a:solidFill>
              <a:effectLst/>
              <a:uFillTx/>
              <a:latin typeface="Arial"/>
            </a:endParaRPr>
          </a:p>
          <a:p>
            <a:pPr lvl="1" marL="144360" indent="-14292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900" strike="noStrike" u="none">
                <a:solidFill>
                  <a:srgbClr val="000000"/>
                </a:solidFill>
                <a:effectLst/>
                <a:uFillTx/>
                <a:latin typeface="Arial"/>
              </a:rPr>
              <a:t>National Data Corp</a:t>
            </a:r>
            <a:endParaRPr b="0" lang="en-US" sz="900" strike="noStrike" u="none">
              <a:solidFill>
                <a:srgbClr val="000000"/>
              </a:solidFill>
              <a:effectLst/>
              <a:uFillTx/>
              <a:latin typeface="Arial"/>
            </a:endParaRPr>
          </a:p>
          <a:p>
            <a:pPr lvl="1" marL="144360" indent="-14292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900" strike="noStrike" u="none">
                <a:solidFill>
                  <a:srgbClr val="000000"/>
                </a:solidFill>
                <a:effectLst/>
                <a:uFillTx/>
                <a:latin typeface="Arial"/>
              </a:rPr>
              <a:t>PWC</a:t>
            </a:r>
            <a:endParaRPr b="0" lang="en-US" sz="900" strike="noStrike" u="none">
              <a:solidFill>
                <a:srgbClr val="000000"/>
              </a:solidFill>
              <a:effectLst/>
              <a:uFillTx/>
              <a:latin typeface="Arial"/>
            </a:endParaRPr>
          </a:p>
          <a:p>
            <a:pPr lvl="1" marL="144360" indent="-14292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900" strike="noStrike" u="none">
              <a:solidFill>
                <a:srgbClr val="000000"/>
              </a:solidFill>
              <a:effectLst/>
              <a:uFillTx/>
              <a:latin typeface="Arial"/>
            </a:endParaRPr>
          </a:p>
          <a:p>
            <a:pPr lvl="1" marL="144360" indent="-14292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900" strike="noStrike" u="none">
                <a:solidFill>
                  <a:srgbClr val="000000"/>
                </a:solidFill>
                <a:effectLst/>
                <a:uFillTx/>
                <a:latin typeface="Arial"/>
              </a:rPr>
              <a:t>Teletech Holdings</a:t>
            </a:r>
            <a:endParaRPr b="0" lang="en-US" sz="900" strike="noStrike" u="none">
              <a:solidFill>
                <a:srgbClr val="000000"/>
              </a:solidFill>
              <a:effectLst/>
              <a:uFillTx/>
              <a:latin typeface="Arial"/>
            </a:endParaRPr>
          </a:p>
        </p:txBody>
      </p:sp>
      <p:sp>
        <p:nvSpPr>
          <p:cNvPr id="934" name=""/>
          <p:cNvSpPr/>
          <p:nvPr/>
        </p:nvSpPr>
        <p:spPr>
          <a:xfrm>
            <a:off x="2293920" y="1106640"/>
            <a:ext cx="6435720" cy="5255640"/>
          </a:xfrm>
          <a:prstGeom prst="rect">
            <a:avLst/>
          </a:prstGeom>
          <a:noFill/>
          <a:ln w="0">
            <a:noFill/>
          </a:ln>
        </p:spPr>
        <p:style>
          <a:lnRef idx="0"/>
          <a:fillRef idx="0"/>
          <a:effectRef idx="0"/>
          <a:fontRef idx="minor"/>
        </p:style>
        <p:txBody>
          <a:bodyPr lIns="0" rIns="0" tIns="0" bIns="0" anchor="t">
            <a:spAutoFit/>
          </a:bodyPr>
          <a:p>
            <a:pPr lvl="1" marL="144360" indent="-14292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900" strike="noStrike" u="none">
                <a:solidFill>
                  <a:srgbClr val="000000"/>
                </a:solidFill>
                <a:effectLst/>
                <a:uFillTx/>
                <a:latin typeface="Arial"/>
              </a:rPr>
              <a:t>Holding company with high-tech units involved in networking product solutions and services specializing in networking equipment, software development, consulting and Internet related services</a:t>
            </a:r>
            <a:endParaRPr b="0" lang="en-US" sz="900" strike="noStrike" u="none">
              <a:solidFill>
                <a:srgbClr val="000000"/>
              </a:solidFill>
              <a:effectLst/>
              <a:uFillTx/>
              <a:latin typeface="Arial"/>
            </a:endParaRPr>
          </a:p>
          <a:p>
            <a:pPr lvl="1" marL="144360" indent="-14292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900" strike="noStrike" u="none">
                <a:solidFill>
                  <a:srgbClr val="000000"/>
                </a:solidFill>
                <a:effectLst/>
                <a:uFillTx/>
                <a:latin typeface="Arial"/>
              </a:rPr>
              <a:t>Network integration and support services with specialization in order tracking, EDI, on-line inventory reporting and summary billing to large and medium enterprises</a:t>
            </a:r>
            <a:endParaRPr b="0" lang="en-US" sz="900" strike="noStrike" u="none">
              <a:solidFill>
                <a:srgbClr val="000000"/>
              </a:solidFill>
              <a:effectLst/>
              <a:uFillTx/>
              <a:latin typeface="Arial"/>
            </a:endParaRPr>
          </a:p>
          <a:p>
            <a:pPr lvl="1" marL="144360" indent="-14292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900" strike="noStrike" u="none">
                <a:solidFill>
                  <a:srgbClr val="000000"/>
                </a:solidFill>
                <a:effectLst/>
                <a:uFillTx/>
                <a:latin typeface="Arial"/>
              </a:rPr>
              <a:t>Relationship Technology solutions (includes data warehousing and CRM applications) for retail, finance, communications, travel, transportation and insurance sectors</a:t>
            </a:r>
            <a:endParaRPr b="0" lang="en-US" sz="900" strike="noStrike" u="none">
              <a:solidFill>
                <a:srgbClr val="000000"/>
              </a:solidFill>
              <a:effectLst/>
              <a:uFillTx/>
              <a:latin typeface="Arial"/>
            </a:endParaRPr>
          </a:p>
          <a:p>
            <a:pPr lvl="1" marL="144360" indent="-14292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900" strike="noStrike" u="none">
                <a:solidFill>
                  <a:srgbClr val="000000"/>
                </a:solidFill>
                <a:effectLst/>
                <a:uFillTx/>
                <a:latin typeface="Arial"/>
              </a:rPr>
              <a:t>Equipment, service and solutions for networking applications and e-business support; offerings span 40 countries and most industries</a:t>
            </a:r>
            <a:endParaRPr b="0" lang="en-US" sz="900" strike="noStrike" u="none">
              <a:solidFill>
                <a:srgbClr val="000000"/>
              </a:solidFill>
              <a:effectLst/>
              <a:uFillTx/>
              <a:latin typeface="Arial"/>
            </a:endParaRPr>
          </a:p>
          <a:p>
            <a:pPr lvl="1" marL="144360" indent="-14292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900" strike="noStrike" u="none">
                <a:solidFill>
                  <a:srgbClr val="000000"/>
                </a:solidFill>
                <a:effectLst/>
                <a:uFillTx/>
                <a:latin typeface="Arial"/>
              </a:rPr>
              <a:t>NetApp file servers which store and deliver files over high-traffic, data-intensive networks; NetCache which store information physically closer to users. Customers include Yahoo!, America Online, Motorola, Siemens, and the UK's #1 ISP, Demon Internet.</a:t>
            </a:r>
            <a:endParaRPr b="0" lang="en-US" sz="900" strike="noStrike" u="none">
              <a:solidFill>
                <a:srgbClr val="000000"/>
              </a:solidFill>
              <a:effectLst/>
              <a:uFillTx/>
              <a:latin typeface="Arial"/>
            </a:endParaRPr>
          </a:p>
          <a:p>
            <a:pPr lvl="1" marL="144360" indent="-14292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900" strike="noStrike" u="none">
                <a:solidFill>
                  <a:srgbClr val="000000"/>
                </a:solidFill>
                <a:effectLst/>
                <a:uFillTx/>
                <a:latin typeface="Arial"/>
              </a:rPr>
              <a:t>Technology consulting and services with emphasis on financial services and health care sectors</a:t>
            </a:r>
            <a:endParaRPr b="0" lang="en-US" sz="900" strike="noStrike" u="none">
              <a:solidFill>
                <a:srgbClr val="000000"/>
              </a:solidFill>
              <a:effectLst/>
              <a:uFillTx/>
              <a:latin typeface="Arial"/>
            </a:endParaRPr>
          </a:p>
          <a:p>
            <a:pPr lvl="1" marL="144360" indent="-14292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900" strike="noStrike" u="none">
                <a:solidFill>
                  <a:srgbClr val="000000"/>
                </a:solidFill>
                <a:effectLst/>
                <a:uFillTx/>
                <a:latin typeface="Arial"/>
              </a:rPr>
              <a:t>SAIC:  Systems integration, R&amp;D, and other services to the U.S. government (mainly the Department of Defense) and software and systems implementation for the petroleum and health care sectors</a:t>
            </a:r>
            <a:endParaRPr b="0" lang="en-US" sz="900" strike="noStrike" u="none">
              <a:solidFill>
                <a:srgbClr val="000000"/>
              </a:solidFill>
              <a:effectLst/>
              <a:uFillTx/>
              <a:latin typeface="Arial"/>
            </a:endParaRPr>
          </a:p>
          <a:p>
            <a:pPr lvl="1" marL="144360" indent="-14292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900" strike="noStrike" u="none">
                <a:solidFill>
                  <a:srgbClr val="000000"/>
                </a:solidFill>
                <a:effectLst/>
                <a:uFillTx/>
                <a:latin typeface="Arial"/>
              </a:rPr>
              <a:t>Telcordia Technologies (subsidiary of SAIC and formerly AT&amp;T’s Bellcore research arm); telecommunications networking, operations software, consulting and training services; approximately 80% of the public telecom networks in the U.S. rely on the company’s expertise</a:t>
            </a:r>
            <a:endParaRPr b="0" lang="en-US" sz="900" strike="noStrike" u="none">
              <a:solidFill>
                <a:srgbClr val="000000"/>
              </a:solidFill>
              <a:effectLst/>
              <a:uFillTx/>
              <a:latin typeface="Arial"/>
            </a:endParaRPr>
          </a:p>
          <a:p>
            <a:pPr lvl="1" marL="144360" indent="-14292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900" strike="noStrike" u="none">
                <a:solidFill>
                  <a:srgbClr val="000000"/>
                </a:solidFill>
                <a:effectLst/>
                <a:uFillTx/>
                <a:latin typeface="Arial"/>
              </a:rPr>
              <a:t>Systems integration and technology support services targeted at financial, government and other niche markets.  Customers include Banamex, Eli Lilly, and the Kellog Company</a:t>
            </a:r>
            <a:endParaRPr b="0" lang="en-US" sz="900" strike="noStrike" u="none">
              <a:solidFill>
                <a:srgbClr val="000000"/>
              </a:solidFill>
              <a:effectLst/>
              <a:uFillTx/>
              <a:latin typeface="Arial"/>
            </a:endParaRPr>
          </a:p>
          <a:p>
            <a:pPr lvl="1" marL="144360" indent="-14292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900" strike="noStrike" u="none">
              <a:solidFill>
                <a:srgbClr val="000000"/>
              </a:solidFill>
              <a:effectLst/>
              <a:uFillTx/>
              <a:latin typeface="Arial"/>
            </a:endParaRPr>
          </a:p>
          <a:p>
            <a:pPr lvl="1" marL="144360" indent="-14292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900" strike="noStrike" u="none">
                <a:solidFill>
                  <a:srgbClr val="000000"/>
                </a:solidFill>
                <a:effectLst/>
                <a:uFillTx/>
                <a:latin typeface="Arial"/>
              </a:rPr>
              <a:t>Professional services and business process and technology outsourcing to commercial clients.  Customers include Motorola and the U.S. government</a:t>
            </a:r>
            <a:endParaRPr b="0" lang="en-US" sz="900" strike="noStrike" u="none">
              <a:solidFill>
                <a:srgbClr val="000000"/>
              </a:solidFill>
              <a:effectLst/>
              <a:uFillTx/>
              <a:latin typeface="Arial"/>
            </a:endParaRPr>
          </a:p>
          <a:p>
            <a:pPr lvl="1" marL="144360" indent="-14292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900" strike="noStrike" u="none">
              <a:solidFill>
                <a:srgbClr val="000000"/>
              </a:solidFill>
              <a:effectLst/>
              <a:uFillTx/>
              <a:latin typeface="Arial"/>
            </a:endParaRPr>
          </a:p>
          <a:p>
            <a:pPr lvl="1" marL="144360" indent="-14292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900" strike="noStrike" u="none">
                <a:solidFill>
                  <a:srgbClr val="000000"/>
                </a:solidFill>
                <a:effectLst/>
                <a:uFillTx/>
                <a:latin typeface="Arial"/>
              </a:rPr>
              <a:t>Electronic processing systems, software, and services for entities that do high-volume financial transactions; 95%-owned by investment firm Welsh, Carson, Anderson &amp; Stowe</a:t>
            </a:r>
            <a:endParaRPr b="0" lang="en-US" sz="900" strike="noStrike" u="none">
              <a:solidFill>
                <a:srgbClr val="000000"/>
              </a:solidFill>
              <a:effectLst/>
              <a:uFillTx/>
              <a:latin typeface="Arial"/>
            </a:endParaRPr>
          </a:p>
          <a:p>
            <a:pPr lvl="1" marL="144360" indent="-14292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900" strike="noStrike" u="none">
                <a:solidFill>
                  <a:srgbClr val="000000"/>
                </a:solidFill>
                <a:effectLst/>
                <a:uFillTx/>
                <a:latin typeface="Arial"/>
              </a:rPr>
              <a:t>Testing, development, and management of software for programs running on corporate networks. Customers include Ford, FedEx, and Hewlett-Packard.  Future plans to include expanding presence online through acquisitions, and offering remote testing and performance monitoring services over the Internet</a:t>
            </a:r>
            <a:endParaRPr b="0" lang="en-US" sz="900" strike="noStrike" u="none">
              <a:solidFill>
                <a:srgbClr val="000000"/>
              </a:solidFill>
              <a:effectLst/>
              <a:uFillTx/>
              <a:latin typeface="Arial"/>
            </a:endParaRPr>
          </a:p>
          <a:p>
            <a:pPr lvl="1" marL="144360" indent="-14292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900" strike="noStrike" u="none">
                <a:solidFill>
                  <a:srgbClr val="000000"/>
                </a:solidFill>
                <a:effectLst/>
                <a:uFillTx/>
                <a:latin typeface="Arial"/>
              </a:rPr>
              <a:t>Application implementation, network engineering, systems management, and other services for the insurance, telecom, and banking sectors</a:t>
            </a:r>
            <a:endParaRPr b="0" lang="en-US" sz="900" strike="noStrike" u="none">
              <a:solidFill>
                <a:srgbClr val="000000"/>
              </a:solidFill>
              <a:effectLst/>
              <a:uFillTx/>
              <a:latin typeface="Arial"/>
            </a:endParaRPr>
          </a:p>
          <a:p>
            <a:pPr lvl="1" marL="144360" indent="-14292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900" strike="noStrike" u="none">
                <a:solidFill>
                  <a:srgbClr val="000000"/>
                </a:solidFill>
                <a:effectLst/>
                <a:uFillTx/>
                <a:latin typeface="Arial"/>
              </a:rPr>
              <a:t>Credit rating services with database of 400 million credit holders worldwide, check authorization, credit card processing, and other consulting services. Customers include banks and retail stores in the US, Canada, Latin America, and the UK.</a:t>
            </a:r>
            <a:endParaRPr b="0" lang="en-US" sz="900" strike="noStrike" u="none">
              <a:solidFill>
                <a:srgbClr val="000000"/>
              </a:solidFill>
              <a:effectLst/>
              <a:uFillTx/>
              <a:latin typeface="Arial"/>
            </a:endParaRPr>
          </a:p>
          <a:p>
            <a:pPr lvl="1" marL="144360" indent="-14292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900" strike="noStrike" u="none">
                <a:solidFill>
                  <a:srgbClr val="000000"/>
                </a:solidFill>
                <a:effectLst/>
                <a:uFillTx/>
                <a:latin typeface="Arial"/>
              </a:rPr>
              <a:t>Information systems, services and e-commerce support  to the health care, financial, government, and retail sectors. Plans to expansion through acquisitions</a:t>
            </a:r>
            <a:endParaRPr b="0" lang="en-US" sz="900" strike="noStrike" u="none">
              <a:solidFill>
                <a:srgbClr val="000000"/>
              </a:solidFill>
              <a:effectLst/>
              <a:uFillTx/>
              <a:latin typeface="Arial"/>
            </a:endParaRPr>
          </a:p>
          <a:p>
            <a:pPr lvl="1" marL="144360" indent="-14292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900" strike="noStrike" u="none">
                <a:solidFill>
                  <a:srgbClr val="000000"/>
                </a:solidFill>
                <a:effectLst/>
                <a:uFillTx/>
                <a:latin typeface="Arial"/>
              </a:rPr>
              <a:t>Information technology and human resource consulting, and business process outsourcing; operations span 850 offices in 150 countries</a:t>
            </a:r>
            <a:endParaRPr b="0" lang="en-US" sz="900" strike="noStrike" u="none">
              <a:solidFill>
                <a:srgbClr val="000000"/>
              </a:solidFill>
              <a:effectLst/>
              <a:uFillTx/>
              <a:latin typeface="Arial"/>
            </a:endParaRPr>
          </a:p>
          <a:p>
            <a:pPr lvl="1" marL="144360" indent="-14292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900" strike="noStrike" u="none">
                <a:solidFill>
                  <a:srgbClr val="000000"/>
                </a:solidFill>
                <a:effectLst/>
                <a:uFillTx/>
                <a:latin typeface="Arial"/>
              </a:rPr>
              <a:t>CRM services; assets include 35 "customer interaction centers" across the globe; customers include American Express, Blockbuster, Citigroup, GTE, and Microsoft Founder and chairman Kenneth Tuchman owns nearly 60% of the company.</a:t>
            </a:r>
            <a:endParaRPr b="0" lang="en-US" sz="900" strike="noStrike" u="none">
              <a:solidFill>
                <a:srgbClr val="000000"/>
              </a:solidFill>
              <a:effectLst/>
              <a:uFillTx/>
              <a:latin typeface="Arial"/>
            </a:endParaRPr>
          </a:p>
        </p:txBody>
      </p:sp>
      <p:sp>
        <p:nvSpPr>
          <p:cNvPr id="935" name="McK Footnote"/>
          <p:cNvSpPr/>
          <p:nvPr/>
        </p:nvSpPr>
        <p:spPr>
          <a:xfrm>
            <a:off x="-293760" y="6403320"/>
            <a:ext cx="8591760" cy="183240"/>
          </a:xfrm>
          <a:prstGeom prst="rect">
            <a:avLst/>
          </a:prstGeom>
          <a:noFill/>
          <a:ln w="0">
            <a:noFill/>
          </a:ln>
        </p:spPr>
        <p:style>
          <a:lnRef idx="0"/>
          <a:fillRef idx="0"/>
          <a:effectRef idx="0"/>
          <a:fontRef idx="minor"/>
        </p:style>
        <p:txBody>
          <a:bodyPr lIns="0" rIns="0" tIns="0" bIns="0" anchor="b">
            <a:spAutoFit/>
          </a:bodyPr>
          <a:p>
            <a:pPr marL="563400" indent="-563400">
              <a:spcAft>
                <a:spcPts val="201"/>
              </a:spcAft>
              <a:tabLst>
                <a:tab algn="l" pos="0"/>
                <a:tab algn="r" pos="5176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Providers noted above may have additional services that span to other SI channel service offerings</a:t>
            </a:r>
            <a:endParaRPr b="0" lang="en-US" sz="1200" strike="noStrike" u="none">
              <a:solidFill>
                <a:srgbClr val="000000"/>
              </a:solidFill>
              <a:effectLst/>
              <a:uFillTx/>
              <a:latin typeface="Arial"/>
            </a:endParaRPr>
          </a:p>
        </p:txBody>
      </p:sp>
      <p:sp>
        <p:nvSpPr>
          <p:cNvPr id="4" name="PlaceHolder 3"/>
          <p:cNvSpPr>
            <a:spLocks noGrp="1"/>
          </p:cNvSpPr>
          <p:nvPr>
            <p:ph type="sldNum" idx="2"/>
          </p:nvPr>
        </p:nvSpPr>
        <p:spPr/>
        <p:txBody>
          <a:bodyPr/>
          <a:p>
            <a:fld id="{8BE9004C-9D8F-402C-989C-2126D332971A}" type="slidenum">
              <a:t>31</a:t>
            </a:fld>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936" name=""/>
          <p:cNvSpPr/>
          <p:nvPr/>
        </p:nvSpPr>
        <p:spPr>
          <a:xfrm>
            <a:off x="906480" y="1217520"/>
            <a:ext cx="4510080" cy="3068640"/>
          </a:xfrm>
          <a:prstGeom prst="rect">
            <a:avLst/>
          </a:prstGeom>
          <a:solidFill>
            <a:srgbClr val="d0d0d0"/>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937" name="PlaceHolder 1"/>
          <p:cNvSpPr>
            <a:spLocks noGrp="1"/>
          </p:cNvSpPr>
          <p:nvPr>
            <p:ph type="title"/>
          </p:nvPr>
        </p:nvSpPr>
        <p:spPr>
          <a:xfrm>
            <a:off x="131400" y="229680"/>
            <a:ext cx="7738920" cy="289800"/>
          </a:xfrm>
          <a:prstGeom prst="rect">
            <a:avLst/>
          </a:prstGeom>
          <a:noFill/>
          <a:ln w="0">
            <a:noFill/>
          </a:ln>
        </p:spPr>
        <p:txBody>
          <a:bodyPr lIns="0" rIns="0" tIns="0" bIns="0" anchor="t">
            <a:spAutoFit/>
          </a:bodyPr>
          <a:p>
            <a:pPr indent="0">
              <a:buNone/>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900" strike="noStrike" u="none">
                <a:solidFill>
                  <a:srgbClr val="000000"/>
                </a:solidFill>
                <a:effectLst/>
                <a:uFillTx/>
                <a:latin typeface="Arial"/>
              </a:rPr>
              <a:t>SI CHANNEL</a:t>
            </a:r>
            <a:endParaRPr b="1" lang="en-US" sz="1900" strike="noStrike" u="none">
              <a:solidFill>
                <a:srgbClr val="000000"/>
              </a:solidFill>
              <a:effectLst/>
              <a:uFillTx/>
              <a:latin typeface="Arial"/>
            </a:endParaRPr>
          </a:p>
        </p:txBody>
      </p:sp>
      <p:sp>
        <p:nvSpPr>
          <p:cNvPr id="938" name="McK Footnote"/>
          <p:cNvSpPr/>
          <p:nvPr/>
        </p:nvSpPr>
        <p:spPr>
          <a:xfrm>
            <a:off x="136440" y="6180120"/>
            <a:ext cx="8686800" cy="365040"/>
          </a:xfrm>
          <a:prstGeom prst="rect">
            <a:avLst/>
          </a:prstGeom>
          <a:noFill/>
          <a:ln w="0">
            <a:noFill/>
          </a:ln>
        </p:spPr>
        <p:style>
          <a:lnRef idx="0"/>
          <a:fillRef idx="0"/>
          <a:effectRef idx="0"/>
          <a:fontRef idx="minor"/>
        </p:style>
        <p:txBody>
          <a:bodyPr lIns="0" rIns="0" tIns="0" bIns="0" anchor="b">
            <a:noAutofit/>
          </a:bodyPr>
          <a:p>
            <a:pPr marL="563400" indent="-563400">
              <a:spcAft>
                <a:spcPts val="201"/>
              </a:spcAft>
              <a:tabLst>
                <a:tab algn="l" pos="0"/>
                <a:tab algn="r" pos="5176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Source:</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S&amp;P; Dun &amp; Bradstreet, Compustat; IDC; Gartner Group; Interviews; Company 10-K’s and annual reports; Analyst reports; McKinsey analysis</a:t>
            </a:r>
            <a:endParaRPr b="0" lang="en-US" sz="1200" strike="noStrike" u="none">
              <a:solidFill>
                <a:srgbClr val="000000"/>
              </a:solidFill>
              <a:effectLst/>
              <a:uFillTx/>
              <a:latin typeface="Arial"/>
            </a:endParaRPr>
          </a:p>
        </p:txBody>
      </p:sp>
      <p:grpSp>
        <p:nvGrpSpPr>
          <p:cNvPr id="939" name=""/>
          <p:cNvGrpSpPr/>
          <p:nvPr/>
        </p:nvGrpSpPr>
        <p:grpSpPr>
          <a:xfrm>
            <a:off x="7346880" y="608040"/>
            <a:ext cx="1383840" cy="183240"/>
            <a:chOff x="7346880" y="608040"/>
            <a:chExt cx="1383840" cy="183240"/>
          </a:xfrm>
        </p:grpSpPr>
        <p:sp>
          <p:nvSpPr>
            <p:cNvPr id="940" name=""/>
            <p:cNvSpPr/>
            <p:nvPr/>
          </p:nvSpPr>
          <p:spPr>
            <a:xfrm>
              <a:off x="7346880" y="630360"/>
              <a:ext cx="284040" cy="139680"/>
            </a:xfrm>
            <a:prstGeom prst="rect">
              <a:avLst/>
            </a:prstGeom>
            <a:solidFill>
              <a:srgbClr val="d0d0d0"/>
            </a:solidFill>
            <a:ln w="12600">
              <a:solidFill>
                <a:srgbClr val="000000"/>
              </a:solidFill>
              <a:miter/>
            </a:ln>
          </p:spPr>
          <p:style>
            <a:lnRef idx="0"/>
            <a:fillRef idx="0"/>
            <a:effectRef idx="0"/>
            <a:fontRef idx="minor"/>
          </p:style>
          <p:txBody>
            <a:bodyPr wrap="none" lIns="0" rIns="0" tIns="0" bIns="0" anchor="b">
              <a:spAutoFit/>
            </a:bodyPr>
            <a:p>
              <a:endParaRPr b="0" lang="en-US" sz="2400" strike="noStrike" u="none">
                <a:solidFill>
                  <a:srgbClr val="000000"/>
                </a:solidFill>
                <a:effectLst/>
                <a:uFillTx/>
                <a:latin typeface="Arial"/>
              </a:endParaRPr>
            </a:p>
          </p:txBody>
        </p:sp>
        <p:sp>
          <p:nvSpPr>
            <p:cNvPr id="941" name="McK Footnote"/>
            <p:cNvSpPr/>
            <p:nvPr/>
          </p:nvSpPr>
          <p:spPr>
            <a:xfrm>
              <a:off x="7696440" y="608040"/>
              <a:ext cx="1034280" cy="183240"/>
            </a:xfrm>
            <a:prstGeom prst="rect">
              <a:avLst/>
            </a:prstGeom>
            <a:noFill/>
            <a:ln w="0">
              <a:noFill/>
            </a:ln>
          </p:spPr>
          <p:style>
            <a:lnRef idx="0"/>
            <a:fillRef idx="0"/>
            <a:effectRef idx="0"/>
            <a:fontRef idx="minor"/>
          </p:style>
          <p:txBody>
            <a:bodyPr wrap="none" lIns="0" rIns="0" tIns="0" bIns="0" anchor="t">
              <a:spAutoFit/>
            </a:bodyPr>
            <a:p>
              <a:pPr>
                <a:tabLst>
                  <a:tab algn="l" pos="0"/>
                  <a:tab algn="l" pos="804960"/>
                  <a:tab algn="l" pos="1609560"/>
                  <a:tab algn="l" pos="2414520"/>
                  <a:tab algn="l" pos="3219480"/>
                  <a:tab algn="l" pos="4024440"/>
                  <a:tab algn="l" pos="4829040"/>
                  <a:tab algn="l" pos="5634000"/>
                  <a:tab algn="l" pos="6438960"/>
                  <a:tab algn="l" pos="7243920"/>
                  <a:tab algn="l" pos="8048520"/>
                  <a:tab algn="l" pos="8853480"/>
                  <a:tab algn="l" pos="9658440"/>
                  <a:tab algn="l" pos="10463040"/>
                </a:tabLst>
              </a:pPr>
              <a:r>
                <a:rPr b="0" lang="en-US" sz="1200" strike="noStrike" u="none">
                  <a:solidFill>
                    <a:srgbClr val="000000"/>
                  </a:solidFill>
                  <a:effectLst/>
                  <a:uFillTx/>
                  <a:latin typeface="Arial"/>
                </a:rPr>
                <a:t>Area of interest</a:t>
              </a:r>
              <a:endParaRPr b="0" lang="en-US" sz="1200" strike="noStrike" u="none">
                <a:solidFill>
                  <a:srgbClr val="000000"/>
                </a:solidFill>
                <a:effectLst/>
                <a:uFillTx/>
                <a:latin typeface="Arial"/>
              </a:endParaRPr>
            </a:p>
          </p:txBody>
        </p:sp>
      </p:grpSp>
      <p:sp>
        <p:nvSpPr>
          <p:cNvPr id="942" name=""/>
          <p:cNvSpPr/>
          <p:nvPr/>
        </p:nvSpPr>
        <p:spPr>
          <a:xfrm>
            <a:off x="533520" y="865080"/>
            <a:ext cx="1035000" cy="153000"/>
          </a:xfrm>
          <a:prstGeom prst="rect">
            <a:avLst/>
          </a:prstGeom>
          <a:noFill/>
          <a:ln w="0">
            <a:noFill/>
          </a:ln>
        </p:spPr>
        <p:style>
          <a:lnRef idx="0"/>
          <a:fillRef idx="0"/>
          <a:effectRef idx="0"/>
          <a:fontRef idx="minor"/>
        </p:style>
        <p:txBody>
          <a:bodyPr lIns="0" rIns="0" tIns="0" bIns="0" anchor="ctr">
            <a:spAutoFit/>
          </a:bodyPr>
          <a:p>
            <a:pPr>
              <a:tabLst>
                <a:tab algn="l" pos="0"/>
                <a:tab algn="l" pos="787320"/>
                <a:tab algn="l" pos="1574640"/>
                <a:tab algn="l" pos="2362320"/>
                <a:tab algn="l" pos="3149640"/>
                <a:tab algn="l" pos="3936960"/>
                <a:tab algn="l" pos="4724280"/>
                <a:tab algn="l" pos="5511960"/>
                <a:tab algn="l" pos="6299280"/>
                <a:tab algn="l" pos="7086600"/>
                <a:tab algn="l" pos="7873920"/>
                <a:tab algn="l" pos="8661240"/>
                <a:tab algn="l" pos="9448920"/>
                <a:tab algn="l" pos="10236240"/>
              </a:tabLst>
            </a:pPr>
            <a:r>
              <a:rPr b="1" lang="en-US" sz="1000" strike="noStrike" u="none">
                <a:solidFill>
                  <a:srgbClr val="000000"/>
                </a:solidFill>
                <a:effectLst/>
                <a:uFillTx/>
                <a:latin typeface="Arial"/>
              </a:rPr>
              <a:t>Credit quality</a:t>
            </a:r>
            <a:endParaRPr b="0" lang="en-US" sz="1000" strike="noStrike" u="none">
              <a:solidFill>
                <a:srgbClr val="000000"/>
              </a:solidFill>
              <a:effectLst/>
              <a:uFillTx/>
              <a:latin typeface="Arial"/>
            </a:endParaRPr>
          </a:p>
        </p:txBody>
      </p:sp>
      <p:sp>
        <p:nvSpPr>
          <p:cNvPr id="943" name=""/>
          <p:cNvSpPr/>
          <p:nvPr/>
        </p:nvSpPr>
        <p:spPr>
          <a:xfrm>
            <a:off x="1488960" y="5935680"/>
            <a:ext cx="3327480" cy="153000"/>
          </a:xfrm>
          <a:prstGeom prst="rect">
            <a:avLst/>
          </a:prstGeom>
          <a:noFill/>
          <a:ln w="0">
            <a:noFill/>
          </a:ln>
        </p:spPr>
        <p:style>
          <a:lnRef idx="0"/>
          <a:fillRef idx="0"/>
          <a:effectRef idx="0"/>
          <a:fontRef idx="minor"/>
        </p:style>
        <p:txBody>
          <a:bodyPr lIns="0" rIns="0" tIns="0" bIns="0" anchor="t" anchorCtr="1">
            <a:spAutoFit/>
          </a:bodyPr>
          <a:p>
            <a:pPr>
              <a:tabLst>
                <a:tab algn="l" pos="0"/>
                <a:tab algn="l" pos="787320"/>
                <a:tab algn="l" pos="1574640"/>
                <a:tab algn="l" pos="2362320"/>
                <a:tab algn="l" pos="3149640"/>
                <a:tab algn="l" pos="3936960"/>
                <a:tab algn="l" pos="4724280"/>
                <a:tab algn="l" pos="5511960"/>
                <a:tab algn="l" pos="6299280"/>
                <a:tab algn="l" pos="7086600"/>
                <a:tab algn="l" pos="7873920"/>
                <a:tab algn="l" pos="8661240"/>
                <a:tab algn="l" pos="9448920"/>
                <a:tab algn="l" pos="10236240"/>
              </a:tabLst>
            </a:pPr>
            <a:r>
              <a:rPr b="1" lang="en-US" sz="1000" strike="noStrike" u="none">
                <a:solidFill>
                  <a:srgbClr val="000000"/>
                </a:solidFill>
                <a:effectLst/>
                <a:uFillTx/>
                <a:latin typeface="Arial"/>
              </a:rPr>
              <a:t>Revenues ($ Millions)</a:t>
            </a:r>
            <a:endParaRPr b="0" lang="en-US" sz="1000" strike="noStrike" u="none">
              <a:solidFill>
                <a:srgbClr val="000000"/>
              </a:solidFill>
              <a:effectLst/>
              <a:uFillTx/>
              <a:latin typeface="Arial"/>
            </a:endParaRPr>
          </a:p>
        </p:txBody>
      </p:sp>
      <p:sp>
        <p:nvSpPr>
          <p:cNvPr id="944" name=""/>
          <p:cNvSpPr/>
          <p:nvPr/>
        </p:nvSpPr>
        <p:spPr>
          <a:xfrm>
            <a:off x="565200" y="1117440"/>
            <a:ext cx="291960" cy="4469040"/>
          </a:xfrm>
          <a:prstGeom prst="rect">
            <a:avLst/>
          </a:prstGeom>
          <a:solidFill>
            <a:srgbClr val="ffffff"/>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945" name=""/>
          <p:cNvSpPr/>
          <p:nvPr/>
        </p:nvSpPr>
        <p:spPr>
          <a:xfrm>
            <a:off x="533520" y="1093680"/>
            <a:ext cx="501480" cy="153000"/>
          </a:xfrm>
          <a:prstGeom prst="rect">
            <a:avLst/>
          </a:prstGeom>
          <a:noFill/>
          <a:ln w="0">
            <a:noFill/>
          </a:ln>
        </p:spPr>
        <p:style>
          <a:lnRef idx="0"/>
          <a:fillRef idx="0"/>
          <a:effectRef idx="0"/>
          <a:fontRef idx="minor"/>
        </p:style>
        <p:txBody>
          <a:bodyPr lIns="0" rIns="0" tIns="0" bIns="0" anchor="ctr">
            <a:spAutoFit/>
          </a:bodyPr>
          <a:p>
            <a:pPr>
              <a:tabLst>
                <a:tab algn="l" pos="0"/>
                <a:tab algn="l" pos="787320"/>
                <a:tab algn="l" pos="1574640"/>
                <a:tab algn="l" pos="2362320"/>
                <a:tab algn="l" pos="3149640"/>
                <a:tab algn="l" pos="3936960"/>
                <a:tab algn="l" pos="4724280"/>
                <a:tab algn="l" pos="5511960"/>
                <a:tab algn="l" pos="6299280"/>
                <a:tab algn="l" pos="7086600"/>
                <a:tab algn="l" pos="7873920"/>
                <a:tab algn="l" pos="8661240"/>
                <a:tab algn="l" pos="9448920"/>
                <a:tab algn="l" pos="10236240"/>
              </a:tabLst>
            </a:pPr>
            <a:r>
              <a:rPr b="0" lang="en-US" sz="1000" strike="noStrike" u="none">
                <a:solidFill>
                  <a:srgbClr val="000000"/>
                </a:solidFill>
                <a:effectLst/>
                <a:uFillTx/>
                <a:latin typeface="Arial"/>
              </a:rPr>
              <a:t>AAA</a:t>
            </a:r>
            <a:endParaRPr b="0" lang="en-US" sz="1000" strike="noStrike" u="none">
              <a:solidFill>
                <a:srgbClr val="000000"/>
              </a:solidFill>
              <a:effectLst/>
              <a:uFillTx/>
              <a:latin typeface="Arial"/>
            </a:endParaRPr>
          </a:p>
        </p:txBody>
      </p:sp>
      <p:sp>
        <p:nvSpPr>
          <p:cNvPr id="946" name=""/>
          <p:cNvSpPr/>
          <p:nvPr/>
        </p:nvSpPr>
        <p:spPr>
          <a:xfrm>
            <a:off x="533520" y="1284120"/>
            <a:ext cx="501480" cy="153000"/>
          </a:xfrm>
          <a:prstGeom prst="rect">
            <a:avLst/>
          </a:prstGeom>
          <a:noFill/>
          <a:ln w="0">
            <a:noFill/>
          </a:ln>
        </p:spPr>
        <p:style>
          <a:lnRef idx="0"/>
          <a:fillRef idx="0"/>
          <a:effectRef idx="0"/>
          <a:fontRef idx="minor"/>
        </p:style>
        <p:txBody>
          <a:bodyPr lIns="0" rIns="0" tIns="0" bIns="0" anchor="ctr">
            <a:spAutoFit/>
          </a:bodyPr>
          <a:p>
            <a:pPr>
              <a:tabLst>
                <a:tab algn="l" pos="0"/>
                <a:tab algn="l" pos="787320"/>
                <a:tab algn="l" pos="1574640"/>
                <a:tab algn="l" pos="2362320"/>
                <a:tab algn="l" pos="3149640"/>
                <a:tab algn="l" pos="3936960"/>
                <a:tab algn="l" pos="4724280"/>
                <a:tab algn="l" pos="5511960"/>
                <a:tab algn="l" pos="6299280"/>
                <a:tab algn="l" pos="7086600"/>
                <a:tab algn="l" pos="7873920"/>
                <a:tab algn="l" pos="8661240"/>
                <a:tab algn="l" pos="9448920"/>
                <a:tab algn="l" pos="10236240"/>
              </a:tabLst>
            </a:pPr>
            <a:r>
              <a:rPr b="0" lang="en-US" sz="1000" strike="noStrike" u="none">
                <a:solidFill>
                  <a:srgbClr val="000000"/>
                </a:solidFill>
                <a:effectLst/>
                <a:uFillTx/>
                <a:latin typeface="Arial"/>
              </a:rPr>
              <a:t>AA+</a:t>
            </a:r>
            <a:endParaRPr b="0" lang="en-US" sz="1000" strike="noStrike" u="none">
              <a:solidFill>
                <a:srgbClr val="000000"/>
              </a:solidFill>
              <a:effectLst/>
              <a:uFillTx/>
              <a:latin typeface="Arial"/>
            </a:endParaRPr>
          </a:p>
        </p:txBody>
      </p:sp>
      <p:sp>
        <p:nvSpPr>
          <p:cNvPr id="947" name=""/>
          <p:cNvSpPr/>
          <p:nvPr/>
        </p:nvSpPr>
        <p:spPr>
          <a:xfrm>
            <a:off x="533520" y="1474560"/>
            <a:ext cx="501480" cy="153000"/>
          </a:xfrm>
          <a:prstGeom prst="rect">
            <a:avLst/>
          </a:prstGeom>
          <a:noFill/>
          <a:ln w="0">
            <a:noFill/>
          </a:ln>
        </p:spPr>
        <p:style>
          <a:lnRef idx="0"/>
          <a:fillRef idx="0"/>
          <a:effectRef idx="0"/>
          <a:fontRef idx="minor"/>
        </p:style>
        <p:txBody>
          <a:bodyPr lIns="0" rIns="0" tIns="0" bIns="0" anchor="ctr">
            <a:spAutoFit/>
          </a:bodyPr>
          <a:p>
            <a:pPr>
              <a:tabLst>
                <a:tab algn="l" pos="0"/>
                <a:tab algn="l" pos="787320"/>
                <a:tab algn="l" pos="1574640"/>
                <a:tab algn="l" pos="2362320"/>
                <a:tab algn="l" pos="3149640"/>
                <a:tab algn="l" pos="3936960"/>
                <a:tab algn="l" pos="4724280"/>
                <a:tab algn="l" pos="5511960"/>
                <a:tab algn="l" pos="6299280"/>
                <a:tab algn="l" pos="7086600"/>
                <a:tab algn="l" pos="7873920"/>
                <a:tab algn="l" pos="8661240"/>
                <a:tab algn="l" pos="9448920"/>
                <a:tab algn="l" pos="10236240"/>
              </a:tabLst>
            </a:pPr>
            <a:r>
              <a:rPr b="0" lang="en-US" sz="1000" strike="noStrike" u="none">
                <a:solidFill>
                  <a:srgbClr val="000000"/>
                </a:solidFill>
                <a:effectLst/>
                <a:uFillTx/>
                <a:latin typeface="Arial"/>
              </a:rPr>
              <a:t>AA</a:t>
            </a:r>
            <a:endParaRPr b="0" lang="en-US" sz="1000" strike="noStrike" u="none">
              <a:solidFill>
                <a:srgbClr val="000000"/>
              </a:solidFill>
              <a:effectLst/>
              <a:uFillTx/>
              <a:latin typeface="Arial"/>
            </a:endParaRPr>
          </a:p>
        </p:txBody>
      </p:sp>
      <p:sp>
        <p:nvSpPr>
          <p:cNvPr id="948" name=""/>
          <p:cNvSpPr/>
          <p:nvPr/>
        </p:nvSpPr>
        <p:spPr>
          <a:xfrm>
            <a:off x="533520" y="1645920"/>
            <a:ext cx="501480" cy="153000"/>
          </a:xfrm>
          <a:prstGeom prst="rect">
            <a:avLst/>
          </a:prstGeom>
          <a:noFill/>
          <a:ln w="0">
            <a:noFill/>
          </a:ln>
        </p:spPr>
        <p:style>
          <a:lnRef idx="0"/>
          <a:fillRef idx="0"/>
          <a:effectRef idx="0"/>
          <a:fontRef idx="minor"/>
        </p:style>
        <p:txBody>
          <a:bodyPr lIns="0" rIns="0" tIns="0" bIns="0" anchor="ctr">
            <a:spAutoFit/>
          </a:bodyPr>
          <a:p>
            <a:pPr>
              <a:tabLst>
                <a:tab algn="l" pos="0"/>
                <a:tab algn="l" pos="787320"/>
                <a:tab algn="l" pos="1574640"/>
                <a:tab algn="l" pos="2362320"/>
                <a:tab algn="l" pos="3149640"/>
                <a:tab algn="l" pos="3936960"/>
                <a:tab algn="l" pos="4724280"/>
                <a:tab algn="l" pos="5511960"/>
                <a:tab algn="l" pos="6299280"/>
                <a:tab algn="l" pos="7086600"/>
                <a:tab algn="l" pos="7873920"/>
                <a:tab algn="l" pos="8661240"/>
                <a:tab algn="l" pos="9448920"/>
                <a:tab algn="l" pos="10236240"/>
              </a:tabLst>
            </a:pPr>
            <a:r>
              <a:rPr b="0" lang="en-US" sz="1000" strike="noStrike" u="none">
                <a:solidFill>
                  <a:srgbClr val="000000"/>
                </a:solidFill>
                <a:effectLst/>
                <a:uFillTx/>
                <a:latin typeface="Arial"/>
              </a:rPr>
              <a:t>AA-</a:t>
            </a:r>
            <a:endParaRPr b="0" lang="en-US" sz="1000" strike="noStrike" u="none">
              <a:solidFill>
                <a:srgbClr val="000000"/>
              </a:solidFill>
              <a:effectLst/>
              <a:uFillTx/>
              <a:latin typeface="Arial"/>
            </a:endParaRPr>
          </a:p>
        </p:txBody>
      </p:sp>
      <p:sp>
        <p:nvSpPr>
          <p:cNvPr id="949" name=""/>
          <p:cNvSpPr/>
          <p:nvPr/>
        </p:nvSpPr>
        <p:spPr>
          <a:xfrm>
            <a:off x="533520" y="1817280"/>
            <a:ext cx="501480" cy="153000"/>
          </a:xfrm>
          <a:prstGeom prst="rect">
            <a:avLst/>
          </a:prstGeom>
          <a:noFill/>
          <a:ln w="0">
            <a:noFill/>
          </a:ln>
        </p:spPr>
        <p:style>
          <a:lnRef idx="0"/>
          <a:fillRef idx="0"/>
          <a:effectRef idx="0"/>
          <a:fontRef idx="minor"/>
        </p:style>
        <p:txBody>
          <a:bodyPr lIns="0" rIns="0" tIns="0" bIns="0" anchor="ctr">
            <a:spAutoFit/>
          </a:bodyPr>
          <a:p>
            <a:pPr>
              <a:tabLst>
                <a:tab algn="l" pos="0"/>
                <a:tab algn="l" pos="787320"/>
                <a:tab algn="l" pos="1574640"/>
                <a:tab algn="l" pos="2362320"/>
                <a:tab algn="l" pos="3149640"/>
                <a:tab algn="l" pos="3936960"/>
                <a:tab algn="l" pos="4724280"/>
                <a:tab algn="l" pos="5511960"/>
                <a:tab algn="l" pos="6299280"/>
                <a:tab algn="l" pos="7086600"/>
                <a:tab algn="l" pos="7873920"/>
                <a:tab algn="l" pos="8661240"/>
                <a:tab algn="l" pos="9448920"/>
                <a:tab algn="l" pos="10236240"/>
              </a:tabLst>
            </a:pPr>
            <a:r>
              <a:rPr b="0" lang="en-US" sz="1000" strike="noStrike" u="none">
                <a:solidFill>
                  <a:srgbClr val="000000"/>
                </a:solidFill>
                <a:effectLst/>
                <a:uFillTx/>
                <a:latin typeface="Arial"/>
              </a:rPr>
              <a:t>A+</a:t>
            </a:r>
            <a:endParaRPr b="0" lang="en-US" sz="1000" strike="noStrike" u="none">
              <a:solidFill>
                <a:srgbClr val="000000"/>
              </a:solidFill>
              <a:effectLst/>
              <a:uFillTx/>
              <a:latin typeface="Arial"/>
            </a:endParaRPr>
          </a:p>
        </p:txBody>
      </p:sp>
      <p:sp>
        <p:nvSpPr>
          <p:cNvPr id="950" name=""/>
          <p:cNvSpPr/>
          <p:nvPr/>
        </p:nvSpPr>
        <p:spPr>
          <a:xfrm>
            <a:off x="533520" y="1998360"/>
            <a:ext cx="501480" cy="153000"/>
          </a:xfrm>
          <a:prstGeom prst="rect">
            <a:avLst/>
          </a:prstGeom>
          <a:noFill/>
          <a:ln w="0">
            <a:noFill/>
          </a:ln>
        </p:spPr>
        <p:style>
          <a:lnRef idx="0"/>
          <a:fillRef idx="0"/>
          <a:effectRef idx="0"/>
          <a:fontRef idx="minor"/>
        </p:style>
        <p:txBody>
          <a:bodyPr lIns="0" rIns="0" tIns="0" bIns="0" anchor="ctr">
            <a:spAutoFit/>
          </a:bodyPr>
          <a:p>
            <a:pPr>
              <a:tabLst>
                <a:tab algn="l" pos="0"/>
                <a:tab algn="l" pos="787320"/>
                <a:tab algn="l" pos="1574640"/>
                <a:tab algn="l" pos="2362320"/>
                <a:tab algn="l" pos="3149640"/>
                <a:tab algn="l" pos="3936960"/>
                <a:tab algn="l" pos="4724280"/>
                <a:tab algn="l" pos="5511960"/>
                <a:tab algn="l" pos="6299280"/>
                <a:tab algn="l" pos="7086600"/>
                <a:tab algn="l" pos="7873920"/>
                <a:tab algn="l" pos="8661240"/>
                <a:tab algn="l" pos="9448920"/>
                <a:tab algn="l" pos="10236240"/>
              </a:tabLst>
            </a:pPr>
            <a:r>
              <a:rPr b="0" lang="en-US" sz="1000" strike="noStrike" u="none">
                <a:solidFill>
                  <a:srgbClr val="000000"/>
                </a:solidFill>
                <a:effectLst/>
                <a:uFillTx/>
                <a:latin typeface="Arial"/>
              </a:rPr>
              <a:t>A</a:t>
            </a:r>
            <a:endParaRPr b="0" lang="en-US" sz="1000" strike="noStrike" u="none">
              <a:solidFill>
                <a:srgbClr val="000000"/>
              </a:solidFill>
              <a:effectLst/>
              <a:uFillTx/>
              <a:latin typeface="Arial"/>
            </a:endParaRPr>
          </a:p>
        </p:txBody>
      </p:sp>
      <p:sp>
        <p:nvSpPr>
          <p:cNvPr id="951" name=""/>
          <p:cNvSpPr/>
          <p:nvPr/>
        </p:nvSpPr>
        <p:spPr>
          <a:xfrm>
            <a:off x="533520" y="2179440"/>
            <a:ext cx="501480" cy="153000"/>
          </a:xfrm>
          <a:prstGeom prst="rect">
            <a:avLst/>
          </a:prstGeom>
          <a:noFill/>
          <a:ln w="0">
            <a:noFill/>
          </a:ln>
        </p:spPr>
        <p:style>
          <a:lnRef idx="0"/>
          <a:fillRef idx="0"/>
          <a:effectRef idx="0"/>
          <a:fontRef idx="minor"/>
        </p:style>
        <p:txBody>
          <a:bodyPr lIns="0" rIns="0" tIns="0" bIns="0" anchor="ctr">
            <a:spAutoFit/>
          </a:bodyPr>
          <a:p>
            <a:pPr>
              <a:tabLst>
                <a:tab algn="l" pos="0"/>
                <a:tab algn="l" pos="787320"/>
                <a:tab algn="l" pos="1574640"/>
                <a:tab algn="l" pos="2362320"/>
                <a:tab algn="l" pos="3149640"/>
                <a:tab algn="l" pos="3936960"/>
                <a:tab algn="l" pos="4724280"/>
                <a:tab algn="l" pos="5511960"/>
                <a:tab algn="l" pos="6299280"/>
                <a:tab algn="l" pos="7086600"/>
                <a:tab algn="l" pos="7873920"/>
                <a:tab algn="l" pos="8661240"/>
                <a:tab algn="l" pos="9448920"/>
                <a:tab algn="l" pos="10236240"/>
              </a:tabLst>
            </a:pPr>
            <a:r>
              <a:rPr b="0" lang="en-US" sz="1000" strike="noStrike" u="none">
                <a:solidFill>
                  <a:srgbClr val="000000"/>
                </a:solidFill>
                <a:effectLst/>
                <a:uFillTx/>
                <a:latin typeface="Arial"/>
              </a:rPr>
              <a:t>A-</a:t>
            </a:r>
            <a:endParaRPr b="0" lang="en-US" sz="1000" strike="noStrike" u="none">
              <a:solidFill>
                <a:srgbClr val="000000"/>
              </a:solidFill>
              <a:effectLst/>
              <a:uFillTx/>
              <a:latin typeface="Arial"/>
            </a:endParaRPr>
          </a:p>
        </p:txBody>
      </p:sp>
      <p:sp>
        <p:nvSpPr>
          <p:cNvPr id="952" name=""/>
          <p:cNvSpPr/>
          <p:nvPr/>
        </p:nvSpPr>
        <p:spPr>
          <a:xfrm>
            <a:off x="533520" y="2350800"/>
            <a:ext cx="501480" cy="153000"/>
          </a:xfrm>
          <a:prstGeom prst="rect">
            <a:avLst/>
          </a:prstGeom>
          <a:noFill/>
          <a:ln w="0">
            <a:noFill/>
          </a:ln>
        </p:spPr>
        <p:style>
          <a:lnRef idx="0"/>
          <a:fillRef idx="0"/>
          <a:effectRef idx="0"/>
          <a:fontRef idx="minor"/>
        </p:style>
        <p:txBody>
          <a:bodyPr lIns="0" rIns="0" tIns="0" bIns="0" anchor="ctr">
            <a:spAutoFit/>
          </a:bodyPr>
          <a:p>
            <a:pPr>
              <a:tabLst>
                <a:tab algn="l" pos="0"/>
                <a:tab algn="l" pos="787320"/>
                <a:tab algn="l" pos="1574640"/>
                <a:tab algn="l" pos="2362320"/>
                <a:tab algn="l" pos="3149640"/>
                <a:tab algn="l" pos="3936960"/>
                <a:tab algn="l" pos="4724280"/>
                <a:tab algn="l" pos="5511960"/>
                <a:tab algn="l" pos="6299280"/>
                <a:tab algn="l" pos="7086600"/>
                <a:tab algn="l" pos="7873920"/>
                <a:tab algn="l" pos="8661240"/>
                <a:tab algn="l" pos="9448920"/>
                <a:tab algn="l" pos="10236240"/>
              </a:tabLst>
            </a:pPr>
            <a:r>
              <a:rPr b="0" lang="en-US" sz="1000" strike="noStrike" u="none">
                <a:solidFill>
                  <a:srgbClr val="000000"/>
                </a:solidFill>
                <a:effectLst/>
                <a:uFillTx/>
                <a:latin typeface="Arial"/>
              </a:rPr>
              <a:t>BBB+</a:t>
            </a:r>
            <a:endParaRPr b="0" lang="en-US" sz="1000" strike="noStrike" u="none">
              <a:solidFill>
                <a:srgbClr val="000000"/>
              </a:solidFill>
              <a:effectLst/>
              <a:uFillTx/>
              <a:latin typeface="Arial"/>
            </a:endParaRPr>
          </a:p>
        </p:txBody>
      </p:sp>
      <p:sp>
        <p:nvSpPr>
          <p:cNvPr id="953" name=""/>
          <p:cNvSpPr/>
          <p:nvPr/>
        </p:nvSpPr>
        <p:spPr>
          <a:xfrm>
            <a:off x="533520" y="2531880"/>
            <a:ext cx="501480" cy="153000"/>
          </a:xfrm>
          <a:prstGeom prst="rect">
            <a:avLst/>
          </a:prstGeom>
          <a:noFill/>
          <a:ln w="0">
            <a:noFill/>
          </a:ln>
        </p:spPr>
        <p:style>
          <a:lnRef idx="0"/>
          <a:fillRef idx="0"/>
          <a:effectRef idx="0"/>
          <a:fontRef idx="minor"/>
        </p:style>
        <p:txBody>
          <a:bodyPr lIns="0" rIns="0" tIns="0" bIns="0" anchor="ctr">
            <a:spAutoFit/>
          </a:bodyPr>
          <a:p>
            <a:pPr>
              <a:tabLst>
                <a:tab algn="l" pos="0"/>
                <a:tab algn="l" pos="787320"/>
                <a:tab algn="l" pos="1574640"/>
                <a:tab algn="l" pos="2362320"/>
                <a:tab algn="l" pos="3149640"/>
                <a:tab algn="l" pos="3936960"/>
                <a:tab algn="l" pos="4724280"/>
                <a:tab algn="l" pos="5511960"/>
                <a:tab algn="l" pos="6299280"/>
                <a:tab algn="l" pos="7086600"/>
                <a:tab algn="l" pos="7873920"/>
                <a:tab algn="l" pos="8661240"/>
                <a:tab algn="l" pos="9448920"/>
                <a:tab algn="l" pos="10236240"/>
              </a:tabLst>
            </a:pPr>
            <a:r>
              <a:rPr b="0" lang="en-US" sz="1000" strike="noStrike" u="none">
                <a:solidFill>
                  <a:srgbClr val="000000"/>
                </a:solidFill>
                <a:effectLst/>
                <a:uFillTx/>
                <a:latin typeface="Arial"/>
              </a:rPr>
              <a:t>BBB</a:t>
            </a:r>
            <a:endParaRPr b="0" lang="en-US" sz="1000" strike="noStrike" u="none">
              <a:solidFill>
                <a:srgbClr val="000000"/>
              </a:solidFill>
              <a:effectLst/>
              <a:uFillTx/>
              <a:latin typeface="Arial"/>
            </a:endParaRPr>
          </a:p>
        </p:txBody>
      </p:sp>
      <p:sp>
        <p:nvSpPr>
          <p:cNvPr id="954" name=""/>
          <p:cNvSpPr/>
          <p:nvPr/>
        </p:nvSpPr>
        <p:spPr>
          <a:xfrm>
            <a:off x="533520" y="2722320"/>
            <a:ext cx="501480" cy="153000"/>
          </a:xfrm>
          <a:prstGeom prst="rect">
            <a:avLst/>
          </a:prstGeom>
          <a:noFill/>
          <a:ln w="0">
            <a:noFill/>
          </a:ln>
        </p:spPr>
        <p:style>
          <a:lnRef idx="0"/>
          <a:fillRef idx="0"/>
          <a:effectRef idx="0"/>
          <a:fontRef idx="minor"/>
        </p:style>
        <p:txBody>
          <a:bodyPr lIns="0" rIns="0" tIns="0" bIns="0" anchor="ctr">
            <a:spAutoFit/>
          </a:bodyPr>
          <a:p>
            <a:pPr>
              <a:tabLst>
                <a:tab algn="l" pos="0"/>
                <a:tab algn="l" pos="787320"/>
                <a:tab algn="l" pos="1574640"/>
                <a:tab algn="l" pos="2362320"/>
                <a:tab algn="l" pos="3149640"/>
                <a:tab algn="l" pos="3936960"/>
                <a:tab algn="l" pos="4724280"/>
                <a:tab algn="l" pos="5511960"/>
                <a:tab algn="l" pos="6299280"/>
                <a:tab algn="l" pos="7086600"/>
                <a:tab algn="l" pos="7873920"/>
                <a:tab algn="l" pos="8661240"/>
                <a:tab algn="l" pos="9448920"/>
                <a:tab algn="l" pos="10236240"/>
              </a:tabLst>
            </a:pPr>
            <a:r>
              <a:rPr b="0" lang="en-US" sz="1000" strike="noStrike" u="none">
                <a:solidFill>
                  <a:srgbClr val="000000"/>
                </a:solidFill>
                <a:effectLst/>
                <a:uFillTx/>
                <a:latin typeface="Arial"/>
              </a:rPr>
              <a:t>BBB-</a:t>
            </a:r>
            <a:endParaRPr b="0" lang="en-US" sz="1000" strike="noStrike" u="none">
              <a:solidFill>
                <a:srgbClr val="000000"/>
              </a:solidFill>
              <a:effectLst/>
              <a:uFillTx/>
              <a:latin typeface="Arial"/>
            </a:endParaRPr>
          </a:p>
        </p:txBody>
      </p:sp>
      <p:sp>
        <p:nvSpPr>
          <p:cNvPr id="955" name=""/>
          <p:cNvSpPr/>
          <p:nvPr/>
        </p:nvSpPr>
        <p:spPr>
          <a:xfrm>
            <a:off x="533520" y="2884320"/>
            <a:ext cx="501480" cy="153000"/>
          </a:xfrm>
          <a:prstGeom prst="rect">
            <a:avLst/>
          </a:prstGeom>
          <a:noFill/>
          <a:ln w="0">
            <a:noFill/>
          </a:ln>
        </p:spPr>
        <p:style>
          <a:lnRef idx="0"/>
          <a:fillRef idx="0"/>
          <a:effectRef idx="0"/>
          <a:fontRef idx="minor"/>
        </p:style>
        <p:txBody>
          <a:bodyPr lIns="0" rIns="0" tIns="0" bIns="0" anchor="ctr">
            <a:spAutoFit/>
          </a:bodyPr>
          <a:p>
            <a:pPr>
              <a:tabLst>
                <a:tab algn="l" pos="0"/>
                <a:tab algn="l" pos="787320"/>
                <a:tab algn="l" pos="1574640"/>
                <a:tab algn="l" pos="2362320"/>
                <a:tab algn="l" pos="3149640"/>
                <a:tab algn="l" pos="3936960"/>
                <a:tab algn="l" pos="4724280"/>
                <a:tab algn="l" pos="5511960"/>
                <a:tab algn="l" pos="6299280"/>
                <a:tab algn="l" pos="7086600"/>
                <a:tab algn="l" pos="7873920"/>
                <a:tab algn="l" pos="8661240"/>
                <a:tab algn="l" pos="9448920"/>
                <a:tab algn="l" pos="10236240"/>
              </a:tabLst>
            </a:pPr>
            <a:r>
              <a:rPr b="0" lang="en-US" sz="1000" strike="noStrike" u="none">
                <a:solidFill>
                  <a:srgbClr val="000000"/>
                </a:solidFill>
                <a:effectLst/>
                <a:uFillTx/>
                <a:latin typeface="Arial"/>
              </a:rPr>
              <a:t>BB+</a:t>
            </a:r>
            <a:endParaRPr b="0" lang="en-US" sz="1000" strike="noStrike" u="none">
              <a:solidFill>
                <a:srgbClr val="000000"/>
              </a:solidFill>
              <a:effectLst/>
              <a:uFillTx/>
              <a:latin typeface="Arial"/>
            </a:endParaRPr>
          </a:p>
        </p:txBody>
      </p:sp>
      <p:sp>
        <p:nvSpPr>
          <p:cNvPr id="956" name=""/>
          <p:cNvSpPr/>
          <p:nvPr/>
        </p:nvSpPr>
        <p:spPr>
          <a:xfrm>
            <a:off x="533520" y="3074760"/>
            <a:ext cx="501480" cy="153000"/>
          </a:xfrm>
          <a:prstGeom prst="rect">
            <a:avLst/>
          </a:prstGeom>
          <a:noFill/>
          <a:ln w="0">
            <a:noFill/>
          </a:ln>
        </p:spPr>
        <p:style>
          <a:lnRef idx="0"/>
          <a:fillRef idx="0"/>
          <a:effectRef idx="0"/>
          <a:fontRef idx="minor"/>
        </p:style>
        <p:txBody>
          <a:bodyPr lIns="0" rIns="0" tIns="0" bIns="0" anchor="ctr">
            <a:spAutoFit/>
          </a:bodyPr>
          <a:p>
            <a:pPr>
              <a:tabLst>
                <a:tab algn="l" pos="0"/>
                <a:tab algn="l" pos="787320"/>
                <a:tab algn="l" pos="1574640"/>
                <a:tab algn="l" pos="2362320"/>
                <a:tab algn="l" pos="3149640"/>
                <a:tab algn="l" pos="3936960"/>
                <a:tab algn="l" pos="4724280"/>
                <a:tab algn="l" pos="5511960"/>
                <a:tab algn="l" pos="6299280"/>
                <a:tab algn="l" pos="7086600"/>
                <a:tab algn="l" pos="7873920"/>
                <a:tab algn="l" pos="8661240"/>
                <a:tab algn="l" pos="9448920"/>
                <a:tab algn="l" pos="10236240"/>
              </a:tabLst>
            </a:pPr>
            <a:r>
              <a:rPr b="0" lang="en-US" sz="1000" strike="noStrike" u="none">
                <a:solidFill>
                  <a:srgbClr val="000000"/>
                </a:solidFill>
                <a:effectLst/>
                <a:uFillTx/>
                <a:latin typeface="Arial"/>
              </a:rPr>
              <a:t>BB</a:t>
            </a:r>
            <a:endParaRPr b="0" lang="en-US" sz="1000" strike="noStrike" u="none">
              <a:solidFill>
                <a:srgbClr val="000000"/>
              </a:solidFill>
              <a:effectLst/>
              <a:uFillTx/>
              <a:latin typeface="Arial"/>
            </a:endParaRPr>
          </a:p>
        </p:txBody>
      </p:sp>
      <p:sp>
        <p:nvSpPr>
          <p:cNvPr id="957" name=""/>
          <p:cNvSpPr/>
          <p:nvPr/>
        </p:nvSpPr>
        <p:spPr>
          <a:xfrm>
            <a:off x="533520" y="3265200"/>
            <a:ext cx="501480" cy="153000"/>
          </a:xfrm>
          <a:prstGeom prst="rect">
            <a:avLst/>
          </a:prstGeom>
          <a:noFill/>
          <a:ln w="0">
            <a:noFill/>
          </a:ln>
        </p:spPr>
        <p:style>
          <a:lnRef idx="0"/>
          <a:fillRef idx="0"/>
          <a:effectRef idx="0"/>
          <a:fontRef idx="minor"/>
        </p:style>
        <p:txBody>
          <a:bodyPr lIns="0" rIns="0" tIns="0" bIns="0" anchor="ctr">
            <a:spAutoFit/>
          </a:bodyPr>
          <a:p>
            <a:pPr>
              <a:tabLst>
                <a:tab algn="l" pos="0"/>
                <a:tab algn="l" pos="787320"/>
                <a:tab algn="l" pos="1574640"/>
                <a:tab algn="l" pos="2362320"/>
                <a:tab algn="l" pos="3149640"/>
                <a:tab algn="l" pos="3936960"/>
                <a:tab algn="l" pos="4724280"/>
                <a:tab algn="l" pos="5511960"/>
                <a:tab algn="l" pos="6299280"/>
                <a:tab algn="l" pos="7086600"/>
                <a:tab algn="l" pos="7873920"/>
                <a:tab algn="l" pos="8661240"/>
                <a:tab algn="l" pos="9448920"/>
                <a:tab algn="l" pos="10236240"/>
              </a:tabLst>
            </a:pPr>
            <a:r>
              <a:rPr b="0" lang="en-US" sz="1000" strike="noStrike" u="none">
                <a:solidFill>
                  <a:srgbClr val="000000"/>
                </a:solidFill>
                <a:effectLst/>
                <a:uFillTx/>
                <a:latin typeface="Arial"/>
              </a:rPr>
              <a:t>BB-</a:t>
            </a:r>
            <a:endParaRPr b="0" lang="en-US" sz="1000" strike="noStrike" u="none">
              <a:solidFill>
                <a:srgbClr val="000000"/>
              </a:solidFill>
              <a:effectLst/>
              <a:uFillTx/>
              <a:latin typeface="Arial"/>
            </a:endParaRPr>
          </a:p>
        </p:txBody>
      </p:sp>
      <p:sp>
        <p:nvSpPr>
          <p:cNvPr id="958" name=""/>
          <p:cNvSpPr/>
          <p:nvPr/>
        </p:nvSpPr>
        <p:spPr>
          <a:xfrm>
            <a:off x="533520" y="3436560"/>
            <a:ext cx="501480" cy="153000"/>
          </a:xfrm>
          <a:prstGeom prst="rect">
            <a:avLst/>
          </a:prstGeom>
          <a:noFill/>
          <a:ln w="0">
            <a:noFill/>
          </a:ln>
        </p:spPr>
        <p:style>
          <a:lnRef idx="0"/>
          <a:fillRef idx="0"/>
          <a:effectRef idx="0"/>
          <a:fontRef idx="minor"/>
        </p:style>
        <p:txBody>
          <a:bodyPr lIns="0" rIns="0" tIns="0" bIns="0" anchor="ctr">
            <a:spAutoFit/>
          </a:bodyPr>
          <a:p>
            <a:pPr>
              <a:tabLst>
                <a:tab algn="l" pos="0"/>
                <a:tab algn="l" pos="787320"/>
                <a:tab algn="l" pos="1574640"/>
                <a:tab algn="l" pos="2362320"/>
                <a:tab algn="l" pos="3149640"/>
                <a:tab algn="l" pos="3936960"/>
                <a:tab algn="l" pos="4724280"/>
                <a:tab algn="l" pos="5511960"/>
                <a:tab algn="l" pos="6299280"/>
                <a:tab algn="l" pos="7086600"/>
                <a:tab algn="l" pos="7873920"/>
                <a:tab algn="l" pos="8661240"/>
                <a:tab algn="l" pos="9448920"/>
                <a:tab algn="l" pos="10236240"/>
              </a:tabLst>
            </a:pPr>
            <a:r>
              <a:rPr b="0" lang="en-US" sz="1000" strike="noStrike" u="none">
                <a:solidFill>
                  <a:srgbClr val="000000"/>
                </a:solidFill>
                <a:effectLst/>
                <a:uFillTx/>
                <a:latin typeface="Arial"/>
              </a:rPr>
              <a:t>B+</a:t>
            </a:r>
            <a:endParaRPr b="0" lang="en-US" sz="1000" strike="noStrike" u="none">
              <a:solidFill>
                <a:srgbClr val="000000"/>
              </a:solidFill>
              <a:effectLst/>
              <a:uFillTx/>
              <a:latin typeface="Arial"/>
            </a:endParaRPr>
          </a:p>
        </p:txBody>
      </p:sp>
      <p:sp>
        <p:nvSpPr>
          <p:cNvPr id="959" name=""/>
          <p:cNvSpPr/>
          <p:nvPr/>
        </p:nvSpPr>
        <p:spPr>
          <a:xfrm>
            <a:off x="533520" y="3627360"/>
            <a:ext cx="501480" cy="153000"/>
          </a:xfrm>
          <a:prstGeom prst="rect">
            <a:avLst/>
          </a:prstGeom>
          <a:noFill/>
          <a:ln w="0">
            <a:noFill/>
          </a:ln>
        </p:spPr>
        <p:style>
          <a:lnRef idx="0"/>
          <a:fillRef idx="0"/>
          <a:effectRef idx="0"/>
          <a:fontRef idx="minor"/>
        </p:style>
        <p:txBody>
          <a:bodyPr lIns="0" rIns="0" tIns="0" bIns="0" anchor="ctr">
            <a:spAutoFit/>
          </a:bodyPr>
          <a:p>
            <a:pPr>
              <a:tabLst>
                <a:tab algn="l" pos="0"/>
                <a:tab algn="l" pos="787320"/>
                <a:tab algn="l" pos="1574640"/>
                <a:tab algn="l" pos="2362320"/>
                <a:tab algn="l" pos="3149640"/>
                <a:tab algn="l" pos="3936960"/>
                <a:tab algn="l" pos="4724280"/>
                <a:tab algn="l" pos="5511960"/>
                <a:tab algn="l" pos="6299280"/>
                <a:tab algn="l" pos="7086600"/>
                <a:tab algn="l" pos="7873920"/>
                <a:tab algn="l" pos="8661240"/>
                <a:tab algn="l" pos="9448920"/>
                <a:tab algn="l" pos="10236240"/>
              </a:tabLst>
            </a:pPr>
            <a:r>
              <a:rPr b="0" lang="en-US" sz="1000" strike="noStrike" u="none">
                <a:solidFill>
                  <a:srgbClr val="000000"/>
                </a:solidFill>
                <a:effectLst/>
                <a:uFillTx/>
                <a:latin typeface="Arial"/>
              </a:rPr>
              <a:t>B</a:t>
            </a:r>
            <a:endParaRPr b="0" lang="en-US" sz="1000" strike="noStrike" u="none">
              <a:solidFill>
                <a:srgbClr val="000000"/>
              </a:solidFill>
              <a:effectLst/>
              <a:uFillTx/>
              <a:latin typeface="Arial"/>
            </a:endParaRPr>
          </a:p>
        </p:txBody>
      </p:sp>
      <p:sp>
        <p:nvSpPr>
          <p:cNvPr id="960" name=""/>
          <p:cNvSpPr/>
          <p:nvPr/>
        </p:nvSpPr>
        <p:spPr>
          <a:xfrm>
            <a:off x="533520" y="3808080"/>
            <a:ext cx="501480" cy="153000"/>
          </a:xfrm>
          <a:prstGeom prst="rect">
            <a:avLst/>
          </a:prstGeom>
          <a:noFill/>
          <a:ln w="0">
            <a:noFill/>
          </a:ln>
        </p:spPr>
        <p:style>
          <a:lnRef idx="0"/>
          <a:fillRef idx="0"/>
          <a:effectRef idx="0"/>
          <a:fontRef idx="minor"/>
        </p:style>
        <p:txBody>
          <a:bodyPr lIns="0" rIns="0" tIns="0" bIns="0" anchor="ctr">
            <a:spAutoFit/>
          </a:bodyPr>
          <a:p>
            <a:pPr>
              <a:tabLst>
                <a:tab algn="l" pos="0"/>
                <a:tab algn="l" pos="787320"/>
                <a:tab algn="l" pos="1574640"/>
                <a:tab algn="l" pos="2362320"/>
                <a:tab algn="l" pos="3149640"/>
                <a:tab algn="l" pos="3936960"/>
                <a:tab algn="l" pos="4724280"/>
                <a:tab algn="l" pos="5511960"/>
                <a:tab algn="l" pos="6299280"/>
                <a:tab algn="l" pos="7086600"/>
                <a:tab algn="l" pos="7873920"/>
                <a:tab algn="l" pos="8661240"/>
                <a:tab algn="l" pos="9448920"/>
                <a:tab algn="l" pos="10236240"/>
              </a:tabLst>
            </a:pPr>
            <a:r>
              <a:rPr b="0" lang="en-US" sz="1000" strike="noStrike" u="none">
                <a:solidFill>
                  <a:srgbClr val="000000"/>
                </a:solidFill>
                <a:effectLst/>
                <a:uFillTx/>
                <a:latin typeface="Arial"/>
              </a:rPr>
              <a:t>B-</a:t>
            </a:r>
            <a:endParaRPr b="0" lang="en-US" sz="1000" strike="noStrike" u="none">
              <a:solidFill>
                <a:srgbClr val="000000"/>
              </a:solidFill>
              <a:effectLst/>
              <a:uFillTx/>
              <a:latin typeface="Arial"/>
            </a:endParaRPr>
          </a:p>
        </p:txBody>
      </p:sp>
      <p:sp>
        <p:nvSpPr>
          <p:cNvPr id="961" name=""/>
          <p:cNvSpPr/>
          <p:nvPr/>
        </p:nvSpPr>
        <p:spPr>
          <a:xfrm>
            <a:off x="533520" y="3989160"/>
            <a:ext cx="501480" cy="153000"/>
          </a:xfrm>
          <a:prstGeom prst="rect">
            <a:avLst/>
          </a:prstGeom>
          <a:noFill/>
          <a:ln w="0">
            <a:noFill/>
          </a:ln>
        </p:spPr>
        <p:style>
          <a:lnRef idx="0"/>
          <a:fillRef idx="0"/>
          <a:effectRef idx="0"/>
          <a:fontRef idx="minor"/>
        </p:style>
        <p:txBody>
          <a:bodyPr lIns="0" rIns="0" tIns="0" bIns="0" anchor="ctr">
            <a:spAutoFit/>
          </a:bodyPr>
          <a:p>
            <a:pPr>
              <a:tabLst>
                <a:tab algn="l" pos="0"/>
                <a:tab algn="l" pos="787320"/>
                <a:tab algn="l" pos="1574640"/>
                <a:tab algn="l" pos="2362320"/>
                <a:tab algn="l" pos="3149640"/>
                <a:tab algn="l" pos="3936960"/>
                <a:tab algn="l" pos="4724280"/>
                <a:tab algn="l" pos="5511960"/>
                <a:tab algn="l" pos="6299280"/>
                <a:tab algn="l" pos="7086600"/>
                <a:tab algn="l" pos="7873920"/>
                <a:tab algn="l" pos="8661240"/>
                <a:tab algn="l" pos="9448920"/>
                <a:tab algn="l" pos="10236240"/>
              </a:tabLst>
            </a:pPr>
            <a:r>
              <a:rPr b="0" lang="en-US" sz="1000" strike="noStrike" u="none">
                <a:solidFill>
                  <a:srgbClr val="000000"/>
                </a:solidFill>
                <a:effectLst/>
                <a:uFillTx/>
                <a:latin typeface="Arial"/>
              </a:rPr>
              <a:t>CCC+</a:t>
            </a:r>
            <a:endParaRPr b="0" lang="en-US" sz="1000" strike="noStrike" u="none">
              <a:solidFill>
                <a:srgbClr val="000000"/>
              </a:solidFill>
              <a:effectLst/>
              <a:uFillTx/>
              <a:latin typeface="Arial"/>
            </a:endParaRPr>
          </a:p>
        </p:txBody>
      </p:sp>
      <p:sp>
        <p:nvSpPr>
          <p:cNvPr id="962" name=""/>
          <p:cNvSpPr/>
          <p:nvPr/>
        </p:nvSpPr>
        <p:spPr>
          <a:xfrm>
            <a:off x="533520" y="4160520"/>
            <a:ext cx="501480" cy="153000"/>
          </a:xfrm>
          <a:prstGeom prst="rect">
            <a:avLst/>
          </a:prstGeom>
          <a:noFill/>
          <a:ln w="0">
            <a:noFill/>
          </a:ln>
        </p:spPr>
        <p:style>
          <a:lnRef idx="0"/>
          <a:fillRef idx="0"/>
          <a:effectRef idx="0"/>
          <a:fontRef idx="minor"/>
        </p:style>
        <p:txBody>
          <a:bodyPr lIns="0" rIns="0" tIns="0" bIns="0" anchor="ctr">
            <a:spAutoFit/>
          </a:bodyPr>
          <a:p>
            <a:pPr>
              <a:tabLst>
                <a:tab algn="l" pos="0"/>
                <a:tab algn="l" pos="787320"/>
                <a:tab algn="l" pos="1574640"/>
                <a:tab algn="l" pos="2362320"/>
                <a:tab algn="l" pos="3149640"/>
                <a:tab algn="l" pos="3936960"/>
                <a:tab algn="l" pos="4724280"/>
                <a:tab algn="l" pos="5511960"/>
                <a:tab algn="l" pos="6299280"/>
                <a:tab algn="l" pos="7086600"/>
                <a:tab algn="l" pos="7873920"/>
                <a:tab algn="l" pos="8661240"/>
                <a:tab algn="l" pos="9448920"/>
                <a:tab algn="l" pos="10236240"/>
              </a:tabLst>
            </a:pPr>
            <a:r>
              <a:rPr b="0" lang="en-US" sz="1000" strike="noStrike" u="none">
                <a:solidFill>
                  <a:srgbClr val="000000"/>
                </a:solidFill>
                <a:effectLst/>
                <a:uFillTx/>
                <a:latin typeface="Arial"/>
              </a:rPr>
              <a:t>CCC</a:t>
            </a:r>
            <a:endParaRPr b="0" lang="en-US" sz="1000" strike="noStrike" u="none">
              <a:solidFill>
                <a:srgbClr val="000000"/>
              </a:solidFill>
              <a:effectLst/>
              <a:uFillTx/>
              <a:latin typeface="Arial"/>
            </a:endParaRPr>
          </a:p>
        </p:txBody>
      </p:sp>
      <p:sp>
        <p:nvSpPr>
          <p:cNvPr id="963" name=""/>
          <p:cNvSpPr/>
          <p:nvPr/>
        </p:nvSpPr>
        <p:spPr>
          <a:xfrm>
            <a:off x="533520" y="4350960"/>
            <a:ext cx="501480" cy="153000"/>
          </a:xfrm>
          <a:prstGeom prst="rect">
            <a:avLst/>
          </a:prstGeom>
          <a:noFill/>
          <a:ln w="0">
            <a:noFill/>
          </a:ln>
        </p:spPr>
        <p:style>
          <a:lnRef idx="0"/>
          <a:fillRef idx="0"/>
          <a:effectRef idx="0"/>
          <a:fontRef idx="minor"/>
        </p:style>
        <p:txBody>
          <a:bodyPr lIns="0" rIns="0" tIns="0" bIns="0" anchor="ctr">
            <a:spAutoFit/>
          </a:bodyPr>
          <a:p>
            <a:pPr>
              <a:tabLst>
                <a:tab algn="l" pos="0"/>
                <a:tab algn="l" pos="787320"/>
                <a:tab algn="l" pos="1574640"/>
                <a:tab algn="l" pos="2362320"/>
                <a:tab algn="l" pos="3149640"/>
                <a:tab algn="l" pos="3936960"/>
                <a:tab algn="l" pos="4724280"/>
                <a:tab algn="l" pos="5511960"/>
                <a:tab algn="l" pos="6299280"/>
                <a:tab algn="l" pos="7086600"/>
                <a:tab algn="l" pos="7873920"/>
                <a:tab algn="l" pos="8661240"/>
                <a:tab algn="l" pos="9448920"/>
                <a:tab algn="l" pos="10236240"/>
              </a:tabLst>
            </a:pPr>
            <a:r>
              <a:rPr b="0" lang="en-US" sz="1000" strike="noStrike" u="none">
                <a:solidFill>
                  <a:srgbClr val="000000"/>
                </a:solidFill>
                <a:effectLst/>
                <a:uFillTx/>
                <a:latin typeface="Arial"/>
              </a:rPr>
              <a:t>CCC-</a:t>
            </a:r>
            <a:endParaRPr b="0" lang="en-US" sz="1000" strike="noStrike" u="none">
              <a:solidFill>
                <a:srgbClr val="000000"/>
              </a:solidFill>
              <a:effectLst/>
              <a:uFillTx/>
              <a:latin typeface="Arial"/>
            </a:endParaRPr>
          </a:p>
        </p:txBody>
      </p:sp>
      <p:sp>
        <p:nvSpPr>
          <p:cNvPr id="964" name=""/>
          <p:cNvSpPr/>
          <p:nvPr/>
        </p:nvSpPr>
        <p:spPr>
          <a:xfrm>
            <a:off x="533520" y="4532040"/>
            <a:ext cx="501480" cy="153000"/>
          </a:xfrm>
          <a:prstGeom prst="rect">
            <a:avLst/>
          </a:prstGeom>
          <a:noFill/>
          <a:ln w="0">
            <a:noFill/>
          </a:ln>
        </p:spPr>
        <p:style>
          <a:lnRef idx="0"/>
          <a:fillRef idx="0"/>
          <a:effectRef idx="0"/>
          <a:fontRef idx="minor"/>
        </p:style>
        <p:txBody>
          <a:bodyPr lIns="0" rIns="0" tIns="0" bIns="0" anchor="ctr">
            <a:spAutoFit/>
          </a:bodyPr>
          <a:p>
            <a:pPr>
              <a:tabLst>
                <a:tab algn="l" pos="0"/>
                <a:tab algn="l" pos="787320"/>
                <a:tab algn="l" pos="1574640"/>
                <a:tab algn="l" pos="2362320"/>
                <a:tab algn="l" pos="3149640"/>
                <a:tab algn="l" pos="3936960"/>
                <a:tab algn="l" pos="4724280"/>
                <a:tab algn="l" pos="5511960"/>
                <a:tab algn="l" pos="6299280"/>
                <a:tab algn="l" pos="7086600"/>
                <a:tab algn="l" pos="7873920"/>
                <a:tab algn="l" pos="8661240"/>
                <a:tab algn="l" pos="9448920"/>
                <a:tab algn="l" pos="10236240"/>
              </a:tabLst>
            </a:pPr>
            <a:r>
              <a:rPr b="0" lang="en-US" sz="1000" strike="noStrike" u="none">
                <a:solidFill>
                  <a:srgbClr val="000000"/>
                </a:solidFill>
                <a:effectLst/>
                <a:uFillTx/>
                <a:latin typeface="Arial"/>
              </a:rPr>
              <a:t>CC+</a:t>
            </a:r>
            <a:endParaRPr b="0" lang="en-US" sz="1000" strike="noStrike" u="none">
              <a:solidFill>
                <a:srgbClr val="000000"/>
              </a:solidFill>
              <a:effectLst/>
              <a:uFillTx/>
              <a:latin typeface="Arial"/>
            </a:endParaRPr>
          </a:p>
        </p:txBody>
      </p:sp>
      <p:sp>
        <p:nvSpPr>
          <p:cNvPr id="965" name=""/>
          <p:cNvSpPr/>
          <p:nvPr/>
        </p:nvSpPr>
        <p:spPr>
          <a:xfrm>
            <a:off x="533520" y="4703400"/>
            <a:ext cx="501480" cy="153000"/>
          </a:xfrm>
          <a:prstGeom prst="rect">
            <a:avLst/>
          </a:prstGeom>
          <a:noFill/>
          <a:ln w="0">
            <a:noFill/>
          </a:ln>
        </p:spPr>
        <p:style>
          <a:lnRef idx="0"/>
          <a:fillRef idx="0"/>
          <a:effectRef idx="0"/>
          <a:fontRef idx="minor"/>
        </p:style>
        <p:txBody>
          <a:bodyPr lIns="0" rIns="0" tIns="0" bIns="0" anchor="ctr">
            <a:spAutoFit/>
          </a:bodyPr>
          <a:p>
            <a:pPr>
              <a:tabLst>
                <a:tab algn="l" pos="0"/>
                <a:tab algn="l" pos="787320"/>
                <a:tab algn="l" pos="1574640"/>
                <a:tab algn="l" pos="2362320"/>
                <a:tab algn="l" pos="3149640"/>
                <a:tab algn="l" pos="3936960"/>
                <a:tab algn="l" pos="4724280"/>
                <a:tab algn="l" pos="5511960"/>
                <a:tab algn="l" pos="6299280"/>
                <a:tab algn="l" pos="7086600"/>
                <a:tab algn="l" pos="7873920"/>
                <a:tab algn="l" pos="8661240"/>
                <a:tab algn="l" pos="9448920"/>
                <a:tab algn="l" pos="10236240"/>
              </a:tabLst>
            </a:pPr>
            <a:r>
              <a:rPr b="0" lang="en-US" sz="1000" strike="noStrike" u="none">
                <a:solidFill>
                  <a:srgbClr val="000000"/>
                </a:solidFill>
                <a:effectLst/>
                <a:uFillTx/>
                <a:latin typeface="Arial"/>
              </a:rPr>
              <a:t>CC</a:t>
            </a:r>
            <a:endParaRPr b="0" lang="en-US" sz="1000" strike="noStrike" u="none">
              <a:solidFill>
                <a:srgbClr val="000000"/>
              </a:solidFill>
              <a:effectLst/>
              <a:uFillTx/>
              <a:latin typeface="Arial"/>
            </a:endParaRPr>
          </a:p>
        </p:txBody>
      </p:sp>
      <p:sp>
        <p:nvSpPr>
          <p:cNvPr id="966" name=""/>
          <p:cNvSpPr/>
          <p:nvPr/>
        </p:nvSpPr>
        <p:spPr>
          <a:xfrm>
            <a:off x="533520" y="4875120"/>
            <a:ext cx="501480" cy="153000"/>
          </a:xfrm>
          <a:prstGeom prst="rect">
            <a:avLst/>
          </a:prstGeom>
          <a:noFill/>
          <a:ln w="0">
            <a:noFill/>
          </a:ln>
        </p:spPr>
        <p:style>
          <a:lnRef idx="0"/>
          <a:fillRef idx="0"/>
          <a:effectRef idx="0"/>
          <a:fontRef idx="minor"/>
        </p:style>
        <p:txBody>
          <a:bodyPr lIns="0" rIns="0" tIns="0" bIns="0" anchor="ctr">
            <a:spAutoFit/>
          </a:bodyPr>
          <a:p>
            <a:pPr>
              <a:tabLst>
                <a:tab algn="l" pos="0"/>
                <a:tab algn="l" pos="787320"/>
                <a:tab algn="l" pos="1574640"/>
                <a:tab algn="l" pos="2362320"/>
                <a:tab algn="l" pos="3149640"/>
                <a:tab algn="l" pos="3936960"/>
                <a:tab algn="l" pos="4724280"/>
                <a:tab algn="l" pos="5511960"/>
                <a:tab algn="l" pos="6299280"/>
                <a:tab algn="l" pos="7086600"/>
                <a:tab algn="l" pos="7873920"/>
                <a:tab algn="l" pos="8661240"/>
                <a:tab algn="l" pos="9448920"/>
                <a:tab algn="l" pos="10236240"/>
              </a:tabLst>
            </a:pPr>
            <a:r>
              <a:rPr b="0" lang="en-US" sz="1000" strike="noStrike" u="none">
                <a:solidFill>
                  <a:srgbClr val="000000"/>
                </a:solidFill>
                <a:effectLst/>
                <a:uFillTx/>
                <a:latin typeface="Arial"/>
              </a:rPr>
              <a:t>CC-</a:t>
            </a:r>
            <a:endParaRPr b="0" lang="en-US" sz="1000" strike="noStrike" u="none">
              <a:solidFill>
                <a:srgbClr val="000000"/>
              </a:solidFill>
              <a:effectLst/>
              <a:uFillTx/>
              <a:latin typeface="Arial"/>
            </a:endParaRPr>
          </a:p>
        </p:txBody>
      </p:sp>
      <p:sp>
        <p:nvSpPr>
          <p:cNvPr id="967" name=""/>
          <p:cNvSpPr/>
          <p:nvPr/>
        </p:nvSpPr>
        <p:spPr>
          <a:xfrm>
            <a:off x="533520" y="5046480"/>
            <a:ext cx="501480" cy="153000"/>
          </a:xfrm>
          <a:prstGeom prst="rect">
            <a:avLst/>
          </a:prstGeom>
          <a:noFill/>
          <a:ln w="0">
            <a:noFill/>
          </a:ln>
        </p:spPr>
        <p:style>
          <a:lnRef idx="0"/>
          <a:fillRef idx="0"/>
          <a:effectRef idx="0"/>
          <a:fontRef idx="minor"/>
        </p:style>
        <p:txBody>
          <a:bodyPr lIns="0" rIns="0" tIns="0" bIns="0" anchor="ctr">
            <a:spAutoFit/>
          </a:bodyPr>
          <a:p>
            <a:pPr>
              <a:tabLst>
                <a:tab algn="l" pos="0"/>
                <a:tab algn="l" pos="787320"/>
                <a:tab algn="l" pos="1574640"/>
                <a:tab algn="l" pos="2362320"/>
                <a:tab algn="l" pos="3149640"/>
                <a:tab algn="l" pos="3936960"/>
                <a:tab algn="l" pos="4724280"/>
                <a:tab algn="l" pos="5511960"/>
                <a:tab algn="l" pos="6299280"/>
                <a:tab algn="l" pos="7086600"/>
                <a:tab algn="l" pos="7873920"/>
                <a:tab algn="l" pos="8661240"/>
                <a:tab algn="l" pos="9448920"/>
                <a:tab algn="l" pos="10236240"/>
              </a:tabLst>
            </a:pPr>
            <a:r>
              <a:rPr b="0" lang="en-US" sz="1000" strike="noStrike" u="none">
                <a:solidFill>
                  <a:srgbClr val="000000"/>
                </a:solidFill>
                <a:effectLst/>
                <a:uFillTx/>
                <a:latin typeface="Arial"/>
              </a:rPr>
              <a:t>C+</a:t>
            </a:r>
            <a:endParaRPr b="0" lang="en-US" sz="1000" strike="noStrike" u="none">
              <a:solidFill>
                <a:srgbClr val="000000"/>
              </a:solidFill>
              <a:effectLst/>
              <a:uFillTx/>
              <a:latin typeface="Arial"/>
            </a:endParaRPr>
          </a:p>
        </p:txBody>
      </p:sp>
      <p:sp>
        <p:nvSpPr>
          <p:cNvPr id="968" name=""/>
          <p:cNvSpPr/>
          <p:nvPr/>
        </p:nvSpPr>
        <p:spPr>
          <a:xfrm>
            <a:off x="533520" y="5236920"/>
            <a:ext cx="501480" cy="153000"/>
          </a:xfrm>
          <a:prstGeom prst="rect">
            <a:avLst/>
          </a:prstGeom>
          <a:noFill/>
          <a:ln w="0">
            <a:noFill/>
          </a:ln>
        </p:spPr>
        <p:style>
          <a:lnRef idx="0"/>
          <a:fillRef idx="0"/>
          <a:effectRef idx="0"/>
          <a:fontRef idx="minor"/>
        </p:style>
        <p:txBody>
          <a:bodyPr lIns="0" rIns="0" tIns="0" bIns="0" anchor="ctr">
            <a:spAutoFit/>
          </a:bodyPr>
          <a:p>
            <a:pPr>
              <a:tabLst>
                <a:tab algn="l" pos="0"/>
                <a:tab algn="l" pos="787320"/>
                <a:tab algn="l" pos="1574640"/>
                <a:tab algn="l" pos="2362320"/>
                <a:tab algn="l" pos="3149640"/>
                <a:tab algn="l" pos="3936960"/>
                <a:tab algn="l" pos="4724280"/>
                <a:tab algn="l" pos="5511960"/>
                <a:tab algn="l" pos="6299280"/>
                <a:tab algn="l" pos="7086600"/>
                <a:tab algn="l" pos="7873920"/>
                <a:tab algn="l" pos="8661240"/>
                <a:tab algn="l" pos="9448920"/>
                <a:tab algn="l" pos="10236240"/>
              </a:tabLst>
            </a:pPr>
            <a:r>
              <a:rPr b="0" lang="en-US" sz="1000" strike="noStrike" u="none">
                <a:solidFill>
                  <a:srgbClr val="000000"/>
                </a:solidFill>
                <a:effectLst/>
                <a:uFillTx/>
                <a:latin typeface="Arial"/>
              </a:rPr>
              <a:t>C</a:t>
            </a:r>
            <a:endParaRPr b="0" lang="en-US" sz="1000" strike="noStrike" u="none">
              <a:solidFill>
                <a:srgbClr val="000000"/>
              </a:solidFill>
              <a:effectLst/>
              <a:uFillTx/>
              <a:latin typeface="Arial"/>
            </a:endParaRPr>
          </a:p>
        </p:txBody>
      </p:sp>
      <p:sp>
        <p:nvSpPr>
          <p:cNvPr id="969" name=""/>
          <p:cNvSpPr/>
          <p:nvPr/>
        </p:nvSpPr>
        <p:spPr>
          <a:xfrm>
            <a:off x="533520" y="5389200"/>
            <a:ext cx="501480" cy="153000"/>
          </a:xfrm>
          <a:prstGeom prst="rect">
            <a:avLst/>
          </a:prstGeom>
          <a:noFill/>
          <a:ln w="0">
            <a:noFill/>
          </a:ln>
        </p:spPr>
        <p:style>
          <a:lnRef idx="0"/>
          <a:fillRef idx="0"/>
          <a:effectRef idx="0"/>
          <a:fontRef idx="minor"/>
        </p:style>
        <p:txBody>
          <a:bodyPr lIns="0" rIns="0" tIns="0" bIns="0" anchor="ctr">
            <a:spAutoFit/>
          </a:bodyPr>
          <a:p>
            <a:pPr>
              <a:tabLst>
                <a:tab algn="l" pos="0"/>
                <a:tab algn="l" pos="787320"/>
                <a:tab algn="l" pos="1574640"/>
                <a:tab algn="l" pos="2362320"/>
                <a:tab algn="l" pos="3149640"/>
                <a:tab algn="l" pos="3936960"/>
                <a:tab algn="l" pos="4724280"/>
                <a:tab algn="l" pos="5511960"/>
                <a:tab algn="l" pos="6299280"/>
                <a:tab algn="l" pos="7086600"/>
                <a:tab algn="l" pos="7873920"/>
                <a:tab algn="l" pos="8661240"/>
                <a:tab algn="l" pos="9448920"/>
                <a:tab algn="l" pos="10236240"/>
              </a:tabLst>
            </a:pPr>
            <a:r>
              <a:rPr b="0" lang="en-US" sz="1000" strike="noStrike" u="none">
                <a:solidFill>
                  <a:srgbClr val="000000"/>
                </a:solidFill>
                <a:effectLst/>
                <a:uFillTx/>
                <a:latin typeface="Arial"/>
              </a:rPr>
              <a:t>C-</a:t>
            </a:r>
            <a:endParaRPr b="0" lang="en-US" sz="1000" strike="noStrike" u="none">
              <a:solidFill>
                <a:srgbClr val="000000"/>
              </a:solidFill>
              <a:effectLst/>
              <a:uFillTx/>
              <a:latin typeface="Arial"/>
            </a:endParaRPr>
          </a:p>
        </p:txBody>
      </p:sp>
      <p:sp>
        <p:nvSpPr>
          <p:cNvPr id="970" name=""/>
          <p:cNvSpPr/>
          <p:nvPr/>
        </p:nvSpPr>
        <p:spPr>
          <a:xfrm>
            <a:off x="6110280" y="1214280"/>
            <a:ext cx="260280" cy="4015800"/>
          </a:xfrm>
          <a:prstGeom prst="rect">
            <a:avLst/>
          </a:prstGeom>
          <a:noFill/>
          <a:ln w="0">
            <a:noFill/>
          </a:ln>
        </p:spPr>
        <p:style>
          <a:lnRef idx="0"/>
          <a:fillRef idx="0"/>
          <a:effectRef idx="0"/>
          <a:fontRef idx="minor"/>
        </p:style>
        <p:txBody>
          <a:bodyPr lIns="0" rIns="0" tIns="0" bIns="0" anchor="t">
            <a:spAutoFit/>
          </a:bodyPr>
          <a:p>
            <a:pPr algn="r">
              <a:tabLst>
                <a:tab algn="l" pos="0"/>
                <a:tab algn="l" pos="787320"/>
                <a:tab algn="l" pos="1574640"/>
                <a:tab algn="l" pos="2362320"/>
                <a:tab algn="l" pos="3149640"/>
                <a:tab algn="l" pos="3936960"/>
                <a:tab algn="l" pos="4724280"/>
                <a:tab algn="l" pos="5511960"/>
                <a:tab algn="l" pos="6299280"/>
                <a:tab algn="l" pos="7086600"/>
                <a:tab algn="l" pos="7873920"/>
                <a:tab algn="l" pos="8661240"/>
                <a:tab algn="l" pos="9448920"/>
                <a:tab algn="l" pos="10236240"/>
              </a:tabLst>
            </a:pPr>
            <a:r>
              <a:rPr b="0" lang="en-US" sz="800" strike="noStrike" u="none">
                <a:solidFill>
                  <a:srgbClr val="000000"/>
                </a:solidFill>
                <a:effectLst/>
                <a:uFillTx/>
                <a:latin typeface="Arial"/>
              </a:rPr>
              <a:t>1.</a:t>
            </a:r>
            <a:endParaRPr b="0" lang="en-US" sz="800" strike="noStrike" u="none">
              <a:solidFill>
                <a:srgbClr val="000000"/>
              </a:solidFill>
              <a:effectLst/>
              <a:uFillTx/>
              <a:latin typeface="Arial"/>
            </a:endParaRPr>
          </a:p>
          <a:p>
            <a:pPr algn="r">
              <a:tabLst>
                <a:tab algn="l" pos="0"/>
                <a:tab algn="l" pos="787320"/>
                <a:tab algn="l" pos="1574640"/>
                <a:tab algn="l" pos="2362320"/>
                <a:tab algn="l" pos="3149640"/>
                <a:tab algn="l" pos="3936960"/>
                <a:tab algn="l" pos="4724280"/>
                <a:tab algn="l" pos="5511960"/>
                <a:tab algn="l" pos="6299280"/>
                <a:tab algn="l" pos="7086600"/>
                <a:tab algn="l" pos="7873920"/>
                <a:tab algn="l" pos="8661240"/>
                <a:tab algn="l" pos="9448920"/>
                <a:tab algn="l" pos="10236240"/>
              </a:tabLst>
            </a:pPr>
            <a:r>
              <a:rPr b="0" lang="en-US" sz="800" strike="noStrike" u="none">
                <a:solidFill>
                  <a:srgbClr val="000000"/>
                </a:solidFill>
                <a:effectLst/>
                <a:uFillTx/>
                <a:latin typeface="Arial"/>
              </a:rPr>
              <a:t>2.</a:t>
            </a:r>
            <a:endParaRPr b="0" lang="en-US" sz="800" strike="noStrike" u="none">
              <a:solidFill>
                <a:srgbClr val="000000"/>
              </a:solidFill>
              <a:effectLst/>
              <a:uFillTx/>
              <a:latin typeface="Arial"/>
            </a:endParaRPr>
          </a:p>
          <a:p>
            <a:pPr algn="r">
              <a:tabLst>
                <a:tab algn="l" pos="0"/>
                <a:tab algn="l" pos="787320"/>
                <a:tab algn="l" pos="1574640"/>
                <a:tab algn="l" pos="2362320"/>
                <a:tab algn="l" pos="3149640"/>
                <a:tab algn="l" pos="3936960"/>
                <a:tab algn="l" pos="4724280"/>
                <a:tab algn="l" pos="5511960"/>
                <a:tab algn="l" pos="6299280"/>
                <a:tab algn="l" pos="7086600"/>
                <a:tab algn="l" pos="7873920"/>
                <a:tab algn="l" pos="8661240"/>
                <a:tab algn="l" pos="9448920"/>
                <a:tab algn="l" pos="10236240"/>
              </a:tabLst>
            </a:pPr>
            <a:r>
              <a:rPr b="0" lang="en-US" sz="800" strike="noStrike" u="none">
                <a:solidFill>
                  <a:srgbClr val="000000"/>
                </a:solidFill>
                <a:effectLst/>
                <a:uFillTx/>
                <a:latin typeface="Arial"/>
              </a:rPr>
              <a:t>3.</a:t>
            </a:r>
            <a:endParaRPr b="0" lang="en-US" sz="800" strike="noStrike" u="none">
              <a:solidFill>
                <a:srgbClr val="000000"/>
              </a:solidFill>
              <a:effectLst/>
              <a:uFillTx/>
              <a:latin typeface="Arial"/>
            </a:endParaRPr>
          </a:p>
          <a:p>
            <a:pPr algn="r">
              <a:tabLst>
                <a:tab algn="l" pos="0"/>
                <a:tab algn="l" pos="787320"/>
                <a:tab algn="l" pos="1574640"/>
                <a:tab algn="l" pos="2362320"/>
                <a:tab algn="l" pos="3149640"/>
                <a:tab algn="l" pos="3936960"/>
                <a:tab algn="l" pos="4724280"/>
                <a:tab algn="l" pos="5511960"/>
                <a:tab algn="l" pos="6299280"/>
                <a:tab algn="l" pos="7086600"/>
                <a:tab algn="l" pos="7873920"/>
                <a:tab algn="l" pos="8661240"/>
                <a:tab algn="l" pos="9448920"/>
                <a:tab algn="l" pos="10236240"/>
              </a:tabLst>
            </a:pPr>
            <a:r>
              <a:rPr b="0" lang="en-US" sz="800" strike="noStrike" u="none">
                <a:solidFill>
                  <a:srgbClr val="000000"/>
                </a:solidFill>
                <a:effectLst/>
                <a:uFillTx/>
                <a:latin typeface="Arial"/>
              </a:rPr>
              <a:t>4.</a:t>
            </a:r>
            <a:endParaRPr b="0" lang="en-US" sz="800" strike="noStrike" u="none">
              <a:solidFill>
                <a:srgbClr val="000000"/>
              </a:solidFill>
              <a:effectLst/>
              <a:uFillTx/>
              <a:latin typeface="Arial"/>
            </a:endParaRPr>
          </a:p>
          <a:p>
            <a:pPr algn="r">
              <a:tabLst>
                <a:tab algn="l" pos="0"/>
                <a:tab algn="l" pos="787320"/>
                <a:tab algn="l" pos="1574640"/>
                <a:tab algn="l" pos="2362320"/>
                <a:tab algn="l" pos="3149640"/>
                <a:tab algn="l" pos="3936960"/>
                <a:tab algn="l" pos="4724280"/>
                <a:tab algn="l" pos="5511960"/>
                <a:tab algn="l" pos="6299280"/>
                <a:tab algn="l" pos="7086600"/>
                <a:tab algn="l" pos="7873920"/>
                <a:tab algn="l" pos="8661240"/>
                <a:tab algn="l" pos="9448920"/>
                <a:tab algn="l" pos="10236240"/>
              </a:tabLst>
            </a:pPr>
            <a:r>
              <a:rPr b="0" lang="en-US" sz="800" strike="noStrike" u="none">
                <a:solidFill>
                  <a:srgbClr val="000000"/>
                </a:solidFill>
                <a:effectLst/>
                <a:uFillTx/>
                <a:latin typeface="Arial"/>
              </a:rPr>
              <a:t>5.</a:t>
            </a:r>
            <a:endParaRPr b="0" lang="en-US" sz="800" strike="noStrike" u="none">
              <a:solidFill>
                <a:srgbClr val="000000"/>
              </a:solidFill>
              <a:effectLst/>
              <a:uFillTx/>
              <a:latin typeface="Arial"/>
            </a:endParaRPr>
          </a:p>
          <a:p>
            <a:pPr algn="r">
              <a:tabLst>
                <a:tab algn="l" pos="0"/>
                <a:tab algn="l" pos="787320"/>
                <a:tab algn="l" pos="1574640"/>
                <a:tab algn="l" pos="2362320"/>
                <a:tab algn="l" pos="3149640"/>
                <a:tab algn="l" pos="3936960"/>
                <a:tab algn="l" pos="4724280"/>
                <a:tab algn="l" pos="5511960"/>
                <a:tab algn="l" pos="6299280"/>
                <a:tab algn="l" pos="7086600"/>
                <a:tab algn="l" pos="7873920"/>
                <a:tab algn="l" pos="8661240"/>
                <a:tab algn="l" pos="9448920"/>
                <a:tab algn="l" pos="10236240"/>
              </a:tabLst>
            </a:pPr>
            <a:r>
              <a:rPr b="0" lang="en-US" sz="800" strike="noStrike" u="none">
                <a:solidFill>
                  <a:srgbClr val="000000"/>
                </a:solidFill>
                <a:effectLst/>
                <a:uFillTx/>
                <a:latin typeface="Arial"/>
              </a:rPr>
              <a:t>6.</a:t>
            </a:r>
            <a:endParaRPr b="0" lang="en-US" sz="800" strike="noStrike" u="none">
              <a:solidFill>
                <a:srgbClr val="000000"/>
              </a:solidFill>
              <a:effectLst/>
              <a:uFillTx/>
              <a:latin typeface="Arial"/>
            </a:endParaRPr>
          </a:p>
          <a:p>
            <a:pPr algn="r">
              <a:tabLst>
                <a:tab algn="l" pos="0"/>
                <a:tab algn="l" pos="787320"/>
                <a:tab algn="l" pos="1574640"/>
                <a:tab algn="l" pos="2362320"/>
                <a:tab algn="l" pos="3149640"/>
                <a:tab algn="l" pos="3936960"/>
                <a:tab algn="l" pos="4724280"/>
                <a:tab algn="l" pos="5511960"/>
                <a:tab algn="l" pos="6299280"/>
                <a:tab algn="l" pos="7086600"/>
                <a:tab algn="l" pos="7873920"/>
                <a:tab algn="l" pos="8661240"/>
                <a:tab algn="l" pos="9448920"/>
                <a:tab algn="l" pos="10236240"/>
              </a:tabLst>
            </a:pPr>
            <a:r>
              <a:rPr b="0" lang="en-US" sz="800" strike="noStrike" u="none">
                <a:solidFill>
                  <a:srgbClr val="000000"/>
                </a:solidFill>
                <a:effectLst/>
                <a:uFillTx/>
                <a:latin typeface="Arial"/>
              </a:rPr>
              <a:t>7.</a:t>
            </a:r>
            <a:endParaRPr b="0" lang="en-US" sz="800" strike="noStrike" u="none">
              <a:solidFill>
                <a:srgbClr val="000000"/>
              </a:solidFill>
              <a:effectLst/>
              <a:uFillTx/>
              <a:latin typeface="Arial"/>
            </a:endParaRPr>
          </a:p>
          <a:p>
            <a:pPr algn="r">
              <a:tabLst>
                <a:tab algn="l" pos="0"/>
                <a:tab algn="l" pos="787320"/>
                <a:tab algn="l" pos="1574640"/>
                <a:tab algn="l" pos="2362320"/>
                <a:tab algn="l" pos="3149640"/>
                <a:tab algn="l" pos="3936960"/>
                <a:tab algn="l" pos="4724280"/>
                <a:tab algn="l" pos="5511960"/>
                <a:tab algn="l" pos="6299280"/>
                <a:tab algn="l" pos="7086600"/>
                <a:tab algn="l" pos="7873920"/>
                <a:tab algn="l" pos="8661240"/>
                <a:tab algn="l" pos="9448920"/>
                <a:tab algn="l" pos="10236240"/>
              </a:tabLst>
            </a:pPr>
            <a:r>
              <a:rPr b="0" lang="en-US" sz="800" strike="noStrike" u="none">
                <a:solidFill>
                  <a:srgbClr val="000000"/>
                </a:solidFill>
                <a:effectLst/>
                <a:uFillTx/>
                <a:latin typeface="Arial"/>
              </a:rPr>
              <a:t>8.</a:t>
            </a:r>
            <a:endParaRPr b="0" lang="en-US" sz="800" strike="noStrike" u="none">
              <a:solidFill>
                <a:srgbClr val="000000"/>
              </a:solidFill>
              <a:effectLst/>
              <a:uFillTx/>
              <a:latin typeface="Arial"/>
            </a:endParaRPr>
          </a:p>
          <a:p>
            <a:pPr algn="r">
              <a:tabLst>
                <a:tab algn="l" pos="0"/>
                <a:tab algn="l" pos="787320"/>
                <a:tab algn="l" pos="1574640"/>
                <a:tab algn="l" pos="2362320"/>
                <a:tab algn="l" pos="3149640"/>
                <a:tab algn="l" pos="3936960"/>
                <a:tab algn="l" pos="4724280"/>
                <a:tab algn="l" pos="5511960"/>
                <a:tab algn="l" pos="6299280"/>
                <a:tab algn="l" pos="7086600"/>
                <a:tab algn="l" pos="7873920"/>
                <a:tab algn="l" pos="8661240"/>
                <a:tab algn="l" pos="9448920"/>
                <a:tab algn="l" pos="10236240"/>
              </a:tabLst>
            </a:pPr>
            <a:r>
              <a:rPr b="0" lang="en-US" sz="800" strike="noStrike" u="none">
                <a:solidFill>
                  <a:srgbClr val="000000"/>
                </a:solidFill>
                <a:effectLst/>
                <a:uFillTx/>
                <a:latin typeface="Arial"/>
              </a:rPr>
              <a:t>9.</a:t>
            </a:r>
            <a:endParaRPr b="0" lang="en-US" sz="800" strike="noStrike" u="none">
              <a:solidFill>
                <a:srgbClr val="000000"/>
              </a:solidFill>
              <a:effectLst/>
              <a:uFillTx/>
              <a:latin typeface="Arial"/>
            </a:endParaRPr>
          </a:p>
          <a:p>
            <a:pPr algn="r">
              <a:tabLst>
                <a:tab algn="l" pos="0"/>
                <a:tab algn="l" pos="787320"/>
                <a:tab algn="l" pos="1574640"/>
                <a:tab algn="l" pos="2362320"/>
                <a:tab algn="l" pos="3149640"/>
                <a:tab algn="l" pos="3936960"/>
                <a:tab algn="l" pos="4724280"/>
                <a:tab algn="l" pos="5511960"/>
                <a:tab algn="l" pos="6299280"/>
                <a:tab algn="l" pos="7086600"/>
                <a:tab algn="l" pos="7873920"/>
                <a:tab algn="l" pos="8661240"/>
                <a:tab algn="l" pos="9448920"/>
                <a:tab algn="l" pos="10236240"/>
              </a:tabLst>
            </a:pPr>
            <a:r>
              <a:rPr b="0" lang="en-US" sz="800" strike="noStrike" u="none">
                <a:solidFill>
                  <a:srgbClr val="000000"/>
                </a:solidFill>
                <a:effectLst/>
                <a:uFillTx/>
                <a:latin typeface="Arial"/>
              </a:rPr>
              <a:t>10.</a:t>
            </a:r>
            <a:endParaRPr b="0" lang="en-US" sz="800" strike="noStrike" u="none">
              <a:solidFill>
                <a:srgbClr val="000000"/>
              </a:solidFill>
              <a:effectLst/>
              <a:uFillTx/>
              <a:latin typeface="Arial"/>
            </a:endParaRPr>
          </a:p>
          <a:p>
            <a:pPr algn="r">
              <a:tabLst>
                <a:tab algn="l" pos="0"/>
                <a:tab algn="l" pos="787320"/>
                <a:tab algn="l" pos="1574640"/>
                <a:tab algn="l" pos="2362320"/>
                <a:tab algn="l" pos="3149640"/>
                <a:tab algn="l" pos="3936960"/>
                <a:tab algn="l" pos="4724280"/>
                <a:tab algn="l" pos="5511960"/>
                <a:tab algn="l" pos="6299280"/>
                <a:tab algn="l" pos="7086600"/>
                <a:tab algn="l" pos="7873920"/>
                <a:tab algn="l" pos="8661240"/>
                <a:tab algn="l" pos="9448920"/>
                <a:tab algn="l" pos="10236240"/>
              </a:tabLst>
            </a:pPr>
            <a:r>
              <a:rPr b="0" lang="en-US" sz="800" strike="noStrike" u="none">
                <a:solidFill>
                  <a:srgbClr val="000000"/>
                </a:solidFill>
                <a:effectLst/>
                <a:uFillTx/>
                <a:latin typeface="Arial"/>
              </a:rPr>
              <a:t>11.</a:t>
            </a:r>
            <a:endParaRPr b="0" lang="en-US" sz="800" strike="noStrike" u="none">
              <a:solidFill>
                <a:srgbClr val="000000"/>
              </a:solidFill>
              <a:effectLst/>
              <a:uFillTx/>
              <a:latin typeface="Arial"/>
            </a:endParaRPr>
          </a:p>
          <a:p>
            <a:pPr algn="r">
              <a:tabLst>
                <a:tab algn="l" pos="0"/>
                <a:tab algn="l" pos="787320"/>
                <a:tab algn="l" pos="1574640"/>
                <a:tab algn="l" pos="2362320"/>
                <a:tab algn="l" pos="3149640"/>
                <a:tab algn="l" pos="3936960"/>
                <a:tab algn="l" pos="4724280"/>
                <a:tab algn="l" pos="5511960"/>
                <a:tab algn="l" pos="6299280"/>
                <a:tab algn="l" pos="7086600"/>
                <a:tab algn="l" pos="7873920"/>
                <a:tab algn="l" pos="8661240"/>
                <a:tab algn="l" pos="9448920"/>
                <a:tab algn="l" pos="10236240"/>
              </a:tabLst>
            </a:pPr>
            <a:r>
              <a:rPr b="0" lang="en-US" sz="800" strike="noStrike" u="none">
                <a:solidFill>
                  <a:srgbClr val="000000"/>
                </a:solidFill>
                <a:effectLst/>
                <a:uFillTx/>
                <a:latin typeface="Arial"/>
              </a:rPr>
              <a:t>12.</a:t>
            </a:r>
            <a:endParaRPr b="0" lang="en-US" sz="800" strike="noStrike" u="none">
              <a:solidFill>
                <a:srgbClr val="000000"/>
              </a:solidFill>
              <a:effectLst/>
              <a:uFillTx/>
              <a:latin typeface="Arial"/>
            </a:endParaRPr>
          </a:p>
          <a:p>
            <a:pPr algn="r">
              <a:tabLst>
                <a:tab algn="l" pos="0"/>
                <a:tab algn="l" pos="787320"/>
                <a:tab algn="l" pos="1574640"/>
                <a:tab algn="l" pos="2362320"/>
                <a:tab algn="l" pos="3149640"/>
                <a:tab algn="l" pos="3936960"/>
                <a:tab algn="l" pos="4724280"/>
                <a:tab algn="l" pos="5511960"/>
                <a:tab algn="l" pos="6299280"/>
                <a:tab algn="l" pos="7086600"/>
                <a:tab algn="l" pos="7873920"/>
                <a:tab algn="l" pos="8661240"/>
                <a:tab algn="l" pos="9448920"/>
                <a:tab algn="l" pos="10236240"/>
              </a:tabLst>
            </a:pPr>
            <a:r>
              <a:rPr b="0" lang="en-US" sz="800" strike="noStrike" u="none">
                <a:solidFill>
                  <a:srgbClr val="000000"/>
                </a:solidFill>
                <a:effectLst/>
                <a:uFillTx/>
                <a:latin typeface="Arial"/>
              </a:rPr>
              <a:t>13.</a:t>
            </a:r>
            <a:endParaRPr b="0" lang="en-US" sz="800" strike="noStrike" u="none">
              <a:solidFill>
                <a:srgbClr val="000000"/>
              </a:solidFill>
              <a:effectLst/>
              <a:uFillTx/>
              <a:latin typeface="Arial"/>
            </a:endParaRPr>
          </a:p>
          <a:p>
            <a:pPr algn="r">
              <a:tabLst>
                <a:tab algn="l" pos="0"/>
                <a:tab algn="l" pos="787320"/>
                <a:tab algn="l" pos="1574640"/>
                <a:tab algn="l" pos="2362320"/>
                <a:tab algn="l" pos="3149640"/>
                <a:tab algn="l" pos="3936960"/>
                <a:tab algn="l" pos="4724280"/>
                <a:tab algn="l" pos="5511960"/>
                <a:tab algn="l" pos="6299280"/>
                <a:tab algn="l" pos="7086600"/>
                <a:tab algn="l" pos="7873920"/>
                <a:tab algn="l" pos="8661240"/>
                <a:tab algn="l" pos="9448920"/>
                <a:tab algn="l" pos="10236240"/>
              </a:tabLst>
            </a:pPr>
            <a:r>
              <a:rPr b="0" lang="en-US" sz="800" strike="noStrike" u="none">
                <a:solidFill>
                  <a:srgbClr val="000000"/>
                </a:solidFill>
                <a:effectLst/>
                <a:uFillTx/>
                <a:latin typeface="Arial"/>
              </a:rPr>
              <a:t>14.</a:t>
            </a:r>
            <a:endParaRPr b="0" lang="en-US" sz="800" strike="noStrike" u="none">
              <a:solidFill>
                <a:srgbClr val="000000"/>
              </a:solidFill>
              <a:effectLst/>
              <a:uFillTx/>
              <a:latin typeface="Arial"/>
            </a:endParaRPr>
          </a:p>
          <a:p>
            <a:pPr algn="r">
              <a:tabLst>
                <a:tab algn="l" pos="0"/>
                <a:tab algn="l" pos="787320"/>
                <a:tab algn="l" pos="1574640"/>
                <a:tab algn="l" pos="2362320"/>
                <a:tab algn="l" pos="3149640"/>
                <a:tab algn="l" pos="3936960"/>
                <a:tab algn="l" pos="4724280"/>
                <a:tab algn="l" pos="5511960"/>
                <a:tab algn="l" pos="6299280"/>
                <a:tab algn="l" pos="7086600"/>
                <a:tab algn="l" pos="7873920"/>
                <a:tab algn="l" pos="8661240"/>
                <a:tab algn="l" pos="9448920"/>
                <a:tab algn="l" pos="10236240"/>
              </a:tabLst>
            </a:pPr>
            <a:r>
              <a:rPr b="0" lang="en-US" sz="800" strike="noStrike" u="none">
                <a:solidFill>
                  <a:srgbClr val="000000"/>
                </a:solidFill>
                <a:effectLst/>
                <a:uFillTx/>
                <a:latin typeface="Arial"/>
              </a:rPr>
              <a:t>15.</a:t>
            </a:r>
            <a:endParaRPr b="0" lang="en-US" sz="800" strike="noStrike" u="none">
              <a:solidFill>
                <a:srgbClr val="000000"/>
              </a:solidFill>
              <a:effectLst/>
              <a:uFillTx/>
              <a:latin typeface="Arial"/>
            </a:endParaRPr>
          </a:p>
          <a:p>
            <a:pPr algn="r">
              <a:tabLst>
                <a:tab algn="l" pos="0"/>
                <a:tab algn="l" pos="787320"/>
                <a:tab algn="l" pos="1574640"/>
                <a:tab algn="l" pos="2362320"/>
                <a:tab algn="l" pos="3149640"/>
                <a:tab algn="l" pos="3936960"/>
                <a:tab algn="l" pos="4724280"/>
                <a:tab algn="l" pos="5511960"/>
                <a:tab algn="l" pos="6299280"/>
                <a:tab algn="l" pos="7086600"/>
                <a:tab algn="l" pos="7873920"/>
                <a:tab algn="l" pos="8661240"/>
                <a:tab algn="l" pos="9448920"/>
                <a:tab algn="l" pos="10236240"/>
              </a:tabLst>
            </a:pPr>
            <a:r>
              <a:rPr b="0" lang="en-US" sz="800" strike="noStrike" u="none">
                <a:solidFill>
                  <a:srgbClr val="000000"/>
                </a:solidFill>
                <a:effectLst/>
                <a:uFillTx/>
                <a:latin typeface="Arial"/>
              </a:rPr>
              <a:t>16.</a:t>
            </a:r>
            <a:endParaRPr b="0" lang="en-US" sz="800" strike="noStrike" u="none">
              <a:solidFill>
                <a:srgbClr val="000000"/>
              </a:solidFill>
              <a:effectLst/>
              <a:uFillTx/>
              <a:latin typeface="Arial"/>
            </a:endParaRPr>
          </a:p>
          <a:p>
            <a:pPr algn="r">
              <a:tabLst>
                <a:tab algn="l" pos="0"/>
                <a:tab algn="l" pos="787320"/>
                <a:tab algn="l" pos="1574640"/>
                <a:tab algn="l" pos="2362320"/>
                <a:tab algn="l" pos="3149640"/>
                <a:tab algn="l" pos="3936960"/>
                <a:tab algn="l" pos="4724280"/>
                <a:tab algn="l" pos="5511960"/>
                <a:tab algn="l" pos="6299280"/>
                <a:tab algn="l" pos="7086600"/>
                <a:tab algn="l" pos="7873920"/>
                <a:tab algn="l" pos="8661240"/>
                <a:tab algn="l" pos="9448920"/>
                <a:tab algn="l" pos="10236240"/>
              </a:tabLst>
            </a:pPr>
            <a:r>
              <a:rPr b="0" lang="en-US" sz="800" strike="noStrike" u="none">
                <a:solidFill>
                  <a:srgbClr val="000000"/>
                </a:solidFill>
                <a:effectLst/>
                <a:uFillTx/>
                <a:latin typeface="Arial"/>
              </a:rPr>
              <a:t>17.</a:t>
            </a:r>
            <a:endParaRPr b="0" lang="en-US" sz="800" strike="noStrike" u="none">
              <a:solidFill>
                <a:srgbClr val="000000"/>
              </a:solidFill>
              <a:effectLst/>
              <a:uFillTx/>
              <a:latin typeface="Arial"/>
            </a:endParaRPr>
          </a:p>
          <a:p>
            <a:pPr algn="r">
              <a:tabLst>
                <a:tab algn="l" pos="0"/>
                <a:tab algn="l" pos="787320"/>
                <a:tab algn="l" pos="1574640"/>
                <a:tab algn="l" pos="2362320"/>
                <a:tab algn="l" pos="3149640"/>
                <a:tab algn="l" pos="3936960"/>
                <a:tab algn="l" pos="4724280"/>
                <a:tab algn="l" pos="5511960"/>
                <a:tab algn="l" pos="6299280"/>
                <a:tab algn="l" pos="7086600"/>
                <a:tab algn="l" pos="7873920"/>
                <a:tab algn="l" pos="8661240"/>
                <a:tab algn="l" pos="9448920"/>
                <a:tab algn="l" pos="10236240"/>
              </a:tabLst>
            </a:pPr>
            <a:r>
              <a:rPr b="0" lang="en-US" sz="800" strike="noStrike" u="none">
                <a:solidFill>
                  <a:srgbClr val="000000"/>
                </a:solidFill>
                <a:effectLst/>
                <a:uFillTx/>
                <a:latin typeface="Arial"/>
              </a:rPr>
              <a:t>18.</a:t>
            </a:r>
            <a:endParaRPr b="0" lang="en-US" sz="800" strike="noStrike" u="none">
              <a:solidFill>
                <a:srgbClr val="000000"/>
              </a:solidFill>
              <a:effectLst/>
              <a:uFillTx/>
              <a:latin typeface="Arial"/>
            </a:endParaRPr>
          </a:p>
          <a:p>
            <a:pPr algn="r">
              <a:tabLst>
                <a:tab algn="l" pos="0"/>
                <a:tab algn="l" pos="787320"/>
                <a:tab algn="l" pos="1574640"/>
                <a:tab algn="l" pos="2362320"/>
                <a:tab algn="l" pos="3149640"/>
                <a:tab algn="l" pos="3936960"/>
                <a:tab algn="l" pos="4724280"/>
                <a:tab algn="l" pos="5511960"/>
                <a:tab algn="l" pos="6299280"/>
                <a:tab algn="l" pos="7086600"/>
                <a:tab algn="l" pos="7873920"/>
                <a:tab algn="l" pos="8661240"/>
                <a:tab algn="l" pos="9448920"/>
                <a:tab algn="l" pos="10236240"/>
              </a:tabLst>
            </a:pPr>
            <a:r>
              <a:rPr b="0" lang="en-US" sz="800" strike="noStrike" u="none">
                <a:solidFill>
                  <a:srgbClr val="000000"/>
                </a:solidFill>
                <a:effectLst/>
                <a:uFillTx/>
                <a:latin typeface="Arial"/>
              </a:rPr>
              <a:t>19.</a:t>
            </a:r>
            <a:endParaRPr b="0" lang="en-US" sz="800" strike="noStrike" u="none">
              <a:solidFill>
                <a:srgbClr val="000000"/>
              </a:solidFill>
              <a:effectLst/>
              <a:uFillTx/>
              <a:latin typeface="Arial"/>
            </a:endParaRPr>
          </a:p>
          <a:p>
            <a:pPr algn="r">
              <a:tabLst>
                <a:tab algn="l" pos="0"/>
                <a:tab algn="l" pos="787320"/>
                <a:tab algn="l" pos="1574640"/>
                <a:tab algn="l" pos="2362320"/>
                <a:tab algn="l" pos="3149640"/>
                <a:tab algn="l" pos="3936960"/>
                <a:tab algn="l" pos="4724280"/>
                <a:tab algn="l" pos="5511960"/>
                <a:tab algn="l" pos="6299280"/>
                <a:tab algn="l" pos="7086600"/>
                <a:tab algn="l" pos="7873920"/>
                <a:tab algn="l" pos="8661240"/>
                <a:tab algn="l" pos="9448920"/>
                <a:tab algn="l" pos="10236240"/>
              </a:tabLst>
            </a:pPr>
            <a:r>
              <a:rPr b="0" lang="en-US" sz="800" strike="noStrike" u="none">
                <a:solidFill>
                  <a:srgbClr val="000000"/>
                </a:solidFill>
                <a:effectLst/>
                <a:uFillTx/>
                <a:latin typeface="Arial"/>
              </a:rPr>
              <a:t>20.</a:t>
            </a:r>
            <a:endParaRPr b="0" lang="en-US" sz="800" strike="noStrike" u="none">
              <a:solidFill>
                <a:srgbClr val="000000"/>
              </a:solidFill>
              <a:effectLst/>
              <a:uFillTx/>
              <a:latin typeface="Arial"/>
            </a:endParaRPr>
          </a:p>
          <a:p>
            <a:pPr algn="r">
              <a:tabLst>
                <a:tab algn="l" pos="0"/>
                <a:tab algn="l" pos="787320"/>
                <a:tab algn="l" pos="1574640"/>
                <a:tab algn="l" pos="2362320"/>
                <a:tab algn="l" pos="3149640"/>
                <a:tab algn="l" pos="3936960"/>
                <a:tab algn="l" pos="4724280"/>
                <a:tab algn="l" pos="5511960"/>
                <a:tab algn="l" pos="6299280"/>
                <a:tab algn="l" pos="7086600"/>
                <a:tab algn="l" pos="7873920"/>
                <a:tab algn="l" pos="8661240"/>
                <a:tab algn="l" pos="9448920"/>
                <a:tab algn="l" pos="10236240"/>
              </a:tabLst>
            </a:pPr>
            <a:r>
              <a:rPr b="0" lang="en-US" sz="800" strike="noStrike" u="none">
                <a:solidFill>
                  <a:srgbClr val="000000"/>
                </a:solidFill>
                <a:effectLst/>
                <a:uFillTx/>
                <a:latin typeface="Arial"/>
              </a:rPr>
              <a:t>21.</a:t>
            </a:r>
            <a:endParaRPr b="0" lang="en-US" sz="800" strike="noStrike" u="none">
              <a:solidFill>
                <a:srgbClr val="000000"/>
              </a:solidFill>
              <a:effectLst/>
              <a:uFillTx/>
              <a:latin typeface="Arial"/>
            </a:endParaRPr>
          </a:p>
          <a:p>
            <a:pPr algn="r">
              <a:tabLst>
                <a:tab algn="l" pos="0"/>
                <a:tab algn="l" pos="787320"/>
                <a:tab algn="l" pos="1574640"/>
                <a:tab algn="l" pos="2362320"/>
                <a:tab algn="l" pos="3149640"/>
                <a:tab algn="l" pos="3936960"/>
                <a:tab algn="l" pos="4724280"/>
                <a:tab algn="l" pos="5511960"/>
                <a:tab algn="l" pos="6299280"/>
                <a:tab algn="l" pos="7086600"/>
                <a:tab algn="l" pos="7873920"/>
                <a:tab algn="l" pos="8661240"/>
                <a:tab algn="l" pos="9448920"/>
                <a:tab algn="l" pos="10236240"/>
              </a:tabLst>
            </a:pPr>
            <a:r>
              <a:rPr b="0" lang="en-US" sz="800" strike="noStrike" u="none">
                <a:solidFill>
                  <a:srgbClr val="000000"/>
                </a:solidFill>
                <a:effectLst/>
                <a:uFillTx/>
                <a:latin typeface="Arial"/>
              </a:rPr>
              <a:t>22.</a:t>
            </a:r>
            <a:endParaRPr b="0" lang="en-US" sz="800" strike="noStrike" u="none">
              <a:solidFill>
                <a:srgbClr val="000000"/>
              </a:solidFill>
              <a:effectLst/>
              <a:uFillTx/>
              <a:latin typeface="Arial"/>
            </a:endParaRPr>
          </a:p>
          <a:p>
            <a:pPr algn="r">
              <a:tabLst>
                <a:tab algn="l" pos="0"/>
                <a:tab algn="l" pos="787320"/>
                <a:tab algn="l" pos="1574640"/>
                <a:tab algn="l" pos="2362320"/>
                <a:tab algn="l" pos="3149640"/>
                <a:tab algn="l" pos="3936960"/>
                <a:tab algn="l" pos="4724280"/>
                <a:tab algn="l" pos="5511960"/>
                <a:tab algn="l" pos="6299280"/>
                <a:tab algn="l" pos="7086600"/>
                <a:tab algn="l" pos="7873920"/>
                <a:tab algn="l" pos="8661240"/>
                <a:tab algn="l" pos="9448920"/>
                <a:tab algn="l" pos="10236240"/>
              </a:tabLst>
            </a:pPr>
            <a:r>
              <a:rPr b="0" lang="en-US" sz="800" strike="noStrike" u="none">
                <a:solidFill>
                  <a:srgbClr val="000000"/>
                </a:solidFill>
                <a:effectLst/>
                <a:uFillTx/>
                <a:latin typeface="Arial"/>
              </a:rPr>
              <a:t>23.</a:t>
            </a:r>
            <a:endParaRPr b="0" lang="en-US" sz="800" strike="noStrike" u="none">
              <a:solidFill>
                <a:srgbClr val="000000"/>
              </a:solidFill>
              <a:effectLst/>
              <a:uFillTx/>
              <a:latin typeface="Arial"/>
            </a:endParaRPr>
          </a:p>
          <a:p>
            <a:pPr algn="r">
              <a:tabLst>
                <a:tab algn="l" pos="0"/>
                <a:tab algn="l" pos="787320"/>
                <a:tab algn="l" pos="1574640"/>
                <a:tab algn="l" pos="2362320"/>
                <a:tab algn="l" pos="3149640"/>
                <a:tab algn="l" pos="3936960"/>
                <a:tab algn="l" pos="4724280"/>
                <a:tab algn="l" pos="5511960"/>
                <a:tab algn="l" pos="6299280"/>
                <a:tab algn="l" pos="7086600"/>
                <a:tab algn="l" pos="7873920"/>
                <a:tab algn="l" pos="8661240"/>
                <a:tab algn="l" pos="9448920"/>
                <a:tab algn="l" pos="10236240"/>
              </a:tabLst>
            </a:pPr>
            <a:r>
              <a:rPr b="0" lang="en-US" sz="800" strike="noStrike" u="none">
                <a:solidFill>
                  <a:srgbClr val="000000"/>
                </a:solidFill>
                <a:effectLst/>
                <a:uFillTx/>
                <a:latin typeface="Arial"/>
              </a:rPr>
              <a:t>24.</a:t>
            </a:r>
            <a:endParaRPr b="0" lang="en-US" sz="800" strike="noStrike" u="none">
              <a:solidFill>
                <a:srgbClr val="000000"/>
              </a:solidFill>
              <a:effectLst/>
              <a:uFillTx/>
              <a:latin typeface="Arial"/>
            </a:endParaRPr>
          </a:p>
          <a:p>
            <a:pPr algn="r">
              <a:tabLst>
                <a:tab algn="l" pos="0"/>
                <a:tab algn="l" pos="787320"/>
                <a:tab algn="l" pos="1574640"/>
                <a:tab algn="l" pos="2362320"/>
                <a:tab algn="l" pos="3149640"/>
                <a:tab algn="l" pos="3936960"/>
                <a:tab algn="l" pos="4724280"/>
                <a:tab algn="l" pos="5511960"/>
                <a:tab algn="l" pos="6299280"/>
                <a:tab algn="l" pos="7086600"/>
                <a:tab algn="l" pos="7873920"/>
                <a:tab algn="l" pos="8661240"/>
                <a:tab algn="l" pos="9448920"/>
                <a:tab algn="l" pos="10236240"/>
              </a:tabLst>
            </a:pPr>
            <a:r>
              <a:rPr b="0" lang="en-US" sz="800" strike="noStrike" u="none">
                <a:solidFill>
                  <a:srgbClr val="000000"/>
                </a:solidFill>
                <a:effectLst/>
                <a:uFillTx/>
                <a:latin typeface="Arial"/>
              </a:rPr>
              <a:t>25.</a:t>
            </a:r>
            <a:endParaRPr b="0" lang="en-US" sz="800" strike="noStrike" u="none">
              <a:solidFill>
                <a:srgbClr val="000000"/>
              </a:solidFill>
              <a:effectLst/>
              <a:uFillTx/>
              <a:latin typeface="Arial"/>
            </a:endParaRPr>
          </a:p>
          <a:p>
            <a:pPr algn="r">
              <a:tabLst>
                <a:tab algn="l" pos="0"/>
                <a:tab algn="l" pos="787320"/>
                <a:tab algn="l" pos="1574640"/>
                <a:tab algn="l" pos="2362320"/>
                <a:tab algn="l" pos="3149640"/>
                <a:tab algn="l" pos="3936960"/>
                <a:tab algn="l" pos="4724280"/>
                <a:tab algn="l" pos="5511960"/>
                <a:tab algn="l" pos="6299280"/>
                <a:tab algn="l" pos="7086600"/>
                <a:tab algn="l" pos="7873920"/>
                <a:tab algn="l" pos="8661240"/>
                <a:tab algn="l" pos="9448920"/>
                <a:tab algn="l" pos="10236240"/>
              </a:tabLst>
            </a:pPr>
            <a:r>
              <a:rPr b="0" lang="en-US" sz="800" strike="noStrike" u="none">
                <a:solidFill>
                  <a:srgbClr val="000000"/>
                </a:solidFill>
                <a:effectLst/>
                <a:uFillTx/>
                <a:latin typeface="Arial"/>
              </a:rPr>
              <a:t>26.</a:t>
            </a:r>
            <a:endParaRPr b="0" lang="en-US" sz="800" strike="noStrike" u="none">
              <a:solidFill>
                <a:srgbClr val="000000"/>
              </a:solidFill>
              <a:effectLst/>
              <a:uFillTx/>
              <a:latin typeface="Arial"/>
            </a:endParaRPr>
          </a:p>
          <a:p>
            <a:pPr algn="r">
              <a:tabLst>
                <a:tab algn="l" pos="0"/>
                <a:tab algn="l" pos="787320"/>
                <a:tab algn="l" pos="1574640"/>
                <a:tab algn="l" pos="2362320"/>
                <a:tab algn="l" pos="3149640"/>
                <a:tab algn="l" pos="3936960"/>
                <a:tab algn="l" pos="4724280"/>
                <a:tab algn="l" pos="5511960"/>
                <a:tab algn="l" pos="6299280"/>
                <a:tab algn="l" pos="7086600"/>
                <a:tab algn="l" pos="7873920"/>
                <a:tab algn="l" pos="8661240"/>
                <a:tab algn="l" pos="9448920"/>
                <a:tab algn="l" pos="10236240"/>
              </a:tabLst>
            </a:pPr>
            <a:r>
              <a:rPr b="0" lang="en-US" sz="800" strike="noStrike" u="none">
                <a:solidFill>
                  <a:srgbClr val="000000"/>
                </a:solidFill>
                <a:effectLst/>
                <a:uFillTx/>
                <a:latin typeface="Arial"/>
              </a:rPr>
              <a:t>27.</a:t>
            </a:r>
            <a:endParaRPr b="0" lang="en-US" sz="800" strike="noStrike" u="none">
              <a:solidFill>
                <a:srgbClr val="000000"/>
              </a:solidFill>
              <a:effectLst/>
              <a:uFillTx/>
              <a:latin typeface="Arial"/>
            </a:endParaRPr>
          </a:p>
          <a:p>
            <a:pPr algn="r">
              <a:tabLst>
                <a:tab algn="l" pos="0"/>
                <a:tab algn="l" pos="787320"/>
                <a:tab algn="l" pos="1574640"/>
                <a:tab algn="l" pos="2362320"/>
                <a:tab algn="l" pos="3149640"/>
                <a:tab algn="l" pos="3936960"/>
                <a:tab algn="l" pos="4724280"/>
                <a:tab algn="l" pos="5511960"/>
                <a:tab algn="l" pos="6299280"/>
                <a:tab algn="l" pos="7086600"/>
                <a:tab algn="l" pos="7873920"/>
                <a:tab algn="l" pos="8661240"/>
                <a:tab algn="l" pos="9448920"/>
                <a:tab algn="l" pos="10236240"/>
              </a:tabLst>
            </a:pPr>
            <a:r>
              <a:rPr b="0" lang="en-US" sz="800" strike="noStrike" u="none">
                <a:solidFill>
                  <a:srgbClr val="000000"/>
                </a:solidFill>
                <a:effectLst/>
                <a:uFillTx/>
                <a:latin typeface="Arial"/>
              </a:rPr>
              <a:t>28.</a:t>
            </a:r>
            <a:endParaRPr b="0" lang="en-US" sz="800" strike="noStrike" u="none">
              <a:solidFill>
                <a:srgbClr val="000000"/>
              </a:solidFill>
              <a:effectLst/>
              <a:uFillTx/>
              <a:latin typeface="Arial"/>
            </a:endParaRPr>
          </a:p>
          <a:p>
            <a:pPr algn="r">
              <a:tabLst>
                <a:tab algn="l" pos="0"/>
                <a:tab algn="l" pos="787320"/>
                <a:tab algn="l" pos="1574640"/>
                <a:tab algn="l" pos="2362320"/>
                <a:tab algn="l" pos="3149640"/>
                <a:tab algn="l" pos="3936960"/>
                <a:tab algn="l" pos="4724280"/>
                <a:tab algn="l" pos="5511960"/>
                <a:tab algn="l" pos="6299280"/>
                <a:tab algn="l" pos="7086600"/>
                <a:tab algn="l" pos="7873920"/>
                <a:tab algn="l" pos="8661240"/>
                <a:tab algn="l" pos="9448920"/>
                <a:tab algn="l" pos="10236240"/>
              </a:tabLst>
            </a:pPr>
            <a:r>
              <a:rPr b="0" lang="en-US" sz="800" strike="noStrike" u="none">
                <a:solidFill>
                  <a:srgbClr val="000000"/>
                </a:solidFill>
                <a:effectLst/>
                <a:uFillTx/>
                <a:latin typeface="Arial"/>
              </a:rPr>
              <a:t>29.</a:t>
            </a:r>
            <a:endParaRPr b="0" lang="en-US" sz="800" strike="noStrike" u="none">
              <a:solidFill>
                <a:srgbClr val="000000"/>
              </a:solidFill>
              <a:effectLst/>
              <a:uFillTx/>
              <a:latin typeface="Arial"/>
            </a:endParaRPr>
          </a:p>
          <a:p>
            <a:pPr algn="r">
              <a:tabLst>
                <a:tab algn="l" pos="0"/>
                <a:tab algn="l" pos="787320"/>
                <a:tab algn="l" pos="1574640"/>
                <a:tab algn="l" pos="2362320"/>
                <a:tab algn="l" pos="3149640"/>
                <a:tab algn="l" pos="3936960"/>
                <a:tab algn="l" pos="4724280"/>
                <a:tab algn="l" pos="5511960"/>
                <a:tab algn="l" pos="6299280"/>
                <a:tab algn="l" pos="7086600"/>
                <a:tab algn="l" pos="7873920"/>
                <a:tab algn="l" pos="8661240"/>
                <a:tab algn="l" pos="9448920"/>
                <a:tab algn="l" pos="10236240"/>
              </a:tabLst>
            </a:pPr>
            <a:r>
              <a:rPr b="0" lang="en-US" sz="800" strike="noStrike" u="none">
                <a:solidFill>
                  <a:srgbClr val="000000"/>
                </a:solidFill>
                <a:effectLst/>
                <a:uFillTx/>
                <a:latin typeface="Arial"/>
              </a:rPr>
              <a:t>30.</a:t>
            </a:r>
            <a:endParaRPr b="0" lang="en-US" sz="800" strike="noStrike" u="none">
              <a:solidFill>
                <a:srgbClr val="000000"/>
              </a:solidFill>
              <a:effectLst/>
              <a:uFillTx/>
              <a:latin typeface="Arial"/>
            </a:endParaRPr>
          </a:p>
          <a:p>
            <a:pPr algn="r">
              <a:tabLst>
                <a:tab algn="l" pos="0"/>
                <a:tab algn="l" pos="787320"/>
                <a:tab algn="l" pos="1574640"/>
                <a:tab algn="l" pos="2362320"/>
                <a:tab algn="l" pos="3149640"/>
                <a:tab algn="l" pos="3936960"/>
                <a:tab algn="l" pos="4724280"/>
                <a:tab algn="l" pos="5511960"/>
                <a:tab algn="l" pos="6299280"/>
                <a:tab algn="l" pos="7086600"/>
                <a:tab algn="l" pos="7873920"/>
                <a:tab algn="l" pos="8661240"/>
                <a:tab algn="l" pos="9448920"/>
                <a:tab algn="l" pos="10236240"/>
              </a:tabLst>
            </a:pPr>
            <a:r>
              <a:rPr b="0" lang="en-US" sz="800" strike="noStrike" u="none">
                <a:solidFill>
                  <a:srgbClr val="000000"/>
                </a:solidFill>
                <a:effectLst/>
                <a:uFillTx/>
                <a:latin typeface="Arial"/>
              </a:rPr>
              <a:t>31.</a:t>
            </a:r>
            <a:endParaRPr b="0" lang="en-US" sz="800" strike="noStrike" u="none">
              <a:solidFill>
                <a:srgbClr val="000000"/>
              </a:solidFill>
              <a:effectLst/>
              <a:uFillTx/>
              <a:latin typeface="Arial"/>
            </a:endParaRPr>
          </a:p>
          <a:p>
            <a:pPr algn="r">
              <a:tabLst>
                <a:tab algn="l" pos="0"/>
                <a:tab algn="l" pos="787320"/>
                <a:tab algn="l" pos="1574640"/>
                <a:tab algn="l" pos="2362320"/>
                <a:tab algn="l" pos="3149640"/>
                <a:tab algn="l" pos="3936960"/>
                <a:tab algn="l" pos="4724280"/>
                <a:tab algn="l" pos="5511960"/>
                <a:tab algn="l" pos="6299280"/>
                <a:tab algn="l" pos="7086600"/>
                <a:tab algn="l" pos="7873920"/>
                <a:tab algn="l" pos="8661240"/>
                <a:tab algn="l" pos="9448920"/>
                <a:tab algn="l" pos="10236240"/>
              </a:tabLst>
            </a:pPr>
            <a:r>
              <a:rPr b="0" lang="en-US" sz="800" strike="noStrike" u="none">
                <a:solidFill>
                  <a:srgbClr val="000000"/>
                </a:solidFill>
                <a:effectLst/>
                <a:uFillTx/>
                <a:latin typeface="Arial"/>
              </a:rPr>
              <a:t>32.</a:t>
            </a:r>
            <a:endParaRPr b="0" lang="en-US" sz="800" strike="noStrike" u="none">
              <a:solidFill>
                <a:srgbClr val="000000"/>
              </a:solidFill>
              <a:effectLst/>
              <a:uFillTx/>
              <a:latin typeface="Arial"/>
            </a:endParaRPr>
          </a:p>
          <a:p>
            <a:pPr algn="r">
              <a:tabLst>
                <a:tab algn="l" pos="0"/>
                <a:tab algn="l" pos="787320"/>
                <a:tab algn="l" pos="1574640"/>
                <a:tab algn="l" pos="2362320"/>
                <a:tab algn="l" pos="3149640"/>
                <a:tab algn="l" pos="3936960"/>
                <a:tab algn="l" pos="4724280"/>
                <a:tab algn="l" pos="5511960"/>
                <a:tab algn="l" pos="6299280"/>
                <a:tab algn="l" pos="7086600"/>
                <a:tab algn="l" pos="7873920"/>
                <a:tab algn="l" pos="8661240"/>
                <a:tab algn="l" pos="9448920"/>
                <a:tab algn="l" pos="10236240"/>
              </a:tabLst>
            </a:pPr>
            <a:r>
              <a:rPr b="0" lang="en-US" sz="800" strike="noStrike" u="none">
                <a:solidFill>
                  <a:srgbClr val="000000"/>
                </a:solidFill>
                <a:effectLst/>
                <a:uFillTx/>
                <a:latin typeface="Arial"/>
              </a:rPr>
              <a:t>33.</a:t>
            </a:r>
            <a:endParaRPr b="0" lang="en-US" sz="800" strike="noStrike" u="none">
              <a:solidFill>
                <a:srgbClr val="000000"/>
              </a:solidFill>
              <a:effectLst/>
              <a:uFillTx/>
              <a:latin typeface="Arial"/>
            </a:endParaRPr>
          </a:p>
        </p:txBody>
      </p:sp>
      <p:sp>
        <p:nvSpPr>
          <p:cNvPr id="971" name=""/>
          <p:cNvSpPr/>
          <p:nvPr/>
        </p:nvSpPr>
        <p:spPr>
          <a:xfrm>
            <a:off x="6464160" y="1214280"/>
            <a:ext cx="1575000" cy="4015800"/>
          </a:xfrm>
          <a:prstGeom prst="rect">
            <a:avLst/>
          </a:prstGeom>
          <a:noFill/>
          <a:ln w="0">
            <a:noFill/>
          </a:ln>
        </p:spPr>
        <p:style>
          <a:lnRef idx="0"/>
          <a:fillRef idx="0"/>
          <a:effectRef idx="0"/>
          <a:fontRef idx="minor"/>
        </p:style>
        <p:txBody>
          <a:bodyPr lIns="0" rIns="0" tIns="0" bIns="0" anchor="t">
            <a:spAutoFit/>
          </a:bodyPr>
          <a:p>
            <a:pPr>
              <a:tabLst>
                <a:tab algn="l" pos="0"/>
                <a:tab algn="l" pos="787320"/>
                <a:tab algn="l" pos="1574640"/>
                <a:tab algn="l" pos="2362320"/>
                <a:tab algn="l" pos="3149640"/>
                <a:tab algn="l" pos="3936960"/>
                <a:tab algn="l" pos="4724280"/>
                <a:tab algn="l" pos="5511960"/>
                <a:tab algn="l" pos="6299280"/>
                <a:tab algn="l" pos="7086600"/>
                <a:tab algn="l" pos="7873920"/>
                <a:tab algn="l" pos="8661240"/>
                <a:tab algn="l" pos="9448920"/>
                <a:tab algn="l" pos="10236240"/>
              </a:tabLst>
            </a:pPr>
            <a:r>
              <a:rPr b="0" lang="en-US" sz="800" strike="noStrike" u="none">
                <a:solidFill>
                  <a:srgbClr val="000000"/>
                </a:solidFill>
                <a:effectLst/>
                <a:uFillTx/>
                <a:latin typeface="Arial"/>
              </a:rPr>
              <a:t>Affiliated Computer Systems(ACS) </a:t>
            </a:r>
            <a:endParaRPr b="0" lang="en-US" sz="800" strike="noStrike" u="none">
              <a:solidFill>
                <a:srgbClr val="000000"/>
              </a:solidFill>
              <a:effectLst/>
              <a:uFillTx/>
              <a:latin typeface="Arial"/>
            </a:endParaRPr>
          </a:p>
          <a:p>
            <a:pPr>
              <a:tabLst>
                <a:tab algn="l" pos="0"/>
                <a:tab algn="l" pos="787320"/>
                <a:tab algn="l" pos="1574640"/>
                <a:tab algn="l" pos="2362320"/>
                <a:tab algn="l" pos="3149640"/>
                <a:tab algn="l" pos="3936960"/>
                <a:tab algn="l" pos="4724280"/>
                <a:tab algn="l" pos="5511960"/>
                <a:tab algn="l" pos="6299280"/>
                <a:tab algn="l" pos="7086600"/>
                <a:tab algn="l" pos="7873920"/>
                <a:tab algn="l" pos="8661240"/>
                <a:tab algn="l" pos="9448920"/>
                <a:tab algn="l" pos="10236240"/>
              </a:tabLst>
            </a:pPr>
            <a:r>
              <a:rPr b="0" lang="en-US" sz="800" strike="noStrike" u="none">
                <a:solidFill>
                  <a:srgbClr val="000000"/>
                </a:solidFill>
                <a:effectLst/>
                <a:uFillTx/>
                <a:latin typeface="Arial"/>
              </a:rPr>
              <a:t>American Management Systems</a:t>
            </a:r>
            <a:endParaRPr b="0" lang="en-US" sz="800" strike="noStrike" u="none">
              <a:solidFill>
                <a:srgbClr val="000000"/>
              </a:solidFill>
              <a:effectLst/>
              <a:uFillTx/>
              <a:latin typeface="Arial"/>
            </a:endParaRPr>
          </a:p>
          <a:p>
            <a:pPr>
              <a:tabLst>
                <a:tab algn="l" pos="0"/>
                <a:tab algn="l" pos="787320"/>
                <a:tab algn="l" pos="1574640"/>
                <a:tab algn="l" pos="2362320"/>
                <a:tab algn="l" pos="3149640"/>
                <a:tab algn="l" pos="3936960"/>
                <a:tab algn="l" pos="4724280"/>
                <a:tab algn="l" pos="5511960"/>
                <a:tab algn="l" pos="6299280"/>
                <a:tab algn="l" pos="7086600"/>
                <a:tab algn="l" pos="7873920"/>
                <a:tab algn="l" pos="8661240"/>
                <a:tab algn="l" pos="9448920"/>
                <a:tab algn="l" pos="10236240"/>
              </a:tabLst>
            </a:pPr>
            <a:r>
              <a:rPr b="0" lang="en-US" sz="800" strike="noStrike" u="none">
                <a:solidFill>
                  <a:srgbClr val="000000"/>
                </a:solidFill>
                <a:effectLst/>
                <a:uFillTx/>
                <a:latin typeface="Arial"/>
              </a:rPr>
              <a:t>Andersen Consulting</a:t>
            </a:r>
            <a:endParaRPr b="0" lang="en-US" sz="800" strike="noStrike" u="none">
              <a:solidFill>
                <a:srgbClr val="000000"/>
              </a:solidFill>
              <a:effectLst/>
              <a:uFillTx/>
              <a:latin typeface="Arial"/>
            </a:endParaRPr>
          </a:p>
          <a:p>
            <a:pPr>
              <a:tabLst>
                <a:tab algn="l" pos="0"/>
                <a:tab algn="l" pos="787320"/>
                <a:tab algn="l" pos="1574640"/>
                <a:tab algn="l" pos="2362320"/>
                <a:tab algn="l" pos="3149640"/>
                <a:tab algn="l" pos="3936960"/>
                <a:tab algn="l" pos="4724280"/>
                <a:tab algn="l" pos="5511960"/>
                <a:tab algn="l" pos="6299280"/>
                <a:tab algn="l" pos="7086600"/>
                <a:tab algn="l" pos="7873920"/>
                <a:tab algn="l" pos="8661240"/>
                <a:tab algn="l" pos="9448920"/>
                <a:tab algn="l" pos="10236240"/>
              </a:tabLst>
            </a:pPr>
            <a:r>
              <a:rPr b="0" lang="en-US" sz="800" strike="noStrike" u="none">
                <a:solidFill>
                  <a:srgbClr val="000000"/>
                </a:solidFill>
                <a:effectLst/>
                <a:uFillTx/>
                <a:latin typeface="Arial"/>
              </a:rPr>
              <a:t>Banctec</a:t>
            </a:r>
            <a:endParaRPr b="0" lang="en-US" sz="800" strike="noStrike" u="none">
              <a:solidFill>
                <a:srgbClr val="000000"/>
              </a:solidFill>
              <a:effectLst/>
              <a:uFillTx/>
              <a:latin typeface="Arial"/>
            </a:endParaRPr>
          </a:p>
          <a:p>
            <a:pPr>
              <a:tabLst>
                <a:tab algn="l" pos="0"/>
                <a:tab algn="l" pos="787320"/>
                <a:tab algn="l" pos="1574640"/>
                <a:tab algn="l" pos="2362320"/>
                <a:tab algn="l" pos="3149640"/>
                <a:tab algn="l" pos="3936960"/>
                <a:tab algn="l" pos="4724280"/>
                <a:tab algn="l" pos="5511960"/>
                <a:tab algn="l" pos="6299280"/>
                <a:tab algn="l" pos="7086600"/>
                <a:tab algn="l" pos="7873920"/>
                <a:tab algn="l" pos="8661240"/>
                <a:tab algn="l" pos="9448920"/>
                <a:tab algn="l" pos="10236240"/>
              </a:tabLst>
            </a:pPr>
            <a:r>
              <a:rPr b="0" lang="en-US" sz="800" strike="noStrike" u="none">
                <a:solidFill>
                  <a:srgbClr val="000000"/>
                </a:solidFill>
                <a:effectLst/>
                <a:uFillTx/>
                <a:latin typeface="Arial"/>
              </a:rPr>
              <a:t>Cabletron Systems</a:t>
            </a:r>
            <a:endParaRPr b="0" lang="en-US" sz="800" strike="noStrike" u="none">
              <a:solidFill>
                <a:srgbClr val="000000"/>
              </a:solidFill>
              <a:effectLst/>
              <a:uFillTx/>
              <a:latin typeface="Arial"/>
            </a:endParaRPr>
          </a:p>
          <a:p>
            <a:pPr>
              <a:tabLst>
                <a:tab algn="l" pos="0"/>
                <a:tab algn="l" pos="787320"/>
                <a:tab algn="l" pos="1574640"/>
                <a:tab algn="l" pos="2362320"/>
                <a:tab algn="l" pos="3149640"/>
                <a:tab algn="l" pos="3936960"/>
                <a:tab algn="l" pos="4724280"/>
                <a:tab algn="l" pos="5511960"/>
                <a:tab algn="l" pos="6299280"/>
                <a:tab algn="l" pos="7086600"/>
                <a:tab algn="l" pos="7873920"/>
                <a:tab algn="l" pos="8661240"/>
                <a:tab algn="l" pos="9448920"/>
                <a:tab algn="l" pos="10236240"/>
              </a:tabLst>
            </a:pPr>
            <a:r>
              <a:rPr b="0" lang="en-US" sz="800" strike="noStrike" u="none">
                <a:solidFill>
                  <a:srgbClr val="000000"/>
                </a:solidFill>
                <a:effectLst/>
                <a:uFillTx/>
                <a:latin typeface="Arial"/>
              </a:rPr>
              <a:t>Cambridge Technology Partners</a:t>
            </a:r>
            <a:endParaRPr b="0" lang="en-US" sz="800" strike="noStrike" u="none">
              <a:solidFill>
                <a:srgbClr val="000000"/>
              </a:solidFill>
              <a:effectLst/>
              <a:uFillTx/>
              <a:latin typeface="Arial"/>
            </a:endParaRPr>
          </a:p>
          <a:p>
            <a:pPr>
              <a:tabLst>
                <a:tab algn="l" pos="0"/>
                <a:tab algn="l" pos="787320"/>
                <a:tab algn="l" pos="1574640"/>
                <a:tab algn="l" pos="2362320"/>
                <a:tab algn="l" pos="3149640"/>
                <a:tab algn="l" pos="3936960"/>
                <a:tab algn="l" pos="4724280"/>
                <a:tab algn="l" pos="5511960"/>
                <a:tab algn="l" pos="6299280"/>
                <a:tab algn="l" pos="7086600"/>
                <a:tab algn="l" pos="7873920"/>
                <a:tab algn="l" pos="8661240"/>
                <a:tab algn="l" pos="9448920"/>
                <a:tab algn="l" pos="10236240"/>
              </a:tabLst>
            </a:pPr>
            <a:r>
              <a:rPr b="0" lang="en-US" sz="800" strike="noStrike" u="none">
                <a:solidFill>
                  <a:srgbClr val="000000"/>
                </a:solidFill>
                <a:effectLst/>
                <a:uFillTx/>
                <a:latin typeface="Arial"/>
              </a:rPr>
              <a:t>Comdisco</a:t>
            </a:r>
            <a:endParaRPr b="0" lang="en-US" sz="800" strike="noStrike" u="none">
              <a:solidFill>
                <a:srgbClr val="000000"/>
              </a:solidFill>
              <a:effectLst/>
              <a:uFillTx/>
              <a:latin typeface="Arial"/>
            </a:endParaRPr>
          </a:p>
          <a:p>
            <a:pPr>
              <a:tabLst>
                <a:tab algn="l" pos="0"/>
                <a:tab algn="l" pos="787320"/>
                <a:tab algn="l" pos="1574640"/>
                <a:tab algn="l" pos="2362320"/>
                <a:tab algn="l" pos="3149640"/>
                <a:tab algn="l" pos="3936960"/>
                <a:tab algn="l" pos="4724280"/>
                <a:tab algn="l" pos="5511960"/>
                <a:tab algn="l" pos="6299280"/>
                <a:tab algn="l" pos="7086600"/>
                <a:tab algn="l" pos="7873920"/>
                <a:tab algn="l" pos="8661240"/>
                <a:tab algn="l" pos="9448920"/>
                <a:tab algn="l" pos="10236240"/>
              </a:tabLst>
            </a:pPr>
            <a:r>
              <a:rPr b="0" lang="en-US" sz="800" strike="noStrike" u="none">
                <a:solidFill>
                  <a:srgbClr val="000000"/>
                </a:solidFill>
                <a:effectLst/>
                <a:uFillTx/>
                <a:latin typeface="Arial"/>
              </a:rPr>
              <a:t>Compucom</a:t>
            </a:r>
            <a:endParaRPr b="0" lang="en-US" sz="800" strike="noStrike" u="none">
              <a:solidFill>
                <a:srgbClr val="000000"/>
              </a:solidFill>
              <a:effectLst/>
              <a:uFillTx/>
              <a:latin typeface="Arial"/>
            </a:endParaRPr>
          </a:p>
          <a:p>
            <a:pPr>
              <a:tabLst>
                <a:tab algn="l" pos="0"/>
                <a:tab algn="l" pos="787320"/>
                <a:tab algn="l" pos="1574640"/>
                <a:tab algn="l" pos="2362320"/>
                <a:tab algn="l" pos="3149640"/>
                <a:tab algn="l" pos="3936960"/>
                <a:tab algn="l" pos="4724280"/>
                <a:tab algn="l" pos="5511960"/>
                <a:tab algn="l" pos="6299280"/>
                <a:tab algn="l" pos="7086600"/>
                <a:tab algn="l" pos="7873920"/>
                <a:tab algn="l" pos="8661240"/>
                <a:tab algn="l" pos="9448920"/>
                <a:tab algn="l" pos="10236240"/>
              </a:tabLst>
            </a:pPr>
            <a:r>
              <a:rPr b="0" lang="en-US" sz="800" strike="noStrike" u="none">
                <a:solidFill>
                  <a:srgbClr val="000000"/>
                </a:solidFill>
                <a:effectLst/>
                <a:uFillTx/>
                <a:latin typeface="Arial"/>
              </a:rPr>
              <a:t>Computer Horizons Corp</a:t>
            </a:r>
            <a:endParaRPr b="0" lang="en-US" sz="800" strike="noStrike" u="none">
              <a:solidFill>
                <a:srgbClr val="000000"/>
              </a:solidFill>
              <a:effectLst/>
              <a:uFillTx/>
              <a:latin typeface="Arial"/>
            </a:endParaRPr>
          </a:p>
          <a:p>
            <a:pPr>
              <a:tabLst>
                <a:tab algn="l" pos="0"/>
                <a:tab algn="l" pos="787320"/>
                <a:tab algn="l" pos="1574640"/>
                <a:tab algn="l" pos="2362320"/>
                <a:tab algn="l" pos="3149640"/>
                <a:tab algn="l" pos="3936960"/>
                <a:tab algn="l" pos="4724280"/>
                <a:tab algn="l" pos="5511960"/>
                <a:tab algn="l" pos="6299280"/>
                <a:tab algn="l" pos="7086600"/>
                <a:tab algn="l" pos="7873920"/>
                <a:tab algn="l" pos="8661240"/>
                <a:tab algn="l" pos="9448920"/>
                <a:tab algn="l" pos="10236240"/>
              </a:tabLst>
            </a:pPr>
            <a:r>
              <a:rPr b="0" lang="en-US" sz="800" strike="noStrike" u="none">
                <a:solidFill>
                  <a:srgbClr val="000000"/>
                </a:solidFill>
                <a:effectLst/>
                <a:uFillTx/>
                <a:latin typeface="Arial"/>
              </a:rPr>
              <a:t>Compuware</a:t>
            </a:r>
            <a:endParaRPr b="0" lang="en-US" sz="800" strike="noStrike" u="none">
              <a:solidFill>
                <a:srgbClr val="000000"/>
              </a:solidFill>
              <a:effectLst/>
              <a:uFillTx/>
              <a:latin typeface="Arial"/>
            </a:endParaRPr>
          </a:p>
          <a:p>
            <a:pPr>
              <a:tabLst>
                <a:tab algn="l" pos="0"/>
                <a:tab algn="l" pos="787320"/>
                <a:tab algn="l" pos="1574640"/>
                <a:tab algn="l" pos="2362320"/>
                <a:tab algn="l" pos="3149640"/>
                <a:tab algn="l" pos="3936960"/>
                <a:tab algn="l" pos="4724280"/>
                <a:tab algn="l" pos="5511960"/>
                <a:tab algn="l" pos="6299280"/>
                <a:tab algn="l" pos="7086600"/>
                <a:tab algn="l" pos="7873920"/>
                <a:tab algn="l" pos="8661240"/>
                <a:tab algn="l" pos="9448920"/>
                <a:tab algn="l" pos="10236240"/>
              </a:tabLst>
            </a:pPr>
            <a:r>
              <a:rPr b="0" lang="en-US" sz="800" strike="noStrike" u="none">
                <a:solidFill>
                  <a:srgbClr val="000000"/>
                </a:solidFill>
                <a:effectLst/>
                <a:uFillTx/>
                <a:latin typeface="Arial"/>
              </a:rPr>
              <a:t>CSC</a:t>
            </a:r>
            <a:endParaRPr b="0" lang="en-US" sz="800" strike="noStrike" u="none">
              <a:solidFill>
                <a:srgbClr val="000000"/>
              </a:solidFill>
              <a:effectLst/>
              <a:uFillTx/>
              <a:latin typeface="Arial"/>
            </a:endParaRPr>
          </a:p>
          <a:p>
            <a:pPr>
              <a:tabLst>
                <a:tab algn="l" pos="0"/>
                <a:tab algn="l" pos="787320"/>
                <a:tab algn="l" pos="1574640"/>
                <a:tab algn="l" pos="2362320"/>
                <a:tab algn="l" pos="3149640"/>
                <a:tab algn="l" pos="3936960"/>
                <a:tab algn="l" pos="4724280"/>
                <a:tab algn="l" pos="5511960"/>
                <a:tab algn="l" pos="6299280"/>
                <a:tab algn="l" pos="7086600"/>
                <a:tab algn="l" pos="7873920"/>
                <a:tab algn="l" pos="8661240"/>
                <a:tab algn="l" pos="9448920"/>
                <a:tab algn="l" pos="10236240"/>
              </a:tabLst>
            </a:pPr>
            <a:r>
              <a:rPr b="0" lang="en-US" sz="800" strike="noStrike" u="none">
                <a:solidFill>
                  <a:srgbClr val="000000"/>
                </a:solidFill>
                <a:effectLst/>
                <a:uFillTx/>
                <a:latin typeface="Arial"/>
              </a:rPr>
              <a:t>Deloitte &amp; Touche</a:t>
            </a:r>
            <a:endParaRPr b="0" lang="en-US" sz="800" strike="noStrike" u="none">
              <a:solidFill>
                <a:srgbClr val="000000"/>
              </a:solidFill>
              <a:effectLst/>
              <a:uFillTx/>
              <a:latin typeface="Arial"/>
            </a:endParaRPr>
          </a:p>
          <a:p>
            <a:pPr>
              <a:tabLst>
                <a:tab algn="l" pos="0"/>
                <a:tab algn="l" pos="787320"/>
                <a:tab algn="l" pos="1574640"/>
                <a:tab algn="l" pos="2362320"/>
                <a:tab algn="l" pos="3149640"/>
                <a:tab algn="l" pos="3936960"/>
                <a:tab algn="l" pos="4724280"/>
                <a:tab algn="l" pos="5511960"/>
                <a:tab algn="l" pos="6299280"/>
                <a:tab algn="l" pos="7086600"/>
                <a:tab algn="l" pos="7873920"/>
                <a:tab algn="l" pos="8661240"/>
                <a:tab algn="l" pos="9448920"/>
                <a:tab algn="l" pos="10236240"/>
              </a:tabLst>
            </a:pPr>
            <a:r>
              <a:rPr b="0" lang="en-US" sz="800" strike="noStrike" u="none">
                <a:solidFill>
                  <a:srgbClr val="000000"/>
                </a:solidFill>
                <a:effectLst/>
                <a:uFillTx/>
                <a:latin typeface="Arial"/>
              </a:rPr>
              <a:t>E&amp;Y</a:t>
            </a:r>
            <a:endParaRPr b="0" lang="en-US" sz="800" strike="noStrike" u="none">
              <a:solidFill>
                <a:srgbClr val="000000"/>
              </a:solidFill>
              <a:effectLst/>
              <a:uFillTx/>
              <a:latin typeface="Arial"/>
            </a:endParaRPr>
          </a:p>
          <a:p>
            <a:pPr>
              <a:tabLst>
                <a:tab algn="l" pos="0"/>
                <a:tab algn="l" pos="787320"/>
                <a:tab algn="l" pos="1574640"/>
                <a:tab algn="l" pos="2362320"/>
                <a:tab algn="l" pos="3149640"/>
                <a:tab algn="l" pos="3936960"/>
                <a:tab algn="l" pos="4724280"/>
                <a:tab algn="l" pos="5511960"/>
                <a:tab algn="l" pos="6299280"/>
                <a:tab algn="l" pos="7086600"/>
                <a:tab algn="l" pos="7873920"/>
                <a:tab algn="l" pos="8661240"/>
                <a:tab algn="l" pos="9448920"/>
                <a:tab algn="l" pos="10236240"/>
              </a:tabLst>
            </a:pPr>
            <a:r>
              <a:rPr b="0" lang="en-US" sz="800" strike="noStrike" u="none">
                <a:solidFill>
                  <a:srgbClr val="000000"/>
                </a:solidFill>
                <a:effectLst/>
                <a:uFillTx/>
                <a:latin typeface="Arial"/>
              </a:rPr>
              <a:t>EDS</a:t>
            </a:r>
            <a:endParaRPr b="0" lang="en-US" sz="800" strike="noStrike" u="none">
              <a:solidFill>
                <a:srgbClr val="000000"/>
              </a:solidFill>
              <a:effectLst/>
              <a:uFillTx/>
              <a:latin typeface="Arial"/>
            </a:endParaRPr>
          </a:p>
          <a:p>
            <a:pPr>
              <a:tabLst>
                <a:tab algn="l" pos="0"/>
                <a:tab algn="l" pos="787320"/>
                <a:tab algn="l" pos="1574640"/>
                <a:tab algn="l" pos="2362320"/>
                <a:tab algn="l" pos="3149640"/>
                <a:tab algn="l" pos="3936960"/>
                <a:tab algn="l" pos="4724280"/>
                <a:tab algn="l" pos="5511960"/>
                <a:tab algn="l" pos="6299280"/>
                <a:tab algn="l" pos="7086600"/>
                <a:tab algn="l" pos="7873920"/>
                <a:tab algn="l" pos="8661240"/>
                <a:tab algn="l" pos="9448920"/>
                <a:tab algn="l" pos="10236240"/>
              </a:tabLst>
            </a:pPr>
            <a:r>
              <a:rPr b="0" lang="en-US" sz="800" strike="noStrike" u="none">
                <a:solidFill>
                  <a:srgbClr val="000000"/>
                </a:solidFill>
                <a:effectLst/>
                <a:uFillTx/>
                <a:latin typeface="Arial"/>
              </a:rPr>
              <a:t>Equifax</a:t>
            </a:r>
            <a:endParaRPr b="0" lang="en-US" sz="800" strike="noStrike" u="none">
              <a:solidFill>
                <a:srgbClr val="000000"/>
              </a:solidFill>
              <a:effectLst/>
              <a:uFillTx/>
              <a:latin typeface="Arial"/>
            </a:endParaRPr>
          </a:p>
          <a:p>
            <a:pPr>
              <a:tabLst>
                <a:tab algn="l" pos="0"/>
                <a:tab algn="l" pos="787320"/>
                <a:tab algn="l" pos="1574640"/>
                <a:tab algn="l" pos="2362320"/>
                <a:tab algn="l" pos="3149640"/>
                <a:tab algn="l" pos="3936960"/>
                <a:tab algn="l" pos="4724280"/>
                <a:tab algn="l" pos="5511960"/>
                <a:tab algn="l" pos="6299280"/>
                <a:tab algn="l" pos="7086600"/>
                <a:tab algn="l" pos="7873920"/>
                <a:tab algn="l" pos="8661240"/>
                <a:tab algn="l" pos="9448920"/>
                <a:tab algn="l" pos="10236240"/>
              </a:tabLst>
            </a:pPr>
            <a:r>
              <a:rPr b="0" lang="en-US" sz="800" strike="noStrike" u="none">
                <a:solidFill>
                  <a:srgbClr val="000000"/>
                </a:solidFill>
                <a:effectLst/>
                <a:uFillTx/>
                <a:latin typeface="Arial"/>
              </a:rPr>
              <a:t>First Data Corp</a:t>
            </a:r>
            <a:endParaRPr b="0" lang="en-US" sz="800" strike="noStrike" u="none">
              <a:solidFill>
                <a:srgbClr val="000000"/>
              </a:solidFill>
              <a:effectLst/>
              <a:uFillTx/>
              <a:latin typeface="Arial"/>
            </a:endParaRPr>
          </a:p>
          <a:p>
            <a:pPr>
              <a:tabLst>
                <a:tab algn="l" pos="0"/>
                <a:tab algn="l" pos="787320"/>
                <a:tab algn="l" pos="1574640"/>
                <a:tab algn="l" pos="2362320"/>
                <a:tab algn="l" pos="3149640"/>
                <a:tab algn="l" pos="3936960"/>
                <a:tab algn="l" pos="4724280"/>
                <a:tab algn="l" pos="5511960"/>
                <a:tab algn="l" pos="6299280"/>
                <a:tab algn="l" pos="7086600"/>
                <a:tab algn="l" pos="7873920"/>
                <a:tab algn="l" pos="8661240"/>
                <a:tab algn="l" pos="9448920"/>
                <a:tab algn="l" pos="10236240"/>
              </a:tabLst>
            </a:pPr>
            <a:r>
              <a:rPr b="0" lang="en-US" sz="800" strike="noStrike" u="none">
                <a:solidFill>
                  <a:srgbClr val="000000"/>
                </a:solidFill>
                <a:effectLst/>
                <a:uFillTx/>
                <a:latin typeface="Arial"/>
              </a:rPr>
              <a:t>GE Capital Info Tech Solutions</a:t>
            </a:r>
            <a:endParaRPr b="0" lang="en-US" sz="800" strike="noStrike" u="none">
              <a:solidFill>
                <a:srgbClr val="000000"/>
              </a:solidFill>
              <a:effectLst/>
              <a:uFillTx/>
              <a:latin typeface="Arial"/>
            </a:endParaRPr>
          </a:p>
          <a:p>
            <a:pPr>
              <a:tabLst>
                <a:tab algn="l" pos="0"/>
                <a:tab algn="l" pos="787320"/>
                <a:tab algn="l" pos="1574640"/>
                <a:tab algn="l" pos="2362320"/>
                <a:tab algn="l" pos="3149640"/>
                <a:tab algn="l" pos="3936960"/>
                <a:tab algn="l" pos="4724280"/>
                <a:tab algn="l" pos="5511960"/>
                <a:tab algn="l" pos="6299280"/>
                <a:tab algn="l" pos="7086600"/>
                <a:tab algn="l" pos="7873920"/>
                <a:tab algn="l" pos="8661240"/>
                <a:tab algn="l" pos="9448920"/>
                <a:tab algn="l" pos="10236240"/>
              </a:tabLst>
            </a:pPr>
            <a:r>
              <a:rPr b="0" lang="en-US" sz="800" strike="noStrike" u="none">
                <a:solidFill>
                  <a:srgbClr val="000000"/>
                </a:solidFill>
                <a:effectLst/>
                <a:uFillTx/>
                <a:latin typeface="Arial"/>
              </a:rPr>
              <a:t>Getronics</a:t>
            </a:r>
            <a:endParaRPr b="0" lang="en-US" sz="800" strike="noStrike" u="none">
              <a:solidFill>
                <a:srgbClr val="000000"/>
              </a:solidFill>
              <a:effectLst/>
              <a:uFillTx/>
              <a:latin typeface="Arial"/>
            </a:endParaRPr>
          </a:p>
          <a:p>
            <a:pPr>
              <a:tabLst>
                <a:tab algn="l" pos="0"/>
                <a:tab algn="l" pos="787320"/>
                <a:tab algn="l" pos="1574640"/>
                <a:tab algn="l" pos="2362320"/>
                <a:tab algn="l" pos="3149640"/>
                <a:tab algn="l" pos="3936960"/>
                <a:tab algn="l" pos="4724280"/>
                <a:tab algn="l" pos="5511960"/>
                <a:tab algn="l" pos="6299280"/>
                <a:tab algn="l" pos="7086600"/>
                <a:tab algn="l" pos="7873920"/>
                <a:tab algn="l" pos="8661240"/>
                <a:tab algn="l" pos="9448920"/>
                <a:tab algn="l" pos="10236240"/>
              </a:tabLst>
            </a:pPr>
            <a:r>
              <a:rPr b="0" lang="en-US" sz="800" strike="noStrike" u="none">
                <a:solidFill>
                  <a:srgbClr val="000000"/>
                </a:solidFill>
                <a:effectLst/>
                <a:uFillTx/>
                <a:latin typeface="Arial"/>
              </a:rPr>
              <a:t>IBM</a:t>
            </a:r>
            <a:endParaRPr b="0" lang="en-US" sz="800" strike="noStrike" u="none">
              <a:solidFill>
                <a:srgbClr val="000000"/>
              </a:solidFill>
              <a:effectLst/>
              <a:uFillTx/>
              <a:latin typeface="Arial"/>
            </a:endParaRPr>
          </a:p>
          <a:p>
            <a:pPr>
              <a:tabLst>
                <a:tab algn="l" pos="0"/>
                <a:tab algn="l" pos="787320"/>
                <a:tab algn="l" pos="1574640"/>
                <a:tab algn="l" pos="2362320"/>
                <a:tab algn="l" pos="3149640"/>
                <a:tab algn="l" pos="3936960"/>
                <a:tab algn="l" pos="4724280"/>
                <a:tab algn="l" pos="5511960"/>
                <a:tab algn="l" pos="6299280"/>
                <a:tab algn="l" pos="7086600"/>
                <a:tab algn="l" pos="7873920"/>
                <a:tab algn="l" pos="8661240"/>
                <a:tab algn="l" pos="9448920"/>
                <a:tab algn="l" pos="10236240"/>
              </a:tabLst>
            </a:pPr>
            <a:r>
              <a:rPr b="0" lang="en-US" sz="800" strike="noStrike" u="none">
                <a:solidFill>
                  <a:srgbClr val="000000"/>
                </a:solidFill>
                <a:effectLst/>
                <a:uFillTx/>
                <a:latin typeface="Arial"/>
              </a:rPr>
              <a:t>Keane</a:t>
            </a:r>
            <a:endParaRPr b="0" lang="en-US" sz="800" strike="noStrike" u="none">
              <a:solidFill>
                <a:srgbClr val="000000"/>
              </a:solidFill>
              <a:effectLst/>
              <a:uFillTx/>
              <a:latin typeface="Arial"/>
            </a:endParaRPr>
          </a:p>
          <a:p>
            <a:pPr>
              <a:tabLst>
                <a:tab algn="l" pos="0"/>
                <a:tab algn="l" pos="787320"/>
                <a:tab algn="l" pos="1574640"/>
                <a:tab algn="l" pos="2362320"/>
                <a:tab algn="l" pos="3149640"/>
                <a:tab algn="l" pos="3936960"/>
                <a:tab algn="l" pos="4724280"/>
                <a:tab algn="l" pos="5511960"/>
                <a:tab algn="l" pos="6299280"/>
                <a:tab algn="l" pos="7086600"/>
                <a:tab algn="l" pos="7873920"/>
                <a:tab algn="l" pos="8661240"/>
                <a:tab algn="l" pos="9448920"/>
                <a:tab algn="l" pos="10236240"/>
              </a:tabLst>
            </a:pPr>
            <a:r>
              <a:rPr b="0" lang="en-US" sz="800" strike="noStrike" u="none">
                <a:solidFill>
                  <a:srgbClr val="000000"/>
                </a:solidFill>
                <a:effectLst/>
                <a:uFillTx/>
                <a:latin typeface="Arial"/>
              </a:rPr>
              <a:t>KPMG</a:t>
            </a:r>
            <a:endParaRPr b="0" lang="en-US" sz="800" strike="noStrike" u="none">
              <a:solidFill>
                <a:srgbClr val="000000"/>
              </a:solidFill>
              <a:effectLst/>
              <a:uFillTx/>
              <a:latin typeface="Arial"/>
            </a:endParaRPr>
          </a:p>
          <a:p>
            <a:pPr>
              <a:tabLst>
                <a:tab algn="l" pos="0"/>
                <a:tab algn="l" pos="787320"/>
                <a:tab algn="l" pos="1574640"/>
                <a:tab algn="l" pos="2362320"/>
                <a:tab algn="l" pos="3149640"/>
                <a:tab algn="l" pos="3936960"/>
                <a:tab algn="l" pos="4724280"/>
                <a:tab algn="l" pos="5511960"/>
                <a:tab algn="l" pos="6299280"/>
                <a:tab algn="l" pos="7086600"/>
                <a:tab algn="l" pos="7873920"/>
                <a:tab algn="l" pos="8661240"/>
                <a:tab algn="l" pos="9448920"/>
                <a:tab algn="l" pos="10236240"/>
              </a:tabLst>
            </a:pPr>
            <a:r>
              <a:rPr b="0" lang="en-US" sz="800" strike="noStrike" u="none">
                <a:solidFill>
                  <a:srgbClr val="000000"/>
                </a:solidFill>
                <a:effectLst/>
                <a:uFillTx/>
                <a:latin typeface="Arial"/>
              </a:rPr>
              <a:t>Microage</a:t>
            </a:r>
            <a:endParaRPr b="0" lang="en-US" sz="800" strike="noStrike" u="none">
              <a:solidFill>
                <a:srgbClr val="000000"/>
              </a:solidFill>
              <a:effectLst/>
              <a:uFillTx/>
              <a:latin typeface="Arial"/>
            </a:endParaRPr>
          </a:p>
          <a:p>
            <a:pPr>
              <a:tabLst>
                <a:tab algn="l" pos="0"/>
                <a:tab algn="l" pos="787320"/>
                <a:tab algn="l" pos="1574640"/>
                <a:tab algn="l" pos="2362320"/>
                <a:tab algn="l" pos="3149640"/>
                <a:tab algn="l" pos="3936960"/>
                <a:tab algn="l" pos="4724280"/>
                <a:tab algn="l" pos="5511960"/>
                <a:tab algn="l" pos="6299280"/>
                <a:tab algn="l" pos="7086600"/>
                <a:tab algn="l" pos="7873920"/>
                <a:tab algn="l" pos="8661240"/>
                <a:tab algn="l" pos="9448920"/>
                <a:tab algn="l" pos="10236240"/>
              </a:tabLst>
            </a:pPr>
            <a:r>
              <a:rPr b="0" lang="en-US" sz="800" strike="noStrike" u="none">
                <a:solidFill>
                  <a:srgbClr val="000000"/>
                </a:solidFill>
                <a:effectLst/>
                <a:uFillTx/>
                <a:latin typeface="Arial"/>
              </a:rPr>
              <a:t>National Data Corp</a:t>
            </a:r>
            <a:endParaRPr b="0" lang="en-US" sz="800" strike="noStrike" u="none">
              <a:solidFill>
                <a:srgbClr val="000000"/>
              </a:solidFill>
              <a:effectLst/>
              <a:uFillTx/>
              <a:latin typeface="Arial"/>
            </a:endParaRPr>
          </a:p>
          <a:p>
            <a:pPr>
              <a:tabLst>
                <a:tab algn="l" pos="0"/>
                <a:tab algn="l" pos="787320"/>
                <a:tab algn="l" pos="1574640"/>
                <a:tab algn="l" pos="2362320"/>
                <a:tab algn="l" pos="3149640"/>
                <a:tab algn="l" pos="3936960"/>
                <a:tab algn="l" pos="4724280"/>
                <a:tab algn="l" pos="5511960"/>
                <a:tab algn="l" pos="6299280"/>
                <a:tab algn="l" pos="7086600"/>
                <a:tab algn="l" pos="7873920"/>
                <a:tab algn="l" pos="8661240"/>
                <a:tab algn="l" pos="9448920"/>
                <a:tab algn="l" pos="10236240"/>
              </a:tabLst>
            </a:pPr>
            <a:r>
              <a:rPr b="0" lang="en-US" sz="800" strike="noStrike" u="none">
                <a:solidFill>
                  <a:srgbClr val="000000"/>
                </a:solidFill>
                <a:effectLst/>
                <a:uFillTx/>
                <a:latin typeface="Arial"/>
              </a:rPr>
              <a:t>NCR</a:t>
            </a:r>
            <a:endParaRPr b="0" lang="en-US" sz="800" strike="noStrike" u="none">
              <a:solidFill>
                <a:srgbClr val="000000"/>
              </a:solidFill>
              <a:effectLst/>
              <a:uFillTx/>
              <a:latin typeface="Arial"/>
            </a:endParaRPr>
          </a:p>
          <a:p>
            <a:pPr>
              <a:tabLst>
                <a:tab algn="l" pos="0"/>
                <a:tab algn="l" pos="787320"/>
                <a:tab algn="l" pos="1574640"/>
                <a:tab algn="l" pos="2362320"/>
                <a:tab algn="l" pos="3149640"/>
                <a:tab algn="l" pos="3936960"/>
                <a:tab algn="l" pos="4724280"/>
                <a:tab algn="l" pos="5511960"/>
                <a:tab algn="l" pos="6299280"/>
                <a:tab algn="l" pos="7086600"/>
                <a:tab algn="l" pos="7873920"/>
                <a:tab algn="l" pos="8661240"/>
                <a:tab algn="l" pos="9448920"/>
                <a:tab algn="l" pos="10236240"/>
              </a:tabLst>
            </a:pPr>
            <a:r>
              <a:rPr b="0" lang="en-US" sz="800" strike="noStrike" u="none">
                <a:solidFill>
                  <a:srgbClr val="000000"/>
                </a:solidFill>
                <a:effectLst/>
                <a:uFillTx/>
                <a:latin typeface="Arial"/>
              </a:rPr>
              <a:t>Network Appliance</a:t>
            </a:r>
            <a:endParaRPr b="0" lang="en-US" sz="800" strike="noStrike" u="none">
              <a:solidFill>
                <a:srgbClr val="000000"/>
              </a:solidFill>
              <a:effectLst/>
              <a:uFillTx/>
              <a:latin typeface="Arial"/>
            </a:endParaRPr>
          </a:p>
          <a:p>
            <a:pPr>
              <a:tabLst>
                <a:tab algn="l" pos="0"/>
                <a:tab algn="l" pos="787320"/>
                <a:tab algn="l" pos="1574640"/>
                <a:tab algn="l" pos="2362320"/>
                <a:tab algn="l" pos="3149640"/>
                <a:tab algn="l" pos="3936960"/>
                <a:tab algn="l" pos="4724280"/>
                <a:tab algn="l" pos="5511960"/>
                <a:tab algn="l" pos="6299280"/>
                <a:tab algn="l" pos="7086600"/>
                <a:tab algn="l" pos="7873920"/>
                <a:tab algn="l" pos="8661240"/>
                <a:tab algn="l" pos="9448920"/>
                <a:tab algn="l" pos="10236240"/>
              </a:tabLst>
            </a:pPr>
            <a:r>
              <a:rPr b="0" lang="en-US" sz="800" strike="noStrike" u="none">
                <a:solidFill>
                  <a:srgbClr val="000000"/>
                </a:solidFill>
                <a:effectLst/>
                <a:uFillTx/>
                <a:latin typeface="Arial"/>
              </a:rPr>
              <a:t>Nova</a:t>
            </a:r>
            <a:endParaRPr b="0" lang="en-US" sz="800" strike="noStrike" u="none">
              <a:solidFill>
                <a:srgbClr val="000000"/>
              </a:solidFill>
              <a:effectLst/>
              <a:uFillTx/>
              <a:latin typeface="Arial"/>
            </a:endParaRPr>
          </a:p>
          <a:p>
            <a:pPr>
              <a:tabLst>
                <a:tab algn="l" pos="0"/>
                <a:tab algn="l" pos="787320"/>
                <a:tab algn="l" pos="1574640"/>
                <a:tab algn="l" pos="2362320"/>
                <a:tab algn="l" pos="3149640"/>
                <a:tab algn="l" pos="3936960"/>
                <a:tab algn="l" pos="4724280"/>
                <a:tab algn="l" pos="5511960"/>
                <a:tab algn="l" pos="6299280"/>
                <a:tab algn="l" pos="7086600"/>
                <a:tab algn="l" pos="7873920"/>
                <a:tab algn="l" pos="8661240"/>
                <a:tab algn="l" pos="9448920"/>
                <a:tab algn="l" pos="10236240"/>
              </a:tabLst>
            </a:pPr>
            <a:r>
              <a:rPr b="0" lang="en-US" sz="800" strike="noStrike" u="none">
                <a:solidFill>
                  <a:srgbClr val="000000"/>
                </a:solidFill>
                <a:effectLst/>
                <a:uFillTx/>
                <a:latin typeface="Arial"/>
              </a:rPr>
              <a:t>Perot Systems</a:t>
            </a:r>
            <a:endParaRPr b="0" lang="en-US" sz="800" strike="noStrike" u="none">
              <a:solidFill>
                <a:srgbClr val="000000"/>
              </a:solidFill>
              <a:effectLst/>
              <a:uFillTx/>
              <a:latin typeface="Arial"/>
            </a:endParaRPr>
          </a:p>
          <a:p>
            <a:pPr>
              <a:tabLst>
                <a:tab algn="l" pos="0"/>
                <a:tab algn="l" pos="787320"/>
                <a:tab algn="l" pos="1574640"/>
                <a:tab algn="l" pos="2362320"/>
                <a:tab algn="l" pos="3149640"/>
                <a:tab algn="l" pos="3936960"/>
                <a:tab algn="l" pos="4724280"/>
                <a:tab algn="l" pos="5511960"/>
                <a:tab algn="l" pos="6299280"/>
                <a:tab algn="l" pos="7086600"/>
                <a:tab algn="l" pos="7873920"/>
                <a:tab algn="l" pos="8661240"/>
                <a:tab algn="l" pos="9448920"/>
                <a:tab algn="l" pos="10236240"/>
              </a:tabLst>
            </a:pPr>
            <a:r>
              <a:rPr b="0" lang="en-US" sz="800" strike="noStrike" u="none">
                <a:solidFill>
                  <a:srgbClr val="000000"/>
                </a:solidFill>
                <a:effectLst/>
                <a:uFillTx/>
                <a:latin typeface="Arial"/>
              </a:rPr>
              <a:t>PWC</a:t>
            </a:r>
            <a:endParaRPr b="0" lang="en-US" sz="800" strike="noStrike" u="none">
              <a:solidFill>
                <a:srgbClr val="000000"/>
              </a:solidFill>
              <a:effectLst/>
              <a:uFillTx/>
              <a:latin typeface="Arial"/>
            </a:endParaRPr>
          </a:p>
          <a:p>
            <a:pPr>
              <a:tabLst>
                <a:tab algn="l" pos="0"/>
                <a:tab algn="l" pos="787320"/>
                <a:tab algn="l" pos="1574640"/>
                <a:tab algn="l" pos="2362320"/>
                <a:tab algn="l" pos="3149640"/>
                <a:tab algn="l" pos="3936960"/>
                <a:tab algn="l" pos="4724280"/>
                <a:tab algn="l" pos="5511960"/>
                <a:tab algn="l" pos="6299280"/>
                <a:tab algn="l" pos="7086600"/>
                <a:tab algn="l" pos="7873920"/>
                <a:tab algn="l" pos="8661240"/>
                <a:tab algn="l" pos="9448920"/>
                <a:tab algn="l" pos="10236240"/>
              </a:tabLst>
            </a:pPr>
            <a:r>
              <a:rPr b="0" lang="en-US" sz="800" strike="noStrike" u="none">
                <a:solidFill>
                  <a:srgbClr val="000000"/>
                </a:solidFill>
                <a:effectLst/>
                <a:uFillTx/>
                <a:latin typeface="Arial"/>
              </a:rPr>
              <a:t>Renaissance</a:t>
            </a:r>
            <a:endParaRPr b="0" lang="en-US" sz="800" strike="noStrike" u="none">
              <a:solidFill>
                <a:srgbClr val="000000"/>
              </a:solidFill>
              <a:effectLst/>
              <a:uFillTx/>
              <a:latin typeface="Arial"/>
            </a:endParaRPr>
          </a:p>
          <a:p>
            <a:pPr>
              <a:tabLst>
                <a:tab algn="l" pos="0"/>
                <a:tab algn="l" pos="787320"/>
                <a:tab algn="l" pos="1574640"/>
                <a:tab algn="l" pos="2362320"/>
                <a:tab algn="l" pos="3149640"/>
                <a:tab algn="l" pos="3936960"/>
                <a:tab algn="l" pos="4724280"/>
                <a:tab algn="l" pos="5511960"/>
                <a:tab algn="l" pos="6299280"/>
                <a:tab algn="l" pos="7086600"/>
                <a:tab algn="l" pos="7873920"/>
                <a:tab algn="l" pos="8661240"/>
                <a:tab algn="l" pos="9448920"/>
                <a:tab algn="l" pos="10236240"/>
              </a:tabLst>
            </a:pPr>
            <a:r>
              <a:rPr b="0" lang="en-US" sz="800" strike="noStrike" u="none">
                <a:solidFill>
                  <a:srgbClr val="000000"/>
                </a:solidFill>
                <a:effectLst/>
                <a:uFillTx/>
                <a:latin typeface="Arial"/>
              </a:rPr>
              <a:t>SAIC/Telcordia</a:t>
            </a:r>
            <a:endParaRPr b="0" lang="en-US" sz="800" strike="noStrike" u="none">
              <a:solidFill>
                <a:srgbClr val="000000"/>
              </a:solidFill>
              <a:effectLst/>
              <a:uFillTx/>
              <a:latin typeface="Arial"/>
            </a:endParaRPr>
          </a:p>
          <a:p>
            <a:pPr>
              <a:tabLst>
                <a:tab algn="l" pos="0"/>
                <a:tab algn="l" pos="787320"/>
                <a:tab algn="l" pos="1574640"/>
                <a:tab algn="l" pos="2362320"/>
                <a:tab algn="l" pos="3149640"/>
                <a:tab algn="l" pos="3936960"/>
                <a:tab algn="l" pos="4724280"/>
                <a:tab algn="l" pos="5511960"/>
                <a:tab algn="l" pos="6299280"/>
                <a:tab algn="l" pos="7086600"/>
                <a:tab algn="l" pos="7873920"/>
                <a:tab algn="l" pos="8661240"/>
                <a:tab algn="l" pos="9448920"/>
                <a:tab algn="l" pos="10236240"/>
              </a:tabLst>
            </a:pPr>
            <a:r>
              <a:rPr b="0" lang="en-US" sz="800" strike="noStrike" u="none">
                <a:solidFill>
                  <a:srgbClr val="000000"/>
                </a:solidFill>
                <a:effectLst/>
                <a:uFillTx/>
                <a:latin typeface="Arial"/>
              </a:rPr>
              <a:t>Sykes</a:t>
            </a:r>
            <a:endParaRPr b="0" lang="en-US" sz="800" strike="noStrike" u="none">
              <a:solidFill>
                <a:srgbClr val="000000"/>
              </a:solidFill>
              <a:effectLst/>
              <a:uFillTx/>
              <a:latin typeface="Arial"/>
            </a:endParaRPr>
          </a:p>
          <a:p>
            <a:pPr>
              <a:tabLst>
                <a:tab algn="l" pos="0"/>
                <a:tab algn="l" pos="787320"/>
                <a:tab algn="l" pos="1574640"/>
                <a:tab algn="l" pos="2362320"/>
                <a:tab algn="l" pos="3149640"/>
                <a:tab algn="l" pos="3936960"/>
                <a:tab algn="l" pos="4724280"/>
                <a:tab algn="l" pos="5511960"/>
                <a:tab algn="l" pos="6299280"/>
                <a:tab algn="l" pos="7086600"/>
                <a:tab algn="l" pos="7873920"/>
                <a:tab algn="l" pos="8661240"/>
                <a:tab algn="l" pos="9448920"/>
                <a:tab algn="l" pos="10236240"/>
              </a:tabLst>
            </a:pPr>
            <a:r>
              <a:rPr b="0" lang="en-US" sz="800" strike="noStrike" u="none">
                <a:solidFill>
                  <a:srgbClr val="000000"/>
                </a:solidFill>
                <a:effectLst/>
                <a:uFillTx/>
                <a:latin typeface="Arial"/>
              </a:rPr>
              <a:t>Teletech Holdings</a:t>
            </a:r>
            <a:endParaRPr b="0" lang="en-US" sz="800" strike="noStrike" u="none">
              <a:solidFill>
                <a:srgbClr val="000000"/>
              </a:solidFill>
              <a:effectLst/>
              <a:uFillTx/>
              <a:latin typeface="Arial"/>
            </a:endParaRPr>
          </a:p>
          <a:p>
            <a:pPr>
              <a:tabLst>
                <a:tab algn="l" pos="0"/>
                <a:tab algn="l" pos="787320"/>
                <a:tab algn="l" pos="1574640"/>
                <a:tab algn="l" pos="2362320"/>
                <a:tab algn="l" pos="3149640"/>
                <a:tab algn="l" pos="3936960"/>
                <a:tab algn="l" pos="4724280"/>
                <a:tab algn="l" pos="5511960"/>
                <a:tab algn="l" pos="6299280"/>
                <a:tab algn="l" pos="7086600"/>
                <a:tab algn="l" pos="7873920"/>
                <a:tab algn="l" pos="8661240"/>
                <a:tab algn="l" pos="9448920"/>
                <a:tab algn="l" pos="10236240"/>
              </a:tabLst>
            </a:pPr>
            <a:r>
              <a:rPr b="0" lang="en-US" sz="800" strike="noStrike" u="none">
                <a:solidFill>
                  <a:srgbClr val="000000"/>
                </a:solidFill>
                <a:effectLst/>
                <a:uFillTx/>
                <a:latin typeface="Arial"/>
              </a:rPr>
              <a:t>Unisys</a:t>
            </a:r>
            <a:endParaRPr b="0" lang="en-US" sz="800" strike="noStrike" u="none">
              <a:solidFill>
                <a:srgbClr val="000000"/>
              </a:solidFill>
              <a:effectLst/>
              <a:uFillTx/>
              <a:latin typeface="Arial"/>
            </a:endParaRPr>
          </a:p>
        </p:txBody>
      </p:sp>
      <p:sp>
        <p:nvSpPr>
          <p:cNvPr id="972" name=""/>
          <p:cNvSpPr/>
          <p:nvPr/>
        </p:nvSpPr>
        <p:spPr>
          <a:xfrm>
            <a:off x="896760" y="4286160"/>
            <a:ext cx="4519800" cy="0"/>
          </a:xfrm>
          <a:prstGeom prst="line">
            <a:avLst/>
          </a:prstGeom>
          <a:ln cap="rnd" w="12600">
            <a:solidFill>
              <a:srgbClr val="000000"/>
            </a:solidFill>
            <a:custDash>
              <a:ds d="100000" sp="1000"/>
            </a:custDash>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grpSp>
        <p:nvGrpSpPr>
          <p:cNvPr id="973" name=""/>
          <p:cNvGrpSpPr/>
          <p:nvPr/>
        </p:nvGrpSpPr>
        <p:grpSpPr>
          <a:xfrm>
            <a:off x="4519440" y="5474880"/>
            <a:ext cx="123840" cy="104760"/>
            <a:chOff x="4519440" y="5474880"/>
            <a:chExt cx="123840" cy="104760"/>
          </a:xfrm>
        </p:grpSpPr>
        <p:sp>
          <p:nvSpPr>
            <p:cNvPr id="974" name=""/>
            <p:cNvSpPr/>
            <p:nvPr/>
          </p:nvSpPr>
          <p:spPr>
            <a:xfrm flipV="1">
              <a:off x="4528800" y="5474880"/>
              <a:ext cx="100080" cy="104760"/>
            </a:xfrm>
            <a:prstGeom prst="line">
              <a:avLst/>
            </a:prstGeom>
            <a:ln w="57240">
              <a:solidFill>
                <a:srgbClr val="ffffff"/>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975" name=""/>
            <p:cNvSpPr/>
            <p:nvPr/>
          </p:nvSpPr>
          <p:spPr>
            <a:xfrm flipV="1">
              <a:off x="4519440" y="5494320"/>
              <a:ext cx="71280" cy="71280"/>
            </a:xfrm>
            <a:prstGeom prst="line">
              <a:avLst/>
            </a:prstGeom>
            <a:ln w="9360">
              <a:solidFill>
                <a:srgbClr val="000000"/>
              </a:solidFill>
              <a:miter/>
            </a:ln>
          </p:spPr>
          <p:style>
            <a:lnRef idx="0"/>
            <a:fillRef idx="0"/>
            <a:effectRef idx="0"/>
            <a:fontRef idx="minor"/>
          </p:style>
          <p:txBody>
            <a:bodyPr lIns="90000" rIns="90000" tIns="24480" bIns="24480" anchor="ctr">
              <a:noAutofit/>
            </a:bodyPr>
            <a:p>
              <a:endParaRPr b="0" lang="en-US" sz="2400" strike="noStrike" u="none">
                <a:solidFill>
                  <a:srgbClr val="000000"/>
                </a:solidFill>
                <a:effectLst/>
                <a:uFillTx/>
                <a:latin typeface="Arial"/>
              </a:endParaRPr>
            </a:p>
          </p:txBody>
        </p:sp>
        <p:sp>
          <p:nvSpPr>
            <p:cNvPr id="976" name=""/>
            <p:cNvSpPr/>
            <p:nvPr/>
          </p:nvSpPr>
          <p:spPr>
            <a:xfrm flipV="1">
              <a:off x="4571640" y="5494320"/>
              <a:ext cx="71640" cy="71280"/>
            </a:xfrm>
            <a:prstGeom prst="line">
              <a:avLst/>
            </a:prstGeom>
            <a:ln w="9360">
              <a:solidFill>
                <a:srgbClr val="000000"/>
              </a:solidFill>
              <a:miter/>
            </a:ln>
          </p:spPr>
          <p:style>
            <a:lnRef idx="0"/>
            <a:fillRef idx="0"/>
            <a:effectRef idx="0"/>
            <a:fontRef idx="minor"/>
          </p:style>
          <p:txBody>
            <a:bodyPr lIns="90000" rIns="90000" tIns="24480" bIns="24480" anchor="ctr">
              <a:noAutofit/>
            </a:bodyPr>
            <a:p>
              <a:endParaRPr b="0" lang="en-US" sz="2400" strike="noStrike" u="none">
                <a:solidFill>
                  <a:srgbClr val="000000"/>
                </a:solidFill>
                <a:effectLst/>
                <a:uFillTx/>
                <a:latin typeface="Arial"/>
              </a:endParaRPr>
            </a:p>
          </p:txBody>
        </p:sp>
      </p:grpSp>
      <p:grpSp>
        <p:nvGrpSpPr>
          <p:cNvPr id="977" name=""/>
          <p:cNvGrpSpPr/>
          <p:nvPr/>
        </p:nvGrpSpPr>
        <p:grpSpPr>
          <a:xfrm>
            <a:off x="5072040" y="5479560"/>
            <a:ext cx="123840" cy="104760"/>
            <a:chOff x="5072040" y="5479560"/>
            <a:chExt cx="123840" cy="104760"/>
          </a:xfrm>
        </p:grpSpPr>
        <p:sp>
          <p:nvSpPr>
            <p:cNvPr id="978" name=""/>
            <p:cNvSpPr/>
            <p:nvPr/>
          </p:nvSpPr>
          <p:spPr>
            <a:xfrm flipV="1">
              <a:off x="5081400" y="5479560"/>
              <a:ext cx="100080" cy="104760"/>
            </a:xfrm>
            <a:prstGeom prst="line">
              <a:avLst/>
            </a:prstGeom>
            <a:ln w="57240">
              <a:solidFill>
                <a:srgbClr val="ffffff"/>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979" name=""/>
            <p:cNvSpPr/>
            <p:nvPr/>
          </p:nvSpPr>
          <p:spPr>
            <a:xfrm flipV="1">
              <a:off x="5072040" y="5499000"/>
              <a:ext cx="71280" cy="71280"/>
            </a:xfrm>
            <a:prstGeom prst="line">
              <a:avLst/>
            </a:prstGeom>
            <a:ln w="9360">
              <a:solidFill>
                <a:srgbClr val="000000"/>
              </a:solidFill>
              <a:miter/>
            </a:ln>
          </p:spPr>
          <p:style>
            <a:lnRef idx="0"/>
            <a:fillRef idx="0"/>
            <a:effectRef idx="0"/>
            <a:fontRef idx="minor"/>
          </p:style>
          <p:txBody>
            <a:bodyPr lIns="90000" rIns="90000" tIns="24480" bIns="24480" anchor="ctr">
              <a:noAutofit/>
            </a:bodyPr>
            <a:p>
              <a:endParaRPr b="0" lang="en-US" sz="2400" strike="noStrike" u="none">
                <a:solidFill>
                  <a:srgbClr val="000000"/>
                </a:solidFill>
                <a:effectLst/>
                <a:uFillTx/>
                <a:latin typeface="Arial"/>
              </a:endParaRPr>
            </a:p>
          </p:txBody>
        </p:sp>
        <p:sp>
          <p:nvSpPr>
            <p:cNvPr id="980" name=""/>
            <p:cNvSpPr/>
            <p:nvPr/>
          </p:nvSpPr>
          <p:spPr>
            <a:xfrm flipV="1">
              <a:off x="5124240" y="5499000"/>
              <a:ext cx="71640" cy="71280"/>
            </a:xfrm>
            <a:prstGeom prst="line">
              <a:avLst/>
            </a:prstGeom>
            <a:ln w="9360">
              <a:solidFill>
                <a:srgbClr val="000000"/>
              </a:solidFill>
              <a:miter/>
            </a:ln>
          </p:spPr>
          <p:style>
            <a:lnRef idx="0"/>
            <a:fillRef idx="0"/>
            <a:effectRef idx="0"/>
            <a:fontRef idx="minor"/>
          </p:style>
          <p:txBody>
            <a:bodyPr lIns="90000" rIns="90000" tIns="24480" bIns="24480" anchor="ctr">
              <a:noAutofit/>
            </a:bodyPr>
            <a:p>
              <a:endParaRPr b="0" lang="en-US" sz="2400" strike="noStrike" u="none">
                <a:solidFill>
                  <a:srgbClr val="000000"/>
                </a:solidFill>
                <a:effectLst/>
                <a:uFillTx/>
                <a:latin typeface="Arial"/>
              </a:endParaRPr>
            </a:p>
          </p:txBody>
        </p:sp>
      </p:grpSp>
      <p:sp>
        <p:nvSpPr>
          <p:cNvPr id="981" name=""/>
          <p:cNvSpPr/>
          <p:nvPr/>
        </p:nvSpPr>
        <p:spPr>
          <a:xfrm>
            <a:off x="5419800" y="1212840"/>
            <a:ext cx="0" cy="4343400"/>
          </a:xfrm>
          <a:prstGeom prst="line">
            <a:avLst/>
          </a:prstGeom>
          <a:ln w="1908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982" name=""/>
          <p:cNvSpPr/>
          <p:nvPr/>
        </p:nvSpPr>
        <p:spPr>
          <a:xfrm>
            <a:off x="911160" y="1212840"/>
            <a:ext cx="4505400" cy="0"/>
          </a:xfrm>
          <a:prstGeom prst="line">
            <a:avLst/>
          </a:prstGeom>
          <a:ln w="1908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graphicFrame>
        <p:nvGraphicFramePr>
          <p:cNvPr id="983" name=""/>
          <p:cNvGraphicFramePr/>
          <p:nvPr/>
        </p:nvGraphicFramePr>
        <p:xfrm>
          <a:off x="888840" y="1031760"/>
          <a:ext cx="4768920" cy="4864320"/>
        </p:xfrm>
        <a:graphic>
          <a:graphicData uri="http://schemas.openxmlformats.org/presentationml/2006/ole">
            <p:oleObj r:id="rId1" spid="">
              <p:embed/>
              <p:pic>
                <p:nvPicPr>
                  <p:cNvPr id="984" name="" descr=""/>
                  <p:cNvPicPr/>
                  <p:nvPr/>
                </p:nvPicPr>
                <p:blipFill>
                  <a:blip r:embed="rId2"/>
                  <a:stretch/>
                </p:blipFill>
                <p:spPr>
                  <a:xfrm>
                    <a:off x="888840" y="1031760"/>
                    <a:ext cx="4768920" cy="4864320"/>
                  </a:xfrm>
                  <a:prstGeom prst="rect">
                    <a:avLst/>
                  </a:prstGeom>
                  <a:noFill/>
                  <a:ln w="0">
                    <a:noFill/>
                  </a:ln>
                </p:spPr>
              </p:pic>
            </p:oleObj>
          </a:graphicData>
        </a:graphic>
      </p:graphicFrame>
      <p:sp>
        <p:nvSpPr>
          <p:cNvPr id="985" name=""/>
          <p:cNvSpPr/>
          <p:nvPr/>
        </p:nvSpPr>
        <p:spPr>
          <a:xfrm>
            <a:off x="5124600" y="5594760"/>
            <a:ext cx="567720" cy="246600"/>
          </a:xfrm>
          <a:prstGeom prst="rect">
            <a:avLst/>
          </a:prstGeom>
          <a:solidFill>
            <a:srgbClr val="ffffff"/>
          </a:solidFill>
          <a:ln w="0">
            <a:noFill/>
          </a:ln>
        </p:spPr>
        <p:style>
          <a:lnRef idx="0"/>
          <a:fillRef idx="0"/>
          <a:effectRef idx="0"/>
          <a:fontRef idx="minor"/>
        </p:style>
        <p:txBody>
          <a:bodyPr wrap="none" lIns="90000" rIns="90000" tIns="46800" bIns="46800" anchor="ctr">
            <a:spAutoFit/>
          </a:bodyPr>
          <a:p>
            <a:pPr algn="ctr">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90,000</a:t>
            </a:r>
            <a:endParaRPr b="0" lang="en-US" sz="1000" strike="noStrike" u="none">
              <a:solidFill>
                <a:srgbClr val="000000"/>
              </a:solidFill>
              <a:effectLst/>
              <a:uFillTx/>
              <a:latin typeface="Arial"/>
            </a:endParaRPr>
          </a:p>
        </p:txBody>
      </p:sp>
      <p:sp>
        <p:nvSpPr>
          <p:cNvPr id="986" name=""/>
          <p:cNvSpPr/>
          <p:nvPr/>
        </p:nvSpPr>
        <p:spPr>
          <a:xfrm>
            <a:off x="4627800" y="5594760"/>
            <a:ext cx="567720" cy="246600"/>
          </a:xfrm>
          <a:prstGeom prst="rect">
            <a:avLst/>
          </a:prstGeom>
          <a:solidFill>
            <a:srgbClr val="ffffff"/>
          </a:solidFill>
          <a:ln w="0">
            <a:noFill/>
          </a:ln>
        </p:spPr>
        <p:style>
          <a:lnRef idx="0"/>
          <a:fillRef idx="0"/>
          <a:effectRef idx="0"/>
          <a:fontRef idx="minor"/>
        </p:style>
        <p:txBody>
          <a:bodyPr wrap="none" lIns="90000" rIns="90000" tIns="46800" bIns="46800" anchor="ctr">
            <a:spAutoFit/>
          </a:bodyPr>
          <a:p>
            <a:pPr algn="ctr">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18,000</a:t>
            </a:r>
            <a:endParaRPr b="0" lang="en-US" sz="1000" strike="noStrike" u="none">
              <a:solidFill>
                <a:srgbClr val="000000"/>
              </a:solidFill>
              <a:effectLst/>
              <a:uFillTx/>
              <a:latin typeface="Arial"/>
            </a:endParaRPr>
          </a:p>
        </p:txBody>
      </p:sp>
      <p:sp>
        <p:nvSpPr>
          <p:cNvPr id="3" name="PlaceHolder 2"/>
          <p:cNvSpPr>
            <a:spLocks noGrp="1"/>
          </p:cNvSpPr>
          <p:nvPr>
            <p:ph type="sldNum" idx="2"/>
          </p:nvPr>
        </p:nvSpPr>
        <p:spPr/>
        <p:txBody>
          <a:bodyPr/>
          <a:p>
            <a:fld id="{189FCB1E-5CDF-4DF2-90FA-F23BB3CBD0C0}" type="slidenum">
              <a:t>32</a:t>
            </a:fld>
          </a:p>
        </p:txBody>
      </p:sp>
    </p:spTree>
  </p:cSld>
  <mc:AlternateContent>
    <mc:Choice Requires="p14">
      <p:transition spd="slow" p14:dur="2000"/>
    </mc:Choice>
    <mc:Fallback>
      <p:transition spd="slow"/>
    </mc:Fallback>
  </mc:AlternateContent>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987" name=""/>
          <p:cNvSpPr/>
          <p:nvPr/>
        </p:nvSpPr>
        <p:spPr>
          <a:xfrm>
            <a:off x="853920" y="1225440"/>
            <a:ext cx="4152960" cy="2813040"/>
          </a:xfrm>
          <a:prstGeom prst="rect">
            <a:avLst/>
          </a:prstGeom>
          <a:solidFill>
            <a:srgbClr val="d0d0d0"/>
          </a:solidFill>
          <a:ln w="12600">
            <a:solidFill>
              <a:srgbClr val="000000"/>
            </a:solidFill>
            <a:prstDash val="sysDot"/>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graphicFrame>
        <p:nvGraphicFramePr>
          <p:cNvPr id="988" name=""/>
          <p:cNvGraphicFramePr/>
          <p:nvPr/>
        </p:nvGraphicFramePr>
        <p:xfrm>
          <a:off x="136440" y="1073160"/>
          <a:ext cx="5092920" cy="4863960"/>
        </p:xfrm>
        <a:graphic>
          <a:graphicData uri="http://schemas.openxmlformats.org/presentationml/2006/ole">
            <p:oleObj r:id="rId1" spid="">
              <p:embed/>
              <p:pic>
                <p:nvPicPr>
                  <p:cNvPr id="989" name="" descr=""/>
                  <p:cNvPicPr/>
                  <p:nvPr/>
                </p:nvPicPr>
                <p:blipFill>
                  <a:blip r:embed="rId2"/>
                  <a:stretch/>
                </p:blipFill>
                <p:spPr>
                  <a:xfrm>
                    <a:off x="136440" y="1073160"/>
                    <a:ext cx="5092920" cy="4863960"/>
                  </a:xfrm>
                  <a:prstGeom prst="rect">
                    <a:avLst/>
                  </a:prstGeom>
                  <a:noFill/>
                  <a:ln w="0">
                    <a:noFill/>
                  </a:ln>
                </p:spPr>
              </p:pic>
            </p:oleObj>
          </a:graphicData>
        </a:graphic>
      </p:graphicFrame>
      <p:sp>
        <p:nvSpPr>
          <p:cNvPr id="990" name="PlaceHolder 1"/>
          <p:cNvSpPr>
            <a:spLocks noGrp="1"/>
          </p:cNvSpPr>
          <p:nvPr>
            <p:ph type="title"/>
          </p:nvPr>
        </p:nvSpPr>
        <p:spPr>
          <a:xfrm>
            <a:off x="131400" y="229680"/>
            <a:ext cx="7738920" cy="289800"/>
          </a:xfrm>
          <a:prstGeom prst="rect">
            <a:avLst/>
          </a:prstGeom>
          <a:noFill/>
          <a:ln w="0">
            <a:noFill/>
          </a:ln>
        </p:spPr>
        <p:txBody>
          <a:bodyPr lIns="0" rIns="0" tIns="0" bIns="0" anchor="t">
            <a:spAutoFit/>
          </a:bodyPr>
          <a:p>
            <a:pPr indent="0">
              <a:buNone/>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900" strike="noStrike" u="none">
                <a:solidFill>
                  <a:srgbClr val="000000"/>
                </a:solidFill>
                <a:effectLst/>
                <a:uFillTx/>
                <a:latin typeface="Arial"/>
              </a:rPr>
              <a:t>IT SOFTWARE SEGMENT</a:t>
            </a:r>
            <a:endParaRPr b="1" lang="en-US" sz="1900" strike="noStrike" u="none">
              <a:solidFill>
                <a:srgbClr val="000000"/>
              </a:solidFill>
              <a:effectLst/>
              <a:uFillTx/>
              <a:latin typeface="Arial"/>
            </a:endParaRPr>
          </a:p>
        </p:txBody>
      </p:sp>
      <p:sp>
        <p:nvSpPr>
          <p:cNvPr id="991" name="McK Footnote"/>
          <p:cNvSpPr/>
          <p:nvPr/>
        </p:nvSpPr>
        <p:spPr>
          <a:xfrm>
            <a:off x="142920" y="6175800"/>
            <a:ext cx="8555040" cy="366120"/>
          </a:xfrm>
          <a:prstGeom prst="rect">
            <a:avLst/>
          </a:prstGeom>
          <a:noFill/>
          <a:ln w="0">
            <a:noFill/>
          </a:ln>
        </p:spPr>
        <p:style>
          <a:lnRef idx="0"/>
          <a:fillRef idx="0"/>
          <a:effectRef idx="0"/>
          <a:fontRef idx="minor"/>
        </p:style>
        <p:txBody>
          <a:bodyPr lIns="0" rIns="0" tIns="0" bIns="0" anchor="b">
            <a:spAutoFit/>
          </a:bodyPr>
          <a:p>
            <a:pPr marL="622440" indent="-622440">
              <a:spcAft>
                <a:spcPts val="176"/>
              </a:spcAft>
              <a:tabLst>
                <a:tab algn="l" pos="0"/>
                <a:tab algn="r" pos="352440"/>
                <a:tab algn="l" pos="804960"/>
                <a:tab algn="l" pos="1609560"/>
                <a:tab algn="l" pos="2414520"/>
                <a:tab algn="l" pos="3219480"/>
                <a:tab algn="l" pos="4024440"/>
                <a:tab algn="l" pos="4829040"/>
                <a:tab algn="l" pos="5634000"/>
                <a:tab algn="l" pos="6438960"/>
                <a:tab algn="l" pos="7243920"/>
                <a:tab algn="l" pos="8048520"/>
                <a:tab algn="l" pos="8853480"/>
                <a:tab algn="l" pos="9658440"/>
                <a:tab algn="l" pos="10463040"/>
              </a:tabLst>
            </a:pP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Source:</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S&amp;P; Dun &amp; Bradstreet, Compustat; IDC; Gartner Group; Interviews; Company 10-K’s and annual reports; Analyst reports; McKinsey analysis</a:t>
            </a:r>
            <a:endParaRPr b="0" lang="en-US" sz="1200" strike="noStrike" u="none">
              <a:solidFill>
                <a:srgbClr val="000000"/>
              </a:solidFill>
              <a:effectLst/>
              <a:uFillTx/>
              <a:latin typeface="Arial"/>
            </a:endParaRPr>
          </a:p>
        </p:txBody>
      </p:sp>
      <p:grpSp>
        <p:nvGrpSpPr>
          <p:cNvPr id="992" name=""/>
          <p:cNvGrpSpPr/>
          <p:nvPr/>
        </p:nvGrpSpPr>
        <p:grpSpPr>
          <a:xfrm>
            <a:off x="7345440" y="281160"/>
            <a:ext cx="1383840" cy="183240"/>
            <a:chOff x="7345440" y="281160"/>
            <a:chExt cx="1383840" cy="183240"/>
          </a:xfrm>
        </p:grpSpPr>
        <p:sp>
          <p:nvSpPr>
            <p:cNvPr id="993" name=""/>
            <p:cNvSpPr/>
            <p:nvPr/>
          </p:nvSpPr>
          <p:spPr>
            <a:xfrm>
              <a:off x="7345440" y="303480"/>
              <a:ext cx="284040" cy="139680"/>
            </a:xfrm>
            <a:prstGeom prst="rect">
              <a:avLst/>
            </a:prstGeom>
            <a:solidFill>
              <a:srgbClr val="d0d0d0"/>
            </a:solidFill>
            <a:ln w="12600">
              <a:solidFill>
                <a:srgbClr val="000000"/>
              </a:solidFill>
              <a:miter/>
            </a:ln>
          </p:spPr>
          <p:style>
            <a:lnRef idx="0"/>
            <a:fillRef idx="0"/>
            <a:effectRef idx="0"/>
            <a:fontRef idx="minor"/>
          </p:style>
          <p:txBody>
            <a:bodyPr wrap="none" lIns="0" rIns="0" tIns="0" bIns="0" anchor="b">
              <a:spAutoFit/>
            </a:bodyPr>
            <a:p>
              <a:endParaRPr b="0" lang="en-US" sz="2400" strike="noStrike" u="none">
                <a:solidFill>
                  <a:srgbClr val="000000"/>
                </a:solidFill>
                <a:effectLst/>
                <a:uFillTx/>
                <a:latin typeface="Arial"/>
              </a:endParaRPr>
            </a:p>
          </p:txBody>
        </p:sp>
        <p:sp>
          <p:nvSpPr>
            <p:cNvPr id="994" name="McK Footnote"/>
            <p:cNvSpPr/>
            <p:nvPr/>
          </p:nvSpPr>
          <p:spPr>
            <a:xfrm>
              <a:off x="7695000" y="281160"/>
              <a:ext cx="1034280" cy="183240"/>
            </a:xfrm>
            <a:prstGeom prst="rect">
              <a:avLst/>
            </a:prstGeom>
            <a:noFill/>
            <a:ln w="0">
              <a:noFill/>
            </a:ln>
          </p:spPr>
          <p:style>
            <a:lnRef idx="0"/>
            <a:fillRef idx="0"/>
            <a:effectRef idx="0"/>
            <a:fontRef idx="minor"/>
          </p:style>
          <p:txBody>
            <a:bodyPr wrap="none" lIns="0" rIns="0" tIns="0" bIns="0" anchor="t">
              <a:spAutoFit/>
            </a:bodyPr>
            <a:p>
              <a:pPr>
                <a:tabLst>
                  <a:tab algn="l" pos="0"/>
                  <a:tab algn="l" pos="804960"/>
                  <a:tab algn="l" pos="1609560"/>
                  <a:tab algn="l" pos="2414520"/>
                  <a:tab algn="l" pos="3219480"/>
                  <a:tab algn="l" pos="4024440"/>
                  <a:tab algn="l" pos="4829040"/>
                  <a:tab algn="l" pos="5634000"/>
                  <a:tab algn="l" pos="6438960"/>
                  <a:tab algn="l" pos="7243920"/>
                  <a:tab algn="l" pos="8048520"/>
                  <a:tab algn="l" pos="8853480"/>
                  <a:tab algn="l" pos="9658440"/>
                  <a:tab algn="l" pos="10463040"/>
                </a:tabLst>
              </a:pPr>
              <a:r>
                <a:rPr b="0" lang="en-US" sz="1200" strike="noStrike" u="none">
                  <a:solidFill>
                    <a:srgbClr val="000000"/>
                  </a:solidFill>
                  <a:effectLst/>
                  <a:uFillTx/>
                  <a:latin typeface="Arial"/>
                </a:rPr>
                <a:t>Area of interest</a:t>
              </a:r>
              <a:endParaRPr b="0" lang="en-US" sz="1200" strike="noStrike" u="none">
                <a:solidFill>
                  <a:srgbClr val="000000"/>
                </a:solidFill>
                <a:effectLst/>
                <a:uFillTx/>
                <a:latin typeface="Arial"/>
              </a:endParaRPr>
            </a:p>
          </p:txBody>
        </p:sp>
      </p:grpSp>
      <p:sp>
        <p:nvSpPr>
          <p:cNvPr id="995" name=""/>
          <p:cNvSpPr/>
          <p:nvPr/>
        </p:nvSpPr>
        <p:spPr>
          <a:xfrm>
            <a:off x="5195880" y="1190520"/>
            <a:ext cx="260280" cy="1494720"/>
          </a:xfrm>
          <a:prstGeom prst="rect">
            <a:avLst/>
          </a:prstGeom>
          <a:noFill/>
          <a:ln w="0">
            <a:noFill/>
          </a:ln>
        </p:spPr>
        <p:style>
          <a:lnRef idx="0"/>
          <a:fillRef idx="0"/>
          <a:effectRef idx="0"/>
          <a:fontRef idx="minor"/>
        </p:style>
        <p:txBody>
          <a:bodyPr lIns="0" rIns="0" tIns="0" bIns="0" anchor="t">
            <a:spAutoFit/>
          </a:bodyPr>
          <a:p>
            <a:pPr algn="r">
              <a:tabLst>
                <a:tab algn="l" pos="0"/>
                <a:tab algn="l" pos="787320"/>
                <a:tab algn="l" pos="1574640"/>
                <a:tab algn="l" pos="2362320"/>
                <a:tab algn="l" pos="3149640"/>
                <a:tab algn="l" pos="3936960"/>
                <a:tab algn="l" pos="4724280"/>
                <a:tab algn="l" pos="5511960"/>
                <a:tab algn="l" pos="6299280"/>
                <a:tab algn="l" pos="7086600"/>
                <a:tab algn="l" pos="7873920"/>
                <a:tab algn="l" pos="8661240"/>
                <a:tab algn="l" pos="9448920"/>
                <a:tab algn="l" pos="10236240"/>
              </a:tabLst>
            </a:pPr>
            <a:r>
              <a:rPr b="0" lang="en-US" sz="1400" strike="noStrike" u="none">
                <a:solidFill>
                  <a:srgbClr val="000000"/>
                </a:solidFill>
                <a:effectLst/>
                <a:uFillTx/>
                <a:latin typeface="Arial"/>
              </a:rPr>
              <a:t>1.</a:t>
            </a:r>
            <a:endParaRPr b="0" lang="en-US" sz="1400" strike="noStrike" u="none">
              <a:solidFill>
                <a:srgbClr val="000000"/>
              </a:solidFill>
              <a:effectLst/>
              <a:uFillTx/>
              <a:latin typeface="Arial"/>
            </a:endParaRPr>
          </a:p>
          <a:p>
            <a:pPr algn="r">
              <a:tabLst>
                <a:tab algn="l" pos="0"/>
                <a:tab algn="l" pos="787320"/>
                <a:tab algn="l" pos="1574640"/>
                <a:tab algn="l" pos="2362320"/>
                <a:tab algn="l" pos="3149640"/>
                <a:tab algn="l" pos="3936960"/>
                <a:tab algn="l" pos="4724280"/>
                <a:tab algn="l" pos="5511960"/>
                <a:tab algn="l" pos="6299280"/>
                <a:tab algn="l" pos="7086600"/>
                <a:tab algn="l" pos="7873920"/>
                <a:tab algn="l" pos="8661240"/>
                <a:tab algn="l" pos="9448920"/>
                <a:tab algn="l" pos="10236240"/>
              </a:tabLst>
            </a:pPr>
            <a:r>
              <a:rPr b="0" lang="en-US" sz="1400" strike="noStrike" u="none">
                <a:solidFill>
                  <a:srgbClr val="000000"/>
                </a:solidFill>
                <a:effectLst/>
                <a:uFillTx/>
                <a:latin typeface="Arial"/>
              </a:rPr>
              <a:t>2.</a:t>
            </a:r>
            <a:endParaRPr b="0" lang="en-US" sz="1400" strike="noStrike" u="none">
              <a:solidFill>
                <a:srgbClr val="000000"/>
              </a:solidFill>
              <a:effectLst/>
              <a:uFillTx/>
              <a:latin typeface="Arial"/>
            </a:endParaRPr>
          </a:p>
          <a:p>
            <a:pPr algn="r">
              <a:tabLst>
                <a:tab algn="l" pos="0"/>
                <a:tab algn="l" pos="787320"/>
                <a:tab algn="l" pos="1574640"/>
                <a:tab algn="l" pos="2362320"/>
                <a:tab algn="l" pos="3149640"/>
                <a:tab algn="l" pos="3936960"/>
                <a:tab algn="l" pos="4724280"/>
                <a:tab algn="l" pos="5511960"/>
                <a:tab algn="l" pos="6299280"/>
                <a:tab algn="l" pos="7086600"/>
                <a:tab algn="l" pos="7873920"/>
                <a:tab algn="l" pos="8661240"/>
                <a:tab algn="l" pos="9448920"/>
                <a:tab algn="l" pos="10236240"/>
              </a:tabLst>
            </a:pPr>
            <a:r>
              <a:rPr b="0" lang="en-US" sz="1400" strike="noStrike" u="none">
                <a:solidFill>
                  <a:srgbClr val="000000"/>
                </a:solidFill>
                <a:effectLst/>
                <a:uFillTx/>
                <a:latin typeface="Arial"/>
              </a:rPr>
              <a:t>3.</a:t>
            </a:r>
            <a:endParaRPr b="0" lang="en-US" sz="1400" strike="noStrike" u="none">
              <a:solidFill>
                <a:srgbClr val="000000"/>
              </a:solidFill>
              <a:effectLst/>
              <a:uFillTx/>
              <a:latin typeface="Arial"/>
            </a:endParaRPr>
          </a:p>
          <a:p>
            <a:pPr algn="r">
              <a:tabLst>
                <a:tab algn="l" pos="0"/>
                <a:tab algn="l" pos="787320"/>
                <a:tab algn="l" pos="1574640"/>
                <a:tab algn="l" pos="2362320"/>
                <a:tab algn="l" pos="3149640"/>
                <a:tab algn="l" pos="3936960"/>
                <a:tab algn="l" pos="4724280"/>
                <a:tab algn="l" pos="5511960"/>
                <a:tab algn="l" pos="6299280"/>
                <a:tab algn="l" pos="7086600"/>
                <a:tab algn="l" pos="7873920"/>
                <a:tab algn="l" pos="8661240"/>
                <a:tab algn="l" pos="9448920"/>
                <a:tab algn="l" pos="10236240"/>
              </a:tabLst>
            </a:pPr>
            <a:r>
              <a:rPr b="0" lang="en-US" sz="1400" strike="noStrike" u="none">
                <a:solidFill>
                  <a:srgbClr val="000000"/>
                </a:solidFill>
                <a:effectLst/>
                <a:uFillTx/>
                <a:latin typeface="Arial"/>
              </a:rPr>
              <a:t>4.</a:t>
            </a:r>
            <a:endParaRPr b="0" lang="en-US" sz="1400" strike="noStrike" u="none">
              <a:solidFill>
                <a:srgbClr val="000000"/>
              </a:solidFill>
              <a:effectLst/>
              <a:uFillTx/>
              <a:latin typeface="Arial"/>
            </a:endParaRPr>
          </a:p>
          <a:p>
            <a:pPr algn="r">
              <a:tabLst>
                <a:tab algn="l" pos="0"/>
                <a:tab algn="l" pos="787320"/>
                <a:tab algn="l" pos="1574640"/>
                <a:tab algn="l" pos="2362320"/>
                <a:tab algn="l" pos="3149640"/>
                <a:tab algn="l" pos="3936960"/>
                <a:tab algn="l" pos="4724280"/>
                <a:tab algn="l" pos="5511960"/>
                <a:tab algn="l" pos="6299280"/>
                <a:tab algn="l" pos="7086600"/>
                <a:tab algn="l" pos="7873920"/>
                <a:tab algn="l" pos="8661240"/>
                <a:tab algn="l" pos="9448920"/>
                <a:tab algn="l" pos="10236240"/>
              </a:tabLst>
            </a:pPr>
            <a:r>
              <a:rPr b="0" lang="en-US" sz="1400" strike="noStrike" u="none">
                <a:solidFill>
                  <a:srgbClr val="000000"/>
                </a:solidFill>
                <a:effectLst/>
                <a:uFillTx/>
                <a:latin typeface="Arial"/>
              </a:rPr>
              <a:t>5.</a:t>
            </a:r>
            <a:endParaRPr b="0" lang="en-US" sz="1400" strike="noStrike" u="none">
              <a:solidFill>
                <a:srgbClr val="000000"/>
              </a:solidFill>
              <a:effectLst/>
              <a:uFillTx/>
              <a:latin typeface="Arial"/>
            </a:endParaRPr>
          </a:p>
          <a:p>
            <a:pPr algn="r">
              <a:tabLst>
                <a:tab algn="l" pos="0"/>
                <a:tab algn="l" pos="787320"/>
                <a:tab algn="l" pos="1574640"/>
                <a:tab algn="l" pos="2362320"/>
                <a:tab algn="l" pos="3149640"/>
                <a:tab algn="l" pos="3936960"/>
                <a:tab algn="l" pos="4724280"/>
                <a:tab algn="l" pos="5511960"/>
                <a:tab algn="l" pos="6299280"/>
                <a:tab algn="l" pos="7086600"/>
                <a:tab algn="l" pos="7873920"/>
                <a:tab algn="l" pos="8661240"/>
                <a:tab algn="l" pos="9448920"/>
                <a:tab algn="l" pos="10236240"/>
              </a:tabLst>
            </a:pPr>
            <a:r>
              <a:rPr b="0" lang="en-US" sz="1400" strike="noStrike" u="none">
                <a:solidFill>
                  <a:srgbClr val="000000"/>
                </a:solidFill>
                <a:effectLst/>
                <a:uFillTx/>
                <a:latin typeface="Arial"/>
              </a:rPr>
              <a:t>6.</a:t>
            </a:r>
            <a:endParaRPr b="0" lang="en-US" sz="1400" strike="noStrike" u="none">
              <a:solidFill>
                <a:srgbClr val="000000"/>
              </a:solidFill>
              <a:effectLst/>
              <a:uFillTx/>
              <a:latin typeface="Arial"/>
            </a:endParaRPr>
          </a:p>
          <a:p>
            <a:pPr algn="r">
              <a:tabLst>
                <a:tab algn="l" pos="0"/>
                <a:tab algn="l" pos="787320"/>
                <a:tab algn="l" pos="1574640"/>
                <a:tab algn="l" pos="2362320"/>
                <a:tab algn="l" pos="3149640"/>
                <a:tab algn="l" pos="3936960"/>
                <a:tab algn="l" pos="4724280"/>
                <a:tab algn="l" pos="5511960"/>
                <a:tab algn="l" pos="6299280"/>
                <a:tab algn="l" pos="7086600"/>
                <a:tab algn="l" pos="7873920"/>
                <a:tab algn="l" pos="8661240"/>
                <a:tab algn="l" pos="9448920"/>
                <a:tab algn="l" pos="10236240"/>
              </a:tabLst>
            </a:pPr>
            <a:r>
              <a:rPr b="0" lang="en-US" sz="1400" strike="noStrike" u="none">
                <a:solidFill>
                  <a:srgbClr val="000000"/>
                </a:solidFill>
                <a:effectLst/>
                <a:uFillTx/>
                <a:latin typeface="Arial"/>
              </a:rPr>
              <a:t>7.</a:t>
            </a:r>
            <a:endParaRPr b="0" lang="en-US" sz="1400" strike="noStrike" u="none">
              <a:solidFill>
                <a:srgbClr val="000000"/>
              </a:solidFill>
              <a:effectLst/>
              <a:uFillTx/>
              <a:latin typeface="Arial"/>
            </a:endParaRPr>
          </a:p>
        </p:txBody>
      </p:sp>
      <p:sp>
        <p:nvSpPr>
          <p:cNvPr id="996" name=""/>
          <p:cNvSpPr/>
          <p:nvPr/>
        </p:nvSpPr>
        <p:spPr>
          <a:xfrm>
            <a:off x="133200" y="865080"/>
            <a:ext cx="1035360" cy="153000"/>
          </a:xfrm>
          <a:prstGeom prst="rect">
            <a:avLst/>
          </a:prstGeom>
          <a:noFill/>
          <a:ln w="0">
            <a:noFill/>
          </a:ln>
        </p:spPr>
        <p:style>
          <a:lnRef idx="0"/>
          <a:fillRef idx="0"/>
          <a:effectRef idx="0"/>
          <a:fontRef idx="minor"/>
        </p:style>
        <p:txBody>
          <a:bodyPr lIns="0" rIns="0" tIns="0" bIns="0" anchor="ctr">
            <a:spAutoFit/>
          </a:bodyPr>
          <a:p>
            <a:pPr>
              <a:tabLst>
                <a:tab algn="l" pos="0"/>
                <a:tab algn="l" pos="787320"/>
                <a:tab algn="l" pos="1574640"/>
                <a:tab algn="l" pos="2362320"/>
                <a:tab algn="l" pos="3149640"/>
                <a:tab algn="l" pos="3936960"/>
                <a:tab algn="l" pos="4724280"/>
                <a:tab algn="l" pos="5511960"/>
                <a:tab algn="l" pos="6299280"/>
                <a:tab algn="l" pos="7086600"/>
                <a:tab algn="l" pos="7873920"/>
                <a:tab algn="l" pos="8661240"/>
                <a:tab algn="l" pos="9448920"/>
                <a:tab algn="l" pos="10236240"/>
              </a:tabLst>
            </a:pPr>
            <a:r>
              <a:rPr b="1" lang="en-US" sz="1000" strike="noStrike" u="none">
                <a:solidFill>
                  <a:srgbClr val="000000"/>
                </a:solidFill>
                <a:effectLst/>
                <a:uFillTx/>
                <a:latin typeface="Arial"/>
              </a:rPr>
              <a:t>Credit quality</a:t>
            </a:r>
            <a:endParaRPr b="0" lang="en-US" sz="1000" strike="noStrike" u="none">
              <a:solidFill>
                <a:srgbClr val="000000"/>
              </a:solidFill>
              <a:effectLst/>
              <a:uFillTx/>
              <a:latin typeface="Arial"/>
            </a:endParaRPr>
          </a:p>
        </p:txBody>
      </p:sp>
      <p:sp>
        <p:nvSpPr>
          <p:cNvPr id="997" name=""/>
          <p:cNvSpPr/>
          <p:nvPr/>
        </p:nvSpPr>
        <p:spPr>
          <a:xfrm>
            <a:off x="882720" y="5810400"/>
            <a:ext cx="3327480" cy="153000"/>
          </a:xfrm>
          <a:prstGeom prst="rect">
            <a:avLst/>
          </a:prstGeom>
          <a:noFill/>
          <a:ln w="0">
            <a:noFill/>
          </a:ln>
        </p:spPr>
        <p:style>
          <a:lnRef idx="0"/>
          <a:fillRef idx="0"/>
          <a:effectRef idx="0"/>
          <a:fontRef idx="minor"/>
        </p:style>
        <p:txBody>
          <a:bodyPr lIns="0" rIns="0" tIns="0" bIns="0" anchor="t" anchorCtr="1">
            <a:spAutoFit/>
          </a:bodyPr>
          <a:p>
            <a:pPr>
              <a:tabLst>
                <a:tab algn="l" pos="0"/>
                <a:tab algn="l" pos="787320"/>
                <a:tab algn="l" pos="1574640"/>
                <a:tab algn="l" pos="2362320"/>
                <a:tab algn="l" pos="3149640"/>
                <a:tab algn="l" pos="3936960"/>
                <a:tab algn="l" pos="4724280"/>
                <a:tab algn="l" pos="5511960"/>
                <a:tab algn="l" pos="6299280"/>
                <a:tab algn="l" pos="7086600"/>
                <a:tab algn="l" pos="7873920"/>
                <a:tab algn="l" pos="8661240"/>
                <a:tab algn="l" pos="9448920"/>
                <a:tab algn="l" pos="10236240"/>
              </a:tabLst>
            </a:pPr>
            <a:r>
              <a:rPr b="1" lang="en-US" sz="1000" strike="noStrike" u="none">
                <a:solidFill>
                  <a:srgbClr val="000000"/>
                </a:solidFill>
                <a:effectLst/>
                <a:uFillTx/>
                <a:latin typeface="Arial"/>
              </a:rPr>
              <a:t>Revenues</a:t>
            </a:r>
            <a:endParaRPr b="0" lang="en-US" sz="1000" strike="noStrike" u="none">
              <a:solidFill>
                <a:srgbClr val="000000"/>
              </a:solidFill>
              <a:effectLst/>
              <a:uFillTx/>
              <a:latin typeface="Arial"/>
            </a:endParaRPr>
          </a:p>
        </p:txBody>
      </p:sp>
      <p:sp>
        <p:nvSpPr>
          <p:cNvPr id="998" name=""/>
          <p:cNvSpPr/>
          <p:nvPr/>
        </p:nvSpPr>
        <p:spPr>
          <a:xfrm>
            <a:off x="165240" y="1117440"/>
            <a:ext cx="291960" cy="4469040"/>
          </a:xfrm>
          <a:prstGeom prst="rect">
            <a:avLst/>
          </a:prstGeom>
          <a:solidFill>
            <a:srgbClr val="ffffff"/>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999" name=""/>
          <p:cNvSpPr/>
          <p:nvPr/>
        </p:nvSpPr>
        <p:spPr>
          <a:xfrm>
            <a:off x="133200" y="1093680"/>
            <a:ext cx="501840" cy="153000"/>
          </a:xfrm>
          <a:prstGeom prst="rect">
            <a:avLst/>
          </a:prstGeom>
          <a:noFill/>
          <a:ln w="0">
            <a:noFill/>
          </a:ln>
        </p:spPr>
        <p:style>
          <a:lnRef idx="0"/>
          <a:fillRef idx="0"/>
          <a:effectRef idx="0"/>
          <a:fontRef idx="minor"/>
        </p:style>
        <p:txBody>
          <a:bodyPr lIns="0" rIns="0" tIns="0" bIns="0" anchor="ctr">
            <a:spAutoFit/>
          </a:bodyPr>
          <a:p>
            <a:pPr>
              <a:tabLst>
                <a:tab algn="l" pos="0"/>
                <a:tab algn="l" pos="787320"/>
                <a:tab algn="l" pos="1574640"/>
                <a:tab algn="l" pos="2362320"/>
                <a:tab algn="l" pos="3149640"/>
                <a:tab algn="l" pos="3936960"/>
                <a:tab algn="l" pos="4724280"/>
                <a:tab algn="l" pos="5511960"/>
                <a:tab algn="l" pos="6299280"/>
                <a:tab algn="l" pos="7086600"/>
                <a:tab algn="l" pos="7873920"/>
                <a:tab algn="l" pos="8661240"/>
                <a:tab algn="l" pos="9448920"/>
                <a:tab algn="l" pos="10236240"/>
              </a:tabLst>
            </a:pPr>
            <a:r>
              <a:rPr b="0" lang="en-US" sz="1000" strike="noStrike" u="none">
                <a:solidFill>
                  <a:srgbClr val="000000"/>
                </a:solidFill>
                <a:effectLst/>
                <a:uFillTx/>
                <a:latin typeface="Arial"/>
              </a:rPr>
              <a:t>AAA</a:t>
            </a:r>
            <a:endParaRPr b="0" lang="en-US" sz="1000" strike="noStrike" u="none">
              <a:solidFill>
                <a:srgbClr val="000000"/>
              </a:solidFill>
              <a:effectLst/>
              <a:uFillTx/>
              <a:latin typeface="Arial"/>
            </a:endParaRPr>
          </a:p>
        </p:txBody>
      </p:sp>
      <p:sp>
        <p:nvSpPr>
          <p:cNvPr id="1000" name=""/>
          <p:cNvSpPr/>
          <p:nvPr/>
        </p:nvSpPr>
        <p:spPr>
          <a:xfrm>
            <a:off x="133200" y="1284120"/>
            <a:ext cx="501840" cy="153000"/>
          </a:xfrm>
          <a:prstGeom prst="rect">
            <a:avLst/>
          </a:prstGeom>
          <a:noFill/>
          <a:ln w="0">
            <a:noFill/>
          </a:ln>
        </p:spPr>
        <p:style>
          <a:lnRef idx="0"/>
          <a:fillRef idx="0"/>
          <a:effectRef idx="0"/>
          <a:fontRef idx="minor"/>
        </p:style>
        <p:txBody>
          <a:bodyPr lIns="0" rIns="0" tIns="0" bIns="0" anchor="ctr">
            <a:spAutoFit/>
          </a:bodyPr>
          <a:p>
            <a:pPr>
              <a:tabLst>
                <a:tab algn="l" pos="0"/>
                <a:tab algn="l" pos="787320"/>
                <a:tab algn="l" pos="1574640"/>
                <a:tab algn="l" pos="2362320"/>
                <a:tab algn="l" pos="3149640"/>
                <a:tab algn="l" pos="3936960"/>
                <a:tab algn="l" pos="4724280"/>
                <a:tab algn="l" pos="5511960"/>
                <a:tab algn="l" pos="6299280"/>
                <a:tab algn="l" pos="7086600"/>
                <a:tab algn="l" pos="7873920"/>
                <a:tab algn="l" pos="8661240"/>
                <a:tab algn="l" pos="9448920"/>
                <a:tab algn="l" pos="10236240"/>
              </a:tabLst>
            </a:pPr>
            <a:r>
              <a:rPr b="0" lang="en-US" sz="1000" strike="noStrike" u="none">
                <a:solidFill>
                  <a:srgbClr val="000000"/>
                </a:solidFill>
                <a:effectLst/>
                <a:uFillTx/>
                <a:latin typeface="Arial"/>
              </a:rPr>
              <a:t>AA+</a:t>
            </a:r>
            <a:endParaRPr b="0" lang="en-US" sz="1000" strike="noStrike" u="none">
              <a:solidFill>
                <a:srgbClr val="000000"/>
              </a:solidFill>
              <a:effectLst/>
              <a:uFillTx/>
              <a:latin typeface="Arial"/>
            </a:endParaRPr>
          </a:p>
        </p:txBody>
      </p:sp>
      <p:sp>
        <p:nvSpPr>
          <p:cNvPr id="1001" name=""/>
          <p:cNvSpPr/>
          <p:nvPr/>
        </p:nvSpPr>
        <p:spPr>
          <a:xfrm>
            <a:off x="133200" y="1474560"/>
            <a:ext cx="501840" cy="153000"/>
          </a:xfrm>
          <a:prstGeom prst="rect">
            <a:avLst/>
          </a:prstGeom>
          <a:noFill/>
          <a:ln w="0">
            <a:noFill/>
          </a:ln>
        </p:spPr>
        <p:style>
          <a:lnRef idx="0"/>
          <a:fillRef idx="0"/>
          <a:effectRef idx="0"/>
          <a:fontRef idx="minor"/>
        </p:style>
        <p:txBody>
          <a:bodyPr lIns="0" rIns="0" tIns="0" bIns="0" anchor="ctr">
            <a:spAutoFit/>
          </a:bodyPr>
          <a:p>
            <a:pPr>
              <a:tabLst>
                <a:tab algn="l" pos="0"/>
                <a:tab algn="l" pos="787320"/>
                <a:tab algn="l" pos="1574640"/>
                <a:tab algn="l" pos="2362320"/>
                <a:tab algn="l" pos="3149640"/>
                <a:tab algn="l" pos="3936960"/>
                <a:tab algn="l" pos="4724280"/>
                <a:tab algn="l" pos="5511960"/>
                <a:tab algn="l" pos="6299280"/>
                <a:tab algn="l" pos="7086600"/>
                <a:tab algn="l" pos="7873920"/>
                <a:tab algn="l" pos="8661240"/>
                <a:tab algn="l" pos="9448920"/>
                <a:tab algn="l" pos="10236240"/>
              </a:tabLst>
            </a:pPr>
            <a:r>
              <a:rPr b="0" lang="en-US" sz="1000" strike="noStrike" u="none">
                <a:solidFill>
                  <a:srgbClr val="000000"/>
                </a:solidFill>
                <a:effectLst/>
                <a:uFillTx/>
                <a:latin typeface="Arial"/>
              </a:rPr>
              <a:t>AA</a:t>
            </a:r>
            <a:endParaRPr b="0" lang="en-US" sz="1000" strike="noStrike" u="none">
              <a:solidFill>
                <a:srgbClr val="000000"/>
              </a:solidFill>
              <a:effectLst/>
              <a:uFillTx/>
              <a:latin typeface="Arial"/>
            </a:endParaRPr>
          </a:p>
        </p:txBody>
      </p:sp>
      <p:sp>
        <p:nvSpPr>
          <p:cNvPr id="1002" name=""/>
          <p:cNvSpPr/>
          <p:nvPr/>
        </p:nvSpPr>
        <p:spPr>
          <a:xfrm>
            <a:off x="133200" y="1645920"/>
            <a:ext cx="501840" cy="153000"/>
          </a:xfrm>
          <a:prstGeom prst="rect">
            <a:avLst/>
          </a:prstGeom>
          <a:noFill/>
          <a:ln w="0">
            <a:noFill/>
          </a:ln>
        </p:spPr>
        <p:style>
          <a:lnRef idx="0"/>
          <a:fillRef idx="0"/>
          <a:effectRef idx="0"/>
          <a:fontRef idx="minor"/>
        </p:style>
        <p:txBody>
          <a:bodyPr lIns="0" rIns="0" tIns="0" bIns="0" anchor="ctr">
            <a:spAutoFit/>
          </a:bodyPr>
          <a:p>
            <a:pPr>
              <a:tabLst>
                <a:tab algn="l" pos="0"/>
                <a:tab algn="l" pos="787320"/>
                <a:tab algn="l" pos="1574640"/>
                <a:tab algn="l" pos="2362320"/>
                <a:tab algn="l" pos="3149640"/>
                <a:tab algn="l" pos="3936960"/>
                <a:tab algn="l" pos="4724280"/>
                <a:tab algn="l" pos="5511960"/>
                <a:tab algn="l" pos="6299280"/>
                <a:tab algn="l" pos="7086600"/>
                <a:tab algn="l" pos="7873920"/>
                <a:tab algn="l" pos="8661240"/>
                <a:tab algn="l" pos="9448920"/>
                <a:tab algn="l" pos="10236240"/>
              </a:tabLst>
            </a:pPr>
            <a:r>
              <a:rPr b="0" lang="en-US" sz="1000" strike="noStrike" u="none">
                <a:solidFill>
                  <a:srgbClr val="000000"/>
                </a:solidFill>
                <a:effectLst/>
                <a:uFillTx/>
                <a:latin typeface="Arial"/>
              </a:rPr>
              <a:t>AA-</a:t>
            </a:r>
            <a:endParaRPr b="0" lang="en-US" sz="1000" strike="noStrike" u="none">
              <a:solidFill>
                <a:srgbClr val="000000"/>
              </a:solidFill>
              <a:effectLst/>
              <a:uFillTx/>
              <a:latin typeface="Arial"/>
            </a:endParaRPr>
          </a:p>
        </p:txBody>
      </p:sp>
      <p:sp>
        <p:nvSpPr>
          <p:cNvPr id="1003" name=""/>
          <p:cNvSpPr/>
          <p:nvPr/>
        </p:nvSpPr>
        <p:spPr>
          <a:xfrm>
            <a:off x="133200" y="1817280"/>
            <a:ext cx="501840" cy="153000"/>
          </a:xfrm>
          <a:prstGeom prst="rect">
            <a:avLst/>
          </a:prstGeom>
          <a:noFill/>
          <a:ln w="0">
            <a:noFill/>
          </a:ln>
        </p:spPr>
        <p:style>
          <a:lnRef idx="0"/>
          <a:fillRef idx="0"/>
          <a:effectRef idx="0"/>
          <a:fontRef idx="minor"/>
        </p:style>
        <p:txBody>
          <a:bodyPr lIns="0" rIns="0" tIns="0" bIns="0" anchor="ctr">
            <a:spAutoFit/>
          </a:bodyPr>
          <a:p>
            <a:pPr>
              <a:tabLst>
                <a:tab algn="l" pos="0"/>
                <a:tab algn="l" pos="787320"/>
                <a:tab algn="l" pos="1574640"/>
                <a:tab algn="l" pos="2362320"/>
                <a:tab algn="l" pos="3149640"/>
                <a:tab algn="l" pos="3936960"/>
                <a:tab algn="l" pos="4724280"/>
                <a:tab algn="l" pos="5511960"/>
                <a:tab algn="l" pos="6299280"/>
                <a:tab algn="l" pos="7086600"/>
                <a:tab algn="l" pos="7873920"/>
                <a:tab algn="l" pos="8661240"/>
                <a:tab algn="l" pos="9448920"/>
                <a:tab algn="l" pos="10236240"/>
              </a:tabLst>
            </a:pPr>
            <a:r>
              <a:rPr b="0" lang="en-US" sz="1000" strike="noStrike" u="none">
                <a:solidFill>
                  <a:srgbClr val="000000"/>
                </a:solidFill>
                <a:effectLst/>
                <a:uFillTx/>
                <a:latin typeface="Arial"/>
              </a:rPr>
              <a:t>A+</a:t>
            </a:r>
            <a:endParaRPr b="0" lang="en-US" sz="1000" strike="noStrike" u="none">
              <a:solidFill>
                <a:srgbClr val="000000"/>
              </a:solidFill>
              <a:effectLst/>
              <a:uFillTx/>
              <a:latin typeface="Arial"/>
            </a:endParaRPr>
          </a:p>
        </p:txBody>
      </p:sp>
      <p:sp>
        <p:nvSpPr>
          <p:cNvPr id="1004" name=""/>
          <p:cNvSpPr/>
          <p:nvPr/>
        </p:nvSpPr>
        <p:spPr>
          <a:xfrm>
            <a:off x="133200" y="1998360"/>
            <a:ext cx="501840" cy="153000"/>
          </a:xfrm>
          <a:prstGeom prst="rect">
            <a:avLst/>
          </a:prstGeom>
          <a:noFill/>
          <a:ln w="0">
            <a:noFill/>
          </a:ln>
        </p:spPr>
        <p:style>
          <a:lnRef idx="0"/>
          <a:fillRef idx="0"/>
          <a:effectRef idx="0"/>
          <a:fontRef idx="minor"/>
        </p:style>
        <p:txBody>
          <a:bodyPr lIns="0" rIns="0" tIns="0" bIns="0" anchor="ctr">
            <a:spAutoFit/>
          </a:bodyPr>
          <a:p>
            <a:pPr>
              <a:tabLst>
                <a:tab algn="l" pos="0"/>
                <a:tab algn="l" pos="787320"/>
                <a:tab algn="l" pos="1574640"/>
                <a:tab algn="l" pos="2362320"/>
                <a:tab algn="l" pos="3149640"/>
                <a:tab algn="l" pos="3936960"/>
                <a:tab algn="l" pos="4724280"/>
                <a:tab algn="l" pos="5511960"/>
                <a:tab algn="l" pos="6299280"/>
                <a:tab algn="l" pos="7086600"/>
                <a:tab algn="l" pos="7873920"/>
                <a:tab algn="l" pos="8661240"/>
                <a:tab algn="l" pos="9448920"/>
                <a:tab algn="l" pos="10236240"/>
              </a:tabLst>
            </a:pPr>
            <a:r>
              <a:rPr b="0" lang="en-US" sz="1000" strike="noStrike" u="none">
                <a:solidFill>
                  <a:srgbClr val="000000"/>
                </a:solidFill>
                <a:effectLst/>
                <a:uFillTx/>
                <a:latin typeface="Arial"/>
              </a:rPr>
              <a:t>A</a:t>
            </a:r>
            <a:endParaRPr b="0" lang="en-US" sz="1000" strike="noStrike" u="none">
              <a:solidFill>
                <a:srgbClr val="000000"/>
              </a:solidFill>
              <a:effectLst/>
              <a:uFillTx/>
              <a:latin typeface="Arial"/>
            </a:endParaRPr>
          </a:p>
        </p:txBody>
      </p:sp>
      <p:sp>
        <p:nvSpPr>
          <p:cNvPr id="1005" name=""/>
          <p:cNvSpPr/>
          <p:nvPr/>
        </p:nvSpPr>
        <p:spPr>
          <a:xfrm>
            <a:off x="133200" y="2179440"/>
            <a:ext cx="501840" cy="153000"/>
          </a:xfrm>
          <a:prstGeom prst="rect">
            <a:avLst/>
          </a:prstGeom>
          <a:noFill/>
          <a:ln w="0">
            <a:noFill/>
          </a:ln>
        </p:spPr>
        <p:style>
          <a:lnRef idx="0"/>
          <a:fillRef idx="0"/>
          <a:effectRef idx="0"/>
          <a:fontRef idx="minor"/>
        </p:style>
        <p:txBody>
          <a:bodyPr lIns="0" rIns="0" tIns="0" bIns="0" anchor="ctr">
            <a:spAutoFit/>
          </a:bodyPr>
          <a:p>
            <a:pPr>
              <a:tabLst>
                <a:tab algn="l" pos="0"/>
                <a:tab algn="l" pos="787320"/>
                <a:tab algn="l" pos="1574640"/>
                <a:tab algn="l" pos="2362320"/>
                <a:tab algn="l" pos="3149640"/>
                <a:tab algn="l" pos="3936960"/>
                <a:tab algn="l" pos="4724280"/>
                <a:tab algn="l" pos="5511960"/>
                <a:tab algn="l" pos="6299280"/>
                <a:tab algn="l" pos="7086600"/>
                <a:tab algn="l" pos="7873920"/>
                <a:tab algn="l" pos="8661240"/>
                <a:tab algn="l" pos="9448920"/>
                <a:tab algn="l" pos="10236240"/>
              </a:tabLst>
            </a:pPr>
            <a:r>
              <a:rPr b="0" lang="en-US" sz="1000" strike="noStrike" u="none">
                <a:solidFill>
                  <a:srgbClr val="000000"/>
                </a:solidFill>
                <a:effectLst/>
                <a:uFillTx/>
                <a:latin typeface="Arial"/>
              </a:rPr>
              <a:t>A-</a:t>
            </a:r>
            <a:endParaRPr b="0" lang="en-US" sz="1000" strike="noStrike" u="none">
              <a:solidFill>
                <a:srgbClr val="000000"/>
              </a:solidFill>
              <a:effectLst/>
              <a:uFillTx/>
              <a:latin typeface="Arial"/>
            </a:endParaRPr>
          </a:p>
        </p:txBody>
      </p:sp>
      <p:sp>
        <p:nvSpPr>
          <p:cNvPr id="1006" name=""/>
          <p:cNvSpPr/>
          <p:nvPr/>
        </p:nvSpPr>
        <p:spPr>
          <a:xfrm>
            <a:off x="133200" y="2350800"/>
            <a:ext cx="501840" cy="153000"/>
          </a:xfrm>
          <a:prstGeom prst="rect">
            <a:avLst/>
          </a:prstGeom>
          <a:noFill/>
          <a:ln w="0">
            <a:noFill/>
          </a:ln>
        </p:spPr>
        <p:style>
          <a:lnRef idx="0"/>
          <a:fillRef idx="0"/>
          <a:effectRef idx="0"/>
          <a:fontRef idx="minor"/>
        </p:style>
        <p:txBody>
          <a:bodyPr lIns="0" rIns="0" tIns="0" bIns="0" anchor="ctr">
            <a:spAutoFit/>
          </a:bodyPr>
          <a:p>
            <a:pPr>
              <a:tabLst>
                <a:tab algn="l" pos="0"/>
                <a:tab algn="l" pos="787320"/>
                <a:tab algn="l" pos="1574640"/>
                <a:tab algn="l" pos="2362320"/>
                <a:tab algn="l" pos="3149640"/>
                <a:tab algn="l" pos="3936960"/>
                <a:tab algn="l" pos="4724280"/>
                <a:tab algn="l" pos="5511960"/>
                <a:tab algn="l" pos="6299280"/>
                <a:tab algn="l" pos="7086600"/>
                <a:tab algn="l" pos="7873920"/>
                <a:tab algn="l" pos="8661240"/>
                <a:tab algn="l" pos="9448920"/>
                <a:tab algn="l" pos="10236240"/>
              </a:tabLst>
            </a:pPr>
            <a:r>
              <a:rPr b="0" lang="en-US" sz="1000" strike="noStrike" u="none">
                <a:solidFill>
                  <a:srgbClr val="000000"/>
                </a:solidFill>
                <a:effectLst/>
                <a:uFillTx/>
                <a:latin typeface="Arial"/>
              </a:rPr>
              <a:t>BBB+</a:t>
            </a:r>
            <a:endParaRPr b="0" lang="en-US" sz="1000" strike="noStrike" u="none">
              <a:solidFill>
                <a:srgbClr val="000000"/>
              </a:solidFill>
              <a:effectLst/>
              <a:uFillTx/>
              <a:latin typeface="Arial"/>
            </a:endParaRPr>
          </a:p>
        </p:txBody>
      </p:sp>
      <p:sp>
        <p:nvSpPr>
          <p:cNvPr id="1007" name=""/>
          <p:cNvSpPr/>
          <p:nvPr/>
        </p:nvSpPr>
        <p:spPr>
          <a:xfrm>
            <a:off x="133200" y="2531880"/>
            <a:ext cx="501840" cy="153000"/>
          </a:xfrm>
          <a:prstGeom prst="rect">
            <a:avLst/>
          </a:prstGeom>
          <a:noFill/>
          <a:ln w="0">
            <a:noFill/>
          </a:ln>
        </p:spPr>
        <p:style>
          <a:lnRef idx="0"/>
          <a:fillRef idx="0"/>
          <a:effectRef idx="0"/>
          <a:fontRef idx="minor"/>
        </p:style>
        <p:txBody>
          <a:bodyPr lIns="0" rIns="0" tIns="0" bIns="0" anchor="ctr">
            <a:spAutoFit/>
          </a:bodyPr>
          <a:p>
            <a:pPr>
              <a:tabLst>
                <a:tab algn="l" pos="0"/>
                <a:tab algn="l" pos="787320"/>
                <a:tab algn="l" pos="1574640"/>
                <a:tab algn="l" pos="2362320"/>
                <a:tab algn="l" pos="3149640"/>
                <a:tab algn="l" pos="3936960"/>
                <a:tab algn="l" pos="4724280"/>
                <a:tab algn="l" pos="5511960"/>
                <a:tab algn="l" pos="6299280"/>
                <a:tab algn="l" pos="7086600"/>
                <a:tab algn="l" pos="7873920"/>
                <a:tab algn="l" pos="8661240"/>
                <a:tab algn="l" pos="9448920"/>
                <a:tab algn="l" pos="10236240"/>
              </a:tabLst>
            </a:pPr>
            <a:r>
              <a:rPr b="0" lang="en-US" sz="1000" strike="noStrike" u="none">
                <a:solidFill>
                  <a:srgbClr val="000000"/>
                </a:solidFill>
                <a:effectLst/>
                <a:uFillTx/>
                <a:latin typeface="Arial"/>
              </a:rPr>
              <a:t>BBB</a:t>
            </a:r>
            <a:endParaRPr b="0" lang="en-US" sz="1000" strike="noStrike" u="none">
              <a:solidFill>
                <a:srgbClr val="000000"/>
              </a:solidFill>
              <a:effectLst/>
              <a:uFillTx/>
              <a:latin typeface="Arial"/>
            </a:endParaRPr>
          </a:p>
        </p:txBody>
      </p:sp>
      <p:sp>
        <p:nvSpPr>
          <p:cNvPr id="1008" name=""/>
          <p:cNvSpPr/>
          <p:nvPr/>
        </p:nvSpPr>
        <p:spPr>
          <a:xfrm>
            <a:off x="133200" y="2722320"/>
            <a:ext cx="501840" cy="153000"/>
          </a:xfrm>
          <a:prstGeom prst="rect">
            <a:avLst/>
          </a:prstGeom>
          <a:noFill/>
          <a:ln w="0">
            <a:noFill/>
          </a:ln>
        </p:spPr>
        <p:style>
          <a:lnRef idx="0"/>
          <a:fillRef idx="0"/>
          <a:effectRef idx="0"/>
          <a:fontRef idx="minor"/>
        </p:style>
        <p:txBody>
          <a:bodyPr lIns="0" rIns="0" tIns="0" bIns="0" anchor="ctr">
            <a:spAutoFit/>
          </a:bodyPr>
          <a:p>
            <a:pPr>
              <a:tabLst>
                <a:tab algn="l" pos="0"/>
                <a:tab algn="l" pos="787320"/>
                <a:tab algn="l" pos="1574640"/>
                <a:tab algn="l" pos="2362320"/>
                <a:tab algn="l" pos="3149640"/>
                <a:tab algn="l" pos="3936960"/>
                <a:tab algn="l" pos="4724280"/>
                <a:tab algn="l" pos="5511960"/>
                <a:tab algn="l" pos="6299280"/>
                <a:tab algn="l" pos="7086600"/>
                <a:tab algn="l" pos="7873920"/>
                <a:tab algn="l" pos="8661240"/>
                <a:tab algn="l" pos="9448920"/>
                <a:tab algn="l" pos="10236240"/>
              </a:tabLst>
            </a:pPr>
            <a:r>
              <a:rPr b="0" lang="en-US" sz="1000" strike="noStrike" u="none">
                <a:solidFill>
                  <a:srgbClr val="000000"/>
                </a:solidFill>
                <a:effectLst/>
                <a:uFillTx/>
                <a:latin typeface="Arial"/>
              </a:rPr>
              <a:t>BBB-</a:t>
            </a:r>
            <a:endParaRPr b="0" lang="en-US" sz="1000" strike="noStrike" u="none">
              <a:solidFill>
                <a:srgbClr val="000000"/>
              </a:solidFill>
              <a:effectLst/>
              <a:uFillTx/>
              <a:latin typeface="Arial"/>
            </a:endParaRPr>
          </a:p>
        </p:txBody>
      </p:sp>
      <p:sp>
        <p:nvSpPr>
          <p:cNvPr id="1009" name=""/>
          <p:cNvSpPr/>
          <p:nvPr/>
        </p:nvSpPr>
        <p:spPr>
          <a:xfrm>
            <a:off x="133200" y="2884320"/>
            <a:ext cx="501840" cy="153000"/>
          </a:xfrm>
          <a:prstGeom prst="rect">
            <a:avLst/>
          </a:prstGeom>
          <a:noFill/>
          <a:ln w="0">
            <a:noFill/>
          </a:ln>
        </p:spPr>
        <p:style>
          <a:lnRef idx="0"/>
          <a:fillRef idx="0"/>
          <a:effectRef idx="0"/>
          <a:fontRef idx="minor"/>
        </p:style>
        <p:txBody>
          <a:bodyPr lIns="0" rIns="0" tIns="0" bIns="0" anchor="ctr">
            <a:spAutoFit/>
          </a:bodyPr>
          <a:p>
            <a:pPr>
              <a:tabLst>
                <a:tab algn="l" pos="0"/>
                <a:tab algn="l" pos="787320"/>
                <a:tab algn="l" pos="1574640"/>
                <a:tab algn="l" pos="2362320"/>
                <a:tab algn="l" pos="3149640"/>
                <a:tab algn="l" pos="3936960"/>
                <a:tab algn="l" pos="4724280"/>
                <a:tab algn="l" pos="5511960"/>
                <a:tab algn="l" pos="6299280"/>
                <a:tab algn="l" pos="7086600"/>
                <a:tab algn="l" pos="7873920"/>
                <a:tab algn="l" pos="8661240"/>
                <a:tab algn="l" pos="9448920"/>
                <a:tab algn="l" pos="10236240"/>
              </a:tabLst>
            </a:pPr>
            <a:r>
              <a:rPr b="0" lang="en-US" sz="1000" strike="noStrike" u="none">
                <a:solidFill>
                  <a:srgbClr val="000000"/>
                </a:solidFill>
                <a:effectLst/>
                <a:uFillTx/>
                <a:latin typeface="Arial"/>
              </a:rPr>
              <a:t>BB+</a:t>
            </a:r>
            <a:endParaRPr b="0" lang="en-US" sz="1000" strike="noStrike" u="none">
              <a:solidFill>
                <a:srgbClr val="000000"/>
              </a:solidFill>
              <a:effectLst/>
              <a:uFillTx/>
              <a:latin typeface="Arial"/>
            </a:endParaRPr>
          </a:p>
        </p:txBody>
      </p:sp>
      <p:sp>
        <p:nvSpPr>
          <p:cNvPr id="1010" name=""/>
          <p:cNvSpPr/>
          <p:nvPr/>
        </p:nvSpPr>
        <p:spPr>
          <a:xfrm>
            <a:off x="133200" y="3074760"/>
            <a:ext cx="501840" cy="153000"/>
          </a:xfrm>
          <a:prstGeom prst="rect">
            <a:avLst/>
          </a:prstGeom>
          <a:noFill/>
          <a:ln w="0">
            <a:noFill/>
          </a:ln>
        </p:spPr>
        <p:style>
          <a:lnRef idx="0"/>
          <a:fillRef idx="0"/>
          <a:effectRef idx="0"/>
          <a:fontRef idx="minor"/>
        </p:style>
        <p:txBody>
          <a:bodyPr lIns="0" rIns="0" tIns="0" bIns="0" anchor="ctr">
            <a:spAutoFit/>
          </a:bodyPr>
          <a:p>
            <a:pPr>
              <a:tabLst>
                <a:tab algn="l" pos="0"/>
                <a:tab algn="l" pos="787320"/>
                <a:tab algn="l" pos="1574640"/>
                <a:tab algn="l" pos="2362320"/>
                <a:tab algn="l" pos="3149640"/>
                <a:tab algn="l" pos="3936960"/>
                <a:tab algn="l" pos="4724280"/>
                <a:tab algn="l" pos="5511960"/>
                <a:tab algn="l" pos="6299280"/>
                <a:tab algn="l" pos="7086600"/>
                <a:tab algn="l" pos="7873920"/>
                <a:tab algn="l" pos="8661240"/>
                <a:tab algn="l" pos="9448920"/>
                <a:tab algn="l" pos="10236240"/>
              </a:tabLst>
            </a:pPr>
            <a:r>
              <a:rPr b="0" lang="en-US" sz="1000" strike="noStrike" u="none">
                <a:solidFill>
                  <a:srgbClr val="000000"/>
                </a:solidFill>
                <a:effectLst/>
                <a:uFillTx/>
                <a:latin typeface="Arial"/>
              </a:rPr>
              <a:t>BB</a:t>
            </a:r>
            <a:endParaRPr b="0" lang="en-US" sz="1000" strike="noStrike" u="none">
              <a:solidFill>
                <a:srgbClr val="000000"/>
              </a:solidFill>
              <a:effectLst/>
              <a:uFillTx/>
              <a:latin typeface="Arial"/>
            </a:endParaRPr>
          </a:p>
        </p:txBody>
      </p:sp>
      <p:sp>
        <p:nvSpPr>
          <p:cNvPr id="1011" name=""/>
          <p:cNvSpPr/>
          <p:nvPr/>
        </p:nvSpPr>
        <p:spPr>
          <a:xfrm>
            <a:off x="133200" y="3265200"/>
            <a:ext cx="501840" cy="153000"/>
          </a:xfrm>
          <a:prstGeom prst="rect">
            <a:avLst/>
          </a:prstGeom>
          <a:noFill/>
          <a:ln w="0">
            <a:noFill/>
          </a:ln>
        </p:spPr>
        <p:style>
          <a:lnRef idx="0"/>
          <a:fillRef idx="0"/>
          <a:effectRef idx="0"/>
          <a:fontRef idx="minor"/>
        </p:style>
        <p:txBody>
          <a:bodyPr lIns="0" rIns="0" tIns="0" bIns="0" anchor="ctr">
            <a:spAutoFit/>
          </a:bodyPr>
          <a:p>
            <a:pPr>
              <a:tabLst>
                <a:tab algn="l" pos="0"/>
                <a:tab algn="l" pos="787320"/>
                <a:tab algn="l" pos="1574640"/>
                <a:tab algn="l" pos="2362320"/>
                <a:tab algn="l" pos="3149640"/>
                <a:tab algn="l" pos="3936960"/>
                <a:tab algn="l" pos="4724280"/>
                <a:tab algn="l" pos="5511960"/>
                <a:tab algn="l" pos="6299280"/>
                <a:tab algn="l" pos="7086600"/>
                <a:tab algn="l" pos="7873920"/>
                <a:tab algn="l" pos="8661240"/>
                <a:tab algn="l" pos="9448920"/>
                <a:tab algn="l" pos="10236240"/>
              </a:tabLst>
            </a:pPr>
            <a:r>
              <a:rPr b="0" lang="en-US" sz="1000" strike="noStrike" u="none">
                <a:solidFill>
                  <a:srgbClr val="000000"/>
                </a:solidFill>
                <a:effectLst/>
                <a:uFillTx/>
                <a:latin typeface="Arial"/>
              </a:rPr>
              <a:t>BB-</a:t>
            </a:r>
            <a:endParaRPr b="0" lang="en-US" sz="1000" strike="noStrike" u="none">
              <a:solidFill>
                <a:srgbClr val="000000"/>
              </a:solidFill>
              <a:effectLst/>
              <a:uFillTx/>
              <a:latin typeface="Arial"/>
            </a:endParaRPr>
          </a:p>
        </p:txBody>
      </p:sp>
      <p:sp>
        <p:nvSpPr>
          <p:cNvPr id="1012" name=""/>
          <p:cNvSpPr/>
          <p:nvPr/>
        </p:nvSpPr>
        <p:spPr>
          <a:xfrm>
            <a:off x="133200" y="3436560"/>
            <a:ext cx="501840" cy="153000"/>
          </a:xfrm>
          <a:prstGeom prst="rect">
            <a:avLst/>
          </a:prstGeom>
          <a:noFill/>
          <a:ln w="0">
            <a:noFill/>
          </a:ln>
        </p:spPr>
        <p:style>
          <a:lnRef idx="0"/>
          <a:fillRef idx="0"/>
          <a:effectRef idx="0"/>
          <a:fontRef idx="minor"/>
        </p:style>
        <p:txBody>
          <a:bodyPr lIns="0" rIns="0" tIns="0" bIns="0" anchor="ctr">
            <a:spAutoFit/>
          </a:bodyPr>
          <a:p>
            <a:pPr>
              <a:tabLst>
                <a:tab algn="l" pos="0"/>
                <a:tab algn="l" pos="787320"/>
                <a:tab algn="l" pos="1574640"/>
                <a:tab algn="l" pos="2362320"/>
                <a:tab algn="l" pos="3149640"/>
                <a:tab algn="l" pos="3936960"/>
                <a:tab algn="l" pos="4724280"/>
                <a:tab algn="l" pos="5511960"/>
                <a:tab algn="l" pos="6299280"/>
                <a:tab algn="l" pos="7086600"/>
                <a:tab algn="l" pos="7873920"/>
                <a:tab algn="l" pos="8661240"/>
                <a:tab algn="l" pos="9448920"/>
                <a:tab algn="l" pos="10236240"/>
              </a:tabLst>
            </a:pPr>
            <a:r>
              <a:rPr b="0" lang="en-US" sz="1000" strike="noStrike" u="none">
                <a:solidFill>
                  <a:srgbClr val="000000"/>
                </a:solidFill>
                <a:effectLst/>
                <a:uFillTx/>
                <a:latin typeface="Arial"/>
              </a:rPr>
              <a:t>B+</a:t>
            </a:r>
            <a:endParaRPr b="0" lang="en-US" sz="1000" strike="noStrike" u="none">
              <a:solidFill>
                <a:srgbClr val="000000"/>
              </a:solidFill>
              <a:effectLst/>
              <a:uFillTx/>
              <a:latin typeface="Arial"/>
            </a:endParaRPr>
          </a:p>
        </p:txBody>
      </p:sp>
      <p:sp>
        <p:nvSpPr>
          <p:cNvPr id="1013" name=""/>
          <p:cNvSpPr/>
          <p:nvPr/>
        </p:nvSpPr>
        <p:spPr>
          <a:xfrm>
            <a:off x="133200" y="3627360"/>
            <a:ext cx="501840" cy="153000"/>
          </a:xfrm>
          <a:prstGeom prst="rect">
            <a:avLst/>
          </a:prstGeom>
          <a:noFill/>
          <a:ln w="0">
            <a:noFill/>
          </a:ln>
        </p:spPr>
        <p:style>
          <a:lnRef idx="0"/>
          <a:fillRef idx="0"/>
          <a:effectRef idx="0"/>
          <a:fontRef idx="minor"/>
        </p:style>
        <p:txBody>
          <a:bodyPr lIns="0" rIns="0" tIns="0" bIns="0" anchor="ctr">
            <a:spAutoFit/>
          </a:bodyPr>
          <a:p>
            <a:pPr>
              <a:tabLst>
                <a:tab algn="l" pos="0"/>
                <a:tab algn="l" pos="787320"/>
                <a:tab algn="l" pos="1574640"/>
                <a:tab algn="l" pos="2362320"/>
                <a:tab algn="l" pos="3149640"/>
                <a:tab algn="l" pos="3936960"/>
                <a:tab algn="l" pos="4724280"/>
                <a:tab algn="l" pos="5511960"/>
                <a:tab algn="l" pos="6299280"/>
                <a:tab algn="l" pos="7086600"/>
                <a:tab algn="l" pos="7873920"/>
                <a:tab algn="l" pos="8661240"/>
                <a:tab algn="l" pos="9448920"/>
                <a:tab algn="l" pos="10236240"/>
              </a:tabLst>
            </a:pPr>
            <a:r>
              <a:rPr b="0" lang="en-US" sz="1000" strike="noStrike" u="none">
                <a:solidFill>
                  <a:srgbClr val="000000"/>
                </a:solidFill>
                <a:effectLst/>
                <a:uFillTx/>
                <a:latin typeface="Arial"/>
              </a:rPr>
              <a:t>B</a:t>
            </a:r>
            <a:endParaRPr b="0" lang="en-US" sz="1000" strike="noStrike" u="none">
              <a:solidFill>
                <a:srgbClr val="000000"/>
              </a:solidFill>
              <a:effectLst/>
              <a:uFillTx/>
              <a:latin typeface="Arial"/>
            </a:endParaRPr>
          </a:p>
        </p:txBody>
      </p:sp>
      <p:sp>
        <p:nvSpPr>
          <p:cNvPr id="1014" name=""/>
          <p:cNvSpPr/>
          <p:nvPr/>
        </p:nvSpPr>
        <p:spPr>
          <a:xfrm>
            <a:off x="133200" y="3808080"/>
            <a:ext cx="501840" cy="153000"/>
          </a:xfrm>
          <a:prstGeom prst="rect">
            <a:avLst/>
          </a:prstGeom>
          <a:noFill/>
          <a:ln w="0">
            <a:noFill/>
          </a:ln>
        </p:spPr>
        <p:style>
          <a:lnRef idx="0"/>
          <a:fillRef idx="0"/>
          <a:effectRef idx="0"/>
          <a:fontRef idx="minor"/>
        </p:style>
        <p:txBody>
          <a:bodyPr lIns="0" rIns="0" tIns="0" bIns="0" anchor="ctr">
            <a:spAutoFit/>
          </a:bodyPr>
          <a:p>
            <a:pPr>
              <a:tabLst>
                <a:tab algn="l" pos="0"/>
                <a:tab algn="l" pos="787320"/>
                <a:tab algn="l" pos="1574640"/>
                <a:tab algn="l" pos="2362320"/>
                <a:tab algn="l" pos="3149640"/>
                <a:tab algn="l" pos="3936960"/>
                <a:tab algn="l" pos="4724280"/>
                <a:tab algn="l" pos="5511960"/>
                <a:tab algn="l" pos="6299280"/>
                <a:tab algn="l" pos="7086600"/>
                <a:tab algn="l" pos="7873920"/>
                <a:tab algn="l" pos="8661240"/>
                <a:tab algn="l" pos="9448920"/>
                <a:tab algn="l" pos="10236240"/>
              </a:tabLst>
            </a:pPr>
            <a:r>
              <a:rPr b="0" lang="en-US" sz="1000" strike="noStrike" u="none">
                <a:solidFill>
                  <a:srgbClr val="000000"/>
                </a:solidFill>
                <a:effectLst/>
                <a:uFillTx/>
                <a:latin typeface="Arial"/>
              </a:rPr>
              <a:t>B-</a:t>
            </a:r>
            <a:endParaRPr b="0" lang="en-US" sz="1000" strike="noStrike" u="none">
              <a:solidFill>
                <a:srgbClr val="000000"/>
              </a:solidFill>
              <a:effectLst/>
              <a:uFillTx/>
              <a:latin typeface="Arial"/>
            </a:endParaRPr>
          </a:p>
        </p:txBody>
      </p:sp>
      <p:sp>
        <p:nvSpPr>
          <p:cNvPr id="1015" name=""/>
          <p:cNvSpPr/>
          <p:nvPr/>
        </p:nvSpPr>
        <p:spPr>
          <a:xfrm>
            <a:off x="133200" y="3989160"/>
            <a:ext cx="501840" cy="153000"/>
          </a:xfrm>
          <a:prstGeom prst="rect">
            <a:avLst/>
          </a:prstGeom>
          <a:noFill/>
          <a:ln w="0">
            <a:noFill/>
          </a:ln>
        </p:spPr>
        <p:style>
          <a:lnRef idx="0"/>
          <a:fillRef idx="0"/>
          <a:effectRef idx="0"/>
          <a:fontRef idx="minor"/>
        </p:style>
        <p:txBody>
          <a:bodyPr lIns="0" rIns="0" tIns="0" bIns="0" anchor="ctr">
            <a:spAutoFit/>
          </a:bodyPr>
          <a:p>
            <a:pPr>
              <a:tabLst>
                <a:tab algn="l" pos="0"/>
                <a:tab algn="l" pos="787320"/>
                <a:tab algn="l" pos="1574640"/>
                <a:tab algn="l" pos="2362320"/>
                <a:tab algn="l" pos="3149640"/>
                <a:tab algn="l" pos="3936960"/>
                <a:tab algn="l" pos="4724280"/>
                <a:tab algn="l" pos="5511960"/>
                <a:tab algn="l" pos="6299280"/>
                <a:tab algn="l" pos="7086600"/>
                <a:tab algn="l" pos="7873920"/>
                <a:tab algn="l" pos="8661240"/>
                <a:tab algn="l" pos="9448920"/>
                <a:tab algn="l" pos="10236240"/>
              </a:tabLst>
            </a:pPr>
            <a:r>
              <a:rPr b="0" lang="en-US" sz="1000" strike="noStrike" u="none">
                <a:solidFill>
                  <a:srgbClr val="000000"/>
                </a:solidFill>
                <a:effectLst/>
                <a:uFillTx/>
                <a:latin typeface="Arial"/>
              </a:rPr>
              <a:t>CCC+</a:t>
            </a:r>
            <a:endParaRPr b="0" lang="en-US" sz="1000" strike="noStrike" u="none">
              <a:solidFill>
                <a:srgbClr val="000000"/>
              </a:solidFill>
              <a:effectLst/>
              <a:uFillTx/>
              <a:latin typeface="Arial"/>
            </a:endParaRPr>
          </a:p>
        </p:txBody>
      </p:sp>
      <p:sp>
        <p:nvSpPr>
          <p:cNvPr id="1016" name=""/>
          <p:cNvSpPr/>
          <p:nvPr/>
        </p:nvSpPr>
        <p:spPr>
          <a:xfrm>
            <a:off x="133200" y="4160520"/>
            <a:ext cx="501840" cy="153000"/>
          </a:xfrm>
          <a:prstGeom prst="rect">
            <a:avLst/>
          </a:prstGeom>
          <a:noFill/>
          <a:ln w="0">
            <a:noFill/>
          </a:ln>
        </p:spPr>
        <p:style>
          <a:lnRef idx="0"/>
          <a:fillRef idx="0"/>
          <a:effectRef idx="0"/>
          <a:fontRef idx="minor"/>
        </p:style>
        <p:txBody>
          <a:bodyPr lIns="0" rIns="0" tIns="0" bIns="0" anchor="ctr">
            <a:spAutoFit/>
          </a:bodyPr>
          <a:p>
            <a:pPr>
              <a:tabLst>
                <a:tab algn="l" pos="0"/>
                <a:tab algn="l" pos="787320"/>
                <a:tab algn="l" pos="1574640"/>
                <a:tab algn="l" pos="2362320"/>
                <a:tab algn="l" pos="3149640"/>
                <a:tab algn="l" pos="3936960"/>
                <a:tab algn="l" pos="4724280"/>
                <a:tab algn="l" pos="5511960"/>
                <a:tab algn="l" pos="6299280"/>
                <a:tab algn="l" pos="7086600"/>
                <a:tab algn="l" pos="7873920"/>
                <a:tab algn="l" pos="8661240"/>
                <a:tab algn="l" pos="9448920"/>
                <a:tab algn="l" pos="10236240"/>
              </a:tabLst>
            </a:pPr>
            <a:r>
              <a:rPr b="0" lang="en-US" sz="1000" strike="noStrike" u="none">
                <a:solidFill>
                  <a:srgbClr val="000000"/>
                </a:solidFill>
                <a:effectLst/>
                <a:uFillTx/>
                <a:latin typeface="Arial"/>
              </a:rPr>
              <a:t>CCC</a:t>
            </a:r>
            <a:endParaRPr b="0" lang="en-US" sz="1000" strike="noStrike" u="none">
              <a:solidFill>
                <a:srgbClr val="000000"/>
              </a:solidFill>
              <a:effectLst/>
              <a:uFillTx/>
              <a:latin typeface="Arial"/>
            </a:endParaRPr>
          </a:p>
        </p:txBody>
      </p:sp>
      <p:sp>
        <p:nvSpPr>
          <p:cNvPr id="1017" name=""/>
          <p:cNvSpPr/>
          <p:nvPr/>
        </p:nvSpPr>
        <p:spPr>
          <a:xfrm>
            <a:off x="133200" y="4350960"/>
            <a:ext cx="501840" cy="153000"/>
          </a:xfrm>
          <a:prstGeom prst="rect">
            <a:avLst/>
          </a:prstGeom>
          <a:noFill/>
          <a:ln w="0">
            <a:noFill/>
          </a:ln>
        </p:spPr>
        <p:style>
          <a:lnRef idx="0"/>
          <a:fillRef idx="0"/>
          <a:effectRef idx="0"/>
          <a:fontRef idx="minor"/>
        </p:style>
        <p:txBody>
          <a:bodyPr lIns="0" rIns="0" tIns="0" bIns="0" anchor="ctr">
            <a:spAutoFit/>
          </a:bodyPr>
          <a:p>
            <a:pPr>
              <a:tabLst>
                <a:tab algn="l" pos="0"/>
                <a:tab algn="l" pos="787320"/>
                <a:tab algn="l" pos="1574640"/>
                <a:tab algn="l" pos="2362320"/>
                <a:tab algn="l" pos="3149640"/>
                <a:tab algn="l" pos="3936960"/>
                <a:tab algn="l" pos="4724280"/>
                <a:tab algn="l" pos="5511960"/>
                <a:tab algn="l" pos="6299280"/>
                <a:tab algn="l" pos="7086600"/>
                <a:tab algn="l" pos="7873920"/>
                <a:tab algn="l" pos="8661240"/>
                <a:tab algn="l" pos="9448920"/>
                <a:tab algn="l" pos="10236240"/>
              </a:tabLst>
            </a:pPr>
            <a:r>
              <a:rPr b="0" lang="en-US" sz="1000" strike="noStrike" u="none">
                <a:solidFill>
                  <a:srgbClr val="000000"/>
                </a:solidFill>
                <a:effectLst/>
                <a:uFillTx/>
                <a:latin typeface="Arial"/>
              </a:rPr>
              <a:t>CCC-</a:t>
            </a:r>
            <a:endParaRPr b="0" lang="en-US" sz="1000" strike="noStrike" u="none">
              <a:solidFill>
                <a:srgbClr val="000000"/>
              </a:solidFill>
              <a:effectLst/>
              <a:uFillTx/>
              <a:latin typeface="Arial"/>
            </a:endParaRPr>
          </a:p>
        </p:txBody>
      </p:sp>
      <p:sp>
        <p:nvSpPr>
          <p:cNvPr id="1018" name=""/>
          <p:cNvSpPr/>
          <p:nvPr/>
        </p:nvSpPr>
        <p:spPr>
          <a:xfrm>
            <a:off x="133200" y="4532040"/>
            <a:ext cx="501840" cy="153000"/>
          </a:xfrm>
          <a:prstGeom prst="rect">
            <a:avLst/>
          </a:prstGeom>
          <a:noFill/>
          <a:ln w="0">
            <a:noFill/>
          </a:ln>
        </p:spPr>
        <p:style>
          <a:lnRef idx="0"/>
          <a:fillRef idx="0"/>
          <a:effectRef idx="0"/>
          <a:fontRef idx="minor"/>
        </p:style>
        <p:txBody>
          <a:bodyPr lIns="0" rIns="0" tIns="0" bIns="0" anchor="ctr">
            <a:spAutoFit/>
          </a:bodyPr>
          <a:p>
            <a:pPr>
              <a:tabLst>
                <a:tab algn="l" pos="0"/>
                <a:tab algn="l" pos="787320"/>
                <a:tab algn="l" pos="1574640"/>
                <a:tab algn="l" pos="2362320"/>
                <a:tab algn="l" pos="3149640"/>
                <a:tab algn="l" pos="3936960"/>
                <a:tab algn="l" pos="4724280"/>
                <a:tab algn="l" pos="5511960"/>
                <a:tab algn="l" pos="6299280"/>
                <a:tab algn="l" pos="7086600"/>
                <a:tab algn="l" pos="7873920"/>
                <a:tab algn="l" pos="8661240"/>
                <a:tab algn="l" pos="9448920"/>
                <a:tab algn="l" pos="10236240"/>
              </a:tabLst>
            </a:pPr>
            <a:r>
              <a:rPr b="0" lang="en-US" sz="1000" strike="noStrike" u="none">
                <a:solidFill>
                  <a:srgbClr val="000000"/>
                </a:solidFill>
                <a:effectLst/>
                <a:uFillTx/>
                <a:latin typeface="Arial"/>
              </a:rPr>
              <a:t>CC+</a:t>
            </a:r>
            <a:endParaRPr b="0" lang="en-US" sz="1000" strike="noStrike" u="none">
              <a:solidFill>
                <a:srgbClr val="000000"/>
              </a:solidFill>
              <a:effectLst/>
              <a:uFillTx/>
              <a:latin typeface="Arial"/>
            </a:endParaRPr>
          </a:p>
        </p:txBody>
      </p:sp>
      <p:sp>
        <p:nvSpPr>
          <p:cNvPr id="1019" name=""/>
          <p:cNvSpPr/>
          <p:nvPr/>
        </p:nvSpPr>
        <p:spPr>
          <a:xfrm>
            <a:off x="133200" y="4703400"/>
            <a:ext cx="501840" cy="153000"/>
          </a:xfrm>
          <a:prstGeom prst="rect">
            <a:avLst/>
          </a:prstGeom>
          <a:noFill/>
          <a:ln w="0">
            <a:noFill/>
          </a:ln>
        </p:spPr>
        <p:style>
          <a:lnRef idx="0"/>
          <a:fillRef idx="0"/>
          <a:effectRef idx="0"/>
          <a:fontRef idx="minor"/>
        </p:style>
        <p:txBody>
          <a:bodyPr lIns="0" rIns="0" tIns="0" bIns="0" anchor="ctr">
            <a:spAutoFit/>
          </a:bodyPr>
          <a:p>
            <a:pPr>
              <a:tabLst>
                <a:tab algn="l" pos="0"/>
                <a:tab algn="l" pos="787320"/>
                <a:tab algn="l" pos="1574640"/>
                <a:tab algn="l" pos="2362320"/>
                <a:tab algn="l" pos="3149640"/>
                <a:tab algn="l" pos="3936960"/>
                <a:tab algn="l" pos="4724280"/>
                <a:tab algn="l" pos="5511960"/>
                <a:tab algn="l" pos="6299280"/>
                <a:tab algn="l" pos="7086600"/>
                <a:tab algn="l" pos="7873920"/>
                <a:tab algn="l" pos="8661240"/>
                <a:tab algn="l" pos="9448920"/>
                <a:tab algn="l" pos="10236240"/>
              </a:tabLst>
            </a:pPr>
            <a:r>
              <a:rPr b="0" lang="en-US" sz="1000" strike="noStrike" u="none">
                <a:solidFill>
                  <a:srgbClr val="000000"/>
                </a:solidFill>
                <a:effectLst/>
                <a:uFillTx/>
                <a:latin typeface="Arial"/>
              </a:rPr>
              <a:t>CC</a:t>
            </a:r>
            <a:endParaRPr b="0" lang="en-US" sz="1000" strike="noStrike" u="none">
              <a:solidFill>
                <a:srgbClr val="000000"/>
              </a:solidFill>
              <a:effectLst/>
              <a:uFillTx/>
              <a:latin typeface="Arial"/>
            </a:endParaRPr>
          </a:p>
        </p:txBody>
      </p:sp>
      <p:sp>
        <p:nvSpPr>
          <p:cNvPr id="1020" name=""/>
          <p:cNvSpPr/>
          <p:nvPr/>
        </p:nvSpPr>
        <p:spPr>
          <a:xfrm>
            <a:off x="133200" y="4875120"/>
            <a:ext cx="501840" cy="153000"/>
          </a:xfrm>
          <a:prstGeom prst="rect">
            <a:avLst/>
          </a:prstGeom>
          <a:noFill/>
          <a:ln w="0">
            <a:noFill/>
          </a:ln>
        </p:spPr>
        <p:style>
          <a:lnRef idx="0"/>
          <a:fillRef idx="0"/>
          <a:effectRef idx="0"/>
          <a:fontRef idx="minor"/>
        </p:style>
        <p:txBody>
          <a:bodyPr lIns="0" rIns="0" tIns="0" bIns="0" anchor="ctr">
            <a:spAutoFit/>
          </a:bodyPr>
          <a:p>
            <a:pPr>
              <a:tabLst>
                <a:tab algn="l" pos="0"/>
                <a:tab algn="l" pos="787320"/>
                <a:tab algn="l" pos="1574640"/>
                <a:tab algn="l" pos="2362320"/>
                <a:tab algn="l" pos="3149640"/>
                <a:tab algn="l" pos="3936960"/>
                <a:tab algn="l" pos="4724280"/>
                <a:tab algn="l" pos="5511960"/>
                <a:tab algn="l" pos="6299280"/>
                <a:tab algn="l" pos="7086600"/>
                <a:tab algn="l" pos="7873920"/>
                <a:tab algn="l" pos="8661240"/>
                <a:tab algn="l" pos="9448920"/>
                <a:tab algn="l" pos="10236240"/>
              </a:tabLst>
            </a:pPr>
            <a:r>
              <a:rPr b="0" lang="en-US" sz="1000" strike="noStrike" u="none">
                <a:solidFill>
                  <a:srgbClr val="000000"/>
                </a:solidFill>
                <a:effectLst/>
                <a:uFillTx/>
                <a:latin typeface="Arial"/>
              </a:rPr>
              <a:t>CC-</a:t>
            </a:r>
            <a:endParaRPr b="0" lang="en-US" sz="1000" strike="noStrike" u="none">
              <a:solidFill>
                <a:srgbClr val="000000"/>
              </a:solidFill>
              <a:effectLst/>
              <a:uFillTx/>
              <a:latin typeface="Arial"/>
            </a:endParaRPr>
          </a:p>
        </p:txBody>
      </p:sp>
      <p:sp>
        <p:nvSpPr>
          <p:cNvPr id="1021" name=""/>
          <p:cNvSpPr/>
          <p:nvPr/>
        </p:nvSpPr>
        <p:spPr>
          <a:xfrm>
            <a:off x="133200" y="5046480"/>
            <a:ext cx="501840" cy="153000"/>
          </a:xfrm>
          <a:prstGeom prst="rect">
            <a:avLst/>
          </a:prstGeom>
          <a:noFill/>
          <a:ln w="0">
            <a:noFill/>
          </a:ln>
        </p:spPr>
        <p:style>
          <a:lnRef idx="0"/>
          <a:fillRef idx="0"/>
          <a:effectRef idx="0"/>
          <a:fontRef idx="minor"/>
        </p:style>
        <p:txBody>
          <a:bodyPr lIns="0" rIns="0" tIns="0" bIns="0" anchor="ctr">
            <a:spAutoFit/>
          </a:bodyPr>
          <a:p>
            <a:pPr>
              <a:tabLst>
                <a:tab algn="l" pos="0"/>
                <a:tab algn="l" pos="787320"/>
                <a:tab algn="l" pos="1574640"/>
                <a:tab algn="l" pos="2362320"/>
                <a:tab algn="l" pos="3149640"/>
                <a:tab algn="l" pos="3936960"/>
                <a:tab algn="l" pos="4724280"/>
                <a:tab algn="l" pos="5511960"/>
                <a:tab algn="l" pos="6299280"/>
                <a:tab algn="l" pos="7086600"/>
                <a:tab algn="l" pos="7873920"/>
                <a:tab algn="l" pos="8661240"/>
                <a:tab algn="l" pos="9448920"/>
                <a:tab algn="l" pos="10236240"/>
              </a:tabLst>
            </a:pPr>
            <a:r>
              <a:rPr b="0" lang="en-US" sz="1000" strike="noStrike" u="none">
                <a:solidFill>
                  <a:srgbClr val="000000"/>
                </a:solidFill>
                <a:effectLst/>
                <a:uFillTx/>
                <a:latin typeface="Arial"/>
              </a:rPr>
              <a:t>C+</a:t>
            </a:r>
            <a:endParaRPr b="0" lang="en-US" sz="1000" strike="noStrike" u="none">
              <a:solidFill>
                <a:srgbClr val="000000"/>
              </a:solidFill>
              <a:effectLst/>
              <a:uFillTx/>
              <a:latin typeface="Arial"/>
            </a:endParaRPr>
          </a:p>
        </p:txBody>
      </p:sp>
      <p:sp>
        <p:nvSpPr>
          <p:cNvPr id="1022" name=""/>
          <p:cNvSpPr/>
          <p:nvPr/>
        </p:nvSpPr>
        <p:spPr>
          <a:xfrm>
            <a:off x="133200" y="5236920"/>
            <a:ext cx="501840" cy="153000"/>
          </a:xfrm>
          <a:prstGeom prst="rect">
            <a:avLst/>
          </a:prstGeom>
          <a:noFill/>
          <a:ln w="0">
            <a:noFill/>
          </a:ln>
        </p:spPr>
        <p:style>
          <a:lnRef idx="0"/>
          <a:fillRef idx="0"/>
          <a:effectRef idx="0"/>
          <a:fontRef idx="minor"/>
        </p:style>
        <p:txBody>
          <a:bodyPr lIns="0" rIns="0" tIns="0" bIns="0" anchor="ctr">
            <a:spAutoFit/>
          </a:bodyPr>
          <a:p>
            <a:pPr>
              <a:tabLst>
                <a:tab algn="l" pos="0"/>
                <a:tab algn="l" pos="787320"/>
                <a:tab algn="l" pos="1574640"/>
                <a:tab algn="l" pos="2362320"/>
                <a:tab algn="l" pos="3149640"/>
                <a:tab algn="l" pos="3936960"/>
                <a:tab algn="l" pos="4724280"/>
                <a:tab algn="l" pos="5511960"/>
                <a:tab algn="l" pos="6299280"/>
                <a:tab algn="l" pos="7086600"/>
                <a:tab algn="l" pos="7873920"/>
                <a:tab algn="l" pos="8661240"/>
                <a:tab algn="l" pos="9448920"/>
                <a:tab algn="l" pos="10236240"/>
              </a:tabLst>
            </a:pPr>
            <a:r>
              <a:rPr b="0" lang="en-US" sz="1000" strike="noStrike" u="none">
                <a:solidFill>
                  <a:srgbClr val="000000"/>
                </a:solidFill>
                <a:effectLst/>
                <a:uFillTx/>
                <a:latin typeface="Arial"/>
              </a:rPr>
              <a:t>C</a:t>
            </a:r>
            <a:endParaRPr b="0" lang="en-US" sz="1000" strike="noStrike" u="none">
              <a:solidFill>
                <a:srgbClr val="000000"/>
              </a:solidFill>
              <a:effectLst/>
              <a:uFillTx/>
              <a:latin typeface="Arial"/>
            </a:endParaRPr>
          </a:p>
        </p:txBody>
      </p:sp>
      <p:sp>
        <p:nvSpPr>
          <p:cNvPr id="1023" name=""/>
          <p:cNvSpPr/>
          <p:nvPr/>
        </p:nvSpPr>
        <p:spPr>
          <a:xfrm>
            <a:off x="133200" y="5389200"/>
            <a:ext cx="501840" cy="153000"/>
          </a:xfrm>
          <a:prstGeom prst="rect">
            <a:avLst/>
          </a:prstGeom>
          <a:noFill/>
          <a:ln w="0">
            <a:noFill/>
          </a:ln>
        </p:spPr>
        <p:style>
          <a:lnRef idx="0"/>
          <a:fillRef idx="0"/>
          <a:effectRef idx="0"/>
          <a:fontRef idx="minor"/>
        </p:style>
        <p:txBody>
          <a:bodyPr lIns="0" rIns="0" tIns="0" bIns="0" anchor="ctr">
            <a:spAutoFit/>
          </a:bodyPr>
          <a:p>
            <a:pPr>
              <a:tabLst>
                <a:tab algn="l" pos="0"/>
                <a:tab algn="l" pos="787320"/>
                <a:tab algn="l" pos="1574640"/>
                <a:tab algn="l" pos="2362320"/>
                <a:tab algn="l" pos="3149640"/>
                <a:tab algn="l" pos="3936960"/>
                <a:tab algn="l" pos="4724280"/>
                <a:tab algn="l" pos="5511960"/>
                <a:tab algn="l" pos="6299280"/>
                <a:tab algn="l" pos="7086600"/>
                <a:tab algn="l" pos="7873920"/>
                <a:tab algn="l" pos="8661240"/>
                <a:tab algn="l" pos="9448920"/>
                <a:tab algn="l" pos="10236240"/>
              </a:tabLst>
            </a:pPr>
            <a:r>
              <a:rPr b="0" lang="en-US" sz="1000" strike="noStrike" u="none">
                <a:solidFill>
                  <a:srgbClr val="000000"/>
                </a:solidFill>
                <a:effectLst/>
                <a:uFillTx/>
                <a:latin typeface="Arial"/>
              </a:rPr>
              <a:t>C-</a:t>
            </a:r>
            <a:endParaRPr b="0" lang="en-US" sz="1000" strike="noStrike" u="none">
              <a:solidFill>
                <a:srgbClr val="000000"/>
              </a:solidFill>
              <a:effectLst/>
              <a:uFillTx/>
              <a:latin typeface="Arial"/>
            </a:endParaRPr>
          </a:p>
        </p:txBody>
      </p:sp>
      <p:sp>
        <p:nvSpPr>
          <p:cNvPr id="1024" name=""/>
          <p:cNvSpPr/>
          <p:nvPr/>
        </p:nvSpPr>
        <p:spPr>
          <a:xfrm>
            <a:off x="5605560" y="1190520"/>
            <a:ext cx="1736640" cy="1494720"/>
          </a:xfrm>
          <a:prstGeom prst="rect">
            <a:avLst/>
          </a:prstGeom>
          <a:noFill/>
          <a:ln w="0">
            <a:noFill/>
          </a:ln>
        </p:spPr>
        <p:style>
          <a:lnRef idx="0"/>
          <a:fillRef idx="0"/>
          <a:effectRef idx="0"/>
          <a:fontRef idx="minor"/>
        </p:style>
        <p:txBody>
          <a:bodyPr lIns="0" rIns="0" tIns="0" bIns="0" anchor="t">
            <a:spAutoFit/>
          </a:bodyPr>
          <a:p>
            <a:pPr>
              <a:tabLst>
                <a:tab algn="l" pos="0"/>
                <a:tab algn="l" pos="787320"/>
                <a:tab algn="l" pos="1574640"/>
                <a:tab algn="l" pos="2362320"/>
                <a:tab algn="l" pos="3149640"/>
                <a:tab algn="l" pos="3936960"/>
                <a:tab algn="l" pos="4724280"/>
                <a:tab algn="l" pos="5511960"/>
                <a:tab algn="l" pos="6299280"/>
                <a:tab algn="l" pos="7086600"/>
                <a:tab algn="l" pos="7873920"/>
                <a:tab algn="l" pos="8661240"/>
                <a:tab algn="l" pos="9448920"/>
                <a:tab algn="l" pos="10236240"/>
              </a:tabLst>
            </a:pPr>
            <a:r>
              <a:rPr b="0" lang="en-US" sz="1400" strike="noStrike" u="none">
                <a:solidFill>
                  <a:srgbClr val="000000"/>
                </a:solidFill>
                <a:effectLst/>
                <a:uFillTx/>
                <a:latin typeface="Arial"/>
              </a:rPr>
              <a:t>Microsoft </a:t>
            </a:r>
            <a:endParaRPr b="0" lang="en-US" sz="1400" strike="noStrike" u="none">
              <a:solidFill>
                <a:srgbClr val="000000"/>
              </a:solidFill>
              <a:effectLst/>
              <a:uFillTx/>
              <a:latin typeface="Arial"/>
            </a:endParaRPr>
          </a:p>
          <a:p>
            <a:pPr>
              <a:tabLst>
                <a:tab algn="l" pos="0"/>
                <a:tab algn="l" pos="787320"/>
                <a:tab algn="l" pos="1574640"/>
                <a:tab algn="l" pos="2362320"/>
                <a:tab algn="l" pos="3149640"/>
                <a:tab algn="l" pos="3936960"/>
                <a:tab algn="l" pos="4724280"/>
                <a:tab algn="l" pos="5511960"/>
                <a:tab algn="l" pos="6299280"/>
                <a:tab algn="l" pos="7086600"/>
                <a:tab algn="l" pos="7873920"/>
                <a:tab algn="l" pos="8661240"/>
                <a:tab algn="l" pos="9448920"/>
                <a:tab algn="l" pos="10236240"/>
              </a:tabLst>
            </a:pPr>
            <a:r>
              <a:rPr b="0" lang="en-US" sz="1400" strike="noStrike" u="none">
                <a:solidFill>
                  <a:srgbClr val="000000"/>
                </a:solidFill>
                <a:effectLst/>
                <a:uFillTx/>
                <a:latin typeface="Arial"/>
              </a:rPr>
              <a:t>Oracle</a:t>
            </a:r>
            <a:endParaRPr b="0" lang="en-US" sz="1400" strike="noStrike" u="none">
              <a:solidFill>
                <a:srgbClr val="000000"/>
              </a:solidFill>
              <a:effectLst/>
              <a:uFillTx/>
              <a:latin typeface="Arial"/>
            </a:endParaRPr>
          </a:p>
          <a:p>
            <a:pPr>
              <a:tabLst>
                <a:tab algn="l" pos="0"/>
                <a:tab algn="l" pos="787320"/>
                <a:tab algn="l" pos="1574640"/>
                <a:tab algn="l" pos="2362320"/>
                <a:tab algn="l" pos="3149640"/>
                <a:tab algn="l" pos="3936960"/>
                <a:tab algn="l" pos="4724280"/>
                <a:tab algn="l" pos="5511960"/>
                <a:tab algn="l" pos="6299280"/>
                <a:tab algn="l" pos="7086600"/>
                <a:tab algn="l" pos="7873920"/>
                <a:tab algn="l" pos="8661240"/>
                <a:tab algn="l" pos="9448920"/>
                <a:tab algn="l" pos="10236240"/>
              </a:tabLst>
            </a:pPr>
            <a:r>
              <a:rPr b="0" lang="en-US" sz="1400" strike="noStrike" u="none">
                <a:solidFill>
                  <a:srgbClr val="000000"/>
                </a:solidFill>
                <a:effectLst/>
                <a:uFillTx/>
                <a:latin typeface="Arial"/>
              </a:rPr>
              <a:t>Computer Associates</a:t>
            </a:r>
            <a:endParaRPr b="0" lang="en-US" sz="1400" strike="noStrike" u="none">
              <a:solidFill>
                <a:srgbClr val="000000"/>
              </a:solidFill>
              <a:effectLst/>
              <a:uFillTx/>
              <a:latin typeface="Arial"/>
            </a:endParaRPr>
          </a:p>
          <a:p>
            <a:pPr>
              <a:tabLst>
                <a:tab algn="l" pos="0"/>
                <a:tab algn="l" pos="787320"/>
                <a:tab algn="l" pos="1574640"/>
                <a:tab algn="l" pos="2362320"/>
                <a:tab algn="l" pos="3149640"/>
                <a:tab algn="l" pos="3936960"/>
                <a:tab algn="l" pos="4724280"/>
                <a:tab algn="l" pos="5511960"/>
                <a:tab algn="l" pos="6299280"/>
                <a:tab algn="l" pos="7086600"/>
                <a:tab algn="l" pos="7873920"/>
                <a:tab algn="l" pos="8661240"/>
                <a:tab algn="l" pos="9448920"/>
                <a:tab algn="l" pos="10236240"/>
              </a:tabLst>
            </a:pPr>
            <a:r>
              <a:rPr b="0" lang="en-US" sz="1400" strike="noStrike" u="none">
                <a:solidFill>
                  <a:srgbClr val="000000"/>
                </a:solidFill>
                <a:effectLst/>
                <a:uFillTx/>
                <a:latin typeface="Arial"/>
              </a:rPr>
              <a:t>SAP</a:t>
            </a:r>
            <a:endParaRPr b="0" lang="en-US" sz="1400" strike="noStrike" u="none">
              <a:solidFill>
                <a:srgbClr val="000000"/>
              </a:solidFill>
              <a:effectLst/>
              <a:uFillTx/>
              <a:latin typeface="Arial"/>
            </a:endParaRPr>
          </a:p>
          <a:p>
            <a:pPr>
              <a:tabLst>
                <a:tab algn="l" pos="0"/>
                <a:tab algn="l" pos="787320"/>
                <a:tab algn="l" pos="1574640"/>
                <a:tab algn="l" pos="2362320"/>
                <a:tab algn="l" pos="3149640"/>
                <a:tab algn="l" pos="3936960"/>
                <a:tab algn="l" pos="4724280"/>
                <a:tab algn="l" pos="5511960"/>
                <a:tab algn="l" pos="6299280"/>
                <a:tab algn="l" pos="7086600"/>
                <a:tab algn="l" pos="7873920"/>
                <a:tab algn="l" pos="8661240"/>
                <a:tab algn="l" pos="9448920"/>
                <a:tab algn="l" pos="10236240"/>
              </a:tabLst>
            </a:pPr>
            <a:r>
              <a:rPr b="0" lang="en-US" sz="1400" strike="noStrike" u="none">
                <a:solidFill>
                  <a:srgbClr val="000000"/>
                </a:solidFill>
                <a:effectLst/>
                <a:uFillTx/>
                <a:latin typeface="Arial"/>
              </a:rPr>
              <a:t>Silicon Graphics</a:t>
            </a:r>
            <a:endParaRPr b="0" lang="en-US" sz="1400" strike="noStrike" u="none">
              <a:solidFill>
                <a:srgbClr val="000000"/>
              </a:solidFill>
              <a:effectLst/>
              <a:uFillTx/>
              <a:latin typeface="Arial"/>
            </a:endParaRPr>
          </a:p>
          <a:p>
            <a:pPr>
              <a:tabLst>
                <a:tab algn="l" pos="0"/>
                <a:tab algn="l" pos="787320"/>
                <a:tab algn="l" pos="1574640"/>
                <a:tab algn="l" pos="2362320"/>
                <a:tab algn="l" pos="3149640"/>
                <a:tab algn="l" pos="3936960"/>
                <a:tab algn="l" pos="4724280"/>
                <a:tab algn="l" pos="5511960"/>
                <a:tab algn="l" pos="6299280"/>
                <a:tab algn="l" pos="7086600"/>
                <a:tab algn="l" pos="7873920"/>
                <a:tab algn="l" pos="8661240"/>
                <a:tab algn="l" pos="9448920"/>
                <a:tab algn="l" pos="10236240"/>
              </a:tabLst>
            </a:pPr>
            <a:r>
              <a:rPr b="0" lang="en-US" sz="1400" strike="noStrike" u="none">
                <a:solidFill>
                  <a:srgbClr val="000000"/>
                </a:solidFill>
                <a:effectLst/>
                <a:uFillTx/>
                <a:latin typeface="Arial"/>
              </a:rPr>
              <a:t>BMC</a:t>
            </a:r>
            <a:endParaRPr b="0" lang="en-US" sz="1400" strike="noStrike" u="none">
              <a:solidFill>
                <a:srgbClr val="000000"/>
              </a:solidFill>
              <a:effectLst/>
              <a:uFillTx/>
              <a:latin typeface="Arial"/>
            </a:endParaRPr>
          </a:p>
          <a:p>
            <a:pPr>
              <a:tabLst>
                <a:tab algn="l" pos="0"/>
                <a:tab algn="l" pos="787320"/>
                <a:tab algn="l" pos="1574640"/>
                <a:tab algn="l" pos="2362320"/>
                <a:tab algn="l" pos="3149640"/>
                <a:tab algn="l" pos="3936960"/>
                <a:tab algn="l" pos="4724280"/>
                <a:tab algn="l" pos="5511960"/>
                <a:tab algn="l" pos="6299280"/>
                <a:tab algn="l" pos="7086600"/>
                <a:tab algn="l" pos="7873920"/>
                <a:tab algn="l" pos="8661240"/>
                <a:tab algn="l" pos="9448920"/>
                <a:tab algn="l" pos="10236240"/>
              </a:tabLst>
            </a:pPr>
            <a:r>
              <a:rPr b="0" lang="en-US" sz="1400" strike="noStrike" u="none">
                <a:solidFill>
                  <a:srgbClr val="000000"/>
                </a:solidFill>
                <a:effectLst/>
                <a:uFillTx/>
                <a:latin typeface="Arial"/>
              </a:rPr>
              <a:t>Peoplesoft</a:t>
            </a:r>
            <a:endParaRPr b="0" lang="en-US" sz="1400" strike="noStrike" u="none">
              <a:solidFill>
                <a:srgbClr val="000000"/>
              </a:solidFill>
              <a:effectLst/>
              <a:uFillTx/>
              <a:latin typeface="Arial"/>
            </a:endParaRPr>
          </a:p>
        </p:txBody>
      </p:sp>
      <p:sp>
        <p:nvSpPr>
          <p:cNvPr id="1025" name=""/>
          <p:cNvSpPr/>
          <p:nvPr/>
        </p:nvSpPr>
        <p:spPr>
          <a:xfrm>
            <a:off x="4559400" y="1319040"/>
            <a:ext cx="318960" cy="213840"/>
          </a:xfrm>
          <a:prstGeom prst="rect">
            <a:avLst/>
          </a:prstGeom>
          <a:noFill/>
          <a:ln w="0">
            <a:noFill/>
          </a:ln>
        </p:spPr>
        <p:style>
          <a:lnRef idx="0"/>
          <a:fillRef idx="0"/>
          <a:effectRef idx="0"/>
          <a:fontRef idx="minor"/>
        </p:style>
        <p:txBody>
          <a:bodyPr lIns="0" rIns="0" tIns="0" bIns="0" anchor="t">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1</a:t>
            </a:r>
            <a:endParaRPr b="0" lang="en-US" sz="1400" strike="noStrike" u="none">
              <a:solidFill>
                <a:srgbClr val="000000"/>
              </a:solidFill>
              <a:effectLst/>
              <a:uFillTx/>
              <a:latin typeface="Arial"/>
            </a:endParaRPr>
          </a:p>
        </p:txBody>
      </p:sp>
      <p:sp>
        <p:nvSpPr>
          <p:cNvPr id="1026" name=""/>
          <p:cNvSpPr/>
          <p:nvPr/>
        </p:nvSpPr>
        <p:spPr>
          <a:xfrm>
            <a:off x="2340000" y="2052720"/>
            <a:ext cx="318960" cy="213840"/>
          </a:xfrm>
          <a:prstGeom prst="rect">
            <a:avLst/>
          </a:prstGeom>
          <a:noFill/>
          <a:ln w="0">
            <a:noFill/>
          </a:ln>
        </p:spPr>
        <p:style>
          <a:lnRef idx="0"/>
          <a:fillRef idx="0"/>
          <a:effectRef idx="0"/>
          <a:fontRef idx="minor"/>
        </p:style>
        <p:txBody>
          <a:bodyPr lIns="0" rIns="0" tIns="0" bIns="0" anchor="t">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2</a:t>
            </a:r>
            <a:endParaRPr b="0" lang="en-US" sz="1400" strike="noStrike" u="none">
              <a:solidFill>
                <a:srgbClr val="000000"/>
              </a:solidFill>
              <a:effectLst/>
              <a:uFillTx/>
              <a:latin typeface="Arial"/>
            </a:endParaRPr>
          </a:p>
        </p:txBody>
      </p:sp>
      <p:sp>
        <p:nvSpPr>
          <p:cNvPr id="1027" name=""/>
          <p:cNvSpPr/>
          <p:nvPr/>
        </p:nvSpPr>
        <p:spPr>
          <a:xfrm>
            <a:off x="1663560" y="2443320"/>
            <a:ext cx="319320" cy="213840"/>
          </a:xfrm>
          <a:prstGeom prst="rect">
            <a:avLst/>
          </a:prstGeom>
          <a:noFill/>
          <a:ln w="0">
            <a:noFill/>
          </a:ln>
        </p:spPr>
        <p:style>
          <a:lnRef idx="0"/>
          <a:fillRef idx="0"/>
          <a:effectRef idx="0"/>
          <a:fontRef idx="minor"/>
        </p:style>
        <p:txBody>
          <a:bodyPr lIns="0" rIns="0" tIns="0" bIns="0" anchor="t">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3</a:t>
            </a:r>
            <a:endParaRPr b="0" lang="en-US" sz="1400" strike="noStrike" u="none">
              <a:solidFill>
                <a:srgbClr val="000000"/>
              </a:solidFill>
              <a:effectLst/>
              <a:uFillTx/>
              <a:latin typeface="Arial"/>
            </a:endParaRPr>
          </a:p>
        </p:txBody>
      </p:sp>
      <p:sp>
        <p:nvSpPr>
          <p:cNvPr id="1028" name=""/>
          <p:cNvSpPr/>
          <p:nvPr/>
        </p:nvSpPr>
        <p:spPr>
          <a:xfrm>
            <a:off x="1482840" y="2071800"/>
            <a:ext cx="318960" cy="213840"/>
          </a:xfrm>
          <a:prstGeom prst="rect">
            <a:avLst/>
          </a:prstGeom>
          <a:noFill/>
          <a:ln w="0">
            <a:noFill/>
          </a:ln>
        </p:spPr>
        <p:style>
          <a:lnRef idx="0"/>
          <a:fillRef idx="0"/>
          <a:effectRef idx="0"/>
          <a:fontRef idx="minor"/>
        </p:style>
        <p:txBody>
          <a:bodyPr lIns="0" rIns="0" tIns="0" bIns="0" anchor="t">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4</a:t>
            </a:r>
            <a:endParaRPr b="0" lang="en-US" sz="1400" strike="noStrike" u="none">
              <a:solidFill>
                <a:srgbClr val="000000"/>
              </a:solidFill>
              <a:effectLst/>
              <a:uFillTx/>
              <a:latin typeface="Arial"/>
            </a:endParaRPr>
          </a:p>
        </p:txBody>
      </p:sp>
      <p:sp>
        <p:nvSpPr>
          <p:cNvPr id="1029" name=""/>
          <p:cNvSpPr/>
          <p:nvPr/>
        </p:nvSpPr>
        <p:spPr>
          <a:xfrm>
            <a:off x="998640" y="3309840"/>
            <a:ext cx="318960" cy="213840"/>
          </a:xfrm>
          <a:prstGeom prst="rect">
            <a:avLst/>
          </a:prstGeom>
          <a:noFill/>
          <a:ln w="0">
            <a:noFill/>
          </a:ln>
        </p:spPr>
        <p:style>
          <a:lnRef idx="0"/>
          <a:fillRef idx="0"/>
          <a:effectRef idx="0"/>
          <a:fontRef idx="minor"/>
        </p:style>
        <p:txBody>
          <a:bodyPr lIns="0" rIns="0" tIns="0" bIns="0" anchor="t">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5</a:t>
            </a:r>
            <a:endParaRPr b="0" lang="en-US" sz="1400" strike="noStrike" u="none">
              <a:solidFill>
                <a:srgbClr val="000000"/>
              </a:solidFill>
              <a:effectLst/>
              <a:uFillTx/>
              <a:latin typeface="Arial"/>
            </a:endParaRPr>
          </a:p>
        </p:txBody>
      </p:sp>
      <p:sp>
        <p:nvSpPr>
          <p:cNvPr id="1030" name=""/>
          <p:cNvSpPr/>
          <p:nvPr/>
        </p:nvSpPr>
        <p:spPr>
          <a:xfrm>
            <a:off x="598320" y="3814920"/>
            <a:ext cx="319320" cy="213840"/>
          </a:xfrm>
          <a:prstGeom prst="rect">
            <a:avLst/>
          </a:prstGeom>
          <a:noFill/>
          <a:ln w="0">
            <a:noFill/>
          </a:ln>
        </p:spPr>
        <p:style>
          <a:lnRef idx="0"/>
          <a:fillRef idx="0"/>
          <a:effectRef idx="0"/>
          <a:fontRef idx="minor"/>
        </p:style>
        <p:txBody>
          <a:bodyPr lIns="0" rIns="0" tIns="0" bIns="0" anchor="t">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6</a:t>
            </a:r>
            <a:endParaRPr b="0" lang="en-US" sz="1400" strike="noStrike" u="none">
              <a:solidFill>
                <a:srgbClr val="000000"/>
              </a:solidFill>
              <a:effectLst/>
              <a:uFillTx/>
              <a:latin typeface="Arial"/>
            </a:endParaRPr>
          </a:p>
        </p:txBody>
      </p:sp>
      <p:sp>
        <p:nvSpPr>
          <p:cNvPr id="1031" name=""/>
          <p:cNvSpPr/>
          <p:nvPr/>
        </p:nvSpPr>
        <p:spPr>
          <a:xfrm>
            <a:off x="604800" y="3500280"/>
            <a:ext cx="318960" cy="213840"/>
          </a:xfrm>
          <a:prstGeom prst="rect">
            <a:avLst/>
          </a:prstGeom>
          <a:noFill/>
          <a:ln w="0">
            <a:noFill/>
          </a:ln>
        </p:spPr>
        <p:style>
          <a:lnRef idx="0"/>
          <a:fillRef idx="0"/>
          <a:effectRef idx="0"/>
          <a:fontRef idx="minor"/>
        </p:style>
        <p:txBody>
          <a:bodyPr lIns="0" rIns="0" tIns="0" bIns="0" anchor="t">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7</a:t>
            </a:r>
            <a:endParaRPr b="0" lang="en-US" sz="1400" strike="noStrike" u="none">
              <a:solidFill>
                <a:srgbClr val="000000"/>
              </a:solidFill>
              <a:effectLst/>
              <a:uFillTx/>
              <a:latin typeface="Arial"/>
            </a:endParaRPr>
          </a:p>
        </p:txBody>
      </p:sp>
      <p:sp>
        <p:nvSpPr>
          <p:cNvPr id="3" name="PlaceHolder 2"/>
          <p:cNvSpPr>
            <a:spLocks noGrp="1"/>
          </p:cNvSpPr>
          <p:nvPr>
            <p:ph type="sldNum" idx="2"/>
          </p:nvPr>
        </p:nvSpPr>
        <p:spPr/>
        <p:txBody>
          <a:bodyPr/>
          <a:p>
            <a:fld id="{ECED9EC7-0A5C-498F-86C1-E54BAD922C95}" type="slidenum">
              <a:t>33</a:t>
            </a:fld>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032" name="PlaceHolder 1"/>
          <p:cNvSpPr>
            <a:spLocks noGrp="1"/>
          </p:cNvSpPr>
          <p:nvPr>
            <p:ph type="title"/>
          </p:nvPr>
        </p:nvSpPr>
        <p:spPr>
          <a:xfrm>
            <a:off x="131400" y="229680"/>
            <a:ext cx="7738920" cy="289800"/>
          </a:xfrm>
          <a:prstGeom prst="rect">
            <a:avLst/>
          </a:prstGeom>
          <a:noFill/>
          <a:ln w="0">
            <a:noFill/>
          </a:ln>
        </p:spPr>
        <p:txBody>
          <a:bodyPr lIns="0" rIns="0" tIns="0" bIns="0" anchor="t">
            <a:spAutoFit/>
          </a:bodyPr>
          <a:p>
            <a:pPr indent="0">
              <a:buNone/>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900" strike="noStrike" u="none">
                <a:solidFill>
                  <a:srgbClr val="000000"/>
                </a:solidFill>
                <a:effectLst/>
                <a:uFillTx/>
                <a:latin typeface="Arial"/>
              </a:rPr>
              <a:t>IT SOFTWARE SEGMENT </a:t>
            </a:r>
            <a:r>
              <a:rPr b="1" lang="en-US" sz="1600" strike="noStrike" u="none">
                <a:solidFill>
                  <a:srgbClr val="000000"/>
                </a:solidFill>
                <a:effectLst/>
                <a:uFillTx/>
                <a:latin typeface="Arial"/>
              </a:rPr>
              <a:t>(CONTINUED)</a:t>
            </a:r>
            <a:endParaRPr b="1" lang="en-US" sz="1600" strike="noStrike" u="none">
              <a:solidFill>
                <a:srgbClr val="000000"/>
              </a:solidFill>
              <a:effectLst/>
              <a:uFillTx/>
              <a:latin typeface="Arial"/>
            </a:endParaRPr>
          </a:p>
        </p:txBody>
      </p:sp>
      <p:sp>
        <p:nvSpPr>
          <p:cNvPr id="1033" name="McK Footnote"/>
          <p:cNvSpPr/>
          <p:nvPr/>
        </p:nvSpPr>
        <p:spPr>
          <a:xfrm>
            <a:off x="142920" y="6175800"/>
            <a:ext cx="8555040" cy="366120"/>
          </a:xfrm>
          <a:prstGeom prst="rect">
            <a:avLst/>
          </a:prstGeom>
          <a:noFill/>
          <a:ln w="0">
            <a:noFill/>
          </a:ln>
        </p:spPr>
        <p:style>
          <a:lnRef idx="0"/>
          <a:fillRef idx="0"/>
          <a:effectRef idx="0"/>
          <a:fontRef idx="minor"/>
        </p:style>
        <p:txBody>
          <a:bodyPr lIns="0" rIns="0" tIns="0" bIns="0" anchor="b">
            <a:spAutoFit/>
          </a:bodyPr>
          <a:p>
            <a:pPr marL="622440" indent="-622440">
              <a:spcAft>
                <a:spcPts val="176"/>
              </a:spcAft>
              <a:tabLst>
                <a:tab algn="l" pos="0"/>
                <a:tab algn="r" pos="352440"/>
                <a:tab algn="l" pos="804960"/>
                <a:tab algn="l" pos="1609560"/>
                <a:tab algn="l" pos="2414520"/>
                <a:tab algn="l" pos="3219480"/>
                <a:tab algn="l" pos="4024440"/>
                <a:tab algn="l" pos="4829040"/>
                <a:tab algn="l" pos="5634000"/>
                <a:tab algn="l" pos="6438960"/>
                <a:tab algn="l" pos="7243920"/>
                <a:tab algn="l" pos="8048520"/>
                <a:tab algn="l" pos="8853480"/>
                <a:tab algn="l" pos="9658440"/>
                <a:tab algn="l" pos="10463040"/>
              </a:tabLst>
            </a:pP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Source:</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S&amp;P; Dun &amp; Bradstreet, Compustat; IDC; Gartner Group; Interviews; Company 10-K’s and annual reports; Analyst reports; McKinsey analysis</a:t>
            </a:r>
            <a:endParaRPr b="0" lang="en-US" sz="1200" strike="noStrike" u="none">
              <a:solidFill>
                <a:srgbClr val="000000"/>
              </a:solidFill>
              <a:effectLst/>
              <a:uFillTx/>
              <a:latin typeface="Arial"/>
            </a:endParaRPr>
          </a:p>
        </p:txBody>
      </p:sp>
      <p:grpSp>
        <p:nvGrpSpPr>
          <p:cNvPr id="1034" name=""/>
          <p:cNvGrpSpPr/>
          <p:nvPr/>
        </p:nvGrpSpPr>
        <p:grpSpPr>
          <a:xfrm>
            <a:off x="7345440" y="281160"/>
            <a:ext cx="1383840" cy="183240"/>
            <a:chOff x="7345440" y="281160"/>
            <a:chExt cx="1383840" cy="183240"/>
          </a:xfrm>
        </p:grpSpPr>
        <p:sp>
          <p:nvSpPr>
            <p:cNvPr id="1035" name=""/>
            <p:cNvSpPr/>
            <p:nvPr/>
          </p:nvSpPr>
          <p:spPr>
            <a:xfrm>
              <a:off x="7345440" y="303480"/>
              <a:ext cx="284040" cy="139680"/>
            </a:xfrm>
            <a:prstGeom prst="rect">
              <a:avLst/>
            </a:prstGeom>
            <a:solidFill>
              <a:srgbClr val="d0d0d0"/>
            </a:solidFill>
            <a:ln w="12600">
              <a:solidFill>
                <a:srgbClr val="000000"/>
              </a:solidFill>
              <a:miter/>
            </a:ln>
          </p:spPr>
          <p:style>
            <a:lnRef idx="0"/>
            <a:fillRef idx="0"/>
            <a:effectRef idx="0"/>
            <a:fontRef idx="minor"/>
          </p:style>
          <p:txBody>
            <a:bodyPr wrap="none" lIns="0" rIns="0" tIns="0" bIns="0" anchor="b">
              <a:spAutoFit/>
            </a:bodyPr>
            <a:p>
              <a:endParaRPr b="0" lang="en-US" sz="2400" strike="noStrike" u="none">
                <a:solidFill>
                  <a:srgbClr val="000000"/>
                </a:solidFill>
                <a:effectLst/>
                <a:uFillTx/>
                <a:latin typeface="Arial"/>
              </a:endParaRPr>
            </a:p>
          </p:txBody>
        </p:sp>
        <p:sp>
          <p:nvSpPr>
            <p:cNvPr id="1036" name="McK Footnote"/>
            <p:cNvSpPr/>
            <p:nvPr/>
          </p:nvSpPr>
          <p:spPr>
            <a:xfrm>
              <a:off x="7695000" y="281160"/>
              <a:ext cx="1034280" cy="183240"/>
            </a:xfrm>
            <a:prstGeom prst="rect">
              <a:avLst/>
            </a:prstGeom>
            <a:noFill/>
            <a:ln w="0">
              <a:noFill/>
            </a:ln>
          </p:spPr>
          <p:style>
            <a:lnRef idx="0"/>
            <a:fillRef idx="0"/>
            <a:effectRef idx="0"/>
            <a:fontRef idx="minor"/>
          </p:style>
          <p:txBody>
            <a:bodyPr wrap="none" lIns="0" rIns="0" tIns="0" bIns="0" anchor="t">
              <a:spAutoFit/>
            </a:bodyPr>
            <a:p>
              <a:pPr>
                <a:tabLst>
                  <a:tab algn="l" pos="0"/>
                  <a:tab algn="l" pos="804960"/>
                  <a:tab algn="l" pos="1609560"/>
                  <a:tab algn="l" pos="2414520"/>
                  <a:tab algn="l" pos="3219480"/>
                  <a:tab algn="l" pos="4024440"/>
                  <a:tab algn="l" pos="4829040"/>
                  <a:tab algn="l" pos="5634000"/>
                  <a:tab algn="l" pos="6438960"/>
                  <a:tab algn="l" pos="7243920"/>
                  <a:tab algn="l" pos="8048520"/>
                  <a:tab algn="l" pos="8853480"/>
                  <a:tab algn="l" pos="9658440"/>
                  <a:tab algn="l" pos="10463040"/>
                </a:tabLst>
              </a:pPr>
              <a:r>
                <a:rPr b="0" lang="en-US" sz="1200" strike="noStrike" u="none">
                  <a:solidFill>
                    <a:srgbClr val="000000"/>
                  </a:solidFill>
                  <a:effectLst/>
                  <a:uFillTx/>
                  <a:latin typeface="Arial"/>
                </a:rPr>
                <a:t>Area of interest</a:t>
              </a:r>
              <a:endParaRPr b="0" lang="en-US" sz="1200" strike="noStrike" u="none">
                <a:solidFill>
                  <a:srgbClr val="000000"/>
                </a:solidFill>
                <a:effectLst/>
                <a:uFillTx/>
                <a:latin typeface="Arial"/>
              </a:endParaRPr>
            </a:p>
          </p:txBody>
        </p:sp>
      </p:grpSp>
      <p:grpSp>
        <p:nvGrpSpPr>
          <p:cNvPr id="1037" name=""/>
          <p:cNvGrpSpPr/>
          <p:nvPr/>
        </p:nvGrpSpPr>
        <p:grpSpPr>
          <a:xfrm>
            <a:off x="1317600" y="1057320"/>
            <a:ext cx="6687720" cy="4537800"/>
            <a:chOff x="1317600" y="1057320"/>
            <a:chExt cx="6687720" cy="4537800"/>
          </a:xfrm>
        </p:grpSpPr>
        <p:sp>
          <p:nvSpPr>
            <p:cNvPr id="1038" name=""/>
            <p:cNvSpPr/>
            <p:nvPr/>
          </p:nvSpPr>
          <p:spPr>
            <a:xfrm>
              <a:off x="1317600" y="1057320"/>
              <a:ext cx="6687720" cy="4537800"/>
            </a:xfrm>
            <a:prstGeom prst="rect">
              <a:avLst/>
            </a:prstGeom>
            <a:solidFill>
              <a:srgbClr val="ffffff"/>
            </a:solidFill>
            <a:ln w="9360">
              <a:solidFill>
                <a:srgbClr val="000000"/>
              </a:solidFill>
              <a:miter/>
            </a:ln>
          </p:spPr>
          <p:style>
            <a:lnRef idx="0"/>
            <a:fillRef idx="0"/>
            <a:effectRef idx="0"/>
            <a:fontRef idx="minor"/>
          </p:style>
          <p:txBody>
            <a:bodyPr wrap="none" lIns="80280" rIns="80280" tIns="40320" bIns="40320" anchor="t">
              <a:noAutofit/>
            </a:bodyPr>
            <a:p>
              <a:pPr>
                <a:tabLst>
                  <a:tab algn="l" pos="0"/>
                  <a:tab algn="l" pos="804960"/>
                  <a:tab algn="l" pos="1609560"/>
                  <a:tab algn="l" pos="2414520"/>
                  <a:tab algn="l" pos="3219480"/>
                  <a:tab algn="l" pos="4024440"/>
                  <a:tab algn="l" pos="4829040"/>
                  <a:tab algn="l" pos="5634000"/>
                  <a:tab algn="l" pos="6438960"/>
                  <a:tab algn="l" pos="7243920"/>
                  <a:tab algn="l" pos="8048520"/>
                  <a:tab algn="l" pos="8853480"/>
                  <a:tab algn="l" pos="9658440"/>
                  <a:tab algn="l" pos="10463040"/>
                </a:tabLst>
              </a:pPr>
              <a:r>
                <a:rPr b="1" lang="en-US" sz="1200" strike="noStrike" u="none">
                  <a:solidFill>
                    <a:srgbClr val="000000"/>
                  </a:solidFill>
                  <a:effectLst/>
                  <a:uFillTx/>
                  <a:latin typeface="Arial"/>
                </a:rPr>
                <a:t>Segment assessment</a:t>
              </a:r>
              <a:endParaRPr b="0" lang="en-US" sz="1200" strike="noStrike" u="none">
                <a:solidFill>
                  <a:srgbClr val="000000"/>
                </a:solidFill>
                <a:effectLst/>
                <a:uFillTx/>
                <a:latin typeface="Arial"/>
              </a:endParaRPr>
            </a:p>
          </p:txBody>
        </p:sp>
        <p:sp>
          <p:nvSpPr>
            <p:cNvPr id="1039" name=""/>
            <p:cNvSpPr/>
            <p:nvPr/>
          </p:nvSpPr>
          <p:spPr>
            <a:xfrm>
              <a:off x="1474560" y="1838520"/>
              <a:ext cx="6120720" cy="182160"/>
            </a:xfrm>
            <a:prstGeom prst="rect">
              <a:avLst/>
            </a:prstGeom>
            <a:noFill/>
            <a:ln w="0">
              <a:noFill/>
            </a:ln>
          </p:spPr>
          <p:style>
            <a:lnRef idx="0"/>
            <a:fillRef idx="0"/>
            <a:effectRef idx="0"/>
            <a:fontRef idx="minor"/>
          </p:style>
          <p:txBody>
            <a:bodyPr lIns="0" rIns="0" tIns="0" bIns="0" anchor="t">
              <a:spAutoFit/>
            </a:bodyPr>
            <a:p>
              <a:pPr lvl="1" marL="114480" indent="-113040">
                <a:buClr>
                  <a:srgbClr val="000000"/>
                </a:buClr>
                <a:buSzPct val="12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2400" strike="noStrike" u="none">
                <a:solidFill>
                  <a:srgbClr val="000000"/>
                </a:solidFill>
                <a:effectLst/>
                <a:uFillTx/>
                <a:latin typeface="Arial"/>
              </a:endParaRPr>
            </a:p>
          </p:txBody>
        </p:sp>
      </p:grpSp>
      <p:sp>
        <p:nvSpPr>
          <p:cNvPr id="1040" name=""/>
          <p:cNvSpPr/>
          <p:nvPr/>
        </p:nvSpPr>
        <p:spPr>
          <a:xfrm>
            <a:off x="1415880" y="1474920"/>
            <a:ext cx="1695600" cy="3947040"/>
          </a:xfrm>
          <a:prstGeom prst="rect">
            <a:avLst/>
          </a:prstGeom>
          <a:noFill/>
          <a:ln w="0">
            <a:noFill/>
          </a:ln>
        </p:spPr>
        <p:style>
          <a:lnRef idx="0"/>
          <a:fillRef idx="0"/>
          <a:effectRef idx="0"/>
          <a:fontRef idx="minor"/>
        </p:style>
        <p:txBody>
          <a:bodyPr lIns="0" rIns="0" tIns="0" bIns="0" anchor="t">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200" strike="noStrike" u="none">
              <a:solidFill>
                <a:srgbClr val="000000"/>
              </a:solidFill>
              <a:effectLst/>
              <a:uFillTx/>
              <a:latin typeface="Arial"/>
            </a:endParaRPr>
          </a:p>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Criteria</a:t>
            </a:r>
            <a:endParaRPr b="0" lang="en-US" sz="1200" strike="noStrike" u="none">
              <a:solidFill>
                <a:srgbClr val="000000"/>
              </a:solidFill>
              <a:effectLst/>
              <a:uFillTx/>
              <a:latin typeface="Arial"/>
            </a:endParaRPr>
          </a:p>
          <a:p>
            <a:pPr lvl="1" marL="144360" indent="-14292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200" strike="noStrike" u="none">
              <a:solidFill>
                <a:srgbClr val="000000"/>
              </a:solidFill>
              <a:effectLst/>
              <a:uFillTx/>
              <a:latin typeface="Arial"/>
            </a:endParaRPr>
          </a:p>
          <a:p>
            <a:pPr lvl="1" marL="144360" indent="-14292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Overall assessment</a:t>
            </a:r>
            <a:endParaRPr b="0" lang="en-US" sz="1200" strike="noStrike" u="none">
              <a:solidFill>
                <a:srgbClr val="000000"/>
              </a:solidFill>
              <a:effectLst/>
              <a:uFillTx/>
              <a:latin typeface="Arial"/>
            </a:endParaRPr>
          </a:p>
          <a:p>
            <a:pPr lvl="1" marL="144360" indent="-14292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200" strike="noStrike" u="none">
              <a:solidFill>
                <a:srgbClr val="000000"/>
              </a:solidFill>
              <a:effectLst/>
              <a:uFillTx/>
              <a:latin typeface="Arial"/>
            </a:endParaRPr>
          </a:p>
          <a:p>
            <a:pPr lvl="1" marL="144360" indent="-14292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200" strike="noStrike" u="none">
              <a:solidFill>
                <a:srgbClr val="000000"/>
              </a:solidFill>
              <a:effectLst/>
              <a:uFillTx/>
              <a:latin typeface="Arial"/>
            </a:endParaRPr>
          </a:p>
          <a:p>
            <a:pPr lvl="1" marL="144360" indent="-14292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200" strike="noStrike" u="none">
              <a:solidFill>
                <a:srgbClr val="000000"/>
              </a:solidFill>
              <a:effectLst/>
              <a:uFillTx/>
              <a:latin typeface="Arial"/>
            </a:endParaRPr>
          </a:p>
          <a:p>
            <a:pPr lvl="1" marL="144360" indent="-14292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Appetite for EBS products</a:t>
            </a:r>
            <a:endParaRPr b="0" lang="en-US" sz="1200" strike="noStrike" u="none">
              <a:solidFill>
                <a:srgbClr val="000000"/>
              </a:solidFill>
              <a:effectLst/>
              <a:uFillTx/>
              <a:latin typeface="Arial"/>
            </a:endParaRPr>
          </a:p>
          <a:p>
            <a:pPr lvl="1" marL="144360" indent="-14292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200" strike="noStrike" u="none">
              <a:solidFill>
                <a:srgbClr val="000000"/>
              </a:solidFill>
              <a:effectLst/>
              <a:uFillTx/>
              <a:latin typeface="Arial"/>
            </a:endParaRPr>
          </a:p>
          <a:p>
            <a:pPr lvl="2" marL="295200" indent="-149040">
              <a:buClr>
                <a:srgbClr val="000000"/>
              </a:buClr>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Bandwidth</a:t>
            </a:r>
            <a:endParaRPr b="0" lang="en-US" sz="1200" strike="noStrike" u="none">
              <a:solidFill>
                <a:srgbClr val="000000"/>
              </a:solidFill>
              <a:effectLst/>
              <a:uFillTx/>
              <a:latin typeface="Arial"/>
            </a:endParaRPr>
          </a:p>
          <a:p>
            <a:pPr lvl="2" marL="295200" indent="-149040">
              <a:buClr>
                <a:srgbClr val="000000"/>
              </a:buClr>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200" strike="noStrike" u="none">
              <a:solidFill>
                <a:srgbClr val="000000"/>
              </a:solidFill>
              <a:effectLst/>
              <a:uFillTx/>
              <a:latin typeface="Arial"/>
            </a:endParaRPr>
          </a:p>
          <a:p>
            <a:pPr lvl="2" marL="295200" indent="-149040">
              <a:buClr>
                <a:srgbClr val="000000"/>
              </a:buClr>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200" strike="noStrike" u="none">
              <a:solidFill>
                <a:srgbClr val="000000"/>
              </a:solidFill>
              <a:effectLst/>
              <a:uFillTx/>
              <a:latin typeface="Arial"/>
            </a:endParaRPr>
          </a:p>
          <a:p>
            <a:pPr lvl="2" marL="295200" indent="-149040">
              <a:buClr>
                <a:srgbClr val="000000"/>
              </a:buClr>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200" strike="noStrike" u="none">
              <a:solidFill>
                <a:srgbClr val="000000"/>
              </a:solidFill>
              <a:effectLst/>
              <a:uFillTx/>
              <a:latin typeface="Arial"/>
            </a:endParaRPr>
          </a:p>
          <a:p>
            <a:pPr lvl="2" marL="295200" indent="-149040">
              <a:buClr>
                <a:srgbClr val="000000"/>
              </a:buClr>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Finance and structuring</a:t>
            </a:r>
            <a:endParaRPr b="0" lang="en-US" sz="1200" strike="noStrike" u="none">
              <a:solidFill>
                <a:srgbClr val="000000"/>
              </a:solidFill>
              <a:effectLst/>
              <a:uFillTx/>
              <a:latin typeface="Arial"/>
            </a:endParaRPr>
          </a:p>
          <a:p>
            <a:pPr lvl="2" marL="295200" indent="-149040">
              <a:buClr>
                <a:srgbClr val="000000"/>
              </a:buClr>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200" strike="noStrike" u="none">
              <a:solidFill>
                <a:srgbClr val="000000"/>
              </a:solidFill>
              <a:effectLst/>
              <a:uFillTx/>
              <a:latin typeface="Arial"/>
            </a:endParaRPr>
          </a:p>
          <a:p>
            <a:pPr lvl="2" marL="295200" indent="-149040">
              <a:buClr>
                <a:srgbClr val="000000"/>
              </a:buClr>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Other (e.g., storage, colo)</a:t>
            </a:r>
            <a:endParaRPr b="0" lang="en-US" sz="1200" strike="noStrike" u="none">
              <a:solidFill>
                <a:srgbClr val="000000"/>
              </a:solidFill>
              <a:effectLst/>
              <a:uFillTx/>
              <a:latin typeface="Arial"/>
            </a:endParaRPr>
          </a:p>
          <a:p>
            <a:pPr lvl="2" marL="295200" indent="-149040">
              <a:buClr>
                <a:srgbClr val="000000"/>
              </a:buClr>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200" strike="noStrike" u="none">
              <a:solidFill>
                <a:srgbClr val="000000"/>
              </a:solidFill>
              <a:effectLst/>
              <a:uFillTx/>
              <a:latin typeface="Arial"/>
            </a:endParaRPr>
          </a:p>
          <a:p>
            <a:pPr lvl="1" marL="144360" indent="-14292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Size of opportunity</a:t>
            </a:r>
            <a:endParaRPr b="0" lang="en-US" sz="1200" strike="noStrike" u="none">
              <a:solidFill>
                <a:srgbClr val="000000"/>
              </a:solidFill>
              <a:effectLst/>
              <a:uFillTx/>
              <a:latin typeface="Arial"/>
            </a:endParaRPr>
          </a:p>
        </p:txBody>
      </p:sp>
      <p:sp>
        <p:nvSpPr>
          <p:cNvPr id="1041" name=""/>
          <p:cNvSpPr/>
          <p:nvPr/>
        </p:nvSpPr>
        <p:spPr>
          <a:xfrm>
            <a:off x="3100320" y="1474920"/>
            <a:ext cx="800280" cy="3840840"/>
          </a:xfrm>
          <a:prstGeom prst="rect">
            <a:avLst/>
          </a:prstGeom>
          <a:noFill/>
          <a:ln w="0">
            <a:noFill/>
          </a:ln>
        </p:spPr>
        <p:style>
          <a:lnRef idx="0"/>
          <a:fillRef idx="0"/>
          <a:effectRef idx="0"/>
          <a:fontRef idx="minor"/>
        </p:style>
        <p:txBody>
          <a:bodyPr lIns="0" rIns="0" tIns="0" bIns="0" anchor="t">
            <a:spAutoFit/>
          </a:bodyPr>
          <a:p>
            <a:pPr algn="ct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Rating</a:t>
            </a:r>
            <a:endParaRPr b="0" lang="en-US" sz="1200" strike="noStrike" u="none">
              <a:solidFill>
                <a:srgbClr val="000000"/>
              </a:solidFill>
              <a:effectLst/>
              <a:uFillTx/>
              <a:latin typeface="Arial"/>
            </a:endParaRPr>
          </a:p>
          <a:p>
            <a:pPr algn="ct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(L/M/H)</a:t>
            </a:r>
            <a:endParaRPr b="0" lang="en-US" sz="1200" strike="noStrike" u="none">
              <a:solidFill>
                <a:srgbClr val="000000"/>
              </a:solidFill>
              <a:effectLst/>
              <a:uFillTx/>
              <a:latin typeface="Arial"/>
            </a:endParaRPr>
          </a:p>
          <a:p>
            <a:pPr algn="ct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200" strike="noStrike" u="none">
              <a:solidFill>
                <a:srgbClr val="000000"/>
              </a:solidFill>
              <a:effectLst/>
              <a:uFillTx/>
              <a:latin typeface="Arial"/>
            </a:endParaRPr>
          </a:p>
          <a:p>
            <a:pPr algn="ct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L/M</a:t>
            </a:r>
            <a:endParaRPr b="0" lang="en-US" sz="1200" strike="noStrike" u="none">
              <a:solidFill>
                <a:srgbClr val="000000"/>
              </a:solidFill>
              <a:effectLst/>
              <a:uFillTx/>
              <a:latin typeface="Arial"/>
            </a:endParaRPr>
          </a:p>
          <a:p>
            <a:pPr algn="ct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200" strike="noStrike" u="none">
              <a:solidFill>
                <a:srgbClr val="000000"/>
              </a:solidFill>
              <a:effectLst/>
              <a:uFillTx/>
              <a:latin typeface="Arial"/>
            </a:endParaRPr>
          </a:p>
          <a:p>
            <a:pPr algn="ct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200" strike="noStrike" u="none">
              <a:solidFill>
                <a:srgbClr val="000000"/>
              </a:solidFill>
              <a:effectLst/>
              <a:uFillTx/>
              <a:latin typeface="Arial"/>
            </a:endParaRPr>
          </a:p>
          <a:p>
            <a:pPr algn="ct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200" strike="noStrike" u="none">
              <a:solidFill>
                <a:srgbClr val="000000"/>
              </a:solidFill>
              <a:effectLst/>
              <a:uFillTx/>
              <a:latin typeface="Arial"/>
            </a:endParaRPr>
          </a:p>
          <a:p>
            <a:pPr algn="ct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200" strike="noStrike" u="none">
              <a:solidFill>
                <a:srgbClr val="000000"/>
              </a:solidFill>
              <a:effectLst/>
              <a:uFillTx/>
              <a:latin typeface="Arial"/>
            </a:endParaRPr>
          </a:p>
          <a:p>
            <a:pPr algn="ct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200" strike="noStrike" u="none">
              <a:solidFill>
                <a:srgbClr val="000000"/>
              </a:solidFill>
              <a:effectLst/>
              <a:uFillTx/>
              <a:latin typeface="Arial"/>
            </a:endParaRPr>
          </a:p>
          <a:p>
            <a:pPr algn="ct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200" strike="noStrike" u="none">
              <a:solidFill>
                <a:srgbClr val="000000"/>
              </a:solidFill>
              <a:effectLst/>
              <a:uFillTx/>
              <a:latin typeface="Arial"/>
            </a:endParaRPr>
          </a:p>
          <a:p>
            <a:pPr algn="ct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L/M</a:t>
            </a:r>
            <a:endParaRPr b="0" lang="en-US" sz="1200" strike="noStrike" u="none">
              <a:solidFill>
                <a:srgbClr val="000000"/>
              </a:solidFill>
              <a:effectLst/>
              <a:uFillTx/>
              <a:latin typeface="Arial"/>
            </a:endParaRPr>
          </a:p>
          <a:p>
            <a:pPr algn="ct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200" strike="noStrike" u="none">
              <a:solidFill>
                <a:srgbClr val="000000"/>
              </a:solidFill>
              <a:effectLst/>
              <a:uFillTx/>
              <a:latin typeface="Arial"/>
            </a:endParaRPr>
          </a:p>
          <a:p>
            <a:pPr algn="ct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200" strike="noStrike" u="none">
              <a:solidFill>
                <a:srgbClr val="000000"/>
              </a:solidFill>
              <a:effectLst/>
              <a:uFillTx/>
              <a:latin typeface="Arial"/>
            </a:endParaRPr>
          </a:p>
          <a:p>
            <a:pPr algn="ct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200" strike="noStrike" u="none">
              <a:solidFill>
                <a:srgbClr val="000000"/>
              </a:solidFill>
              <a:effectLst/>
              <a:uFillTx/>
              <a:latin typeface="Arial"/>
            </a:endParaRPr>
          </a:p>
          <a:p>
            <a:pPr algn="ct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L</a:t>
            </a:r>
            <a:endParaRPr b="0" lang="en-US" sz="1200" strike="noStrike" u="none">
              <a:solidFill>
                <a:srgbClr val="000000"/>
              </a:solidFill>
              <a:effectLst/>
              <a:uFillTx/>
              <a:latin typeface="Arial"/>
            </a:endParaRPr>
          </a:p>
          <a:p>
            <a:pPr algn="ct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200" strike="noStrike" u="none">
              <a:solidFill>
                <a:srgbClr val="000000"/>
              </a:solidFill>
              <a:effectLst/>
              <a:uFillTx/>
              <a:latin typeface="Arial"/>
            </a:endParaRPr>
          </a:p>
          <a:p>
            <a:pPr algn="ct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200" strike="noStrike" u="none">
              <a:solidFill>
                <a:srgbClr val="000000"/>
              </a:solidFill>
              <a:effectLst/>
              <a:uFillTx/>
              <a:latin typeface="Arial"/>
            </a:endParaRPr>
          </a:p>
          <a:p>
            <a:pPr algn="ct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na</a:t>
            </a:r>
            <a:endParaRPr b="0" lang="en-US" sz="1200" strike="noStrike" u="none">
              <a:solidFill>
                <a:srgbClr val="000000"/>
              </a:solidFill>
              <a:effectLst/>
              <a:uFillTx/>
              <a:latin typeface="Arial"/>
            </a:endParaRPr>
          </a:p>
          <a:p>
            <a:pPr algn="ct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200" strike="noStrike" u="none">
              <a:solidFill>
                <a:srgbClr val="000000"/>
              </a:solidFill>
              <a:effectLst/>
              <a:uFillTx/>
              <a:latin typeface="Arial"/>
            </a:endParaRPr>
          </a:p>
          <a:p>
            <a:pPr algn="ct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200" strike="noStrike" u="none">
              <a:solidFill>
                <a:srgbClr val="000000"/>
              </a:solidFill>
              <a:effectLst/>
              <a:uFillTx/>
              <a:latin typeface="Arial"/>
            </a:endParaRPr>
          </a:p>
          <a:p>
            <a:pPr algn="ct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L</a:t>
            </a:r>
            <a:endParaRPr b="0" lang="en-US" sz="1200" strike="noStrike" u="none">
              <a:solidFill>
                <a:srgbClr val="000000"/>
              </a:solidFill>
              <a:effectLst/>
              <a:uFillTx/>
              <a:latin typeface="Arial"/>
            </a:endParaRPr>
          </a:p>
        </p:txBody>
      </p:sp>
      <p:sp>
        <p:nvSpPr>
          <p:cNvPr id="1042" name=""/>
          <p:cNvSpPr/>
          <p:nvPr/>
        </p:nvSpPr>
        <p:spPr>
          <a:xfrm>
            <a:off x="3954600" y="1474920"/>
            <a:ext cx="4051080" cy="4151160"/>
          </a:xfrm>
          <a:prstGeom prst="rect">
            <a:avLst/>
          </a:prstGeom>
          <a:noFill/>
          <a:ln w="0">
            <a:noFill/>
          </a:ln>
        </p:spPr>
        <p:style>
          <a:lnRef idx="0"/>
          <a:fillRef idx="0"/>
          <a:effectRef idx="0"/>
          <a:fontRef idx="minor"/>
        </p:style>
        <p:txBody>
          <a:bodyPr lIns="0" rIns="0" tIns="0" bIns="0" anchor="t">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200" strike="noStrike" u="none">
              <a:solidFill>
                <a:srgbClr val="000000"/>
              </a:solidFill>
              <a:effectLst/>
              <a:uFillTx/>
              <a:latin typeface="Arial"/>
            </a:endParaRPr>
          </a:p>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Rationale</a:t>
            </a:r>
            <a:endParaRPr b="0" lang="en-US" sz="1200" strike="noStrike" u="none">
              <a:solidFill>
                <a:srgbClr val="000000"/>
              </a:solidFill>
              <a:effectLst/>
              <a:uFillTx/>
              <a:latin typeface="Arial"/>
            </a:endParaRPr>
          </a:p>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200" strike="noStrike" u="none">
              <a:solidFill>
                <a:srgbClr val="000000"/>
              </a:solidFill>
              <a:effectLst/>
              <a:uFillTx/>
              <a:latin typeface="Arial"/>
            </a:endParaRPr>
          </a:p>
          <a:p>
            <a:pPr lvl="1" marL="144360" indent="-14292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Limited number of players qualify given EBS’ deal size and credit quality criteria</a:t>
            </a:r>
            <a:endParaRPr b="0" lang="en-US" sz="1200" strike="noStrike" u="none">
              <a:solidFill>
                <a:srgbClr val="000000"/>
              </a:solidFill>
              <a:effectLst/>
              <a:uFillTx/>
              <a:latin typeface="Arial"/>
            </a:endParaRPr>
          </a:p>
          <a:p>
            <a:pPr lvl="1" marL="144360" indent="-14292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Some emerging software applications will be bandwidth intensive</a:t>
            </a:r>
            <a:endParaRPr b="0" lang="en-US" sz="1200" strike="noStrike" u="none">
              <a:solidFill>
                <a:srgbClr val="000000"/>
              </a:solidFill>
              <a:effectLst/>
              <a:uFillTx/>
              <a:latin typeface="Arial"/>
            </a:endParaRPr>
          </a:p>
          <a:p>
            <a:pPr lvl="1" marL="144360" indent="-14292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EBS’ discussions to date express uncertainty in companies interest in EBS product</a:t>
            </a:r>
            <a:endParaRPr b="0" lang="en-US" sz="1200" strike="noStrike" u="none">
              <a:solidFill>
                <a:srgbClr val="000000"/>
              </a:solidFill>
              <a:effectLst/>
              <a:uFillTx/>
              <a:latin typeface="Arial"/>
            </a:endParaRPr>
          </a:p>
          <a:p>
            <a:pPr lvl="1" marL="144360" indent="-14292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200" strike="noStrike" u="none">
              <a:solidFill>
                <a:srgbClr val="000000"/>
              </a:solidFill>
              <a:effectLst/>
              <a:uFillTx/>
              <a:latin typeface="Arial"/>
            </a:endParaRPr>
          </a:p>
          <a:p>
            <a:pPr lvl="1" marL="144360" indent="-14292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IT industry segment top 3 in terms of bandwidth spend</a:t>
            </a:r>
            <a:endParaRPr b="0" lang="en-US" sz="1200" strike="noStrike" u="none">
              <a:solidFill>
                <a:srgbClr val="000000"/>
              </a:solidFill>
              <a:effectLst/>
              <a:uFillTx/>
              <a:latin typeface="Arial"/>
            </a:endParaRPr>
          </a:p>
          <a:p>
            <a:pPr lvl="1" marL="144360" indent="-14292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Players generally buy telecom in bundled solutions making it difficult for EBS to intermediate</a:t>
            </a:r>
            <a:endParaRPr b="0" lang="en-US" sz="1200" strike="noStrike" u="none">
              <a:solidFill>
                <a:srgbClr val="000000"/>
              </a:solidFill>
              <a:effectLst/>
              <a:uFillTx/>
              <a:latin typeface="Arial"/>
            </a:endParaRPr>
          </a:p>
          <a:p>
            <a:pPr lvl="1" marL="144360" indent="-14292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200" strike="noStrike" u="none">
              <a:solidFill>
                <a:srgbClr val="000000"/>
              </a:solidFill>
              <a:effectLst/>
              <a:uFillTx/>
              <a:latin typeface="Arial"/>
            </a:endParaRPr>
          </a:p>
          <a:p>
            <a:pPr lvl="1" marL="144360" indent="-14292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Limited monetizatable assets on balance sheet</a:t>
            </a:r>
            <a:endParaRPr b="0" lang="en-US" sz="1200" strike="noStrike" u="none">
              <a:solidFill>
                <a:srgbClr val="000000"/>
              </a:solidFill>
              <a:effectLst/>
              <a:uFillTx/>
              <a:latin typeface="Arial"/>
            </a:endParaRPr>
          </a:p>
          <a:p>
            <a:pPr lvl="1" marL="144360" indent="-14292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200" strike="noStrike" u="none">
              <a:solidFill>
                <a:srgbClr val="000000"/>
              </a:solidFill>
              <a:effectLst/>
              <a:uFillTx/>
              <a:latin typeface="Arial"/>
            </a:endParaRPr>
          </a:p>
          <a:p>
            <a:pPr lvl="1" marL="144360" indent="-14292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200" strike="noStrike" u="none">
              <a:solidFill>
                <a:srgbClr val="000000"/>
              </a:solidFill>
              <a:effectLst/>
              <a:uFillTx/>
              <a:latin typeface="Arial"/>
            </a:endParaRPr>
          </a:p>
          <a:p>
            <a:pPr lvl="1" marL="144360" indent="-14292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na</a:t>
            </a:r>
            <a:endParaRPr b="0" lang="en-US" sz="1200" strike="noStrike" u="none">
              <a:solidFill>
                <a:srgbClr val="000000"/>
              </a:solidFill>
              <a:effectLst/>
              <a:uFillTx/>
              <a:latin typeface="Arial"/>
            </a:endParaRPr>
          </a:p>
          <a:p>
            <a:pPr lvl="1" marL="144360" indent="-14292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200" strike="noStrike" u="none">
              <a:solidFill>
                <a:srgbClr val="000000"/>
              </a:solidFill>
              <a:effectLst/>
              <a:uFillTx/>
              <a:latin typeface="Arial"/>
            </a:endParaRPr>
          </a:p>
          <a:p>
            <a:pPr lvl="1" marL="144360" indent="-14292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200" strike="noStrike" u="none">
              <a:solidFill>
                <a:srgbClr val="000000"/>
              </a:solidFill>
              <a:effectLst/>
              <a:uFillTx/>
              <a:latin typeface="Arial"/>
            </a:endParaRPr>
          </a:p>
          <a:p>
            <a:pPr lvl="1" marL="144360" indent="-14292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Limited number of companies qualify for EBS deal given size and credit quality criteria</a:t>
            </a:r>
            <a:endParaRPr b="0" lang="en-US" sz="1200" strike="noStrike" u="none">
              <a:solidFill>
                <a:srgbClr val="000000"/>
              </a:solidFill>
              <a:effectLst/>
              <a:uFillTx/>
              <a:latin typeface="Arial"/>
            </a:endParaRPr>
          </a:p>
        </p:txBody>
      </p:sp>
      <p:sp>
        <p:nvSpPr>
          <p:cNvPr id="1043" name=""/>
          <p:cNvSpPr/>
          <p:nvPr/>
        </p:nvSpPr>
        <p:spPr>
          <a:xfrm>
            <a:off x="1332000" y="1898640"/>
            <a:ext cx="667368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1044" name=""/>
          <p:cNvSpPr/>
          <p:nvPr/>
        </p:nvSpPr>
        <p:spPr>
          <a:xfrm>
            <a:off x="3135240" y="1932120"/>
            <a:ext cx="0" cy="365904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1045" name=""/>
          <p:cNvSpPr/>
          <p:nvPr/>
        </p:nvSpPr>
        <p:spPr>
          <a:xfrm>
            <a:off x="3900600" y="1906560"/>
            <a:ext cx="0" cy="368316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3" name="PlaceHolder 2"/>
          <p:cNvSpPr>
            <a:spLocks noGrp="1"/>
          </p:cNvSpPr>
          <p:nvPr>
            <p:ph type="sldNum" idx="2"/>
          </p:nvPr>
        </p:nvSpPr>
        <p:spPr/>
        <p:txBody>
          <a:bodyPr/>
          <a:p>
            <a:fld id="{501650CD-2585-4119-98A0-DDD36F878AF5}" type="slidenum">
              <a:t>34</a:t>
            </a:fld>
          </a:p>
        </p:txBody>
      </p:sp>
    </p:spTree>
  </p:cSld>
  <mc:AlternateContent>
    <mc:Choice Requires="p14">
      <p:transition spd="slow" p14:dur="2000"/>
    </mc:Choice>
    <mc:Fallback>
      <p:transition spd="slow"/>
    </mc:Fallback>
  </mc:AlternateContent>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046" name=""/>
          <p:cNvSpPr/>
          <p:nvPr/>
        </p:nvSpPr>
        <p:spPr>
          <a:xfrm>
            <a:off x="682560" y="1177920"/>
            <a:ext cx="4324320" cy="2975040"/>
          </a:xfrm>
          <a:prstGeom prst="rect">
            <a:avLst/>
          </a:prstGeom>
          <a:solidFill>
            <a:srgbClr val="d0d0d0"/>
          </a:solidFill>
          <a:ln w="12600">
            <a:solidFill>
              <a:srgbClr val="000000"/>
            </a:solidFill>
            <a:prstDash val="sysDot"/>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1047" name="PlaceHolder 1"/>
          <p:cNvSpPr>
            <a:spLocks noGrp="1"/>
          </p:cNvSpPr>
          <p:nvPr>
            <p:ph type="title"/>
          </p:nvPr>
        </p:nvSpPr>
        <p:spPr>
          <a:xfrm>
            <a:off x="131400" y="229680"/>
            <a:ext cx="7738920" cy="289800"/>
          </a:xfrm>
          <a:prstGeom prst="rect">
            <a:avLst/>
          </a:prstGeom>
          <a:noFill/>
          <a:ln w="0">
            <a:noFill/>
          </a:ln>
        </p:spPr>
        <p:txBody>
          <a:bodyPr lIns="0" rIns="0" tIns="0" bIns="0" anchor="t">
            <a:spAutoFit/>
          </a:bodyPr>
          <a:p>
            <a:pPr indent="0">
              <a:buNone/>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900" strike="noStrike" u="none">
                <a:solidFill>
                  <a:srgbClr val="000000"/>
                </a:solidFill>
                <a:effectLst/>
                <a:uFillTx/>
                <a:latin typeface="Arial"/>
              </a:rPr>
              <a:t>ENTERPRISE.COM SEGMENT</a:t>
            </a:r>
            <a:endParaRPr b="1" lang="en-US" sz="1900" strike="noStrike" u="none">
              <a:solidFill>
                <a:srgbClr val="000000"/>
              </a:solidFill>
              <a:effectLst/>
              <a:uFillTx/>
              <a:latin typeface="Arial"/>
            </a:endParaRPr>
          </a:p>
        </p:txBody>
      </p:sp>
      <p:sp>
        <p:nvSpPr>
          <p:cNvPr id="1048" name=""/>
          <p:cNvSpPr/>
          <p:nvPr/>
        </p:nvSpPr>
        <p:spPr>
          <a:xfrm>
            <a:off x="133200" y="865080"/>
            <a:ext cx="1035360" cy="153000"/>
          </a:xfrm>
          <a:prstGeom prst="rect">
            <a:avLst/>
          </a:prstGeom>
          <a:noFill/>
          <a:ln w="0">
            <a:noFill/>
          </a:ln>
        </p:spPr>
        <p:style>
          <a:lnRef idx="0"/>
          <a:fillRef idx="0"/>
          <a:effectRef idx="0"/>
          <a:fontRef idx="minor"/>
        </p:style>
        <p:txBody>
          <a:bodyPr lIns="0" rIns="0" tIns="0" bIns="0" anchor="ctr">
            <a:spAutoFit/>
          </a:bodyPr>
          <a:p>
            <a:pPr>
              <a:tabLst>
                <a:tab algn="l" pos="0"/>
                <a:tab algn="l" pos="787320"/>
                <a:tab algn="l" pos="1574640"/>
                <a:tab algn="l" pos="2362320"/>
                <a:tab algn="l" pos="3149640"/>
                <a:tab algn="l" pos="3936960"/>
                <a:tab algn="l" pos="4724280"/>
                <a:tab algn="l" pos="5511960"/>
                <a:tab algn="l" pos="6299280"/>
                <a:tab algn="l" pos="7086600"/>
                <a:tab algn="l" pos="7873920"/>
                <a:tab algn="l" pos="8661240"/>
                <a:tab algn="l" pos="9448920"/>
                <a:tab algn="l" pos="10236240"/>
              </a:tabLst>
            </a:pPr>
            <a:r>
              <a:rPr b="1" lang="en-US" sz="1000" strike="noStrike" u="none">
                <a:solidFill>
                  <a:srgbClr val="000000"/>
                </a:solidFill>
                <a:effectLst/>
                <a:uFillTx/>
                <a:latin typeface="Arial"/>
              </a:rPr>
              <a:t>Credit quality</a:t>
            </a:r>
            <a:endParaRPr b="0" lang="en-US" sz="1000" strike="noStrike" u="none">
              <a:solidFill>
                <a:srgbClr val="000000"/>
              </a:solidFill>
              <a:effectLst/>
              <a:uFillTx/>
              <a:latin typeface="Arial"/>
            </a:endParaRPr>
          </a:p>
        </p:txBody>
      </p:sp>
      <p:sp>
        <p:nvSpPr>
          <p:cNvPr id="1049" name=""/>
          <p:cNvSpPr/>
          <p:nvPr/>
        </p:nvSpPr>
        <p:spPr>
          <a:xfrm>
            <a:off x="882720" y="5810400"/>
            <a:ext cx="3327480" cy="153000"/>
          </a:xfrm>
          <a:prstGeom prst="rect">
            <a:avLst/>
          </a:prstGeom>
          <a:noFill/>
          <a:ln w="0">
            <a:noFill/>
          </a:ln>
        </p:spPr>
        <p:style>
          <a:lnRef idx="0"/>
          <a:fillRef idx="0"/>
          <a:effectRef idx="0"/>
          <a:fontRef idx="minor"/>
        </p:style>
        <p:txBody>
          <a:bodyPr lIns="0" rIns="0" tIns="0" bIns="0" anchor="t" anchorCtr="1">
            <a:spAutoFit/>
          </a:bodyPr>
          <a:p>
            <a:pPr>
              <a:tabLst>
                <a:tab algn="l" pos="0"/>
                <a:tab algn="l" pos="787320"/>
                <a:tab algn="l" pos="1574640"/>
                <a:tab algn="l" pos="2362320"/>
                <a:tab algn="l" pos="3149640"/>
                <a:tab algn="l" pos="3936960"/>
                <a:tab algn="l" pos="4724280"/>
                <a:tab algn="l" pos="5511960"/>
                <a:tab algn="l" pos="6299280"/>
                <a:tab algn="l" pos="7086600"/>
                <a:tab algn="l" pos="7873920"/>
                <a:tab algn="l" pos="8661240"/>
                <a:tab algn="l" pos="9448920"/>
                <a:tab algn="l" pos="10236240"/>
              </a:tabLst>
            </a:pPr>
            <a:r>
              <a:rPr b="1" lang="en-US" sz="1000" strike="noStrike" u="none">
                <a:solidFill>
                  <a:srgbClr val="000000"/>
                </a:solidFill>
                <a:effectLst/>
                <a:uFillTx/>
                <a:latin typeface="Arial"/>
              </a:rPr>
              <a:t>Revenues</a:t>
            </a:r>
            <a:endParaRPr b="0" lang="en-US" sz="1000" strike="noStrike" u="none">
              <a:solidFill>
                <a:srgbClr val="000000"/>
              </a:solidFill>
              <a:effectLst/>
              <a:uFillTx/>
              <a:latin typeface="Arial"/>
            </a:endParaRPr>
          </a:p>
        </p:txBody>
      </p:sp>
      <p:sp>
        <p:nvSpPr>
          <p:cNvPr id="1050" name="McK Footnote"/>
          <p:cNvSpPr/>
          <p:nvPr/>
        </p:nvSpPr>
        <p:spPr>
          <a:xfrm>
            <a:off x="142920" y="6175800"/>
            <a:ext cx="8555040" cy="366120"/>
          </a:xfrm>
          <a:prstGeom prst="rect">
            <a:avLst/>
          </a:prstGeom>
          <a:noFill/>
          <a:ln w="0">
            <a:noFill/>
          </a:ln>
        </p:spPr>
        <p:style>
          <a:lnRef idx="0"/>
          <a:fillRef idx="0"/>
          <a:effectRef idx="0"/>
          <a:fontRef idx="minor"/>
        </p:style>
        <p:txBody>
          <a:bodyPr lIns="0" rIns="0" tIns="0" bIns="0" anchor="b">
            <a:spAutoFit/>
          </a:bodyPr>
          <a:p>
            <a:pPr marL="622440" indent="-622440">
              <a:spcAft>
                <a:spcPts val="176"/>
              </a:spcAft>
              <a:tabLst>
                <a:tab algn="l" pos="0"/>
                <a:tab algn="r" pos="352440"/>
                <a:tab algn="l" pos="804960"/>
                <a:tab algn="l" pos="1609560"/>
                <a:tab algn="l" pos="2414520"/>
                <a:tab algn="l" pos="3219480"/>
                <a:tab algn="l" pos="4024440"/>
                <a:tab algn="l" pos="4829040"/>
                <a:tab algn="l" pos="5634000"/>
                <a:tab algn="l" pos="6438960"/>
                <a:tab algn="l" pos="7243920"/>
                <a:tab algn="l" pos="8048520"/>
                <a:tab algn="l" pos="8853480"/>
                <a:tab algn="l" pos="9658440"/>
                <a:tab algn="l" pos="10463040"/>
              </a:tabLst>
            </a:pP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Source:</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S&amp;P; Dun &amp; Bradstreet, Compustat; IDC; Gartner Group; Interviews; Company 10-K’s and annual reports; Analyst reports; McKinsey analysis</a:t>
            </a:r>
            <a:endParaRPr b="0" lang="en-US" sz="1200" strike="noStrike" u="none">
              <a:solidFill>
                <a:srgbClr val="000000"/>
              </a:solidFill>
              <a:effectLst/>
              <a:uFillTx/>
              <a:latin typeface="Arial"/>
            </a:endParaRPr>
          </a:p>
        </p:txBody>
      </p:sp>
      <p:grpSp>
        <p:nvGrpSpPr>
          <p:cNvPr id="1051" name=""/>
          <p:cNvGrpSpPr/>
          <p:nvPr/>
        </p:nvGrpSpPr>
        <p:grpSpPr>
          <a:xfrm>
            <a:off x="7345440" y="281160"/>
            <a:ext cx="1383840" cy="183240"/>
            <a:chOff x="7345440" y="281160"/>
            <a:chExt cx="1383840" cy="183240"/>
          </a:xfrm>
        </p:grpSpPr>
        <p:sp>
          <p:nvSpPr>
            <p:cNvPr id="1052" name=""/>
            <p:cNvSpPr/>
            <p:nvPr/>
          </p:nvSpPr>
          <p:spPr>
            <a:xfrm>
              <a:off x="7345440" y="303480"/>
              <a:ext cx="284040" cy="139680"/>
            </a:xfrm>
            <a:prstGeom prst="rect">
              <a:avLst/>
            </a:prstGeom>
            <a:solidFill>
              <a:srgbClr val="d0d0d0"/>
            </a:solidFill>
            <a:ln w="12600">
              <a:solidFill>
                <a:srgbClr val="000000"/>
              </a:solidFill>
              <a:miter/>
            </a:ln>
          </p:spPr>
          <p:style>
            <a:lnRef idx="0"/>
            <a:fillRef idx="0"/>
            <a:effectRef idx="0"/>
            <a:fontRef idx="minor"/>
          </p:style>
          <p:txBody>
            <a:bodyPr wrap="none" lIns="0" rIns="0" tIns="0" bIns="0" anchor="b">
              <a:spAutoFit/>
            </a:bodyPr>
            <a:p>
              <a:endParaRPr b="0" lang="en-US" sz="2400" strike="noStrike" u="none">
                <a:solidFill>
                  <a:srgbClr val="000000"/>
                </a:solidFill>
                <a:effectLst/>
                <a:uFillTx/>
                <a:latin typeface="Arial"/>
              </a:endParaRPr>
            </a:p>
          </p:txBody>
        </p:sp>
        <p:sp>
          <p:nvSpPr>
            <p:cNvPr id="1053" name="McK Footnote"/>
            <p:cNvSpPr/>
            <p:nvPr/>
          </p:nvSpPr>
          <p:spPr>
            <a:xfrm>
              <a:off x="7695000" y="281160"/>
              <a:ext cx="1034280" cy="183240"/>
            </a:xfrm>
            <a:prstGeom prst="rect">
              <a:avLst/>
            </a:prstGeom>
            <a:noFill/>
            <a:ln w="0">
              <a:noFill/>
            </a:ln>
          </p:spPr>
          <p:style>
            <a:lnRef idx="0"/>
            <a:fillRef idx="0"/>
            <a:effectRef idx="0"/>
            <a:fontRef idx="minor"/>
          </p:style>
          <p:txBody>
            <a:bodyPr wrap="none" lIns="0" rIns="0" tIns="0" bIns="0" anchor="t">
              <a:spAutoFit/>
            </a:bodyPr>
            <a:p>
              <a:pPr>
                <a:tabLst>
                  <a:tab algn="l" pos="0"/>
                  <a:tab algn="l" pos="804960"/>
                  <a:tab algn="l" pos="1609560"/>
                  <a:tab algn="l" pos="2414520"/>
                  <a:tab algn="l" pos="3219480"/>
                  <a:tab algn="l" pos="4024440"/>
                  <a:tab algn="l" pos="4829040"/>
                  <a:tab algn="l" pos="5634000"/>
                  <a:tab algn="l" pos="6438960"/>
                  <a:tab algn="l" pos="7243920"/>
                  <a:tab algn="l" pos="8048520"/>
                  <a:tab algn="l" pos="8853480"/>
                  <a:tab algn="l" pos="9658440"/>
                  <a:tab algn="l" pos="10463040"/>
                </a:tabLst>
              </a:pPr>
              <a:r>
                <a:rPr b="0" lang="en-US" sz="1200" strike="noStrike" u="none">
                  <a:solidFill>
                    <a:srgbClr val="000000"/>
                  </a:solidFill>
                  <a:effectLst/>
                  <a:uFillTx/>
                  <a:latin typeface="Arial"/>
                </a:rPr>
                <a:t>Area of interest</a:t>
              </a:r>
              <a:endParaRPr b="0" lang="en-US" sz="1200" strike="noStrike" u="none">
                <a:solidFill>
                  <a:srgbClr val="000000"/>
                </a:solidFill>
                <a:effectLst/>
                <a:uFillTx/>
                <a:latin typeface="Arial"/>
              </a:endParaRPr>
            </a:p>
          </p:txBody>
        </p:sp>
      </p:grpSp>
      <p:sp>
        <p:nvSpPr>
          <p:cNvPr id="1054" name=""/>
          <p:cNvSpPr/>
          <p:nvPr/>
        </p:nvSpPr>
        <p:spPr>
          <a:xfrm>
            <a:off x="165240" y="1117440"/>
            <a:ext cx="291960" cy="4469040"/>
          </a:xfrm>
          <a:prstGeom prst="rect">
            <a:avLst/>
          </a:prstGeom>
          <a:solidFill>
            <a:srgbClr val="ffffff"/>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1055" name=""/>
          <p:cNvSpPr/>
          <p:nvPr/>
        </p:nvSpPr>
        <p:spPr>
          <a:xfrm>
            <a:off x="133200" y="1093680"/>
            <a:ext cx="501840" cy="153000"/>
          </a:xfrm>
          <a:prstGeom prst="rect">
            <a:avLst/>
          </a:prstGeom>
          <a:noFill/>
          <a:ln w="0">
            <a:noFill/>
          </a:ln>
        </p:spPr>
        <p:style>
          <a:lnRef idx="0"/>
          <a:fillRef idx="0"/>
          <a:effectRef idx="0"/>
          <a:fontRef idx="minor"/>
        </p:style>
        <p:txBody>
          <a:bodyPr lIns="0" rIns="0" tIns="0" bIns="0" anchor="ctr">
            <a:spAutoFit/>
          </a:bodyPr>
          <a:p>
            <a:pPr>
              <a:tabLst>
                <a:tab algn="l" pos="0"/>
                <a:tab algn="l" pos="787320"/>
                <a:tab algn="l" pos="1574640"/>
                <a:tab algn="l" pos="2362320"/>
                <a:tab algn="l" pos="3149640"/>
                <a:tab algn="l" pos="3936960"/>
                <a:tab algn="l" pos="4724280"/>
                <a:tab algn="l" pos="5511960"/>
                <a:tab algn="l" pos="6299280"/>
                <a:tab algn="l" pos="7086600"/>
                <a:tab algn="l" pos="7873920"/>
                <a:tab algn="l" pos="8661240"/>
                <a:tab algn="l" pos="9448920"/>
                <a:tab algn="l" pos="10236240"/>
              </a:tabLst>
            </a:pPr>
            <a:r>
              <a:rPr b="0" lang="en-US" sz="1000" strike="noStrike" u="none">
                <a:solidFill>
                  <a:srgbClr val="000000"/>
                </a:solidFill>
                <a:effectLst/>
                <a:uFillTx/>
                <a:latin typeface="Arial"/>
              </a:rPr>
              <a:t>AAA</a:t>
            </a:r>
            <a:endParaRPr b="0" lang="en-US" sz="1000" strike="noStrike" u="none">
              <a:solidFill>
                <a:srgbClr val="000000"/>
              </a:solidFill>
              <a:effectLst/>
              <a:uFillTx/>
              <a:latin typeface="Arial"/>
            </a:endParaRPr>
          </a:p>
        </p:txBody>
      </p:sp>
      <p:sp>
        <p:nvSpPr>
          <p:cNvPr id="1056" name=""/>
          <p:cNvSpPr/>
          <p:nvPr/>
        </p:nvSpPr>
        <p:spPr>
          <a:xfrm>
            <a:off x="133200" y="1284120"/>
            <a:ext cx="501840" cy="153000"/>
          </a:xfrm>
          <a:prstGeom prst="rect">
            <a:avLst/>
          </a:prstGeom>
          <a:noFill/>
          <a:ln w="0">
            <a:noFill/>
          </a:ln>
        </p:spPr>
        <p:style>
          <a:lnRef idx="0"/>
          <a:fillRef idx="0"/>
          <a:effectRef idx="0"/>
          <a:fontRef idx="minor"/>
        </p:style>
        <p:txBody>
          <a:bodyPr lIns="0" rIns="0" tIns="0" bIns="0" anchor="ctr">
            <a:spAutoFit/>
          </a:bodyPr>
          <a:p>
            <a:pPr>
              <a:tabLst>
                <a:tab algn="l" pos="0"/>
                <a:tab algn="l" pos="787320"/>
                <a:tab algn="l" pos="1574640"/>
                <a:tab algn="l" pos="2362320"/>
                <a:tab algn="l" pos="3149640"/>
                <a:tab algn="l" pos="3936960"/>
                <a:tab algn="l" pos="4724280"/>
                <a:tab algn="l" pos="5511960"/>
                <a:tab algn="l" pos="6299280"/>
                <a:tab algn="l" pos="7086600"/>
                <a:tab algn="l" pos="7873920"/>
                <a:tab algn="l" pos="8661240"/>
                <a:tab algn="l" pos="9448920"/>
                <a:tab algn="l" pos="10236240"/>
              </a:tabLst>
            </a:pPr>
            <a:r>
              <a:rPr b="0" lang="en-US" sz="1000" strike="noStrike" u="none">
                <a:solidFill>
                  <a:srgbClr val="000000"/>
                </a:solidFill>
                <a:effectLst/>
                <a:uFillTx/>
                <a:latin typeface="Arial"/>
              </a:rPr>
              <a:t>AA+</a:t>
            </a:r>
            <a:endParaRPr b="0" lang="en-US" sz="1000" strike="noStrike" u="none">
              <a:solidFill>
                <a:srgbClr val="000000"/>
              </a:solidFill>
              <a:effectLst/>
              <a:uFillTx/>
              <a:latin typeface="Arial"/>
            </a:endParaRPr>
          </a:p>
        </p:txBody>
      </p:sp>
      <p:sp>
        <p:nvSpPr>
          <p:cNvPr id="1057" name=""/>
          <p:cNvSpPr/>
          <p:nvPr/>
        </p:nvSpPr>
        <p:spPr>
          <a:xfrm>
            <a:off x="133200" y="1474560"/>
            <a:ext cx="501840" cy="153000"/>
          </a:xfrm>
          <a:prstGeom prst="rect">
            <a:avLst/>
          </a:prstGeom>
          <a:noFill/>
          <a:ln w="0">
            <a:noFill/>
          </a:ln>
        </p:spPr>
        <p:style>
          <a:lnRef idx="0"/>
          <a:fillRef idx="0"/>
          <a:effectRef idx="0"/>
          <a:fontRef idx="minor"/>
        </p:style>
        <p:txBody>
          <a:bodyPr lIns="0" rIns="0" tIns="0" bIns="0" anchor="ctr">
            <a:spAutoFit/>
          </a:bodyPr>
          <a:p>
            <a:pPr>
              <a:tabLst>
                <a:tab algn="l" pos="0"/>
                <a:tab algn="l" pos="787320"/>
                <a:tab algn="l" pos="1574640"/>
                <a:tab algn="l" pos="2362320"/>
                <a:tab algn="l" pos="3149640"/>
                <a:tab algn="l" pos="3936960"/>
                <a:tab algn="l" pos="4724280"/>
                <a:tab algn="l" pos="5511960"/>
                <a:tab algn="l" pos="6299280"/>
                <a:tab algn="l" pos="7086600"/>
                <a:tab algn="l" pos="7873920"/>
                <a:tab algn="l" pos="8661240"/>
                <a:tab algn="l" pos="9448920"/>
                <a:tab algn="l" pos="10236240"/>
              </a:tabLst>
            </a:pPr>
            <a:r>
              <a:rPr b="0" lang="en-US" sz="1000" strike="noStrike" u="none">
                <a:solidFill>
                  <a:srgbClr val="000000"/>
                </a:solidFill>
                <a:effectLst/>
                <a:uFillTx/>
                <a:latin typeface="Arial"/>
              </a:rPr>
              <a:t>AA</a:t>
            </a:r>
            <a:endParaRPr b="0" lang="en-US" sz="1000" strike="noStrike" u="none">
              <a:solidFill>
                <a:srgbClr val="000000"/>
              </a:solidFill>
              <a:effectLst/>
              <a:uFillTx/>
              <a:latin typeface="Arial"/>
            </a:endParaRPr>
          </a:p>
        </p:txBody>
      </p:sp>
      <p:sp>
        <p:nvSpPr>
          <p:cNvPr id="1058" name=""/>
          <p:cNvSpPr/>
          <p:nvPr/>
        </p:nvSpPr>
        <p:spPr>
          <a:xfrm>
            <a:off x="133200" y="1645920"/>
            <a:ext cx="501840" cy="153000"/>
          </a:xfrm>
          <a:prstGeom prst="rect">
            <a:avLst/>
          </a:prstGeom>
          <a:noFill/>
          <a:ln w="0">
            <a:noFill/>
          </a:ln>
        </p:spPr>
        <p:style>
          <a:lnRef idx="0"/>
          <a:fillRef idx="0"/>
          <a:effectRef idx="0"/>
          <a:fontRef idx="minor"/>
        </p:style>
        <p:txBody>
          <a:bodyPr lIns="0" rIns="0" tIns="0" bIns="0" anchor="ctr">
            <a:spAutoFit/>
          </a:bodyPr>
          <a:p>
            <a:pPr>
              <a:tabLst>
                <a:tab algn="l" pos="0"/>
                <a:tab algn="l" pos="787320"/>
                <a:tab algn="l" pos="1574640"/>
                <a:tab algn="l" pos="2362320"/>
                <a:tab algn="l" pos="3149640"/>
                <a:tab algn="l" pos="3936960"/>
                <a:tab algn="l" pos="4724280"/>
                <a:tab algn="l" pos="5511960"/>
                <a:tab algn="l" pos="6299280"/>
                <a:tab algn="l" pos="7086600"/>
                <a:tab algn="l" pos="7873920"/>
                <a:tab algn="l" pos="8661240"/>
                <a:tab algn="l" pos="9448920"/>
                <a:tab algn="l" pos="10236240"/>
              </a:tabLst>
            </a:pPr>
            <a:r>
              <a:rPr b="0" lang="en-US" sz="1000" strike="noStrike" u="none">
                <a:solidFill>
                  <a:srgbClr val="000000"/>
                </a:solidFill>
                <a:effectLst/>
                <a:uFillTx/>
                <a:latin typeface="Arial"/>
              </a:rPr>
              <a:t>AA-</a:t>
            </a:r>
            <a:endParaRPr b="0" lang="en-US" sz="1000" strike="noStrike" u="none">
              <a:solidFill>
                <a:srgbClr val="000000"/>
              </a:solidFill>
              <a:effectLst/>
              <a:uFillTx/>
              <a:latin typeface="Arial"/>
            </a:endParaRPr>
          </a:p>
        </p:txBody>
      </p:sp>
      <p:sp>
        <p:nvSpPr>
          <p:cNvPr id="1059" name=""/>
          <p:cNvSpPr/>
          <p:nvPr/>
        </p:nvSpPr>
        <p:spPr>
          <a:xfrm>
            <a:off x="133200" y="1817280"/>
            <a:ext cx="501840" cy="153000"/>
          </a:xfrm>
          <a:prstGeom prst="rect">
            <a:avLst/>
          </a:prstGeom>
          <a:noFill/>
          <a:ln w="0">
            <a:noFill/>
          </a:ln>
        </p:spPr>
        <p:style>
          <a:lnRef idx="0"/>
          <a:fillRef idx="0"/>
          <a:effectRef idx="0"/>
          <a:fontRef idx="minor"/>
        </p:style>
        <p:txBody>
          <a:bodyPr lIns="0" rIns="0" tIns="0" bIns="0" anchor="ctr">
            <a:spAutoFit/>
          </a:bodyPr>
          <a:p>
            <a:pPr>
              <a:tabLst>
                <a:tab algn="l" pos="0"/>
                <a:tab algn="l" pos="787320"/>
                <a:tab algn="l" pos="1574640"/>
                <a:tab algn="l" pos="2362320"/>
                <a:tab algn="l" pos="3149640"/>
                <a:tab algn="l" pos="3936960"/>
                <a:tab algn="l" pos="4724280"/>
                <a:tab algn="l" pos="5511960"/>
                <a:tab algn="l" pos="6299280"/>
                <a:tab algn="l" pos="7086600"/>
                <a:tab algn="l" pos="7873920"/>
                <a:tab algn="l" pos="8661240"/>
                <a:tab algn="l" pos="9448920"/>
                <a:tab algn="l" pos="10236240"/>
              </a:tabLst>
            </a:pPr>
            <a:r>
              <a:rPr b="0" lang="en-US" sz="1000" strike="noStrike" u="none">
                <a:solidFill>
                  <a:srgbClr val="000000"/>
                </a:solidFill>
                <a:effectLst/>
                <a:uFillTx/>
                <a:latin typeface="Arial"/>
              </a:rPr>
              <a:t>A+</a:t>
            </a:r>
            <a:endParaRPr b="0" lang="en-US" sz="1000" strike="noStrike" u="none">
              <a:solidFill>
                <a:srgbClr val="000000"/>
              </a:solidFill>
              <a:effectLst/>
              <a:uFillTx/>
              <a:latin typeface="Arial"/>
            </a:endParaRPr>
          </a:p>
        </p:txBody>
      </p:sp>
      <p:sp>
        <p:nvSpPr>
          <p:cNvPr id="1060" name=""/>
          <p:cNvSpPr/>
          <p:nvPr/>
        </p:nvSpPr>
        <p:spPr>
          <a:xfrm>
            <a:off x="133200" y="1998360"/>
            <a:ext cx="501840" cy="153000"/>
          </a:xfrm>
          <a:prstGeom prst="rect">
            <a:avLst/>
          </a:prstGeom>
          <a:noFill/>
          <a:ln w="0">
            <a:noFill/>
          </a:ln>
        </p:spPr>
        <p:style>
          <a:lnRef idx="0"/>
          <a:fillRef idx="0"/>
          <a:effectRef idx="0"/>
          <a:fontRef idx="minor"/>
        </p:style>
        <p:txBody>
          <a:bodyPr lIns="0" rIns="0" tIns="0" bIns="0" anchor="ctr">
            <a:spAutoFit/>
          </a:bodyPr>
          <a:p>
            <a:pPr>
              <a:tabLst>
                <a:tab algn="l" pos="0"/>
                <a:tab algn="l" pos="787320"/>
                <a:tab algn="l" pos="1574640"/>
                <a:tab algn="l" pos="2362320"/>
                <a:tab algn="l" pos="3149640"/>
                <a:tab algn="l" pos="3936960"/>
                <a:tab algn="l" pos="4724280"/>
                <a:tab algn="l" pos="5511960"/>
                <a:tab algn="l" pos="6299280"/>
                <a:tab algn="l" pos="7086600"/>
                <a:tab algn="l" pos="7873920"/>
                <a:tab algn="l" pos="8661240"/>
                <a:tab algn="l" pos="9448920"/>
                <a:tab algn="l" pos="10236240"/>
              </a:tabLst>
            </a:pPr>
            <a:r>
              <a:rPr b="0" lang="en-US" sz="1000" strike="noStrike" u="none">
                <a:solidFill>
                  <a:srgbClr val="000000"/>
                </a:solidFill>
                <a:effectLst/>
                <a:uFillTx/>
                <a:latin typeface="Arial"/>
              </a:rPr>
              <a:t>A</a:t>
            </a:r>
            <a:endParaRPr b="0" lang="en-US" sz="1000" strike="noStrike" u="none">
              <a:solidFill>
                <a:srgbClr val="000000"/>
              </a:solidFill>
              <a:effectLst/>
              <a:uFillTx/>
              <a:latin typeface="Arial"/>
            </a:endParaRPr>
          </a:p>
        </p:txBody>
      </p:sp>
      <p:sp>
        <p:nvSpPr>
          <p:cNvPr id="1061" name=""/>
          <p:cNvSpPr/>
          <p:nvPr/>
        </p:nvSpPr>
        <p:spPr>
          <a:xfrm>
            <a:off x="133200" y="2179440"/>
            <a:ext cx="501840" cy="153000"/>
          </a:xfrm>
          <a:prstGeom prst="rect">
            <a:avLst/>
          </a:prstGeom>
          <a:noFill/>
          <a:ln w="0">
            <a:noFill/>
          </a:ln>
        </p:spPr>
        <p:style>
          <a:lnRef idx="0"/>
          <a:fillRef idx="0"/>
          <a:effectRef idx="0"/>
          <a:fontRef idx="minor"/>
        </p:style>
        <p:txBody>
          <a:bodyPr lIns="0" rIns="0" tIns="0" bIns="0" anchor="ctr">
            <a:spAutoFit/>
          </a:bodyPr>
          <a:p>
            <a:pPr>
              <a:tabLst>
                <a:tab algn="l" pos="0"/>
                <a:tab algn="l" pos="787320"/>
                <a:tab algn="l" pos="1574640"/>
                <a:tab algn="l" pos="2362320"/>
                <a:tab algn="l" pos="3149640"/>
                <a:tab algn="l" pos="3936960"/>
                <a:tab algn="l" pos="4724280"/>
                <a:tab algn="l" pos="5511960"/>
                <a:tab algn="l" pos="6299280"/>
                <a:tab algn="l" pos="7086600"/>
                <a:tab algn="l" pos="7873920"/>
                <a:tab algn="l" pos="8661240"/>
                <a:tab algn="l" pos="9448920"/>
                <a:tab algn="l" pos="10236240"/>
              </a:tabLst>
            </a:pPr>
            <a:r>
              <a:rPr b="0" lang="en-US" sz="1000" strike="noStrike" u="none">
                <a:solidFill>
                  <a:srgbClr val="000000"/>
                </a:solidFill>
                <a:effectLst/>
                <a:uFillTx/>
                <a:latin typeface="Arial"/>
              </a:rPr>
              <a:t>A-</a:t>
            </a:r>
            <a:endParaRPr b="0" lang="en-US" sz="1000" strike="noStrike" u="none">
              <a:solidFill>
                <a:srgbClr val="000000"/>
              </a:solidFill>
              <a:effectLst/>
              <a:uFillTx/>
              <a:latin typeface="Arial"/>
            </a:endParaRPr>
          </a:p>
        </p:txBody>
      </p:sp>
      <p:sp>
        <p:nvSpPr>
          <p:cNvPr id="1062" name=""/>
          <p:cNvSpPr/>
          <p:nvPr/>
        </p:nvSpPr>
        <p:spPr>
          <a:xfrm>
            <a:off x="133200" y="2350800"/>
            <a:ext cx="501840" cy="153000"/>
          </a:xfrm>
          <a:prstGeom prst="rect">
            <a:avLst/>
          </a:prstGeom>
          <a:noFill/>
          <a:ln w="0">
            <a:noFill/>
          </a:ln>
        </p:spPr>
        <p:style>
          <a:lnRef idx="0"/>
          <a:fillRef idx="0"/>
          <a:effectRef idx="0"/>
          <a:fontRef idx="minor"/>
        </p:style>
        <p:txBody>
          <a:bodyPr lIns="0" rIns="0" tIns="0" bIns="0" anchor="ctr">
            <a:spAutoFit/>
          </a:bodyPr>
          <a:p>
            <a:pPr>
              <a:tabLst>
                <a:tab algn="l" pos="0"/>
                <a:tab algn="l" pos="787320"/>
                <a:tab algn="l" pos="1574640"/>
                <a:tab algn="l" pos="2362320"/>
                <a:tab algn="l" pos="3149640"/>
                <a:tab algn="l" pos="3936960"/>
                <a:tab algn="l" pos="4724280"/>
                <a:tab algn="l" pos="5511960"/>
                <a:tab algn="l" pos="6299280"/>
                <a:tab algn="l" pos="7086600"/>
                <a:tab algn="l" pos="7873920"/>
                <a:tab algn="l" pos="8661240"/>
                <a:tab algn="l" pos="9448920"/>
                <a:tab algn="l" pos="10236240"/>
              </a:tabLst>
            </a:pPr>
            <a:r>
              <a:rPr b="0" lang="en-US" sz="1000" strike="noStrike" u="none">
                <a:solidFill>
                  <a:srgbClr val="000000"/>
                </a:solidFill>
                <a:effectLst/>
                <a:uFillTx/>
                <a:latin typeface="Arial"/>
              </a:rPr>
              <a:t>BBB+</a:t>
            </a:r>
            <a:endParaRPr b="0" lang="en-US" sz="1000" strike="noStrike" u="none">
              <a:solidFill>
                <a:srgbClr val="000000"/>
              </a:solidFill>
              <a:effectLst/>
              <a:uFillTx/>
              <a:latin typeface="Arial"/>
            </a:endParaRPr>
          </a:p>
        </p:txBody>
      </p:sp>
      <p:sp>
        <p:nvSpPr>
          <p:cNvPr id="1063" name=""/>
          <p:cNvSpPr/>
          <p:nvPr/>
        </p:nvSpPr>
        <p:spPr>
          <a:xfrm>
            <a:off x="133200" y="2531880"/>
            <a:ext cx="501840" cy="153000"/>
          </a:xfrm>
          <a:prstGeom prst="rect">
            <a:avLst/>
          </a:prstGeom>
          <a:noFill/>
          <a:ln w="0">
            <a:noFill/>
          </a:ln>
        </p:spPr>
        <p:style>
          <a:lnRef idx="0"/>
          <a:fillRef idx="0"/>
          <a:effectRef idx="0"/>
          <a:fontRef idx="minor"/>
        </p:style>
        <p:txBody>
          <a:bodyPr lIns="0" rIns="0" tIns="0" bIns="0" anchor="ctr">
            <a:spAutoFit/>
          </a:bodyPr>
          <a:p>
            <a:pPr>
              <a:tabLst>
                <a:tab algn="l" pos="0"/>
                <a:tab algn="l" pos="787320"/>
                <a:tab algn="l" pos="1574640"/>
                <a:tab algn="l" pos="2362320"/>
                <a:tab algn="l" pos="3149640"/>
                <a:tab algn="l" pos="3936960"/>
                <a:tab algn="l" pos="4724280"/>
                <a:tab algn="l" pos="5511960"/>
                <a:tab algn="l" pos="6299280"/>
                <a:tab algn="l" pos="7086600"/>
                <a:tab algn="l" pos="7873920"/>
                <a:tab algn="l" pos="8661240"/>
                <a:tab algn="l" pos="9448920"/>
                <a:tab algn="l" pos="10236240"/>
              </a:tabLst>
            </a:pPr>
            <a:r>
              <a:rPr b="0" lang="en-US" sz="1000" strike="noStrike" u="none">
                <a:solidFill>
                  <a:srgbClr val="000000"/>
                </a:solidFill>
                <a:effectLst/>
                <a:uFillTx/>
                <a:latin typeface="Arial"/>
              </a:rPr>
              <a:t>BBB</a:t>
            </a:r>
            <a:endParaRPr b="0" lang="en-US" sz="1000" strike="noStrike" u="none">
              <a:solidFill>
                <a:srgbClr val="000000"/>
              </a:solidFill>
              <a:effectLst/>
              <a:uFillTx/>
              <a:latin typeface="Arial"/>
            </a:endParaRPr>
          </a:p>
        </p:txBody>
      </p:sp>
      <p:sp>
        <p:nvSpPr>
          <p:cNvPr id="1064" name=""/>
          <p:cNvSpPr/>
          <p:nvPr/>
        </p:nvSpPr>
        <p:spPr>
          <a:xfrm>
            <a:off x="133200" y="2722320"/>
            <a:ext cx="501840" cy="153000"/>
          </a:xfrm>
          <a:prstGeom prst="rect">
            <a:avLst/>
          </a:prstGeom>
          <a:noFill/>
          <a:ln w="0">
            <a:noFill/>
          </a:ln>
        </p:spPr>
        <p:style>
          <a:lnRef idx="0"/>
          <a:fillRef idx="0"/>
          <a:effectRef idx="0"/>
          <a:fontRef idx="minor"/>
        </p:style>
        <p:txBody>
          <a:bodyPr lIns="0" rIns="0" tIns="0" bIns="0" anchor="ctr">
            <a:spAutoFit/>
          </a:bodyPr>
          <a:p>
            <a:pPr>
              <a:tabLst>
                <a:tab algn="l" pos="0"/>
                <a:tab algn="l" pos="787320"/>
                <a:tab algn="l" pos="1574640"/>
                <a:tab algn="l" pos="2362320"/>
                <a:tab algn="l" pos="3149640"/>
                <a:tab algn="l" pos="3936960"/>
                <a:tab algn="l" pos="4724280"/>
                <a:tab algn="l" pos="5511960"/>
                <a:tab algn="l" pos="6299280"/>
                <a:tab algn="l" pos="7086600"/>
                <a:tab algn="l" pos="7873920"/>
                <a:tab algn="l" pos="8661240"/>
                <a:tab algn="l" pos="9448920"/>
                <a:tab algn="l" pos="10236240"/>
              </a:tabLst>
            </a:pPr>
            <a:r>
              <a:rPr b="0" lang="en-US" sz="1000" strike="noStrike" u="none">
                <a:solidFill>
                  <a:srgbClr val="000000"/>
                </a:solidFill>
                <a:effectLst/>
                <a:uFillTx/>
                <a:latin typeface="Arial"/>
              </a:rPr>
              <a:t>BBB-</a:t>
            </a:r>
            <a:endParaRPr b="0" lang="en-US" sz="1000" strike="noStrike" u="none">
              <a:solidFill>
                <a:srgbClr val="000000"/>
              </a:solidFill>
              <a:effectLst/>
              <a:uFillTx/>
              <a:latin typeface="Arial"/>
            </a:endParaRPr>
          </a:p>
        </p:txBody>
      </p:sp>
      <p:sp>
        <p:nvSpPr>
          <p:cNvPr id="1065" name=""/>
          <p:cNvSpPr/>
          <p:nvPr/>
        </p:nvSpPr>
        <p:spPr>
          <a:xfrm>
            <a:off x="133200" y="2884320"/>
            <a:ext cx="501840" cy="153000"/>
          </a:xfrm>
          <a:prstGeom prst="rect">
            <a:avLst/>
          </a:prstGeom>
          <a:noFill/>
          <a:ln w="0">
            <a:noFill/>
          </a:ln>
        </p:spPr>
        <p:style>
          <a:lnRef idx="0"/>
          <a:fillRef idx="0"/>
          <a:effectRef idx="0"/>
          <a:fontRef idx="minor"/>
        </p:style>
        <p:txBody>
          <a:bodyPr lIns="0" rIns="0" tIns="0" bIns="0" anchor="ctr">
            <a:spAutoFit/>
          </a:bodyPr>
          <a:p>
            <a:pPr>
              <a:tabLst>
                <a:tab algn="l" pos="0"/>
                <a:tab algn="l" pos="787320"/>
                <a:tab algn="l" pos="1574640"/>
                <a:tab algn="l" pos="2362320"/>
                <a:tab algn="l" pos="3149640"/>
                <a:tab algn="l" pos="3936960"/>
                <a:tab algn="l" pos="4724280"/>
                <a:tab algn="l" pos="5511960"/>
                <a:tab algn="l" pos="6299280"/>
                <a:tab algn="l" pos="7086600"/>
                <a:tab algn="l" pos="7873920"/>
                <a:tab algn="l" pos="8661240"/>
                <a:tab algn="l" pos="9448920"/>
                <a:tab algn="l" pos="10236240"/>
              </a:tabLst>
            </a:pPr>
            <a:r>
              <a:rPr b="0" lang="en-US" sz="1000" strike="noStrike" u="none">
                <a:solidFill>
                  <a:srgbClr val="000000"/>
                </a:solidFill>
                <a:effectLst/>
                <a:uFillTx/>
                <a:latin typeface="Arial"/>
              </a:rPr>
              <a:t>BB+</a:t>
            </a:r>
            <a:endParaRPr b="0" lang="en-US" sz="1000" strike="noStrike" u="none">
              <a:solidFill>
                <a:srgbClr val="000000"/>
              </a:solidFill>
              <a:effectLst/>
              <a:uFillTx/>
              <a:latin typeface="Arial"/>
            </a:endParaRPr>
          </a:p>
        </p:txBody>
      </p:sp>
      <p:sp>
        <p:nvSpPr>
          <p:cNvPr id="1066" name=""/>
          <p:cNvSpPr/>
          <p:nvPr/>
        </p:nvSpPr>
        <p:spPr>
          <a:xfrm>
            <a:off x="133200" y="3074760"/>
            <a:ext cx="501840" cy="153000"/>
          </a:xfrm>
          <a:prstGeom prst="rect">
            <a:avLst/>
          </a:prstGeom>
          <a:noFill/>
          <a:ln w="0">
            <a:noFill/>
          </a:ln>
        </p:spPr>
        <p:style>
          <a:lnRef idx="0"/>
          <a:fillRef idx="0"/>
          <a:effectRef idx="0"/>
          <a:fontRef idx="minor"/>
        </p:style>
        <p:txBody>
          <a:bodyPr lIns="0" rIns="0" tIns="0" bIns="0" anchor="ctr">
            <a:spAutoFit/>
          </a:bodyPr>
          <a:p>
            <a:pPr>
              <a:tabLst>
                <a:tab algn="l" pos="0"/>
                <a:tab algn="l" pos="787320"/>
                <a:tab algn="l" pos="1574640"/>
                <a:tab algn="l" pos="2362320"/>
                <a:tab algn="l" pos="3149640"/>
                <a:tab algn="l" pos="3936960"/>
                <a:tab algn="l" pos="4724280"/>
                <a:tab algn="l" pos="5511960"/>
                <a:tab algn="l" pos="6299280"/>
                <a:tab algn="l" pos="7086600"/>
                <a:tab algn="l" pos="7873920"/>
                <a:tab algn="l" pos="8661240"/>
                <a:tab algn="l" pos="9448920"/>
                <a:tab algn="l" pos="10236240"/>
              </a:tabLst>
            </a:pPr>
            <a:r>
              <a:rPr b="0" lang="en-US" sz="1000" strike="noStrike" u="none">
                <a:solidFill>
                  <a:srgbClr val="000000"/>
                </a:solidFill>
                <a:effectLst/>
                <a:uFillTx/>
                <a:latin typeface="Arial"/>
              </a:rPr>
              <a:t>BB</a:t>
            </a:r>
            <a:endParaRPr b="0" lang="en-US" sz="1000" strike="noStrike" u="none">
              <a:solidFill>
                <a:srgbClr val="000000"/>
              </a:solidFill>
              <a:effectLst/>
              <a:uFillTx/>
              <a:latin typeface="Arial"/>
            </a:endParaRPr>
          </a:p>
        </p:txBody>
      </p:sp>
      <p:sp>
        <p:nvSpPr>
          <p:cNvPr id="1067" name=""/>
          <p:cNvSpPr/>
          <p:nvPr/>
        </p:nvSpPr>
        <p:spPr>
          <a:xfrm>
            <a:off x="133200" y="3265200"/>
            <a:ext cx="501840" cy="153000"/>
          </a:xfrm>
          <a:prstGeom prst="rect">
            <a:avLst/>
          </a:prstGeom>
          <a:noFill/>
          <a:ln w="0">
            <a:noFill/>
          </a:ln>
        </p:spPr>
        <p:style>
          <a:lnRef idx="0"/>
          <a:fillRef idx="0"/>
          <a:effectRef idx="0"/>
          <a:fontRef idx="minor"/>
        </p:style>
        <p:txBody>
          <a:bodyPr lIns="0" rIns="0" tIns="0" bIns="0" anchor="ctr">
            <a:spAutoFit/>
          </a:bodyPr>
          <a:p>
            <a:pPr>
              <a:tabLst>
                <a:tab algn="l" pos="0"/>
                <a:tab algn="l" pos="787320"/>
                <a:tab algn="l" pos="1574640"/>
                <a:tab algn="l" pos="2362320"/>
                <a:tab algn="l" pos="3149640"/>
                <a:tab algn="l" pos="3936960"/>
                <a:tab algn="l" pos="4724280"/>
                <a:tab algn="l" pos="5511960"/>
                <a:tab algn="l" pos="6299280"/>
                <a:tab algn="l" pos="7086600"/>
                <a:tab algn="l" pos="7873920"/>
                <a:tab algn="l" pos="8661240"/>
                <a:tab algn="l" pos="9448920"/>
                <a:tab algn="l" pos="10236240"/>
              </a:tabLst>
            </a:pPr>
            <a:r>
              <a:rPr b="0" lang="en-US" sz="1000" strike="noStrike" u="none">
                <a:solidFill>
                  <a:srgbClr val="000000"/>
                </a:solidFill>
                <a:effectLst/>
                <a:uFillTx/>
                <a:latin typeface="Arial"/>
              </a:rPr>
              <a:t>BB-</a:t>
            </a:r>
            <a:endParaRPr b="0" lang="en-US" sz="1000" strike="noStrike" u="none">
              <a:solidFill>
                <a:srgbClr val="000000"/>
              </a:solidFill>
              <a:effectLst/>
              <a:uFillTx/>
              <a:latin typeface="Arial"/>
            </a:endParaRPr>
          </a:p>
        </p:txBody>
      </p:sp>
      <p:sp>
        <p:nvSpPr>
          <p:cNvPr id="1068" name=""/>
          <p:cNvSpPr/>
          <p:nvPr/>
        </p:nvSpPr>
        <p:spPr>
          <a:xfrm>
            <a:off x="133200" y="3436560"/>
            <a:ext cx="501840" cy="153000"/>
          </a:xfrm>
          <a:prstGeom prst="rect">
            <a:avLst/>
          </a:prstGeom>
          <a:noFill/>
          <a:ln w="0">
            <a:noFill/>
          </a:ln>
        </p:spPr>
        <p:style>
          <a:lnRef idx="0"/>
          <a:fillRef idx="0"/>
          <a:effectRef idx="0"/>
          <a:fontRef idx="minor"/>
        </p:style>
        <p:txBody>
          <a:bodyPr lIns="0" rIns="0" tIns="0" bIns="0" anchor="ctr">
            <a:spAutoFit/>
          </a:bodyPr>
          <a:p>
            <a:pPr>
              <a:tabLst>
                <a:tab algn="l" pos="0"/>
                <a:tab algn="l" pos="787320"/>
                <a:tab algn="l" pos="1574640"/>
                <a:tab algn="l" pos="2362320"/>
                <a:tab algn="l" pos="3149640"/>
                <a:tab algn="l" pos="3936960"/>
                <a:tab algn="l" pos="4724280"/>
                <a:tab algn="l" pos="5511960"/>
                <a:tab algn="l" pos="6299280"/>
                <a:tab algn="l" pos="7086600"/>
                <a:tab algn="l" pos="7873920"/>
                <a:tab algn="l" pos="8661240"/>
                <a:tab algn="l" pos="9448920"/>
                <a:tab algn="l" pos="10236240"/>
              </a:tabLst>
            </a:pPr>
            <a:r>
              <a:rPr b="0" lang="en-US" sz="1000" strike="noStrike" u="none">
                <a:solidFill>
                  <a:srgbClr val="000000"/>
                </a:solidFill>
                <a:effectLst/>
                <a:uFillTx/>
                <a:latin typeface="Arial"/>
              </a:rPr>
              <a:t>B+</a:t>
            </a:r>
            <a:endParaRPr b="0" lang="en-US" sz="1000" strike="noStrike" u="none">
              <a:solidFill>
                <a:srgbClr val="000000"/>
              </a:solidFill>
              <a:effectLst/>
              <a:uFillTx/>
              <a:latin typeface="Arial"/>
            </a:endParaRPr>
          </a:p>
        </p:txBody>
      </p:sp>
      <p:sp>
        <p:nvSpPr>
          <p:cNvPr id="1069" name=""/>
          <p:cNvSpPr/>
          <p:nvPr/>
        </p:nvSpPr>
        <p:spPr>
          <a:xfrm>
            <a:off x="133200" y="3627360"/>
            <a:ext cx="501840" cy="153000"/>
          </a:xfrm>
          <a:prstGeom prst="rect">
            <a:avLst/>
          </a:prstGeom>
          <a:noFill/>
          <a:ln w="0">
            <a:noFill/>
          </a:ln>
        </p:spPr>
        <p:style>
          <a:lnRef idx="0"/>
          <a:fillRef idx="0"/>
          <a:effectRef idx="0"/>
          <a:fontRef idx="minor"/>
        </p:style>
        <p:txBody>
          <a:bodyPr lIns="0" rIns="0" tIns="0" bIns="0" anchor="ctr">
            <a:spAutoFit/>
          </a:bodyPr>
          <a:p>
            <a:pPr>
              <a:tabLst>
                <a:tab algn="l" pos="0"/>
                <a:tab algn="l" pos="787320"/>
                <a:tab algn="l" pos="1574640"/>
                <a:tab algn="l" pos="2362320"/>
                <a:tab algn="l" pos="3149640"/>
                <a:tab algn="l" pos="3936960"/>
                <a:tab algn="l" pos="4724280"/>
                <a:tab algn="l" pos="5511960"/>
                <a:tab algn="l" pos="6299280"/>
                <a:tab algn="l" pos="7086600"/>
                <a:tab algn="l" pos="7873920"/>
                <a:tab algn="l" pos="8661240"/>
                <a:tab algn="l" pos="9448920"/>
                <a:tab algn="l" pos="10236240"/>
              </a:tabLst>
            </a:pPr>
            <a:r>
              <a:rPr b="0" lang="en-US" sz="1000" strike="noStrike" u="none">
                <a:solidFill>
                  <a:srgbClr val="000000"/>
                </a:solidFill>
                <a:effectLst/>
                <a:uFillTx/>
                <a:latin typeface="Arial"/>
              </a:rPr>
              <a:t>B</a:t>
            </a:r>
            <a:endParaRPr b="0" lang="en-US" sz="1000" strike="noStrike" u="none">
              <a:solidFill>
                <a:srgbClr val="000000"/>
              </a:solidFill>
              <a:effectLst/>
              <a:uFillTx/>
              <a:latin typeface="Arial"/>
            </a:endParaRPr>
          </a:p>
        </p:txBody>
      </p:sp>
      <p:sp>
        <p:nvSpPr>
          <p:cNvPr id="1070" name=""/>
          <p:cNvSpPr/>
          <p:nvPr/>
        </p:nvSpPr>
        <p:spPr>
          <a:xfrm flipV="1">
            <a:off x="561960" y="3013200"/>
            <a:ext cx="127080" cy="682560"/>
          </a:xfrm>
          <a:prstGeom prst="line">
            <a:avLst/>
          </a:prstGeom>
          <a:ln w="1260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1071" name=""/>
          <p:cNvSpPr/>
          <p:nvPr/>
        </p:nvSpPr>
        <p:spPr>
          <a:xfrm>
            <a:off x="133200" y="3808080"/>
            <a:ext cx="501840" cy="153000"/>
          </a:xfrm>
          <a:prstGeom prst="rect">
            <a:avLst/>
          </a:prstGeom>
          <a:noFill/>
          <a:ln w="0">
            <a:noFill/>
          </a:ln>
        </p:spPr>
        <p:style>
          <a:lnRef idx="0"/>
          <a:fillRef idx="0"/>
          <a:effectRef idx="0"/>
          <a:fontRef idx="minor"/>
        </p:style>
        <p:txBody>
          <a:bodyPr lIns="0" rIns="0" tIns="0" bIns="0" anchor="ctr">
            <a:spAutoFit/>
          </a:bodyPr>
          <a:p>
            <a:pPr>
              <a:tabLst>
                <a:tab algn="l" pos="0"/>
                <a:tab algn="l" pos="787320"/>
                <a:tab algn="l" pos="1574640"/>
                <a:tab algn="l" pos="2362320"/>
                <a:tab algn="l" pos="3149640"/>
                <a:tab algn="l" pos="3936960"/>
                <a:tab algn="l" pos="4724280"/>
                <a:tab algn="l" pos="5511960"/>
                <a:tab algn="l" pos="6299280"/>
                <a:tab algn="l" pos="7086600"/>
                <a:tab algn="l" pos="7873920"/>
                <a:tab algn="l" pos="8661240"/>
                <a:tab algn="l" pos="9448920"/>
                <a:tab algn="l" pos="10236240"/>
              </a:tabLst>
            </a:pPr>
            <a:r>
              <a:rPr b="0" lang="en-US" sz="1000" strike="noStrike" u="none">
                <a:solidFill>
                  <a:srgbClr val="000000"/>
                </a:solidFill>
                <a:effectLst/>
                <a:uFillTx/>
                <a:latin typeface="Arial"/>
              </a:rPr>
              <a:t>B-</a:t>
            </a:r>
            <a:endParaRPr b="0" lang="en-US" sz="1000" strike="noStrike" u="none">
              <a:solidFill>
                <a:srgbClr val="000000"/>
              </a:solidFill>
              <a:effectLst/>
              <a:uFillTx/>
              <a:latin typeface="Arial"/>
            </a:endParaRPr>
          </a:p>
        </p:txBody>
      </p:sp>
      <p:sp>
        <p:nvSpPr>
          <p:cNvPr id="1072" name=""/>
          <p:cNvSpPr/>
          <p:nvPr/>
        </p:nvSpPr>
        <p:spPr>
          <a:xfrm>
            <a:off x="133200" y="3989160"/>
            <a:ext cx="501840" cy="153000"/>
          </a:xfrm>
          <a:prstGeom prst="rect">
            <a:avLst/>
          </a:prstGeom>
          <a:noFill/>
          <a:ln w="0">
            <a:noFill/>
          </a:ln>
        </p:spPr>
        <p:style>
          <a:lnRef idx="0"/>
          <a:fillRef idx="0"/>
          <a:effectRef idx="0"/>
          <a:fontRef idx="minor"/>
        </p:style>
        <p:txBody>
          <a:bodyPr lIns="0" rIns="0" tIns="0" bIns="0" anchor="ctr">
            <a:spAutoFit/>
          </a:bodyPr>
          <a:p>
            <a:pPr>
              <a:tabLst>
                <a:tab algn="l" pos="0"/>
                <a:tab algn="l" pos="787320"/>
                <a:tab algn="l" pos="1574640"/>
                <a:tab algn="l" pos="2362320"/>
                <a:tab algn="l" pos="3149640"/>
                <a:tab algn="l" pos="3936960"/>
                <a:tab algn="l" pos="4724280"/>
                <a:tab algn="l" pos="5511960"/>
                <a:tab algn="l" pos="6299280"/>
                <a:tab algn="l" pos="7086600"/>
                <a:tab algn="l" pos="7873920"/>
                <a:tab algn="l" pos="8661240"/>
                <a:tab algn="l" pos="9448920"/>
                <a:tab algn="l" pos="10236240"/>
              </a:tabLst>
            </a:pPr>
            <a:r>
              <a:rPr b="0" lang="en-US" sz="1000" strike="noStrike" u="none">
                <a:solidFill>
                  <a:srgbClr val="000000"/>
                </a:solidFill>
                <a:effectLst/>
                <a:uFillTx/>
                <a:latin typeface="Arial"/>
              </a:rPr>
              <a:t>CCC+</a:t>
            </a:r>
            <a:endParaRPr b="0" lang="en-US" sz="1000" strike="noStrike" u="none">
              <a:solidFill>
                <a:srgbClr val="000000"/>
              </a:solidFill>
              <a:effectLst/>
              <a:uFillTx/>
              <a:latin typeface="Arial"/>
            </a:endParaRPr>
          </a:p>
        </p:txBody>
      </p:sp>
      <p:sp>
        <p:nvSpPr>
          <p:cNvPr id="1073" name=""/>
          <p:cNvSpPr/>
          <p:nvPr/>
        </p:nvSpPr>
        <p:spPr>
          <a:xfrm>
            <a:off x="133200" y="4160520"/>
            <a:ext cx="501840" cy="153000"/>
          </a:xfrm>
          <a:prstGeom prst="rect">
            <a:avLst/>
          </a:prstGeom>
          <a:noFill/>
          <a:ln w="0">
            <a:noFill/>
          </a:ln>
        </p:spPr>
        <p:style>
          <a:lnRef idx="0"/>
          <a:fillRef idx="0"/>
          <a:effectRef idx="0"/>
          <a:fontRef idx="minor"/>
        </p:style>
        <p:txBody>
          <a:bodyPr lIns="0" rIns="0" tIns="0" bIns="0" anchor="ctr">
            <a:spAutoFit/>
          </a:bodyPr>
          <a:p>
            <a:pPr>
              <a:tabLst>
                <a:tab algn="l" pos="0"/>
                <a:tab algn="l" pos="787320"/>
                <a:tab algn="l" pos="1574640"/>
                <a:tab algn="l" pos="2362320"/>
                <a:tab algn="l" pos="3149640"/>
                <a:tab algn="l" pos="3936960"/>
                <a:tab algn="l" pos="4724280"/>
                <a:tab algn="l" pos="5511960"/>
                <a:tab algn="l" pos="6299280"/>
                <a:tab algn="l" pos="7086600"/>
                <a:tab algn="l" pos="7873920"/>
                <a:tab algn="l" pos="8661240"/>
                <a:tab algn="l" pos="9448920"/>
                <a:tab algn="l" pos="10236240"/>
              </a:tabLst>
            </a:pPr>
            <a:r>
              <a:rPr b="0" lang="en-US" sz="1000" strike="noStrike" u="none">
                <a:solidFill>
                  <a:srgbClr val="000000"/>
                </a:solidFill>
                <a:effectLst/>
                <a:uFillTx/>
                <a:latin typeface="Arial"/>
              </a:rPr>
              <a:t>CCC</a:t>
            </a:r>
            <a:endParaRPr b="0" lang="en-US" sz="1000" strike="noStrike" u="none">
              <a:solidFill>
                <a:srgbClr val="000000"/>
              </a:solidFill>
              <a:effectLst/>
              <a:uFillTx/>
              <a:latin typeface="Arial"/>
            </a:endParaRPr>
          </a:p>
        </p:txBody>
      </p:sp>
      <p:sp>
        <p:nvSpPr>
          <p:cNvPr id="1074" name=""/>
          <p:cNvSpPr/>
          <p:nvPr/>
        </p:nvSpPr>
        <p:spPr>
          <a:xfrm>
            <a:off x="133200" y="4350960"/>
            <a:ext cx="501840" cy="153000"/>
          </a:xfrm>
          <a:prstGeom prst="rect">
            <a:avLst/>
          </a:prstGeom>
          <a:noFill/>
          <a:ln w="0">
            <a:noFill/>
          </a:ln>
        </p:spPr>
        <p:style>
          <a:lnRef idx="0"/>
          <a:fillRef idx="0"/>
          <a:effectRef idx="0"/>
          <a:fontRef idx="minor"/>
        </p:style>
        <p:txBody>
          <a:bodyPr lIns="0" rIns="0" tIns="0" bIns="0" anchor="ctr">
            <a:spAutoFit/>
          </a:bodyPr>
          <a:p>
            <a:pPr>
              <a:tabLst>
                <a:tab algn="l" pos="0"/>
                <a:tab algn="l" pos="787320"/>
                <a:tab algn="l" pos="1574640"/>
                <a:tab algn="l" pos="2362320"/>
                <a:tab algn="l" pos="3149640"/>
                <a:tab algn="l" pos="3936960"/>
                <a:tab algn="l" pos="4724280"/>
                <a:tab algn="l" pos="5511960"/>
                <a:tab algn="l" pos="6299280"/>
                <a:tab algn="l" pos="7086600"/>
                <a:tab algn="l" pos="7873920"/>
                <a:tab algn="l" pos="8661240"/>
                <a:tab algn="l" pos="9448920"/>
                <a:tab algn="l" pos="10236240"/>
              </a:tabLst>
            </a:pPr>
            <a:r>
              <a:rPr b="0" lang="en-US" sz="1000" strike="noStrike" u="none">
                <a:solidFill>
                  <a:srgbClr val="000000"/>
                </a:solidFill>
                <a:effectLst/>
                <a:uFillTx/>
                <a:latin typeface="Arial"/>
              </a:rPr>
              <a:t>CCC-</a:t>
            </a:r>
            <a:endParaRPr b="0" lang="en-US" sz="1000" strike="noStrike" u="none">
              <a:solidFill>
                <a:srgbClr val="000000"/>
              </a:solidFill>
              <a:effectLst/>
              <a:uFillTx/>
              <a:latin typeface="Arial"/>
            </a:endParaRPr>
          </a:p>
        </p:txBody>
      </p:sp>
      <p:sp>
        <p:nvSpPr>
          <p:cNvPr id="1075" name=""/>
          <p:cNvSpPr/>
          <p:nvPr/>
        </p:nvSpPr>
        <p:spPr>
          <a:xfrm>
            <a:off x="133200" y="4532040"/>
            <a:ext cx="501840" cy="153000"/>
          </a:xfrm>
          <a:prstGeom prst="rect">
            <a:avLst/>
          </a:prstGeom>
          <a:noFill/>
          <a:ln w="0">
            <a:noFill/>
          </a:ln>
        </p:spPr>
        <p:style>
          <a:lnRef idx="0"/>
          <a:fillRef idx="0"/>
          <a:effectRef idx="0"/>
          <a:fontRef idx="minor"/>
        </p:style>
        <p:txBody>
          <a:bodyPr lIns="0" rIns="0" tIns="0" bIns="0" anchor="ctr">
            <a:spAutoFit/>
          </a:bodyPr>
          <a:p>
            <a:pPr>
              <a:tabLst>
                <a:tab algn="l" pos="0"/>
                <a:tab algn="l" pos="787320"/>
                <a:tab algn="l" pos="1574640"/>
                <a:tab algn="l" pos="2362320"/>
                <a:tab algn="l" pos="3149640"/>
                <a:tab algn="l" pos="3936960"/>
                <a:tab algn="l" pos="4724280"/>
                <a:tab algn="l" pos="5511960"/>
                <a:tab algn="l" pos="6299280"/>
                <a:tab algn="l" pos="7086600"/>
                <a:tab algn="l" pos="7873920"/>
                <a:tab algn="l" pos="8661240"/>
                <a:tab algn="l" pos="9448920"/>
                <a:tab algn="l" pos="10236240"/>
              </a:tabLst>
            </a:pPr>
            <a:r>
              <a:rPr b="0" lang="en-US" sz="1000" strike="noStrike" u="none">
                <a:solidFill>
                  <a:srgbClr val="000000"/>
                </a:solidFill>
                <a:effectLst/>
                <a:uFillTx/>
                <a:latin typeface="Arial"/>
              </a:rPr>
              <a:t>CC+</a:t>
            </a:r>
            <a:endParaRPr b="0" lang="en-US" sz="1000" strike="noStrike" u="none">
              <a:solidFill>
                <a:srgbClr val="000000"/>
              </a:solidFill>
              <a:effectLst/>
              <a:uFillTx/>
              <a:latin typeface="Arial"/>
            </a:endParaRPr>
          </a:p>
        </p:txBody>
      </p:sp>
      <p:sp>
        <p:nvSpPr>
          <p:cNvPr id="1076" name=""/>
          <p:cNvSpPr/>
          <p:nvPr/>
        </p:nvSpPr>
        <p:spPr>
          <a:xfrm>
            <a:off x="133200" y="4703400"/>
            <a:ext cx="501840" cy="153000"/>
          </a:xfrm>
          <a:prstGeom prst="rect">
            <a:avLst/>
          </a:prstGeom>
          <a:noFill/>
          <a:ln w="0">
            <a:noFill/>
          </a:ln>
        </p:spPr>
        <p:style>
          <a:lnRef idx="0"/>
          <a:fillRef idx="0"/>
          <a:effectRef idx="0"/>
          <a:fontRef idx="minor"/>
        </p:style>
        <p:txBody>
          <a:bodyPr lIns="0" rIns="0" tIns="0" bIns="0" anchor="ctr">
            <a:spAutoFit/>
          </a:bodyPr>
          <a:p>
            <a:pPr>
              <a:tabLst>
                <a:tab algn="l" pos="0"/>
                <a:tab algn="l" pos="787320"/>
                <a:tab algn="l" pos="1574640"/>
                <a:tab algn="l" pos="2362320"/>
                <a:tab algn="l" pos="3149640"/>
                <a:tab algn="l" pos="3936960"/>
                <a:tab algn="l" pos="4724280"/>
                <a:tab algn="l" pos="5511960"/>
                <a:tab algn="l" pos="6299280"/>
                <a:tab algn="l" pos="7086600"/>
                <a:tab algn="l" pos="7873920"/>
                <a:tab algn="l" pos="8661240"/>
                <a:tab algn="l" pos="9448920"/>
                <a:tab algn="l" pos="10236240"/>
              </a:tabLst>
            </a:pPr>
            <a:r>
              <a:rPr b="0" lang="en-US" sz="1000" strike="noStrike" u="none">
                <a:solidFill>
                  <a:srgbClr val="000000"/>
                </a:solidFill>
                <a:effectLst/>
                <a:uFillTx/>
                <a:latin typeface="Arial"/>
              </a:rPr>
              <a:t>CC</a:t>
            </a:r>
            <a:endParaRPr b="0" lang="en-US" sz="1000" strike="noStrike" u="none">
              <a:solidFill>
                <a:srgbClr val="000000"/>
              </a:solidFill>
              <a:effectLst/>
              <a:uFillTx/>
              <a:latin typeface="Arial"/>
            </a:endParaRPr>
          </a:p>
        </p:txBody>
      </p:sp>
      <p:sp>
        <p:nvSpPr>
          <p:cNvPr id="1077" name=""/>
          <p:cNvSpPr/>
          <p:nvPr/>
        </p:nvSpPr>
        <p:spPr>
          <a:xfrm>
            <a:off x="133200" y="4875120"/>
            <a:ext cx="501840" cy="153000"/>
          </a:xfrm>
          <a:prstGeom prst="rect">
            <a:avLst/>
          </a:prstGeom>
          <a:noFill/>
          <a:ln w="0">
            <a:noFill/>
          </a:ln>
        </p:spPr>
        <p:style>
          <a:lnRef idx="0"/>
          <a:fillRef idx="0"/>
          <a:effectRef idx="0"/>
          <a:fontRef idx="minor"/>
        </p:style>
        <p:txBody>
          <a:bodyPr lIns="0" rIns="0" tIns="0" bIns="0" anchor="ctr">
            <a:spAutoFit/>
          </a:bodyPr>
          <a:p>
            <a:pPr>
              <a:tabLst>
                <a:tab algn="l" pos="0"/>
                <a:tab algn="l" pos="787320"/>
                <a:tab algn="l" pos="1574640"/>
                <a:tab algn="l" pos="2362320"/>
                <a:tab algn="l" pos="3149640"/>
                <a:tab algn="l" pos="3936960"/>
                <a:tab algn="l" pos="4724280"/>
                <a:tab algn="l" pos="5511960"/>
                <a:tab algn="l" pos="6299280"/>
                <a:tab algn="l" pos="7086600"/>
                <a:tab algn="l" pos="7873920"/>
                <a:tab algn="l" pos="8661240"/>
                <a:tab algn="l" pos="9448920"/>
                <a:tab algn="l" pos="10236240"/>
              </a:tabLst>
            </a:pPr>
            <a:r>
              <a:rPr b="0" lang="en-US" sz="1000" strike="noStrike" u="none">
                <a:solidFill>
                  <a:srgbClr val="000000"/>
                </a:solidFill>
                <a:effectLst/>
                <a:uFillTx/>
                <a:latin typeface="Arial"/>
              </a:rPr>
              <a:t>CC-</a:t>
            </a:r>
            <a:endParaRPr b="0" lang="en-US" sz="1000" strike="noStrike" u="none">
              <a:solidFill>
                <a:srgbClr val="000000"/>
              </a:solidFill>
              <a:effectLst/>
              <a:uFillTx/>
              <a:latin typeface="Arial"/>
            </a:endParaRPr>
          </a:p>
        </p:txBody>
      </p:sp>
      <p:sp>
        <p:nvSpPr>
          <p:cNvPr id="1078" name=""/>
          <p:cNvSpPr/>
          <p:nvPr/>
        </p:nvSpPr>
        <p:spPr>
          <a:xfrm>
            <a:off x="133200" y="5046480"/>
            <a:ext cx="501840" cy="153000"/>
          </a:xfrm>
          <a:prstGeom prst="rect">
            <a:avLst/>
          </a:prstGeom>
          <a:noFill/>
          <a:ln w="0">
            <a:noFill/>
          </a:ln>
        </p:spPr>
        <p:style>
          <a:lnRef idx="0"/>
          <a:fillRef idx="0"/>
          <a:effectRef idx="0"/>
          <a:fontRef idx="minor"/>
        </p:style>
        <p:txBody>
          <a:bodyPr lIns="0" rIns="0" tIns="0" bIns="0" anchor="ctr">
            <a:spAutoFit/>
          </a:bodyPr>
          <a:p>
            <a:pPr>
              <a:tabLst>
                <a:tab algn="l" pos="0"/>
                <a:tab algn="l" pos="787320"/>
                <a:tab algn="l" pos="1574640"/>
                <a:tab algn="l" pos="2362320"/>
                <a:tab algn="l" pos="3149640"/>
                <a:tab algn="l" pos="3936960"/>
                <a:tab algn="l" pos="4724280"/>
                <a:tab algn="l" pos="5511960"/>
                <a:tab algn="l" pos="6299280"/>
                <a:tab algn="l" pos="7086600"/>
                <a:tab algn="l" pos="7873920"/>
                <a:tab algn="l" pos="8661240"/>
                <a:tab algn="l" pos="9448920"/>
                <a:tab algn="l" pos="10236240"/>
              </a:tabLst>
            </a:pPr>
            <a:r>
              <a:rPr b="0" lang="en-US" sz="1000" strike="noStrike" u="none">
                <a:solidFill>
                  <a:srgbClr val="000000"/>
                </a:solidFill>
                <a:effectLst/>
                <a:uFillTx/>
                <a:latin typeface="Arial"/>
              </a:rPr>
              <a:t>C+</a:t>
            </a:r>
            <a:endParaRPr b="0" lang="en-US" sz="1000" strike="noStrike" u="none">
              <a:solidFill>
                <a:srgbClr val="000000"/>
              </a:solidFill>
              <a:effectLst/>
              <a:uFillTx/>
              <a:latin typeface="Arial"/>
            </a:endParaRPr>
          </a:p>
        </p:txBody>
      </p:sp>
      <p:sp>
        <p:nvSpPr>
          <p:cNvPr id="1079" name=""/>
          <p:cNvSpPr/>
          <p:nvPr/>
        </p:nvSpPr>
        <p:spPr>
          <a:xfrm>
            <a:off x="133200" y="5236920"/>
            <a:ext cx="501840" cy="153000"/>
          </a:xfrm>
          <a:prstGeom prst="rect">
            <a:avLst/>
          </a:prstGeom>
          <a:noFill/>
          <a:ln w="0">
            <a:noFill/>
          </a:ln>
        </p:spPr>
        <p:style>
          <a:lnRef idx="0"/>
          <a:fillRef idx="0"/>
          <a:effectRef idx="0"/>
          <a:fontRef idx="minor"/>
        </p:style>
        <p:txBody>
          <a:bodyPr lIns="0" rIns="0" tIns="0" bIns="0" anchor="ctr">
            <a:spAutoFit/>
          </a:bodyPr>
          <a:p>
            <a:pPr>
              <a:tabLst>
                <a:tab algn="l" pos="0"/>
                <a:tab algn="l" pos="787320"/>
                <a:tab algn="l" pos="1574640"/>
                <a:tab algn="l" pos="2362320"/>
                <a:tab algn="l" pos="3149640"/>
                <a:tab algn="l" pos="3936960"/>
                <a:tab algn="l" pos="4724280"/>
                <a:tab algn="l" pos="5511960"/>
                <a:tab algn="l" pos="6299280"/>
                <a:tab algn="l" pos="7086600"/>
                <a:tab algn="l" pos="7873920"/>
                <a:tab algn="l" pos="8661240"/>
                <a:tab algn="l" pos="9448920"/>
                <a:tab algn="l" pos="10236240"/>
              </a:tabLst>
            </a:pPr>
            <a:r>
              <a:rPr b="0" lang="en-US" sz="1000" strike="noStrike" u="none">
                <a:solidFill>
                  <a:srgbClr val="000000"/>
                </a:solidFill>
                <a:effectLst/>
                <a:uFillTx/>
                <a:latin typeface="Arial"/>
              </a:rPr>
              <a:t>C</a:t>
            </a:r>
            <a:endParaRPr b="0" lang="en-US" sz="1000" strike="noStrike" u="none">
              <a:solidFill>
                <a:srgbClr val="000000"/>
              </a:solidFill>
              <a:effectLst/>
              <a:uFillTx/>
              <a:latin typeface="Arial"/>
            </a:endParaRPr>
          </a:p>
        </p:txBody>
      </p:sp>
      <p:sp>
        <p:nvSpPr>
          <p:cNvPr id="1080" name=""/>
          <p:cNvSpPr/>
          <p:nvPr/>
        </p:nvSpPr>
        <p:spPr>
          <a:xfrm>
            <a:off x="133200" y="5389200"/>
            <a:ext cx="501840" cy="153000"/>
          </a:xfrm>
          <a:prstGeom prst="rect">
            <a:avLst/>
          </a:prstGeom>
          <a:noFill/>
          <a:ln w="0">
            <a:noFill/>
          </a:ln>
        </p:spPr>
        <p:style>
          <a:lnRef idx="0"/>
          <a:fillRef idx="0"/>
          <a:effectRef idx="0"/>
          <a:fontRef idx="minor"/>
        </p:style>
        <p:txBody>
          <a:bodyPr lIns="0" rIns="0" tIns="0" bIns="0" anchor="ctr">
            <a:spAutoFit/>
          </a:bodyPr>
          <a:p>
            <a:pPr>
              <a:tabLst>
                <a:tab algn="l" pos="0"/>
                <a:tab algn="l" pos="787320"/>
                <a:tab algn="l" pos="1574640"/>
                <a:tab algn="l" pos="2362320"/>
                <a:tab algn="l" pos="3149640"/>
                <a:tab algn="l" pos="3936960"/>
                <a:tab algn="l" pos="4724280"/>
                <a:tab algn="l" pos="5511960"/>
                <a:tab algn="l" pos="6299280"/>
                <a:tab algn="l" pos="7086600"/>
                <a:tab algn="l" pos="7873920"/>
                <a:tab algn="l" pos="8661240"/>
                <a:tab algn="l" pos="9448920"/>
                <a:tab algn="l" pos="10236240"/>
              </a:tabLst>
            </a:pPr>
            <a:r>
              <a:rPr b="0" lang="en-US" sz="1000" strike="noStrike" u="none">
                <a:solidFill>
                  <a:srgbClr val="000000"/>
                </a:solidFill>
                <a:effectLst/>
                <a:uFillTx/>
                <a:latin typeface="Arial"/>
              </a:rPr>
              <a:t>C-</a:t>
            </a:r>
            <a:endParaRPr b="0" lang="en-US" sz="1000" strike="noStrike" u="none">
              <a:solidFill>
                <a:srgbClr val="000000"/>
              </a:solidFill>
              <a:effectLst/>
              <a:uFillTx/>
              <a:latin typeface="Arial"/>
            </a:endParaRPr>
          </a:p>
        </p:txBody>
      </p:sp>
      <p:sp>
        <p:nvSpPr>
          <p:cNvPr id="1081" name=""/>
          <p:cNvSpPr/>
          <p:nvPr/>
        </p:nvSpPr>
        <p:spPr>
          <a:xfrm>
            <a:off x="5195880" y="1214280"/>
            <a:ext cx="260280" cy="2989080"/>
          </a:xfrm>
          <a:prstGeom prst="rect">
            <a:avLst/>
          </a:prstGeom>
          <a:noFill/>
          <a:ln w="0">
            <a:noFill/>
          </a:ln>
        </p:spPr>
        <p:style>
          <a:lnRef idx="0"/>
          <a:fillRef idx="0"/>
          <a:effectRef idx="0"/>
          <a:fontRef idx="minor"/>
        </p:style>
        <p:txBody>
          <a:bodyPr lIns="0" rIns="0" tIns="0" bIns="0" anchor="t">
            <a:spAutoFit/>
          </a:bodyPr>
          <a:p>
            <a:pPr algn="r">
              <a:tabLst>
                <a:tab algn="l" pos="0"/>
                <a:tab algn="l" pos="787320"/>
                <a:tab algn="l" pos="1574640"/>
                <a:tab algn="l" pos="2362320"/>
                <a:tab algn="l" pos="3149640"/>
                <a:tab algn="l" pos="3936960"/>
                <a:tab algn="l" pos="4724280"/>
                <a:tab algn="l" pos="5511960"/>
                <a:tab algn="l" pos="6299280"/>
                <a:tab algn="l" pos="7086600"/>
                <a:tab algn="l" pos="7873920"/>
                <a:tab algn="l" pos="8661240"/>
                <a:tab algn="l" pos="9448920"/>
                <a:tab algn="l" pos="10236240"/>
              </a:tabLst>
            </a:pPr>
            <a:r>
              <a:rPr b="0" lang="en-US" sz="1400" strike="noStrike" u="none">
                <a:solidFill>
                  <a:srgbClr val="000000"/>
                </a:solidFill>
                <a:effectLst/>
                <a:uFillTx/>
                <a:latin typeface="Arial"/>
              </a:rPr>
              <a:t>1.</a:t>
            </a:r>
            <a:endParaRPr b="0" lang="en-US" sz="1400" strike="noStrike" u="none">
              <a:solidFill>
                <a:srgbClr val="000000"/>
              </a:solidFill>
              <a:effectLst/>
              <a:uFillTx/>
              <a:latin typeface="Arial"/>
            </a:endParaRPr>
          </a:p>
          <a:p>
            <a:pPr algn="r">
              <a:tabLst>
                <a:tab algn="l" pos="0"/>
                <a:tab algn="l" pos="787320"/>
                <a:tab algn="l" pos="1574640"/>
                <a:tab algn="l" pos="2362320"/>
                <a:tab algn="l" pos="3149640"/>
                <a:tab algn="l" pos="3936960"/>
                <a:tab algn="l" pos="4724280"/>
                <a:tab algn="l" pos="5511960"/>
                <a:tab algn="l" pos="6299280"/>
                <a:tab algn="l" pos="7086600"/>
                <a:tab algn="l" pos="7873920"/>
                <a:tab algn="l" pos="8661240"/>
                <a:tab algn="l" pos="9448920"/>
                <a:tab algn="l" pos="10236240"/>
              </a:tabLst>
            </a:pPr>
            <a:r>
              <a:rPr b="0" lang="en-US" sz="1400" strike="noStrike" u="none">
                <a:solidFill>
                  <a:srgbClr val="000000"/>
                </a:solidFill>
                <a:effectLst/>
                <a:uFillTx/>
                <a:latin typeface="Arial"/>
              </a:rPr>
              <a:t>2.</a:t>
            </a:r>
            <a:endParaRPr b="0" lang="en-US" sz="1400" strike="noStrike" u="none">
              <a:solidFill>
                <a:srgbClr val="000000"/>
              </a:solidFill>
              <a:effectLst/>
              <a:uFillTx/>
              <a:latin typeface="Arial"/>
            </a:endParaRPr>
          </a:p>
          <a:p>
            <a:pPr algn="r">
              <a:tabLst>
                <a:tab algn="l" pos="0"/>
                <a:tab algn="l" pos="787320"/>
                <a:tab algn="l" pos="1574640"/>
                <a:tab algn="l" pos="2362320"/>
                <a:tab algn="l" pos="3149640"/>
                <a:tab algn="l" pos="3936960"/>
                <a:tab algn="l" pos="4724280"/>
                <a:tab algn="l" pos="5511960"/>
                <a:tab algn="l" pos="6299280"/>
                <a:tab algn="l" pos="7086600"/>
                <a:tab algn="l" pos="7873920"/>
                <a:tab algn="l" pos="8661240"/>
                <a:tab algn="l" pos="9448920"/>
                <a:tab algn="l" pos="10236240"/>
              </a:tabLst>
            </a:pPr>
            <a:r>
              <a:rPr b="0" lang="en-US" sz="1400" strike="noStrike" u="none">
                <a:solidFill>
                  <a:srgbClr val="000000"/>
                </a:solidFill>
                <a:effectLst/>
                <a:uFillTx/>
                <a:latin typeface="Arial"/>
              </a:rPr>
              <a:t>3.</a:t>
            </a:r>
            <a:endParaRPr b="0" lang="en-US" sz="1400" strike="noStrike" u="none">
              <a:solidFill>
                <a:srgbClr val="000000"/>
              </a:solidFill>
              <a:effectLst/>
              <a:uFillTx/>
              <a:latin typeface="Arial"/>
            </a:endParaRPr>
          </a:p>
          <a:p>
            <a:pPr algn="r">
              <a:tabLst>
                <a:tab algn="l" pos="0"/>
                <a:tab algn="l" pos="787320"/>
                <a:tab algn="l" pos="1574640"/>
                <a:tab algn="l" pos="2362320"/>
                <a:tab algn="l" pos="3149640"/>
                <a:tab algn="l" pos="3936960"/>
                <a:tab algn="l" pos="4724280"/>
                <a:tab algn="l" pos="5511960"/>
                <a:tab algn="l" pos="6299280"/>
                <a:tab algn="l" pos="7086600"/>
                <a:tab algn="l" pos="7873920"/>
                <a:tab algn="l" pos="8661240"/>
                <a:tab algn="l" pos="9448920"/>
                <a:tab algn="l" pos="10236240"/>
              </a:tabLst>
            </a:pPr>
            <a:r>
              <a:rPr b="0" lang="en-US" sz="1400" strike="noStrike" u="none">
                <a:solidFill>
                  <a:srgbClr val="000000"/>
                </a:solidFill>
                <a:effectLst/>
                <a:uFillTx/>
                <a:latin typeface="Arial"/>
              </a:rPr>
              <a:t>4.</a:t>
            </a:r>
            <a:endParaRPr b="0" lang="en-US" sz="1400" strike="noStrike" u="none">
              <a:solidFill>
                <a:srgbClr val="000000"/>
              </a:solidFill>
              <a:effectLst/>
              <a:uFillTx/>
              <a:latin typeface="Arial"/>
            </a:endParaRPr>
          </a:p>
          <a:p>
            <a:pPr algn="r">
              <a:tabLst>
                <a:tab algn="l" pos="0"/>
                <a:tab algn="l" pos="787320"/>
                <a:tab algn="l" pos="1574640"/>
                <a:tab algn="l" pos="2362320"/>
                <a:tab algn="l" pos="3149640"/>
                <a:tab algn="l" pos="3936960"/>
                <a:tab algn="l" pos="4724280"/>
                <a:tab algn="l" pos="5511960"/>
                <a:tab algn="l" pos="6299280"/>
                <a:tab algn="l" pos="7086600"/>
                <a:tab algn="l" pos="7873920"/>
                <a:tab algn="l" pos="8661240"/>
                <a:tab algn="l" pos="9448920"/>
                <a:tab algn="l" pos="10236240"/>
              </a:tabLst>
            </a:pPr>
            <a:r>
              <a:rPr b="0" lang="en-US" sz="1400" strike="noStrike" u="none">
                <a:solidFill>
                  <a:srgbClr val="000000"/>
                </a:solidFill>
                <a:effectLst/>
                <a:uFillTx/>
                <a:latin typeface="Arial"/>
              </a:rPr>
              <a:t>5.</a:t>
            </a:r>
            <a:endParaRPr b="0" lang="en-US" sz="1400" strike="noStrike" u="none">
              <a:solidFill>
                <a:srgbClr val="000000"/>
              </a:solidFill>
              <a:effectLst/>
              <a:uFillTx/>
              <a:latin typeface="Arial"/>
            </a:endParaRPr>
          </a:p>
          <a:p>
            <a:pPr algn="r">
              <a:tabLst>
                <a:tab algn="l" pos="0"/>
                <a:tab algn="l" pos="787320"/>
                <a:tab algn="l" pos="1574640"/>
                <a:tab algn="l" pos="2362320"/>
                <a:tab algn="l" pos="3149640"/>
                <a:tab algn="l" pos="3936960"/>
                <a:tab algn="l" pos="4724280"/>
                <a:tab algn="l" pos="5511960"/>
                <a:tab algn="l" pos="6299280"/>
                <a:tab algn="l" pos="7086600"/>
                <a:tab algn="l" pos="7873920"/>
                <a:tab algn="l" pos="8661240"/>
                <a:tab algn="l" pos="9448920"/>
                <a:tab algn="l" pos="10236240"/>
              </a:tabLst>
            </a:pPr>
            <a:r>
              <a:rPr b="0" lang="en-US" sz="1400" strike="noStrike" u="none">
                <a:solidFill>
                  <a:srgbClr val="000000"/>
                </a:solidFill>
                <a:effectLst/>
                <a:uFillTx/>
                <a:latin typeface="Arial"/>
              </a:rPr>
              <a:t>6.</a:t>
            </a:r>
            <a:endParaRPr b="0" lang="en-US" sz="1400" strike="noStrike" u="none">
              <a:solidFill>
                <a:srgbClr val="000000"/>
              </a:solidFill>
              <a:effectLst/>
              <a:uFillTx/>
              <a:latin typeface="Arial"/>
            </a:endParaRPr>
          </a:p>
          <a:p>
            <a:pPr algn="r">
              <a:tabLst>
                <a:tab algn="l" pos="0"/>
                <a:tab algn="l" pos="787320"/>
                <a:tab algn="l" pos="1574640"/>
                <a:tab algn="l" pos="2362320"/>
                <a:tab algn="l" pos="3149640"/>
                <a:tab algn="l" pos="3936960"/>
                <a:tab algn="l" pos="4724280"/>
                <a:tab algn="l" pos="5511960"/>
                <a:tab algn="l" pos="6299280"/>
                <a:tab algn="l" pos="7086600"/>
                <a:tab algn="l" pos="7873920"/>
                <a:tab algn="l" pos="8661240"/>
                <a:tab algn="l" pos="9448920"/>
                <a:tab algn="l" pos="10236240"/>
              </a:tabLst>
            </a:pPr>
            <a:r>
              <a:rPr b="0" lang="en-US" sz="1400" strike="noStrike" u="none">
                <a:solidFill>
                  <a:srgbClr val="000000"/>
                </a:solidFill>
                <a:effectLst/>
                <a:uFillTx/>
                <a:latin typeface="Arial"/>
              </a:rPr>
              <a:t>7.</a:t>
            </a:r>
            <a:endParaRPr b="0" lang="en-US" sz="1400" strike="noStrike" u="none">
              <a:solidFill>
                <a:srgbClr val="000000"/>
              </a:solidFill>
              <a:effectLst/>
              <a:uFillTx/>
              <a:latin typeface="Arial"/>
            </a:endParaRPr>
          </a:p>
          <a:p>
            <a:pPr algn="r">
              <a:tabLst>
                <a:tab algn="l" pos="0"/>
                <a:tab algn="l" pos="787320"/>
                <a:tab algn="l" pos="1574640"/>
                <a:tab algn="l" pos="2362320"/>
                <a:tab algn="l" pos="3149640"/>
                <a:tab algn="l" pos="3936960"/>
                <a:tab algn="l" pos="4724280"/>
                <a:tab algn="l" pos="5511960"/>
                <a:tab algn="l" pos="6299280"/>
                <a:tab algn="l" pos="7086600"/>
                <a:tab algn="l" pos="7873920"/>
                <a:tab algn="l" pos="8661240"/>
                <a:tab algn="l" pos="9448920"/>
                <a:tab algn="l" pos="10236240"/>
              </a:tabLst>
            </a:pPr>
            <a:r>
              <a:rPr b="0" lang="en-US" sz="1400" strike="noStrike" u="none">
                <a:solidFill>
                  <a:srgbClr val="000000"/>
                </a:solidFill>
                <a:effectLst/>
                <a:uFillTx/>
                <a:latin typeface="Arial"/>
              </a:rPr>
              <a:t>8.</a:t>
            </a:r>
            <a:endParaRPr b="0" lang="en-US" sz="1400" strike="noStrike" u="none">
              <a:solidFill>
                <a:srgbClr val="000000"/>
              </a:solidFill>
              <a:effectLst/>
              <a:uFillTx/>
              <a:latin typeface="Arial"/>
            </a:endParaRPr>
          </a:p>
          <a:p>
            <a:pPr algn="r">
              <a:tabLst>
                <a:tab algn="l" pos="0"/>
                <a:tab algn="l" pos="787320"/>
                <a:tab algn="l" pos="1574640"/>
                <a:tab algn="l" pos="2362320"/>
                <a:tab algn="l" pos="3149640"/>
                <a:tab algn="l" pos="3936960"/>
                <a:tab algn="l" pos="4724280"/>
                <a:tab algn="l" pos="5511960"/>
                <a:tab algn="l" pos="6299280"/>
                <a:tab algn="l" pos="7086600"/>
                <a:tab algn="l" pos="7873920"/>
                <a:tab algn="l" pos="8661240"/>
                <a:tab algn="l" pos="9448920"/>
                <a:tab algn="l" pos="10236240"/>
              </a:tabLst>
            </a:pPr>
            <a:r>
              <a:rPr b="0" lang="en-US" sz="1400" strike="noStrike" u="none">
                <a:solidFill>
                  <a:srgbClr val="000000"/>
                </a:solidFill>
                <a:effectLst/>
                <a:uFillTx/>
                <a:latin typeface="Arial"/>
              </a:rPr>
              <a:t>9.</a:t>
            </a:r>
            <a:endParaRPr b="0" lang="en-US" sz="1400" strike="noStrike" u="none">
              <a:solidFill>
                <a:srgbClr val="000000"/>
              </a:solidFill>
              <a:effectLst/>
              <a:uFillTx/>
              <a:latin typeface="Arial"/>
            </a:endParaRPr>
          </a:p>
          <a:p>
            <a:pPr algn="r">
              <a:tabLst>
                <a:tab algn="l" pos="0"/>
                <a:tab algn="l" pos="787320"/>
                <a:tab algn="l" pos="1574640"/>
                <a:tab algn="l" pos="2362320"/>
                <a:tab algn="l" pos="3149640"/>
                <a:tab algn="l" pos="3936960"/>
                <a:tab algn="l" pos="4724280"/>
                <a:tab algn="l" pos="5511960"/>
                <a:tab algn="l" pos="6299280"/>
                <a:tab algn="l" pos="7086600"/>
                <a:tab algn="l" pos="7873920"/>
                <a:tab algn="l" pos="8661240"/>
                <a:tab algn="l" pos="9448920"/>
                <a:tab algn="l" pos="10236240"/>
              </a:tabLst>
            </a:pPr>
            <a:r>
              <a:rPr b="0" lang="en-US" sz="1400" strike="noStrike" u="none">
                <a:solidFill>
                  <a:srgbClr val="000000"/>
                </a:solidFill>
                <a:effectLst/>
                <a:uFillTx/>
                <a:latin typeface="Arial"/>
              </a:rPr>
              <a:t>10.</a:t>
            </a:r>
            <a:endParaRPr b="0" lang="en-US" sz="1400" strike="noStrike" u="none">
              <a:solidFill>
                <a:srgbClr val="000000"/>
              </a:solidFill>
              <a:effectLst/>
              <a:uFillTx/>
              <a:latin typeface="Arial"/>
            </a:endParaRPr>
          </a:p>
          <a:p>
            <a:pPr algn="r">
              <a:tabLst>
                <a:tab algn="l" pos="0"/>
                <a:tab algn="l" pos="787320"/>
                <a:tab algn="l" pos="1574640"/>
                <a:tab algn="l" pos="2362320"/>
                <a:tab algn="l" pos="3149640"/>
                <a:tab algn="l" pos="3936960"/>
                <a:tab algn="l" pos="4724280"/>
                <a:tab algn="l" pos="5511960"/>
                <a:tab algn="l" pos="6299280"/>
                <a:tab algn="l" pos="7086600"/>
                <a:tab algn="l" pos="7873920"/>
                <a:tab algn="l" pos="8661240"/>
                <a:tab algn="l" pos="9448920"/>
                <a:tab algn="l" pos="10236240"/>
              </a:tabLst>
            </a:pPr>
            <a:r>
              <a:rPr b="0" lang="en-US" sz="1400" strike="noStrike" u="none">
                <a:solidFill>
                  <a:srgbClr val="000000"/>
                </a:solidFill>
                <a:effectLst/>
                <a:uFillTx/>
                <a:latin typeface="Arial"/>
              </a:rPr>
              <a:t>11.</a:t>
            </a:r>
            <a:endParaRPr b="0" lang="en-US" sz="1400" strike="noStrike" u="none">
              <a:solidFill>
                <a:srgbClr val="000000"/>
              </a:solidFill>
              <a:effectLst/>
              <a:uFillTx/>
              <a:latin typeface="Arial"/>
            </a:endParaRPr>
          </a:p>
          <a:p>
            <a:pPr algn="r">
              <a:tabLst>
                <a:tab algn="l" pos="0"/>
                <a:tab algn="l" pos="787320"/>
                <a:tab algn="l" pos="1574640"/>
                <a:tab algn="l" pos="2362320"/>
                <a:tab algn="l" pos="3149640"/>
                <a:tab algn="l" pos="3936960"/>
                <a:tab algn="l" pos="4724280"/>
                <a:tab algn="l" pos="5511960"/>
                <a:tab algn="l" pos="6299280"/>
                <a:tab algn="l" pos="7086600"/>
                <a:tab algn="l" pos="7873920"/>
                <a:tab algn="l" pos="8661240"/>
                <a:tab algn="l" pos="9448920"/>
                <a:tab algn="l" pos="10236240"/>
              </a:tabLst>
            </a:pPr>
            <a:r>
              <a:rPr b="0" lang="en-US" sz="1400" strike="noStrike" u="none">
                <a:solidFill>
                  <a:srgbClr val="000000"/>
                </a:solidFill>
                <a:effectLst/>
                <a:uFillTx/>
                <a:latin typeface="Arial"/>
              </a:rPr>
              <a:t>12.</a:t>
            </a:r>
            <a:endParaRPr b="0" lang="en-US" sz="1400" strike="noStrike" u="none">
              <a:solidFill>
                <a:srgbClr val="000000"/>
              </a:solidFill>
              <a:effectLst/>
              <a:uFillTx/>
              <a:latin typeface="Arial"/>
            </a:endParaRPr>
          </a:p>
          <a:p>
            <a:pPr algn="r">
              <a:tabLst>
                <a:tab algn="l" pos="0"/>
                <a:tab algn="l" pos="787320"/>
                <a:tab algn="l" pos="1574640"/>
                <a:tab algn="l" pos="2362320"/>
                <a:tab algn="l" pos="3149640"/>
                <a:tab algn="l" pos="3936960"/>
                <a:tab algn="l" pos="4724280"/>
                <a:tab algn="l" pos="5511960"/>
                <a:tab algn="l" pos="6299280"/>
                <a:tab algn="l" pos="7086600"/>
                <a:tab algn="l" pos="7873920"/>
                <a:tab algn="l" pos="8661240"/>
                <a:tab algn="l" pos="9448920"/>
                <a:tab algn="l" pos="10236240"/>
              </a:tabLst>
            </a:pPr>
            <a:r>
              <a:rPr b="0" lang="en-US" sz="1400" strike="noStrike" u="none">
                <a:solidFill>
                  <a:srgbClr val="000000"/>
                </a:solidFill>
                <a:effectLst/>
                <a:uFillTx/>
                <a:latin typeface="Arial"/>
              </a:rPr>
              <a:t>13.</a:t>
            </a:r>
            <a:endParaRPr b="0" lang="en-US" sz="1400" strike="noStrike" u="none">
              <a:solidFill>
                <a:srgbClr val="000000"/>
              </a:solidFill>
              <a:effectLst/>
              <a:uFillTx/>
              <a:latin typeface="Arial"/>
            </a:endParaRPr>
          </a:p>
          <a:p>
            <a:pPr algn="r">
              <a:tabLst>
                <a:tab algn="l" pos="0"/>
                <a:tab algn="l" pos="787320"/>
                <a:tab algn="l" pos="1574640"/>
                <a:tab algn="l" pos="2362320"/>
                <a:tab algn="l" pos="3149640"/>
                <a:tab algn="l" pos="3936960"/>
                <a:tab algn="l" pos="4724280"/>
                <a:tab algn="l" pos="5511960"/>
                <a:tab algn="l" pos="6299280"/>
                <a:tab algn="l" pos="7086600"/>
                <a:tab algn="l" pos="7873920"/>
                <a:tab algn="l" pos="8661240"/>
                <a:tab algn="l" pos="9448920"/>
                <a:tab algn="l" pos="10236240"/>
              </a:tabLst>
            </a:pPr>
            <a:r>
              <a:rPr b="0" lang="en-US" sz="1400" strike="noStrike" u="none">
                <a:solidFill>
                  <a:srgbClr val="000000"/>
                </a:solidFill>
                <a:effectLst/>
                <a:uFillTx/>
                <a:latin typeface="Arial"/>
              </a:rPr>
              <a:t>14.</a:t>
            </a:r>
            <a:endParaRPr b="0" lang="en-US" sz="1400" strike="noStrike" u="none">
              <a:solidFill>
                <a:srgbClr val="000000"/>
              </a:solidFill>
              <a:effectLst/>
              <a:uFillTx/>
              <a:latin typeface="Arial"/>
            </a:endParaRPr>
          </a:p>
        </p:txBody>
      </p:sp>
      <p:sp>
        <p:nvSpPr>
          <p:cNvPr id="1082" name=""/>
          <p:cNvSpPr/>
          <p:nvPr/>
        </p:nvSpPr>
        <p:spPr>
          <a:xfrm>
            <a:off x="5742000" y="1214280"/>
            <a:ext cx="1836720" cy="2989080"/>
          </a:xfrm>
          <a:prstGeom prst="rect">
            <a:avLst/>
          </a:prstGeom>
          <a:noFill/>
          <a:ln w="0">
            <a:noFill/>
          </a:ln>
        </p:spPr>
        <p:style>
          <a:lnRef idx="0"/>
          <a:fillRef idx="0"/>
          <a:effectRef idx="0"/>
          <a:fontRef idx="minor"/>
        </p:style>
        <p:txBody>
          <a:bodyPr lIns="0" rIns="0" tIns="0" bIns="0" anchor="t">
            <a:spAutoFit/>
          </a:bodyPr>
          <a:p>
            <a:pPr>
              <a:tabLst>
                <a:tab algn="l" pos="0"/>
                <a:tab algn="l" pos="787320"/>
                <a:tab algn="l" pos="1574640"/>
                <a:tab algn="l" pos="2362320"/>
                <a:tab algn="l" pos="3149640"/>
                <a:tab algn="l" pos="3936960"/>
                <a:tab algn="l" pos="4724280"/>
                <a:tab algn="l" pos="5511960"/>
                <a:tab algn="l" pos="6299280"/>
                <a:tab algn="l" pos="7086600"/>
                <a:tab algn="l" pos="7873920"/>
                <a:tab algn="l" pos="8661240"/>
                <a:tab algn="l" pos="9448920"/>
                <a:tab algn="l" pos="10236240"/>
              </a:tabLst>
            </a:pPr>
            <a:r>
              <a:rPr b="0" lang="en-US" sz="1400" strike="noStrike" u="none">
                <a:solidFill>
                  <a:srgbClr val="000000"/>
                </a:solidFill>
                <a:effectLst/>
                <a:uFillTx/>
                <a:latin typeface="Arial"/>
              </a:rPr>
              <a:t>E-trade</a:t>
            </a:r>
            <a:endParaRPr b="0" lang="en-US" sz="1400" strike="noStrike" u="none">
              <a:solidFill>
                <a:srgbClr val="000000"/>
              </a:solidFill>
              <a:effectLst/>
              <a:uFillTx/>
              <a:latin typeface="Arial"/>
            </a:endParaRPr>
          </a:p>
          <a:p>
            <a:pPr>
              <a:tabLst>
                <a:tab algn="l" pos="0"/>
                <a:tab algn="l" pos="787320"/>
                <a:tab algn="l" pos="1574640"/>
                <a:tab algn="l" pos="2362320"/>
                <a:tab algn="l" pos="3149640"/>
                <a:tab algn="l" pos="3936960"/>
                <a:tab algn="l" pos="4724280"/>
                <a:tab algn="l" pos="5511960"/>
                <a:tab algn="l" pos="6299280"/>
                <a:tab algn="l" pos="7086600"/>
                <a:tab algn="l" pos="7873920"/>
                <a:tab algn="l" pos="8661240"/>
                <a:tab algn="l" pos="9448920"/>
                <a:tab algn="l" pos="10236240"/>
              </a:tabLst>
            </a:pPr>
            <a:r>
              <a:rPr b="0" lang="en-US" sz="1400" strike="noStrike" u="none">
                <a:solidFill>
                  <a:srgbClr val="000000"/>
                </a:solidFill>
                <a:effectLst/>
                <a:uFillTx/>
                <a:latin typeface="Arial"/>
              </a:rPr>
              <a:t>Amazon</a:t>
            </a:r>
            <a:endParaRPr b="0" lang="en-US" sz="1400" strike="noStrike" u="none">
              <a:solidFill>
                <a:srgbClr val="000000"/>
              </a:solidFill>
              <a:effectLst/>
              <a:uFillTx/>
              <a:latin typeface="Arial"/>
            </a:endParaRPr>
          </a:p>
          <a:p>
            <a:pPr>
              <a:tabLst>
                <a:tab algn="l" pos="0"/>
                <a:tab algn="l" pos="787320"/>
                <a:tab algn="l" pos="1574640"/>
                <a:tab algn="l" pos="2362320"/>
                <a:tab algn="l" pos="3149640"/>
                <a:tab algn="l" pos="3936960"/>
                <a:tab algn="l" pos="4724280"/>
                <a:tab algn="l" pos="5511960"/>
                <a:tab algn="l" pos="6299280"/>
                <a:tab algn="l" pos="7086600"/>
                <a:tab algn="l" pos="7873920"/>
                <a:tab algn="l" pos="8661240"/>
                <a:tab algn="l" pos="9448920"/>
                <a:tab algn="l" pos="10236240"/>
              </a:tabLst>
            </a:pPr>
            <a:r>
              <a:rPr b="0" lang="en-US" sz="1400" strike="noStrike" u="none">
                <a:solidFill>
                  <a:srgbClr val="000000"/>
                </a:solidFill>
                <a:effectLst/>
                <a:uFillTx/>
                <a:latin typeface="Arial"/>
              </a:rPr>
              <a:t>Buy.com</a:t>
            </a:r>
            <a:endParaRPr b="0" lang="en-US" sz="1400" strike="noStrike" u="none">
              <a:solidFill>
                <a:srgbClr val="000000"/>
              </a:solidFill>
              <a:effectLst/>
              <a:uFillTx/>
              <a:latin typeface="Arial"/>
            </a:endParaRPr>
          </a:p>
          <a:p>
            <a:pPr>
              <a:tabLst>
                <a:tab algn="l" pos="0"/>
                <a:tab algn="l" pos="787320"/>
                <a:tab algn="l" pos="1574640"/>
                <a:tab algn="l" pos="2362320"/>
                <a:tab algn="l" pos="3149640"/>
                <a:tab algn="l" pos="3936960"/>
                <a:tab algn="l" pos="4724280"/>
                <a:tab algn="l" pos="5511960"/>
                <a:tab algn="l" pos="6299280"/>
                <a:tab algn="l" pos="7086600"/>
                <a:tab algn="l" pos="7873920"/>
                <a:tab algn="l" pos="8661240"/>
                <a:tab algn="l" pos="9448920"/>
                <a:tab algn="l" pos="10236240"/>
              </a:tabLst>
            </a:pPr>
            <a:r>
              <a:rPr b="0" lang="en-US" sz="1400" strike="noStrike" u="none">
                <a:solidFill>
                  <a:srgbClr val="000000"/>
                </a:solidFill>
                <a:effectLst/>
                <a:uFillTx/>
                <a:latin typeface="Arial"/>
              </a:rPr>
              <a:t>Yahoo!</a:t>
            </a:r>
            <a:endParaRPr b="0" lang="en-US" sz="1400" strike="noStrike" u="none">
              <a:solidFill>
                <a:srgbClr val="000000"/>
              </a:solidFill>
              <a:effectLst/>
              <a:uFillTx/>
              <a:latin typeface="Arial"/>
            </a:endParaRPr>
          </a:p>
          <a:p>
            <a:pPr>
              <a:tabLst>
                <a:tab algn="l" pos="0"/>
                <a:tab algn="l" pos="787320"/>
                <a:tab algn="l" pos="1574640"/>
                <a:tab algn="l" pos="2362320"/>
                <a:tab algn="l" pos="3149640"/>
                <a:tab algn="l" pos="3936960"/>
                <a:tab algn="l" pos="4724280"/>
                <a:tab algn="l" pos="5511960"/>
                <a:tab algn="l" pos="6299280"/>
                <a:tab algn="l" pos="7086600"/>
                <a:tab algn="l" pos="7873920"/>
                <a:tab algn="l" pos="8661240"/>
                <a:tab algn="l" pos="9448920"/>
                <a:tab algn="l" pos="10236240"/>
              </a:tabLst>
            </a:pPr>
            <a:r>
              <a:rPr b="0" lang="en-US" sz="1400" strike="noStrike" u="none">
                <a:solidFill>
                  <a:srgbClr val="000000"/>
                </a:solidFill>
                <a:effectLst/>
                <a:uFillTx/>
                <a:latin typeface="Arial"/>
              </a:rPr>
              <a:t>Talk.com</a:t>
            </a:r>
            <a:endParaRPr b="0" lang="en-US" sz="1400" strike="noStrike" u="none">
              <a:solidFill>
                <a:srgbClr val="000000"/>
              </a:solidFill>
              <a:effectLst/>
              <a:uFillTx/>
              <a:latin typeface="Arial"/>
            </a:endParaRPr>
          </a:p>
          <a:p>
            <a:pPr>
              <a:tabLst>
                <a:tab algn="l" pos="0"/>
                <a:tab algn="l" pos="787320"/>
                <a:tab algn="l" pos="1574640"/>
                <a:tab algn="l" pos="2362320"/>
                <a:tab algn="l" pos="3149640"/>
                <a:tab algn="l" pos="3936960"/>
                <a:tab algn="l" pos="4724280"/>
                <a:tab algn="l" pos="5511960"/>
                <a:tab algn="l" pos="6299280"/>
                <a:tab algn="l" pos="7086600"/>
                <a:tab algn="l" pos="7873920"/>
                <a:tab algn="l" pos="8661240"/>
                <a:tab algn="l" pos="9448920"/>
                <a:tab algn="l" pos="10236240"/>
              </a:tabLst>
            </a:pPr>
            <a:r>
              <a:rPr b="0" lang="en-US" sz="1400" strike="noStrike" u="none">
                <a:solidFill>
                  <a:srgbClr val="000000"/>
                </a:solidFill>
                <a:effectLst/>
                <a:uFillTx/>
                <a:latin typeface="Arial"/>
              </a:rPr>
              <a:t>Priceline.com</a:t>
            </a:r>
            <a:endParaRPr b="0" lang="en-US" sz="1400" strike="noStrike" u="none">
              <a:solidFill>
                <a:srgbClr val="000000"/>
              </a:solidFill>
              <a:effectLst/>
              <a:uFillTx/>
              <a:latin typeface="Arial"/>
            </a:endParaRPr>
          </a:p>
          <a:p>
            <a:pPr>
              <a:tabLst>
                <a:tab algn="l" pos="0"/>
                <a:tab algn="l" pos="787320"/>
                <a:tab algn="l" pos="1574640"/>
                <a:tab algn="l" pos="2362320"/>
                <a:tab algn="l" pos="3149640"/>
                <a:tab algn="l" pos="3936960"/>
                <a:tab algn="l" pos="4724280"/>
                <a:tab algn="l" pos="5511960"/>
                <a:tab algn="l" pos="6299280"/>
                <a:tab algn="l" pos="7086600"/>
                <a:tab algn="l" pos="7873920"/>
                <a:tab algn="l" pos="8661240"/>
                <a:tab algn="l" pos="9448920"/>
                <a:tab algn="l" pos="10236240"/>
              </a:tabLst>
            </a:pPr>
            <a:r>
              <a:rPr b="0" lang="en-US" sz="1400" strike="noStrike" u="none">
                <a:solidFill>
                  <a:srgbClr val="000000"/>
                </a:solidFill>
                <a:effectLst/>
                <a:uFillTx/>
                <a:latin typeface="Arial"/>
              </a:rPr>
              <a:t>Datek</a:t>
            </a:r>
            <a:endParaRPr b="0" lang="en-US" sz="1400" strike="noStrike" u="none">
              <a:solidFill>
                <a:srgbClr val="000000"/>
              </a:solidFill>
              <a:effectLst/>
              <a:uFillTx/>
              <a:latin typeface="Arial"/>
            </a:endParaRPr>
          </a:p>
          <a:p>
            <a:pPr>
              <a:tabLst>
                <a:tab algn="l" pos="0"/>
                <a:tab algn="l" pos="787320"/>
                <a:tab algn="l" pos="1574640"/>
                <a:tab algn="l" pos="2362320"/>
                <a:tab algn="l" pos="3149640"/>
                <a:tab algn="l" pos="3936960"/>
                <a:tab algn="l" pos="4724280"/>
                <a:tab algn="l" pos="5511960"/>
                <a:tab algn="l" pos="6299280"/>
                <a:tab algn="l" pos="7086600"/>
                <a:tab algn="l" pos="7873920"/>
                <a:tab algn="l" pos="8661240"/>
                <a:tab algn="l" pos="9448920"/>
                <a:tab algn="l" pos="10236240"/>
              </a:tabLst>
            </a:pPr>
            <a:r>
              <a:rPr b="0" lang="en-US" sz="1400" strike="noStrike" u="none">
                <a:solidFill>
                  <a:srgbClr val="000000"/>
                </a:solidFill>
                <a:effectLst/>
                <a:uFillTx/>
                <a:latin typeface="Arial"/>
              </a:rPr>
              <a:t>E-bay</a:t>
            </a:r>
            <a:endParaRPr b="0" lang="en-US" sz="1400" strike="noStrike" u="none">
              <a:solidFill>
                <a:srgbClr val="000000"/>
              </a:solidFill>
              <a:effectLst/>
              <a:uFillTx/>
              <a:latin typeface="Arial"/>
            </a:endParaRPr>
          </a:p>
          <a:p>
            <a:pPr>
              <a:tabLst>
                <a:tab algn="l" pos="0"/>
                <a:tab algn="l" pos="787320"/>
                <a:tab algn="l" pos="1574640"/>
                <a:tab algn="l" pos="2362320"/>
                <a:tab algn="l" pos="3149640"/>
                <a:tab algn="l" pos="3936960"/>
                <a:tab algn="l" pos="4724280"/>
                <a:tab algn="l" pos="5511960"/>
                <a:tab algn="l" pos="6299280"/>
                <a:tab algn="l" pos="7086600"/>
                <a:tab algn="l" pos="7873920"/>
                <a:tab algn="l" pos="8661240"/>
                <a:tab algn="l" pos="9448920"/>
                <a:tab algn="l" pos="10236240"/>
              </a:tabLst>
            </a:pPr>
            <a:r>
              <a:rPr b="0" lang="en-US" sz="1400" strike="noStrike" u="none">
                <a:solidFill>
                  <a:srgbClr val="000000"/>
                </a:solidFill>
                <a:effectLst/>
                <a:uFillTx/>
                <a:latin typeface="Arial"/>
              </a:rPr>
              <a:t>Hotelwork.com</a:t>
            </a:r>
            <a:endParaRPr b="0" lang="en-US" sz="1400" strike="noStrike" u="none">
              <a:solidFill>
                <a:srgbClr val="000000"/>
              </a:solidFill>
              <a:effectLst/>
              <a:uFillTx/>
              <a:latin typeface="Arial"/>
            </a:endParaRPr>
          </a:p>
          <a:p>
            <a:pPr>
              <a:tabLst>
                <a:tab algn="l" pos="0"/>
                <a:tab algn="l" pos="787320"/>
                <a:tab algn="l" pos="1574640"/>
                <a:tab algn="l" pos="2362320"/>
                <a:tab algn="l" pos="3149640"/>
                <a:tab algn="l" pos="3936960"/>
                <a:tab algn="l" pos="4724280"/>
                <a:tab algn="l" pos="5511960"/>
                <a:tab algn="l" pos="6299280"/>
                <a:tab algn="l" pos="7086600"/>
                <a:tab algn="l" pos="7873920"/>
                <a:tab algn="l" pos="8661240"/>
                <a:tab algn="l" pos="9448920"/>
                <a:tab algn="l" pos="10236240"/>
              </a:tabLst>
            </a:pPr>
            <a:r>
              <a:rPr b="0" lang="en-US" sz="1400" strike="noStrike" u="none">
                <a:solidFill>
                  <a:srgbClr val="000000"/>
                </a:solidFill>
                <a:effectLst/>
                <a:uFillTx/>
                <a:latin typeface="Arial"/>
              </a:rPr>
              <a:t>1-800flowers.com</a:t>
            </a:r>
            <a:endParaRPr b="0" lang="en-US" sz="1400" strike="noStrike" u="none">
              <a:solidFill>
                <a:srgbClr val="000000"/>
              </a:solidFill>
              <a:effectLst/>
              <a:uFillTx/>
              <a:latin typeface="Arial"/>
            </a:endParaRPr>
          </a:p>
          <a:p>
            <a:pPr>
              <a:tabLst>
                <a:tab algn="l" pos="0"/>
                <a:tab algn="l" pos="787320"/>
                <a:tab algn="l" pos="1574640"/>
                <a:tab algn="l" pos="2362320"/>
                <a:tab algn="l" pos="3149640"/>
                <a:tab algn="l" pos="3936960"/>
                <a:tab algn="l" pos="4724280"/>
                <a:tab algn="l" pos="5511960"/>
                <a:tab algn="l" pos="6299280"/>
                <a:tab algn="l" pos="7086600"/>
                <a:tab algn="l" pos="7873920"/>
                <a:tab algn="l" pos="8661240"/>
                <a:tab algn="l" pos="9448920"/>
                <a:tab algn="l" pos="10236240"/>
              </a:tabLst>
            </a:pPr>
            <a:r>
              <a:rPr b="0" lang="en-US" sz="1400" strike="noStrike" u="none">
                <a:solidFill>
                  <a:srgbClr val="000000"/>
                </a:solidFill>
                <a:effectLst/>
                <a:uFillTx/>
                <a:latin typeface="Arial"/>
              </a:rPr>
              <a:t>Beyond.com</a:t>
            </a:r>
            <a:endParaRPr b="0" lang="en-US" sz="1400" strike="noStrike" u="none">
              <a:solidFill>
                <a:srgbClr val="000000"/>
              </a:solidFill>
              <a:effectLst/>
              <a:uFillTx/>
              <a:latin typeface="Arial"/>
            </a:endParaRPr>
          </a:p>
          <a:p>
            <a:pPr>
              <a:tabLst>
                <a:tab algn="l" pos="0"/>
                <a:tab algn="l" pos="787320"/>
                <a:tab algn="l" pos="1574640"/>
                <a:tab algn="l" pos="2362320"/>
                <a:tab algn="l" pos="3149640"/>
                <a:tab algn="l" pos="3936960"/>
                <a:tab algn="l" pos="4724280"/>
                <a:tab algn="l" pos="5511960"/>
                <a:tab algn="l" pos="6299280"/>
                <a:tab algn="l" pos="7086600"/>
                <a:tab algn="l" pos="7873920"/>
                <a:tab algn="l" pos="8661240"/>
                <a:tab algn="l" pos="9448920"/>
                <a:tab algn="l" pos="10236240"/>
              </a:tabLst>
            </a:pPr>
            <a:r>
              <a:rPr b="0" lang="en-US" sz="1400" strike="noStrike" u="none">
                <a:solidFill>
                  <a:srgbClr val="000000"/>
                </a:solidFill>
                <a:effectLst/>
                <a:uFillTx/>
                <a:latin typeface="Arial"/>
              </a:rPr>
              <a:t>Ventro</a:t>
            </a:r>
            <a:endParaRPr b="0" lang="en-US" sz="1400" strike="noStrike" u="none">
              <a:solidFill>
                <a:srgbClr val="000000"/>
              </a:solidFill>
              <a:effectLst/>
              <a:uFillTx/>
              <a:latin typeface="Arial"/>
            </a:endParaRPr>
          </a:p>
          <a:p>
            <a:pPr>
              <a:tabLst>
                <a:tab algn="l" pos="0"/>
                <a:tab algn="l" pos="787320"/>
                <a:tab algn="l" pos="1574640"/>
                <a:tab algn="l" pos="2362320"/>
                <a:tab algn="l" pos="3149640"/>
                <a:tab algn="l" pos="3936960"/>
                <a:tab algn="l" pos="4724280"/>
                <a:tab algn="l" pos="5511960"/>
                <a:tab algn="l" pos="6299280"/>
                <a:tab algn="l" pos="7086600"/>
                <a:tab algn="l" pos="7873920"/>
                <a:tab algn="l" pos="8661240"/>
                <a:tab algn="l" pos="9448920"/>
                <a:tab algn="l" pos="10236240"/>
              </a:tabLst>
            </a:pPr>
            <a:r>
              <a:rPr b="0" lang="en-US" sz="1400" strike="noStrike" u="none">
                <a:solidFill>
                  <a:srgbClr val="000000"/>
                </a:solidFill>
                <a:effectLst/>
                <a:uFillTx/>
                <a:latin typeface="Arial"/>
              </a:rPr>
              <a:t>Ask Jeeves</a:t>
            </a:r>
            <a:endParaRPr b="0" lang="en-US" sz="1400" strike="noStrike" u="none">
              <a:solidFill>
                <a:srgbClr val="000000"/>
              </a:solidFill>
              <a:effectLst/>
              <a:uFillTx/>
              <a:latin typeface="Arial"/>
            </a:endParaRPr>
          </a:p>
          <a:p>
            <a:pPr>
              <a:tabLst>
                <a:tab algn="l" pos="0"/>
                <a:tab algn="l" pos="787320"/>
                <a:tab algn="l" pos="1574640"/>
                <a:tab algn="l" pos="2362320"/>
                <a:tab algn="l" pos="3149640"/>
                <a:tab algn="l" pos="3936960"/>
                <a:tab algn="l" pos="4724280"/>
                <a:tab algn="l" pos="5511960"/>
                <a:tab algn="l" pos="6299280"/>
                <a:tab algn="l" pos="7086600"/>
                <a:tab algn="l" pos="7873920"/>
                <a:tab algn="l" pos="8661240"/>
                <a:tab algn="l" pos="9448920"/>
                <a:tab algn="l" pos="10236240"/>
              </a:tabLst>
            </a:pPr>
            <a:r>
              <a:rPr b="0" lang="en-US" sz="1400" strike="noStrike" u="none">
                <a:solidFill>
                  <a:srgbClr val="000000"/>
                </a:solidFill>
                <a:effectLst/>
                <a:uFillTx/>
                <a:latin typeface="Arial"/>
              </a:rPr>
              <a:t>VerticalNet</a:t>
            </a:r>
            <a:endParaRPr b="0" lang="en-US" sz="1400" strike="noStrike" u="none">
              <a:solidFill>
                <a:srgbClr val="000000"/>
              </a:solidFill>
              <a:effectLst/>
              <a:uFillTx/>
              <a:latin typeface="Arial"/>
            </a:endParaRPr>
          </a:p>
        </p:txBody>
      </p:sp>
      <p:sp>
        <p:nvSpPr>
          <p:cNvPr id="1083" name=""/>
          <p:cNvSpPr/>
          <p:nvPr/>
        </p:nvSpPr>
        <p:spPr>
          <a:xfrm>
            <a:off x="4216320" y="3906720"/>
            <a:ext cx="287280" cy="244080"/>
          </a:xfrm>
          <a:prstGeom prst="rect">
            <a:avLst/>
          </a:prstGeom>
          <a:noFill/>
          <a:ln w="0">
            <a:noFill/>
          </a:ln>
        </p:spPr>
        <p:style>
          <a:lnRef idx="0"/>
          <a:fillRef idx="0"/>
          <a:effectRef idx="0"/>
          <a:fontRef idx="minor"/>
        </p:style>
        <p:txBody>
          <a:bodyPr lIns="0" rIns="0" tIns="0" bIns="0" anchor="t">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1</a:t>
            </a:r>
            <a:endParaRPr b="0" lang="en-US" sz="1600" strike="noStrike" u="none">
              <a:solidFill>
                <a:srgbClr val="000000"/>
              </a:solidFill>
              <a:effectLst/>
              <a:uFillTx/>
              <a:latin typeface="Arial"/>
            </a:endParaRPr>
          </a:p>
        </p:txBody>
      </p:sp>
      <p:sp>
        <p:nvSpPr>
          <p:cNvPr id="1084" name=""/>
          <p:cNvSpPr/>
          <p:nvPr/>
        </p:nvSpPr>
        <p:spPr>
          <a:xfrm>
            <a:off x="3549600" y="3540240"/>
            <a:ext cx="287280" cy="244080"/>
          </a:xfrm>
          <a:prstGeom prst="rect">
            <a:avLst/>
          </a:prstGeom>
          <a:noFill/>
          <a:ln w="0">
            <a:noFill/>
          </a:ln>
        </p:spPr>
        <p:style>
          <a:lnRef idx="0"/>
          <a:fillRef idx="0"/>
          <a:effectRef idx="0"/>
          <a:fontRef idx="minor"/>
        </p:style>
        <p:txBody>
          <a:bodyPr lIns="0" rIns="0" tIns="0" bIns="0" anchor="t">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2</a:t>
            </a:r>
            <a:endParaRPr b="0" lang="en-US" sz="1600" strike="noStrike" u="none">
              <a:solidFill>
                <a:srgbClr val="000000"/>
              </a:solidFill>
              <a:effectLst/>
              <a:uFillTx/>
              <a:latin typeface="Arial"/>
            </a:endParaRPr>
          </a:p>
        </p:txBody>
      </p:sp>
      <p:sp>
        <p:nvSpPr>
          <p:cNvPr id="1085" name=""/>
          <p:cNvSpPr/>
          <p:nvPr/>
        </p:nvSpPr>
        <p:spPr>
          <a:xfrm>
            <a:off x="1700280" y="3567240"/>
            <a:ext cx="287280" cy="244080"/>
          </a:xfrm>
          <a:prstGeom prst="rect">
            <a:avLst/>
          </a:prstGeom>
          <a:noFill/>
          <a:ln w="0">
            <a:noFill/>
          </a:ln>
        </p:spPr>
        <p:style>
          <a:lnRef idx="0"/>
          <a:fillRef idx="0"/>
          <a:effectRef idx="0"/>
          <a:fontRef idx="minor"/>
        </p:style>
        <p:txBody>
          <a:bodyPr lIns="0" rIns="0" tIns="0" bIns="0" anchor="t">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3</a:t>
            </a:r>
            <a:endParaRPr b="0" lang="en-US" sz="1600" strike="noStrike" u="none">
              <a:solidFill>
                <a:srgbClr val="000000"/>
              </a:solidFill>
              <a:effectLst/>
              <a:uFillTx/>
              <a:latin typeface="Arial"/>
            </a:endParaRPr>
          </a:p>
        </p:txBody>
      </p:sp>
      <p:sp>
        <p:nvSpPr>
          <p:cNvPr id="1086" name=""/>
          <p:cNvSpPr/>
          <p:nvPr/>
        </p:nvSpPr>
        <p:spPr>
          <a:xfrm>
            <a:off x="1647720" y="3987720"/>
            <a:ext cx="287280" cy="244080"/>
          </a:xfrm>
          <a:prstGeom prst="rect">
            <a:avLst/>
          </a:prstGeom>
          <a:noFill/>
          <a:ln w="0">
            <a:noFill/>
          </a:ln>
        </p:spPr>
        <p:style>
          <a:lnRef idx="0"/>
          <a:fillRef idx="0"/>
          <a:effectRef idx="0"/>
          <a:fontRef idx="minor"/>
        </p:style>
        <p:txBody>
          <a:bodyPr lIns="0" rIns="0" tIns="0" bIns="0" anchor="t">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4</a:t>
            </a:r>
            <a:endParaRPr b="0" lang="en-US" sz="1600" strike="noStrike" u="none">
              <a:solidFill>
                <a:srgbClr val="000000"/>
              </a:solidFill>
              <a:effectLst/>
              <a:uFillTx/>
              <a:latin typeface="Arial"/>
            </a:endParaRPr>
          </a:p>
        </p:txBody>
      </p:sp>
      <p:sp>
        <p:nvSpPr>
          <p:cNvPr id="1087" name=""/>
          <p:cNvSpPr/>
          <p:nvPr/>
        </p:nvSpPr>
        <p:spPr>
          <a:xfrm>
            <a:off x="1584360" y="3057480"/>
            <a:ext cx="287280" cy="244080"/>
          </a:xfrm>
          <a:prstGeom prst="rect">
            <a:avLst/>
          </a:prstGeom>
          <a:noFill/>
          <a:ln w="0">
            <a:noFill/>
          </a:ln>
        </p:spPr>
        <p:style>
          <a:lnRef idx="0"/>
          <a:fillRef idx="0"/>
          <a:effectRef idx="0"/>
          <a:fontRef idx="minor"/>
        </p:style>
        <p:txBody>
          <a:bodyPr lIns="0" rIns="0" tIns="0" bIns="0" anchor="t">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5</a:t>
            </a:r>
            <a:endParaRPr b="0" lang="en-US" sz="1600" strike="noStrike" u="none">
              <a:solidFill>
                <a:srgbClr val="000000"/>
              </a:solidFill>
              <a:effectLst/>
              <a:uFillTx/>
              <a:latin typeface="Arial"/>
            </a:endParaRPr>
          </a:p>
        </p:txBody>
      </p:sp>
      <p:sp>
        <p:nvSpPr>
          <p:cNvPr id="1088" name=""/>
          <p:cNvSpPr/>
          <p:nvPr/>
        </p:nvSpPr>
        <p:spPr>
          <a:xfrm>
            <a:off x="1397160" y="3468600"/>
            <a:ext cx="287280" cy="244080"/>
          </a:xfrm>
          <a:prstGeom prst="rect">
            <a:avLst/>
          </a:prstGeom>
          <a:noFill/>
          <a:ln w="0">
            <a:noFill/>
          </a:ln>
        </p:spPr>
        <p:style>
          <a:lnRef idx="0"/>
          <a:fillRef idx="0"/>
          <a:effectRef idx="0"/>
          <a:fontRef idx="minor"/>
        </p:style>
        <p:txBody>
          <a:bodyPr lIns="0" rIns="0" tIns="0" bIns="0" anchor="t">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6</a:t>
            </a:r>
            <a:endParaRPr b="0" lang="en-US" sz="1600" strike="noStrike" u="none">
              <a:solidFill>
                <a:srgbClr val="000000"/>
              </a:solidFill>
              <a:effectLst/>
              <a:uFillTx/>
              <a:latin typeface="Arial"/>
            </a:endParaRPr>
          </a:p>
        </p:txBody>
      </p:sp>
      <p:sp>
        <p:nvSpPr>
          <p:cNvPr id="1089" name=""/>
          <p:cNvSpPr/>
          <p:nvPr/>
        </p:nvSpPr>
        <p:spPr>
          <a:xfrm>
            <a:off x="1206360" y="4240080"/>
            <a:ext cx="649440" cy="244080"/>
          </a:xfrm>
          <a:prstGeom prst="rect">
            <a:avLst/>
          </a:prstGeom>
          <a:noFill/>
          <a:ln w="0">
            <a:noFill/>
          </a:ln>
        </p:spPr>
        <p:style>
          <a:lnRef idx="0"/>
          <a:fillRef idx="0"/>
          <a:effectRef idx="0"/>
          <a:fontRef idx="minor"/>
        </p:style>
        <p:txBody>
          <a:bodyPr lIns="0" rIns="0" tIns="0" bIns="0" anchor="t">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10</a:t>
            </a:r>
            <a:endParaRPr b="0" lang="en-US" sz="1600" strike="noStrike" u="none">
              <a:solidFill>
                <a:srgbClr val="000000"/>
              </a:solidFill>
              <a:effectLst/>
              <a:uFillTx/>
              <a:latin typeface="Arial"/>
            </a:endParaRPr>
          </a:p>
        </p:txBody>
      </p:sp>
      <p:sp>
        <p:nvSpPr>
          <p:cNvPr id="1090" name=""/>
          <p:cNvSpPr/>
          <p:nvPr/>
        </p:nvSpPr>
        <p:spPr>
          <a:xfrm>
            <a:off x="577800" y="2817720"/>
            <a:ext cx="287280" cy="244080"/>
          </a:xfrm>
          <a:prstGeom prst="rect">
            <a:avLst/>
          </a:prstGeom>
          <a:noFill/>
          <a:ln w="0">
            <a:noFill/>
          </a:ln>
        </p:spPr>
        <p:style>
          <a:lnRef idx="0"/>
          <a:fillRef idx="0"/>
          <a:effectRef idx="0"/>
          <a:fontRef idx="minor"/>
        </p:style>
        <p:txBody>
          <a:bodyPr lIns="0" rIns="0" tIns="0" bIns="0" anchor="t">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13</a:t>
            </a:r>
            <a:endParaRPr b="0" lang="en-US" sz="1600" strike="noStrike" u="none">
              <a:solidFill>
                <a:srgbClr val="000000"/>
              </a:solidFill>
              <a:effectLst/>
              <a:uFillTx/>
              <a:latin typeface="Arial"/>
            </a:endParaRPr>
          </a:p>
        </p:txBody>
      </p:sp>
      <p:sp>
        <p:nvSpPr>
          <p:cNvPr id="1091" name=""/>
          <p:cNvSpPr/>
          <p:nvPr/>
        </p:nvSpPr>
        <p:spPr>
          <a:xfrm>
            <a:off x="906480" y="3137040"/>
            <a:ext cx="287280" cy="244080"/>
          </a:xfrm>
          <a:prstGeom prst="rect">
            <a:avLst/>
          </a:prstGeom>
          <a:noFill/>
          <a:ln w="0">
            <a:noFill/>
          </a:ln>
        </p:spPr>
        <p:style>
          <a:lnRef idx="0"/>
          <a:fillRef idx="0"/>
          <a:effectRef idx="0"/>
          <a:fontRef idx="minor"/>
        </p:style>
        <p:txBody>
          <a:bodyPr lIns="0" rIns="0" tIns="0" bIns="0" anchor="t">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9</a:t>
            </a:r>
            <a:endParaRPr b="0" lang="en-US" sz="1600" strike="noStrike" u="none">
              <a:solidFill>
                <a:srgbClr val="000000"/>
              </a:solidFill>
              <a:effectLst/>
              <a:uFillTx/>
              <a:latin typeface="Arial"/>
            </a:endParaRPr>
          </a:p>
        </p:txBody>
      </p:sp>
      <p:sp>
        <p:nvSpPr>
          <p:cNvPr id="1092" name=""/>
          <p:cNvSpPr/>
          <p:nvPr/>
        </p:nvSpPr>
        <p:spPr>
          <a:xfrm>
            <a:off x="685800" y="3483000"/>
            <a:ext cx="287280" cy="244080"/>
          </a:xfrm>
          <a:prstGeom prst="rect">
            <a:avLst/>
          </a:prstGeom>
          <a:noFill/>
          <a:ln w="0">
            <a:noFill/>
          </a:ln>
        </p:spPr>
        <p:style>
          <a:lnRef idx="0"/>
          <a:fillRef idx="0"/>
          <a:effectRef idx="0"/>
          <a:fontRef idx="minor"/>
        </p:style>
        <p:txBody>
          <a:bodyPr lIns="0" rIns="0" tIns="0" bIns="0" anchor="t">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11</a:t>
            </a:r>
            <a:endParaRPr b="0" lang="en-US" sz="1600" strike="noStrike" u="none">
              <a:solidFill>
                <a:srgbClr val="000000"/>
              </a:solidFill>
              <a:effectLst/>
              <a:uFillTx/>
              <a:latin typeface="Arial"/>
            </a:endParaRPr>
          </a:p>
        </p:txBody>
      </p:sp>
      <p:sp>
        <p:nvSpPr>
          <p:cNvPr id="1093" name=""/>
          <p:cNvSpPr/>
          <p:nvPr/>
        </p:nvSpPr>
        <p:spPr>
          <a:xfrm>
            <a:off x="1093680" y="3498840"/>
            <a:ext cx="287280" cy="244080"/>
          </a:xfrm>
          <a:prstGeom prst="rect">
            <a:avLst/>
          </a:prstGeom>
          <a:noFill/>
          <a:ln w="0">
            <a:noFill/>
          </a:ln>
        </p:spPr>
        <p:style>
          <a:lnRef idx="0"/>
          <a:fillRef idx="0"/>
          <a:effectRef idx="0"/>
          <a:fontRef idx="minor"/>
        </p:style>
        <p:txBody>
          <a:bodyPr lIns="0" rIns="0" tIns="0" bIns="0" anchor="t">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7</a:t>
            </a:r>
            <a:endParaRPr b="0" lang="en-US" sz="1600" strike="noStrike" u="none">
              <a:solidFill>
                <a:srgbClr val="000000"/>
              </a:solidFill>
              <a:effectLst/>
              <a:uFillTx/>
              <a:latin typeface="Arial"/>
            </a:endParaRPr>
          </a:p>
        </p:txBody>
      </p:sp>
      <p:sp>
        <p:nvSpPr>
          <p:cNvPr id="1094" name=""/>
          <p:cNvSpPr/>
          <p:nvPr/>
        </p:nvSpPr>
        <p:spPr>
          <a:xfrm>
            <a:off x="828720" y="3908520"/>
            <a:ext cx="287280" cy="244080"/>
          </a:xfrm>
          <a:prstGeom prst="rect">
            <a:avLst/>
          </a:prstGeom>
          <a:noFill/>
          <a:ln w="0">
            <a:noFill/>
          </a:ln>
        </p:spPr>
        <p:style>
          <a:lnRef idx="0"/>
          <a:fillRef idx="0"/>
          <a:effectRef idx="0"/>
          <a:fontRef idx="minor"/>
        </p:style>
        <p:txBody>
          <a:bodyPr lIns="0" rIns="0" tIns="0" bIns="0" anchor="t">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8</a:t>
            </a:r>
            <a:endParaRPr b="0" lang="en-US" sz="1600" strike="noStrike" u="none">
              <a:solidFill>
                <a:srgbClr val="000000"/>
              </a:solidFill>
              <a:effectLst/>
              <a:uFillTx/>
              <a:latin typeface="Arial"/>
            </a:endParaRPr>
          </a:p>
        </p:txBody>
      </p:sp>
      <p:sp>
        <p:nvSpPr>
          <p:cNvPr id="1095" name=""/>
          <p:cNvSpPr/>
          <p:nvPr/>
        </p:nvSpPr>
        <p:spPr>
          <a:xfrm>
            <a:off x="654120" y="4397400"/>
            <a:ext cx="287280" cy="244080"/>
          </a:xfrm>
          <a:prstGeom prst="rect">
            <a:avLst/>
          </a:prstGeom>
          <a:noFill/>
          <a:ln w="0">
            <a:noFill/>
          </a:ln>
        </p:spPr>
        <p:style>
          <a:lnRef idx="0"/>
          <a:fillRef idx="0"/>
          <a:effectRef idx="0"/>
          <a:fontRef idx="minor"/>
        </p:style>
        <p:txBody>
          <a:bodyPr lIns="0" rIns="0" tIns="0" bIns="0" anchor="t">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12</a:t>
            </a:r>
            <a:endParaRPr b="0" lang="en-US" sz="1600" strike="noStrike" u="none">
              <a:solidFill>
                <a:srgbClr val="000000"/>
              </a:solidFill>
              <a:effectLst/>
              <a:uFillTx/>
              <a:latin typeface="Arial"/>
            </a:endParaRPr>
          </a:p>
        </p:txBody>
      </p:sp>
      <p:sp>
        <p:nvSpPr>
          <p:cNvPr id="1096" name=""/>
          <p:cNvSpPr/>
          <p:nvPr/>
        </p:nvSpPr>
        <p:spPr>
          <a:xfrm flipH="1" flipV="1">
            <a:off x="582120" y="3925800"/>
            <a:ext cx="142920" cy="346320"/>
          </a:xfrm>
          <a:prstGeom prst="line">
            <a:avLst/>
          </a:prstGeom>
          <a:ln w="1260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1097" name=""/>
          <p:cNvSpPr/>
          <p:nvPr/>
        </p:nvSpPr>
        <p:spPr>
          <a:xfrm>
            <a:off x="596880" y="5216400"/>
            <a:ext cx="287280" cy="244080"/>
          </a:xfrm>
          <a:prstGeom prst="rect">
            <a:avLst/>
          </a:prstGeom>
          <a:noFill/>
          <a:ln w="0">
            <a:noFill/>
          </a:ln>
        </p:spPr>
        <p:style>
          <a:lnRef idx="0"/>
          <a:fillRef idx="0"/>
          <a:effectRef idx="0"/>
          <a:fontRef idx="minor"/>
        </p:style>
        <p:txBody>
          <a:bodyPr lIns="0" rIns="0" tIns="0" bIns="0" anchor="t">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14</a:t>
            </a:r>
            <a:endParaRPr b="0" lang="en-US" sz="1600" strike="noStrike" u="none">
              <a:solidFill>
                <a:srgbClr val="000000"/>
              </a:solidFill>
              <a:effectLst/>
              <a:uFillTx/>
              <a:latin typeface="Arial"/>
            </a:endParaRPr>
          </a:p>
        </p:txBody>
      </p:sp>
      <p:graphicFrame>
        <p:nvGraphicFramePr>
          <p:cNvPr id="1098" name=""/>
          <p:cNvGraphicFramePr/>
          <p:nvPr/>
        </p:nvGraphicFramePr>
        <p:xfrm>
          <a:off x="453960" y="1031760"/>
          <a:ext cx="4775400" cy="4864320"/>
        </p:xfrm>
        <a:graphic>
          <a:graphicData uri="http://schemas.openxmlformats.org/presentationml/2006/ole">
            <p:oleObj r:id="rId1" spid="">
              <p:embed/>
              <p:pic>
                <p:nvPicPr>
                  <p:cNvPr id="1099" name="" descr=""/>
                  <p:cNvPicPr/>
                  <p:nvPr/>
                </p:nvPicPr>
                <p:blipFill>
                  <a:blip r:embed="rId2"/>
                  <a:stretch/>
                </p:blipFill>
                <p:spPr>
                  <a:xfrm>
                    <a:off x="453960" y="1031760"/>
                    <a:ext cx="4775400" cy="4864320"/>
                  </a:xfrm>
                  <a:prstGeom prst="rect">
                    <a:avLst/>
                  </a:prstGeom>
                  <a:noFill/>
                  <a:ln w="0">
                    <a:noFill/>
                  </a:ln>
                </p:spPr>
              </p:pic>
            </p:oleObj>
          </a:graphicData>
        </a:graphic>
      </p:graphicFrame>
      <p:sp>
        <p:nvSpPr>
          <p:cNvPr id="3" name="PlaceHolder 2"/>
          <p:cNvSpPr>
            <a:spLocks noGrp="1"/>
          </p:cNvSpPr>
          <p:nvPr>
            <p:ph type="sldNum" idx="2"/>
          </p:nvPr>
        </p:nvSpPr>
        <p:spPr/>
        <p:txBody>
          <a:bodyPr/>
          <a:p>
            <a:fld id="{80914FCD-B414-4E1F-9E77-ECF3B2EB79D8}" type="slidenum">
              <a:t>35</a:t>
            </a:fld>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100" name="PlaceHolder 1"/>
          <p:cNvSpPr>
            <a:spLocks noGrp="1"/>
          </p:cNvSpPr>
          <p:nvPr>
            <p:ph type="title"/>
          </p:nvPr>
        </p:nvSpPr>
        <p:spPr>
          <a:xfrm>
            <a:off x="131400" y="229680"/>
            <a:ext cx="7738920" cy="289800"/>
          </a:xfrm>
          <a:prstGeom prst="rect">
            <a:avLst/>
          </a:prstGeom>
          <a:noFill/>
          <a:ln w="0">
            <a:noFill/>
          </a:ln>
        </p:spPr>
        <p:txBody>
          <a:bodyPr lIns="0" rIns="0" tIns="0" bIns="0" anchor="t">
            <a:spAutoFit/>
          </a:bodyPr>
          <a:p>
            <a:pPr indent="0">
              <a:buNone/>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900" strike="noStrike" u="none">
                <a:solidFill>
                  <a:srgbClr val="000000"/>
                </a:solidFill>
                <a:effectLst/>
                <a:uFillTx/>
                <a:latin typeface="Arial"/>
              </a:rPr>
              <a:t>ENTERPRISE.COM SEGMENT </a:t>
            </a:r>
            <a:r>
              <a:rPr b="1" lang="en-US" sz="1600" strike="noStrike" u="none">
                <a:solidFill>
                  <a:srgbClr val="000000"/>
                </a:solidFill>
                <a:effectLst/>
                <a:uFillTx/>
                <a:latin typeface="Arial"/>
              </a:rPr>
              <a:t>(CONTINUED)</a:t>
            </a:r>
            <a:endParaRPr b="1" lang="en-US" sz="1600" strike="noStrike" u="none">
              <a:solidFill>
                <a:srgbClr val="000000"/>
              </a:solidFill>
              <a:effectLst/>
              <a:uFillTx/>
              <a:latin typeface="Arial"/>
            </a:endParaRPr>
          </a:p>
        </p:txBody>
      </p:sp>
      <p:sp>
        <p:nvSpPr>
          <p:cNvPr id="1101" name="McK Footnote"/>
          <p:cNvSpPr/>
          <p:nvPr/>
        </p:nvSpPr>
        <p:spPr>
          <a:xfrm>
            <a:off x="142920" y="6175800"/>
            <a:ext cx="8555040" cy="366120"/>
          </a:xfrm>
          <a:prstGeom prst="rect">
            <a:avLst/>
          </a:prstGeom>
          <a:noFill/>
          <a:ln w="0">
            <a:noFill/>
          </a:ln>
        </p:spPr>
        <p:style>
          <a:lnRef idx="0"/>
          <a:fillRef idx="0"/>
          <a:effectRef idx="0"/>
          <a:fontRef idx="minor"/>
        </p:style>
        <p:txBody>
          <a:bodyPr lIns="0" rIns="0" tIns="0" bIns="0" anchor="b">
            <a:spAutoFit/>
          </a:bodyPr>
          <a:p>
            <a:pPr marL="622440" indent="-622440">
              <a:spcAft>
                <a:spcPts val="176"/>
              </a:spcAft>
              <a:tabLst>
                <a:tab algn="l" pos="0"/>
                <a:tab algn="r" pos="352440"/>
                <a:tab algn="l" pos="804960"/>
                <a:tab algn="l" pos="1609560"/>
                <a:tab algn="l" pos="2414520"/>
                <a:tab algn="l" pos="3219480"/>
                <a:tab algn="l" pos="4024440"/>
                <a:tab algn="l" pos="4829040"/>
                <a:tab algn="l" pos="5634000"/>
                <a:tab algn="l" pos="6438960"/>
                <a:tab algn="l" pos="7243920"/>
                <a:tab algn="l" pos="8048520"/>
                <a:tab algn="l" pos="8853480"/>
                <a:tab algn="l" pos="9658440"/>
                <a:tab algn="l" pos="10463040"/>
              </a:tabLst>
            </a:pP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Source:</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S&amp;P; Dun &amp; Bradstreet, Compustat; IDC; Gartner Group; Interviews; Company 10-K’s and annual reports; Analyst reports; McKinsey analysis</a:t>
            </a:r>
            <a:endParaRPr b="0" lang="en-US" sz="1200" strike="noStrike" u="none">
              <a:solidFill>
                <a:srgbClr val="000000"/>
              </a:solidFill>
              <a:effectLst/>
              <a:uFillTx/>
              <a:latin typeface="Arial"/>
            </a:endParaRPr>
          </a:p>
        </p:txBody>
      </p:sp>
      <p:grpSp>
        <p:nvGrpSpPr>
          <p:cNvPr id="1102" name=""/>
          <p:cNvGrpSpPr/>
          <p:nvPr/>
        </p:nvGrpSpPr>
        <p:grpSpPr>
          <a:xfrm>
            <a:off x="7345440" y="281160"/>
            <a:ext cx="1383840" cy="183240"/>
            <a:chOff x="7345440" y="281160"/>
            <a:chExt cx="1383840" cy="183240"/>
          </a:xfrm>
        </p:grpSpPr>
        <p:sp>
          <p:nvSpPr>
            <p:cNvPr id="1103" name=""/>
            <p:cNvSpPr/>
            <p:nvPr/>
          </p:nvSpPr>
          <p:spPr>
            <a:xfrm>
              <a:off x="7345440" y="303480"/>
              <a:ext cx="284040" cy="139680"/>
            </a:xfrm>
            <a:prstGeom prst="rect">
              <a:avLst/>
            </a:prstGeom>
            <a:solidFill>
              <a:srgbClr val="d0d0d0"/>
            </a:solidFill>
            <a:ln w="12600">
              <a:solidFill>
                <a:srgbClr val="000000"/>
              </a:solidFill>
              <a:miter/>
            </a:ln>
          </p:spPr>
          <p:style>
            <a:lnRef idx="0"/>
            <a:fillRef idx="0"/>
            <a:effectRef idx="0"/>
            <a:fontRef idx="minor"/>
          </p:style>
          <p:txBody>
            <a:bodyPr wrap="none" lIns="0" rIns="0" tIns="0" bIns="0" anchor="b">
              <a:spAutoFit/>
            </a:bodyPr>
            <a:p>
              <a:endParaRPr b="0" lang="en-US" sz="2400" strike="noStrike" u="none">
                <a:solidFill>
                  <a:srgbClr val="000000"/>
                </a:solidFill>
                <a:effectLst/>
                <a:uFillTx/>
                <a:latin typeface="Arial"/>
              </a:endParaRPr>
            </a:p>
          </p:txBody>
        </p:sp>
        <p:sp>
          <p:nvSpPr>
            <p:cNvPr id="1104" name="McK Footnote"/>
            <p:cNvSpPr/>
            <p:nvPr/>
          </p:nvSpPr>
          <p:spPr>
            <a:xfrm>
              <a:off x="7695000" y="281160"/>
              <a:ext cx="1034280" cy="183240"/>
            </a:xfrm>
            <a:prstGeom prst="rect">
              <a:avLst/>
            </a:prstGeom>
            <a:noFill/>
            <a:ln w="0">
              <a:noFill/>
            </a:ln>
          </p:spPr>
          <p:style>
            <a:lnRef idx="0"/>
            <a:fillRef idx="0"/>
            <a:effectRef idx="0"/>
            <a:fontRef idx="minor"/>
          </p:style>
          <p:txBody>
            <a:bodyPr wrap="none" lIns="0" rIns="0" tIns="0" bIns="0" anchor="t">
              <a:spAutoFit/>
            </a:bodyPr>
            <a:p>
              <a:pPr>
                <a:tabLst>
                  <a:tab algn="l" pos="0"/>
                  <a:tab algn="l" pos="804960"/>
                  <a:tab algn="l" pos="1609560"/>
                  <a:tab algn="l" pos="2414520"/>
                  <a:tab algn="l" pos="3219480"/>
                  <a:tab algn="l" pos="4024440"/>
                  <a:tab algn="l" pos="4829040"/>
                  <a:tab algn="l" pos="5634000"/>
                  <a:tab algn="l" pos="6438960"/>
                  <a:tab algn="l" pos="7243920"/>
                  <a:tab algn="l" pos="8048520"/>
                  <a:tab algn="l" pos="8853480"/>
                  <a:tab algn="l" pos="9658440"/>
                  <a:tab algn="l" pos="10463040"/>
                </a:tabLst>
              </a:pPr>
              <a:r>
                <a:rPr b="0" lang="en-US" sz="1200" strike="noStrike" u="none">
                  <a:solidFill>
                    <a:srgbClr val="000000"/>
                  </a:solidFill>
                  <a:effectLst/>
                  <a:uFillTx/>
                  <a:latin typeface="Arial"/>
                </a:rPr>
                <a:t>Area of interest</a:t>
              </a:r>
              <a:endParaRPr b="0" lang="en-US" sz="1200" strike="noStrike" u="none">
                <a:solidFill>
                  <a:srgbClr val="000000"/>
                </a:solidFill>
                <a:effectLst/>
                <a:uFillTx/>
                <a:latin typeface="Arial"/>
              </a:endParaRPr>
            </a:p>
          </p:txBody>
        </p:sp>
      </p:grpSp>
      <p:sp>
        <p:nvSpPr>
          <p:cNvPr id="1105" name=""/>
          <p:cNvSpPr/>
          <p:nvPr/>
        </p:nvSpPr>
        <p:spPr>
          <a:xfrm>
            <a:off x="1317600" y="1052640"/>
            <a:ext cx="6688080" cy="4522680"/>
          </a:xfrm>
          <a:prstGeom prst="rect">
            <a:avLst/>
          </a:prstGeom>
          <a:solidFill>
            <a:srgbClr val="ffffff"/>
          </a:solidFill>
          <a:ln w="9360">
            <a:solidFill>
              <a:srgbClr val="000000"/>
            </a:solidFill>
            <a:miter/>
          </a:ln>
        </p:spPr>
        <p:style>
          <a:lnRef idx="0"/>
          <a:fillRef idx="0"/>
          <a:effectRef idx="0"/>
          <a:fontRef idx="minor"/>
        </p:style>
        <p:txBody>
          <a:bodyPr wrap="none" lIns="80280" rIns="80280" tIns="40320" bIns="40320" anchor="t">
            <a:noAutofit/>
          </a:bodyPr>
          <a:p>
            <a:pPr>
              <a:tabLst>
                <a:tab algn="l" pos="0"/>
                <a:tab algn="l" pos="804960"/>
                <a:tab algn="l" pos="1609560"/>
                <a:tab algn="l" pos="2414520"/>
                <a:tab algn="l" pos="3219480"/>
                <a:tab algn="l" pos="4024440"/>
                <a:tab algn="l" pos="4829040"/>
                <a:tab algn="l" pos="5634000"/>
                <a:tab algn="l" pos="6438960"/>
                <a:tab algn="l" pos="7243920"/>
                <a:tab algn="l" pos="8048520"/>
                <a:tab algn="l" pos="8853480"/>
                <a:tab algn="l" pos="9658440"/>
                <a:tab algn="l" pos="10463040"/>
              </a:tabLst>
            </a:pPr>
            <a:r>
              <a:rPr b="1" lang="en-US" sz="1200" strike="noStrike" u="none">
                <a:solidFill>
                  <a:srgbClr val="000000"/>
                </a:solidFill>
                <a:effectLst/>
                <a:uFillTx/>
                <a:latin typeface="Arial"/>
              </a:rPr>
              <a:t>Segment assessment</a:t>
            </a:r>
            <a:endParaRPr b="0" lang="en-US" sz="1200" strike="noStrike" u="none">
              <a:solidFill>
                <a:srgbClr val="000000"/>
              </a:solidFill>
              <a:effectLst/>
              <a:uFillTx/>
              <a:latin typeface="Arial"/>
            </a:endParaRPr>
          </a:p>
        </p:txBody>
      </p:sp>
      <p:sp>
        <p:nvSpPr>
          <p:cNvPr id="1106" name=""/>
          <p:cNvSpPr/>
          <p:nvPr/>
        </p:nvSpPr>
        <p:spPr>
          <a:xfrm>
            <a:off x="1473120" y="1800360"/>
            <a:ext cx="6123240" cy="182520"/>
          </a:xfrm>
          <a:prstGeom prst="rect">
            <a:avLst/>
          </a:prstGeom>
          <a:noFill/>
          <a:ln w="0">
            <a:noFill/>
          </a:ln>
        </p:spPr>
        <p:style>
          <a:lnRef idx="0"/>
          <a:fillRef idx="0"/>
          <a:effectRef idx="0"/>
          <a:fontRef idx="minor"/>
        </p:style>
        <p:txBody>
          <a:bodyPr lIns="0" rIns="0" tIns="0" bIns="0" anchor="t">
            <a:spAutoFit/>
          </a:bodyPr>
          <a:p>
            <a:pPr lvl="1" marL="114480" indent="-113040">
              <a:buClr>
                <a:srgbClr val="000000"/>
              </a:buClr>
              <a:buSzPct val="12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2400" strike="noStrike" u="none">
              <a:solidFill>
                <a:srgbClr val="000000"/>
              </a:solidFill>
              <a:effectLst/>
              <a:uFillTx/>
              <a:latin typeface="Arial"/>
            </a:endParaRPr>
          </a:p>
        </p:txBody>
      </p:sp>
      <p:sp>
        <p:nvSpPr>
          <p:cNvPr id="1107" name=""/>
          <p:cNvSpPr/>
          <p:nvPr/>
        </p:nvSpPr>
        <p:spPr>
          <a:xfrm>
            <a:off x="1409760" y="1450800"/>
            <a:ext cx="1765080" cy="3904560"/>
          </a:xfrm>
          <a:prstGeom prst="rect">
            <a:avLst/>
          </a:prstGeom>
          <a:noFill/>
          <a:ln w="0">
            <a:noFill/>
          </a:ln>
        </p:spPr>
        <p:style>
          <a:lnRef idx="0"/>
          <a:fillRef idx="0"/>
          <a:effectRef idx="0"/>
          <a:fontRef idx="minor"/>
        </p:style>
        <p:txBody>
          <a:bodyPr lIns="0" rIns="0" tIns="0" bIns="0" anchor="t">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200" strike="noStrike" u="none">
              <a:solidFill>
                <a:srgbClr val="000000"/>
              </a:solidFill>
              <a:effectLst/>
              <a:uFillTx/>
              <a:latin typeface="Arial"/>
            </a:endParaRPr>
          </a:p>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Criteria</a:t>
            </a:r>
            <a:endParaRPr b="0" lang="en-US" sz="1200" strike="noStrike" u="none">
              <a:solidFill>
                <a:srgbClr val="000000"/>
              </a:solidFill>
              <a:effectLst/>
              <a:uFillTx/>
              <a:latin typeface="Arial"/>
            </a:endParaRPr>
          </a:p>
          <a:p>
            <a:pPr lvl="1" marL="144360" indent="-14292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200" strike="noStrike" u="none">
              <a:solidFill>
                <a:srgbClr val="000000"/>
              </a:solidFill>
              <a:effectLst/>
              <a:uFillTx/>
              <a:latin typeface="Arial"/>
            </a:endParaRPr>
          </a:p>
          <a:p>
            <a:pPr lvl="1" marL="144360" indent="-14292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Overall assessment</a:t>
            </a:r>
            <a:endParaRPr b="0" lang="en-US" sz="1200" strike="noStrike" u="none">
              <a:solidFill>
                <a:srgbClr val="000000"/>
              </a:solidFill>
              <a:effectLst/>
              <a:uFillTx/>
              <a:latin typeface="Arial"/>
            </a:endParaRPr>
          </a:p>
          <a:p>
            <a:pPr lvl="1" marL="144360" indent="-14292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200" strike="noStrike" u="none">
              <a:solidFill>
                <a:srgbClr val="000000"/>
              </a:solidFill>
              <a:effectLst/>
              <a:uFillTx/>
              <a:latin typeface="Arial"/>
            </a:endParaRPr>
          </a:p>
          <a:p>
            <a:pPr lvl="1" marL="144360" indent="-14292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Appetite for EBS products</a:t>
            </a:r>
            <a:endParaRPr b="0" lang="en-US" sz="1200" strike="noStrike" u="none">
              <a:solidFill>
                <a:srgbClr val="000000"/>
              </a:solidFill>
              <a:effectLst/>
              <a:uFillTx/>
              <a:latin typeface="Arial"/>
            </a:endParaRPr>
          </a:p>
          <a:p>
            <a:pPr lvl="2" marL="295200" indent="-149040">
              <a:buClr>
                <a:srgbClr val="000000"/>
              </a:buClr>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Bandwidth</a:t>
            </a:r>
            <a:endParaRPr b="0" lang="en-US" sz="1200" strike="noStrike" u="none">
              <a:solidFill>
                <a:srgbClr val="000000"/>
              </a:solidFill>
              <a:effectLst/>
              <a:uFillTx/>
              <a:latin typeface="Arial"/>
            </a:endParaRPr>
          </a:p>
          <a:p>
            <a:pPr lvl="2" marL="295200" indent="-149040">
              <a:buClr>
                <a:srgbClr val="000000"/>
              </a:buClr>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200" strike="noStrike" u="none">
              <a:solidFill>
                <a:srgbClr val="000000"/>
              </a:solidFill>
              <a:effectLst/>
              <a:uFillTx/>
              <a:latin typeface="Arial"/>
            </a:endParaRPr>
          </a:p>
          <a:p>
            <a:pPr lvl="2" marL="295200" indent="-149040">
              <a:buClr>
                <a:srgbClr val="000000"/>
              </a:buClr>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200" strike="noStrike" u="none">
              <a:solidFill>
                <a:srgbClr val="000000"/>
              </a:solidFill>
              <a:effectLst/>
              <a:uFillTx/>
              <a:latin typeface="Arial"/>
            </a:endParaRPr>
          </a:p>
          <a:p>
            <a:pPr lvl="2" marL="295200" indent="-149040">
              <a:buClr>
                <a:srgbClr val="000000"/>
              </a:buClr>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200" strike="noStrike" u="none">
              <a:solidFill>
                <a:srgbClr val="000000"/>
              </a:solidFill>
              <a:effectLst/>
              <a:uFillTx/>
              <a:latin typeface="Arial"/>
            </a:endParaRPr>
          </a:p>
          <a:p>
            <a:pPr lvl="2" marL="295200" indent="-149040">
              <a:buClr>
                <a:srgbClr val="000000"/>
              </a:buClr>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Finance and structuring</a:t>
            </a:r>
            <a:endParaRPr b="0" lang="en-US" sz="1200" strike="noStrike" u="none">
              <a:solidFill>
                <a:srgbClr val="000000"/>
              </a:solidFill>
              <a:effectLst/>
              <a:uFillTx/>
              <a:latin typeface="Arial"/>
            </a:endParaRPr>
          </a:p>
          <a:p>
            <a:pPr lvl="2" marL="295200" indent="-149040">
              <a:buClr>
                <a:srgbClr val="000000"/>
              </a:buClr>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200" strike="noStrike" u="none">
              <a:solidFill>
                <a:srgbClr val="000000"/>
              </a:solidFill>
              <a:effectLst/>
              <a:uFillTx/>
              <a:latin typeface="Arial"/>
            </a:endParaRPr>
          </a:p>
          <a:p>
            <a:pPr lvl="2" marL="295200" indent="-149040">
              <a:buClr>
                <a:srgbClr val="000000"/>
              </a:buClr>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200" strike="noStrike" u="none">
              <a:solidFill>
                <a:srgbClr val="000000"/>
              </a:solidFill>
              <a:effectLst/>
              <a:uFillTx/>
              <a:latin typeface="Arial"/>
            </a:endParaRPr>
          </a:p>
          <a:p>
            <a:pPr lvl="2" marL="295200" indent="-149040">
              <a:buClr>
                <a:srgbClr val="000000"/>
              </a:buClr>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200" strike="noStrike" u="none">
              <a:solidFill>
                <a:srgbClr val="000000"/>
              </a:solidFill>
              <a:effectLst/>
              <a:uFillTx/>
              <a:latin typeface="Arial"/>
            </a:endParaRPr>
          </a:p>
          <a:p>
            <a:pPr lvl="2" marL="295200" indent="-149040">
              <a:buClr>
                <a:srgbClr val="000000"/>
              </a:buClr>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Other (e.g., storage, colo)</a:t>
            </a:r>
            <a:endParaRPr b="0" lang="en-US" sz="1200" strike="noStrike" u="none">
              <a:solidFill>
                <a:srgbClr val="000000"/>
              </a:solidFill>
              <a:effectLst/>
              <a:uFillTx/>
              <a:latin typeface="Arial"/>
            </a:endParaRPr>
          </a:p>
          <a:p>
            <a:pPr lvl="2" marL="295200" indent="-149040">
              <a:buClr>
                <a:srgbClr val="000000"/>
              </a:buClr>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200" strike="noStrike" u="none">
              <a:solidFill>
                <a:srgbClr val="000000"/>
              </a:solidFill>
              <a:effectLst/>
              <a:uFillTx/>
              <a:latin typeface="Arial"/>
            </a:endParaRPr>
          </a:p>
          <a:p>
            <a:pPr lvl="1" marL="144360" indent="-14292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200" strike="noStrike" u="none">
              <a:solidFill>
                <a:srgbClr val="000000"/>
              </a:solidFill>
              <a:effectLst/>
              <a:uFillTx/>
              <a:latin typeface="Arial"/>
            </a:endParaRPr>
          </a:p>
          <a:p>
            <a:pPr lvl="1" marL="144360" indent="-14292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Size of opportunity</a:t>
            </a:r>
            <a:endParaRPr b="0" lang="en-US" sz="1200" strike="noStrike" u="none">
              <a:solidFill>
                <a:srgbClr val="000000"/>
              </a:solidFill>
              <a:effectLst/>
              <a:uFillTx/>
              <a:latin typeface="Arial"/>
            </a:endParaRPr>
          </a:p>
        </p:txBody>
      </p:sp>
      <p:sp>
        <p:nvSpPr>
          <p:cNvPr id="1108" name=""/>
          <p:cNvSpPr/>
          <p:nvPr/>
        </p:nvSpPr>
        <p:spPr>
          <a:xfrm>
            <a:off x="3110040" y="1450800"/>
            <a:ext cx="981000" cy="3840840"/>
          </a:xfrm>
          <a:prstGeom prst="rect">
            <a:avLst/>
          </a:prstGeom>
          <a:noFill/>
          <a:ln w="0">
            <a:noFill/>
          </a:ln>
        </p:spPr>
        <p:style>
          <a:lnRef idx="0"/>
          <a:fillRef idx="0"/>
          <a:effectRef idx="0"/>
          <a:fontRef idx="minor"/>
        </p:style>
        <p:txBody>
          <a:bodyPr lIns="0" rIns="0" tIns="0" bIns="0" anchor="t">
            <a:spAutoFit/>
          </a:bodyPr>
          <a:p>
            <a:pPr algn="ct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Rating</a:t>
            </a:r>
            <a:endParaRPr b="0" lang="en-US" sz="1200" strike="noStrike" u="none">
              <a:solidFill>
                <a:srgbClr val="000000"/>
              </a:solidFill>
              <a:effectLst/>
              <a:uFillTx/>
              <a:latin typeface="Arial"/>
            </a:endParaRPr>
          </a:p>
          <a:p>
            <a:pPr algn="ct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(L/M/H)</a:t>
            </a:r>
            <a:endParaRPr b="0" lang="en-US" sz="1200" strike="noStrike" u="none">
              <a:solidFill>
                <a:srgbClr val="000000"/>
              </a:solidFill>
              <a:effectLst/>
              <a:uFillTx/>
              <a:latin typeface="Arial"/>
            </a:endParaRPr>
          </a:p>
          <a:p>
            <a:pPr algn="ct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200" strike="noStrike" u="none">
              <a:solidFill>
                <a:srgbClr val="000000"/>
              </a:solidFill>
              <a:effectLst/>
              <a:uFillTx/>
              <a:latin typeface="Arial"/>
            </a:endParaRPr>
          </a:p>
          <a:p>
            <a:pPr algn="ct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L/M</a:t>
            </a:r>
            <a:endParaRPr b="0" lang="en-US" sz="1200" strike="noStrike" u="none">
              <a:solidFill>
                <a:srgbClr val="000000"/>
              </a:solidFill>
              <a:effectLst/>
              <a:uFillTx/>
              <a:latin typeface="Arial"/>
            </a:endParaRPr>
          </a:p>
          <a:p>
            <a:pPr algn="ct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200" strike="noStrike" u="none">
              <a:solidFill>
                <a:srgbClr val="000000"/>
              </a:solidFill>
              <a:effectLst/>
              <a:uFillTx/>
              <a:latin typeface="Arial"/>
            </a:endParaRPr>
          </a:p>
          <a:p>
            <a:pPr algn="ct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200" strike="noStrike" u="none">
              <a:solidFill>
                <a:srgbClr val="000000"/>
              </a:solidFill>
              <a:effectLst/>
              <a:uFillTx/>
              <a:latin typeface="Arial"/>
            </a:endParaRPr>
          </a:p>
          <a:p>
            <a:pPr algn="ct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200" strike="noStrike" u="none">
              <a:solidFill>
                <a:srgbClr val="000000"/>
              </a:solidFill>
              <a:effectLst/>
              <a:uFillTx/>
              <a:latin typeface="Arial"/>
            </a:endParaRPr>
          </a:p>
          <a:p>
            <a:pPr algn="ct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M</a:t>
            </a:r>
            <a:endParaRPr b="0" lang="en-US" sz="1200" strike="noStrike" u="none">
              <a:solidFill>
                <a:srgbClr val="000000"/>
              </a:solidFill>
              <a:effectLst/>
              <a:uFillTx/>
              <a:latin typeface="Arial"/>
            </a:endParaRPr>
          </a:p>
          <a:p>
            <a:pPr algn="ct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200" strike="noStrike" u="none">
              <a:solidFill>
                <a:srgbClr val="000000"/>
              </a:solidFill>
              <a:effectLst/>
              <a:uFillTx/>
              <a:latin typeface="Arial"/>
            </a:endParaRPr>
          </a:p>
          <a:p>
            <a:pPr algn="ct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200" strike="noStrike" u="none">
              <a:solidFill>
                <a:srgbClr val="000000"/>
              </a:solidFill>
              <a:effectLst/>
              <a:uFillTx/>
              <a:latin typeface="Arial"/>
            </a:endParaRPr>
          </a:p>
          <a:p>
            <a:pPr algn="ct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200" strike="noStrike" u="none">
              <a:solidFill>
                <a:srgbClr val="000000"/>
              </a:solidFill>
              <a:effectLst/>
              <a:uFillTx/>
              <a:latin typeface="Arial"/>
            </a:endParaRPr>
          </a:p>
          <a:p>
            <a:pPr algn="ct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L/M</a:t>
            </a:r>
            <a:endParaRPr b="0" lang="en-US" sz="1200" strike="noStrike" u="none">
              <a:solidFill>
                <a:srgbClr val="000000"/>
              </a:solidFill>
              <a:effectLst/>
              <a:uFillTx/>
              <a:latin typeface="Arial"/>
            </a:endParaRPr>
          </a:p>
          <a:p>
            <a:pPr algn="ct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200" strike="noStrike" u="none">
              <a:solidFill>
                <a:srgbClr val="000000"/>
              </a:solidFill>
              <a:effectLst/>
              <a:uFillTx/>
              <a:latin typeface="Arial"/>
            </a:endParaRPr>
          </a:p>
          <a:p>
            <a:pPr algn="ct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200" strike="noStrike" u="none">
              <a:solidFill>
                <a:srgbClr val="000000"/>
              </a:solidFill>
              <a:effectLst/>
              <a:uFillTx/>
              <a:latin typeface="Arial"/>
            </a:endParaRPr>
          </a:p>
          <a:p>
            <a:pPr algn="ct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200" strike="noStrike" u="none">
              <a:solidFill>
                <a:srgbClr val="000000"/>
              </a:solidFill>
              <a:effectLst/>
              <a:uFillTx/>
              <a:latin typeface="Arial"/>
            </a:endParaRPr>
          </a:p>
          <a:p>
            <a:pPr algn="ct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200" strike="noStrike" u="none">
              <a:solidFill>
                <a:srgbClr val="000000"/>
              </a:solidFill>
              <a:effectLst/>
              <a:uFillTx/>
              <a:latin typeface="Arial"/>
            </a:endParaRPr>
          </a:p>
          <a:p>
            <a:pPr algn="ct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L/M</a:t>
            </a:r>
            <a:endParaRPr b="0" lang="en-US" sz="1200" strike="noStrike" u="none">
              <a:solidFill>
                <a:srgbClr val="000000"/>
              </a:solidFill>
              <a:effectLst/>
              <a:uFillTx/>
              <a:latin typeface="Arial"/>
            </a:endParaRPr>
          </a:p>
          <a:p>
            <a:pPr algn="ct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200" strike="noStrike" u="none">
              <a:solidFill>
                <a:srgbClr val="000000"/>
              </a:solidFill>
              <a:effectLst/>
              <a:uFillTx/>
              <a:latin typeface="Arial"/>
            </a:endParaRPr>
          </a:p>
          <a:p>
            <a:pPr algn="ct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200" strike="noStrike" u="none">
              <a:solidFill>
                <a:srgbClr val="000000"/>
              </a:solidFill>
              <a:effectLst/>
              <a:uFillTx/>
              <a:latin typeface="Arial"/>
            </a:endParaRPr>
          </a:p>
          <a:p>
            <a:pPr algn="ct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200" strike="noStrike" u="none">
              <a:solidFill>
                <a:srgbClr val="000000"/>
              </a:solidFill>
              <a:effectLst/>
              <a:uFillTx/>
              <a:latin typeface="Arial"/>
            </a:endParaRPr>
          </a:p>
          <a:p>
            <a:pPr algn="ct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L/M</a:t>
            </a:r>
            <a:endParaRPr b="0" lang="en-US" sz="1200" strike="noStrike" u="none">
              <a:solidFill>
                <a:srgbClr val="000000"/>
              </a:solidFill>
              <a:effectLst/>
              <a:uFillTx/>
              <a:latin typeface="Arial"/>
            </a:endParaRPr>
          </a:p>
        </p:txBody>
      </p:sp>
      <p:sp>
        <p:nvSpPr>
          <p:cNvPr id="1109" name=""/>
          <p:cNvSpPr/>
          <p:nvPr/>
        </p:nvSpPr>
        <p:spPr>
          <a:xfrm>
            <a:off x="4181400" y="1450800"/>
            <a:ext cx="3775320" cy="4312800"/>
          </a:xfrm>
          <a:prstGeom prst="rect">
            <a:avLst/>
          </a:prstGeom>
          <a:noFill/>
          <a:ln w="0">
            <a:noFill/>
          </a:ln>
        </p:spPr>
        <p:style>
          <a:lnRef idx="0"/>
          <a:fillRef idx="0"/>
          <a:effectRef idx="0"/>
          <a:fontRef idx="minor"/>
        </p:style>
        <p:txBody>
          <a:bodyPr lIns="0" rIns="0" tIns="0" bIns="0" anchor="t">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200" strike="noStrike" u="none">
              <a:solidFill>
                <a:srgbClr val="000000"/>
              </a:solidFill>
              <a:effectLst/>
              <a:uFillTx/>
              <a:latin typeface="Arial"/>
            </a:endParaRPr>
          </a:p>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Rationale</a:t>
            </a:r>
            <a:endParaRPr b="0" lang="en-US" sz="1200" strike="noStrike" u="none">
              <a:solidFill>
                <a:srgbClr val="000000"/>
              </a:solidFill>
              <a:effectLst/>
              <a:uFillTx/>
              <a:latin typeface="Arial"/>
            </a:endParaRPr>
          </a:p>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200" strike="noStrike" u="none">
              <a:solidFill>
                <a:srgbClr val="000000"/>
              </a:solidFill>
              <a:effectLst/>
              <a:uFillTx/>
              <a:latin typeface="Arial"/>
            </a:endParaRPr>
          </a:p>
          <a:p>
            <a:pPr lvl="1" marL="114480" indent="-11304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Several companies with significant telecom spend, but many are hosted, eliminating most of EBS’ opportunity</a:t>
            </a:r>
            <a:endParaRPr b="0" lang="en-US" sz="1200" strike="noStrike" u="none">
              <a:solidFill>
                <a:srgbClr val="000000"/>
              </a:solidFill>
              <a:effectLst/>
              <a:uFillTx/>
              <a:latin typeface="Arial"/>
            </a:endParaRPr>
          </a:p>
          <a:p>
            <a:pPr lvl="1" marL="114480" indent="-11304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200" strike="noStrike" u="none">
              <a:solidFill>
                <a:srgbClr val="000000"/>
              </a:solidFill>
              <a:effectLst/>
              <a:uFillTx/>
              <a:latin typeface="Arial"/>
            </a:endParaRPr>
          </a:p>
          <a:p>
            <a:pPr lvl="1" marL="114480" indent="-11304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200" strike="noStrike" u="none">
              <a:solidFill>
                <a:srgbClr val="000000"/>
              </a:solidFill>
              <a:effectLst/>
              <a:uFillTx/>
              <a:latin typeface="Arial"/>
            </a:endParaRPr>
          </a:p>
          <a:p>
            <a:pPr lvl="1" marL="114480" indent="-11304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High bandwidth requirements, but require high quality connectivity as web site performance is crucial to business models</a:t>
            </a:r>
            <a:endParaRPr b="0" lang="en-US" sz="1200" strike="noStrike" u="none">
              <a:solidFill>
                <a:srgbClr val="000000"/>
              </a:solidFill>
              <a:effectLst/>
              <a:uFillTx/>
              <a:latin typeface="Arial"/>
            </a:endParaRPr>
          </a:p>
          <a:p>
            <a:pPr lvl="1" marL="114480" indent="-11304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200" strike="noStrike" u="none">
              <a:solidFill>
                <a:srgbClr val="000000"/>
              </a:solidFill>
              <a:effectLst/>
              <a:uFillTx/>
              <a:latin typeface="Arial"/>
            </a:endParaRPr>
          </a:p>
          <a:p>
            <a:pPr lvl="1" marL="114480" indent="-11304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Recent market downturn increases need for financial statement enhancement as well as alternative source of capital.  However, few assets in place to collateralize EBS capital</a:t>
            </a:r>
            <a:endParaRPr b="0" lang="en-US" sz="1200" strike="noStrike" u="none">
              <a:solidFill>
                <a:srgbClr val="000000"/>
              </a:solidFill>
              <a:effectLst/>
              <a:uFillTx/>
              <a:latin typeface="Arial"/>
            </a:endParaRPr>
          </a:p>
          <a:p>
            <a:pPr lvl="1" marL="114480" indent="-11304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200" strike="noStrike" u="none">
              <a:solidFill>
                <a:srgbClr val="000000"/>
              </a:solidFill>
              <a:effectLst/>
              <a:uFillTx/>
              <a:latin typeface="Arial"/>
            </a:endParaRPr>
          </a:p>
          <a:p>
            <a:pPr lvl="1" marL="114480" indent="-11304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Limited use for commodities other than bandwidth/transit</a:t>
            </a:r>
            <a:endParaRPr b="0" lang="en-US" sz="1200" strike="noStrike" u="none">
              <a:solidFill>
                <a:srgbClr val="000000"/>
              </a:solidFill>
              <a:effectLst/>
              <a:uFillTx/>
              <a:latin typeface="Arial"/>
            </a:endParaRPr>
          </a:p>
          <a:p>
            <a:pPr lvl="1" marL="114480" indent="-11304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Adoption rate slow; not large in 2001</a:t>
            </a:r>
            <a:endParaRPr b="0" lang="en-US" sz="1200" strike="noStrike" u="none">
              <a:solidFill>
                <a:srgbClr val="000000"/>
              </a:solidFill>
              <a:effectLst/>
              <a:uFillTx/>
              <a:latin typeface="Arial"/>
            </a:endParaRPr>
          </a:p>
          <a:p>
            <a:pPr lvl="1" marL="114480" indent="-11304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200" strike="noStrike" u="none">
              <a:solidFill>
                <a:srgbClr val="000000"/>
              </a:solidFill>
              <a:effectLst/>
              <a:uFillTx/>
              <a:latin typeface="Arial"/>
            </a:endParaRPr>
          </a:p>
          <a:p>
            <a:pPr lvl="1" marL="114480" indent="-11304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Size limited, as many enterprise.coms source telecom commodities through hosting provider</a:t>
            </a:r>
            <a:endParaRPr b="0" lang="en-US" sz="1200" strike="noStrike" u="none">
              <a:solidFill>
                <a:srgbClr val="000000"/>
              </a:solidFill>
              <a:effectLst/>
              <a:uFillTx/>
              <a:latin typeface="Arial"/>
            </a:endParaRPr>
          </a:p>
        </p:txBody>
      </p:sp>
      <p:sp>
        <p:nvSpPr>
          <p:cNvPr id="1110" name=""/>
          <p:cNvSpPr/>
          <p:nvPr/>
        </p:nvSpPr>
        <p:spPr>
          <a:xfrm flipV="1">
            <a:off x="1333440" y="1874880"/>
            <a:ext cx="6672240" cy="1440"/>
          </a:xfrm>
          <a:prstGeom prst="line">
            <a:avLst/>
          </a:prstGeom>
          <a:ln w="9360">
            <a:solidFill>
              <a:srgbClr val="000000"/>
            </a:solidFill>
            <a:miter/>
          </a:ln>
        </p:spPr>
        <p:style>
          <a:lnRef idx="0"/>
          <a:fillRef idx="0"/>
          <a:effectRef idx="0"/>
          <a:fontRef idx="minor"/>
        </p:style>
        <p:txBody>
          <a:bodyPr lIns="90000" rIns="90000" tIns="-45360" bIns="-45360" anchor="ctr">
            <a:noAutofit/>
          </a:bodyPr>
          <a:p>
            <a:endParaRPr b="0" lang="en-US" sz="2400" strike="noStrike" u="none">
              <a:solidFill>
                <a:srgbClr val="000000"/>
              </a:solidFill>
              <a:effectLst/>
              <a:uFillTx/>
              <a:latin typeface="Arial"/>
            </a:endParaRPr>
          </a:p>
        </p:txBody>
      </p:sp>
      <p:sp>
        <p:nvSpPr>
          <p:cNvPr id="1111" name=""/>
          <p:cNvSpPr/>
          <p:nvPr/>
        </p:nvSpPr>
        <p:spPr>
          <a:xfrm>
            <a:off x="3271680" y="1895400"/>
            <a:ext cx="0" cy="368640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1112" name=""/>
          <p:cNvSpPr/>
          <p:nvPr/>
        </p:nvSpPr>
        <p:spPr>
          <a:xfrm>
            <a:off x="4062240" y="1895400"/>
            <a:ext cx="0" cy="367848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3" name="PlaceHolder 2"/>
          <p:cNvSpPr>
            <a:spLocks noGrp="1"/>
          </p:cNvSpPr>
          <p:nvPr>
            <p:ph type="sldNum" idx="2"/>
          </p:nvPr>
        </p:nvSpPr>
        <p:spPr/>
        <p:txBody>
          <a:bodyPr/>
          <a:p>
            <a:fld id="{8533424E-3AB0-4AA2-878E-36EBE2832FEE}" type="slidenum">
              <a:t>36</a:t>
            </a:fld>
          </a:p>
        </p:txBody>
      </p:sp>
    </p:spTree>
  </p:cSld>
  <mc:AlternateContent>
    <mc:Choice Requires="p14">
      <p:transition spd="slow" p14:dur="2000"/>
    </mc:Choice>
    <mc:Fallback>
      <p:transition spd="slow"/>
    </mc:Fallback>
  </mc:AlternateContent>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113" name=""/>
          <p:cNvSpPr/>
          <p:nvPr/>
        </p:nvSpPr>
        <p:spPr>
          <a:xfrm>
            <a:off x="1123920" y="1177920"/>
            <a:ext cx="3946680" cy="2975040"/>
          </a:xfrm>
          <a:prstGeom prst="rect">
            <a:avLst/>
          </a:prstGeom>
          <a:solidFill>
            <a:srgbClr val="d0d0d0"/>
          </a:solidFill>
          <a:ln w="12600">
            <a:solidFill>
              <a:srgbClr val="000000"/>
            </a:solidFill>
            <a:prstDash val="sysDot"/>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graphicFrame>
        <p:nvGraphicFramePr>
          <p:cNvPr id="1114" name=""/>
          <p:cNvGraphicFramePr/>
          <p:nvPr/>
        </p:nvGraphicFramePr>
        <p:xfrm>
          <a:off x="136440" y="1031760"/>
          <a:ext cx="5092920" cy="4864320"/>
        </p:xfrm>
        <a:graphic>
          <a:graphicData uri="http://schemas.openxmlformats.org/presentationml/2006/ole">
            <p:oleObj r:id="rId1" spid="">
              <p:embed/>
              <p:pic>
                <p:nvPicPr>
                  <p:cNvPr id="1115" name="" descr=""/>
                  <p:cNvPicPr/>
                  <p:nvPr/>
                </p:nvPicPr>
                <p:blipFill>
                  <a:blip r:embed="rId2"/>
                  <a:stretch/>
                </p:blipFill>
                <p:spPr>
                  <a:xfrm>
                    <a:off x="136440" y="1031760"/>
                    <a:ext cx="5092920" cy="4864320"/>
                  </a:xfrm>
                  <a:prstGeom prst="rect">
                    <a:avLst/>
                  </a:prstGeom>
                  <a:noFill/>
                  <a:ln w="0">
                    <a:noFill/>
                  </a:ln>
                </p:spPr>
              </p:pic>
            </p:oleObj>
          </a:graphicData>
        </a:graphic>
      </p:graphicFrame>
      <p:sp>
        <p:nvSpPr>
          <p:cNvPr id="1116" name="PlaceHolder 1"/>
          <p:cNvSpPr>
            <a:spLocks noGrp="1"/>
          </p:cNvSpPr>
          <p:nvPr>
            <p:ph type="title"/>
          </p:nvPr>
        </p:nvSpPr>
        <p:spPr>
          <a:xfrm>
            <a:off x="131400" y="229680"/>
            <a:ext cx="7738920" cy="289800"/>
          </a:xfrm>
          <a:prstGeom prst="rect">
            <a:avLst/>
          </a:prstGeom>
          <a:noFill/>
          <a:ln w="0">
            <a:noFill/>
          </a:ln>
        </p:spPr>
        <p:txBody>
          <a:bodyPr lIns="0" rIns="0" tIns="0" bIns="0" anchor="t">
            <a:spAutoFit/>
          </a:bodyPr>
          <a:p>
            <a:pPr indent="0">
              <a:buNone/>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900" strike="noStrike" u="none">
                <a:solidFill>
                  <a:srgbClr val="000000"/>
                </a:solidFill>
                <a:effectLst/>
                <a:uFillTx/>
                <a:latin typeface="Arial"/>
              </a:rPr>
              <a:t>HOSTING SERVICE PROVIDER SEGMENT*</a:t>
            </a:r>
            <a:endParaRPr b="1" lang="en-US" sz="1900" strike="noStrike" u="none">
              <a:solidFill>
                <a:srgbClr val="000000"/>
              </a:solidFill>
              <a:effectLst/>
              <a:uFillTx/>
              <a:latin typeface="Arial"/>
            </a:endParaRPr>
          </a:p>
        </p:txBody>
      </p:sp>
      <p:sp>
        <p:nvSpPr>
          <p:cNvPr id="1117" name="McK Footnote"/>
          <p:cNvSpPr/>
          <p:nvPr/>
        </p:nvSpPr>
        <p:spPr>
          <a:xfrm>
            <a:off x="142920" y="5931000"/>
            <a:ext cx="8555040" cy="610920"/>
          </a:xfrm>
          <a:prstGeom prst="rect">
            <a:avLst/>
          </a:prstGeom>
          <a:noFill/>
          <a:ln w="0">
            <a:noFill/>
          </a:ln>
        </p:spPr>
        <p:style>
          <a:lnRef idx="0"/>
          <a:fillRef idx="0"/>
          <a:effectRef idx="0"/>
          <a:fontRef idx="minor"/>
        </p:style>
        <p:txBody>
          <a:bodyPr lIns="0" rIns="0" tIns="0" bIns="0" anchor="b">
            <a:spAutoFit/>
          </a:bodyPr>
          <a:p>
            <a:pPr marL="622440" indent="-622440">
              <a:tabLst>
                <a:tab algn="l" pos="0"/>
                <a:tab algn="r" pos="520560"/>
                <a:tab algn="l" pos="804960"/>
                <a:tab algn="l" pos="1609560"/>
                <a:tab algn="l" pos="2414520"/>
                <a:tab algn="l" pos="3219480"/>
                <a:tab algn="l" pos="4024440"/>
                <a:tab algn="l" pos="4829040"/>
                <a:tab algn="l" pos="5634000"/>
                <a:tab algn="l" pos="6438960"/>
                <a:tab algn="l" pos="7243920"/>
                <a:tab algn="l" pos="8048520"/>
                <a:tab algn="l" pos="8853480"/>
                <a:tab algn="l" pos="9658440"/>
                <a:tab algn="l" pos="10463040"/>
              </a:tabLst>
            </a:pPr>
            <a:r>
              <a:rPr b="0" lang="en-US" sz="1000" strike="noStrike" u="none">
                <a:solidFill>
                  <a:srgbClr val="000000"/>
                </a:solidFill>
                <a:effectLst/>
                <a:uFillTx/>
                <a:latin typeface="Arial"/>
              </a:rPr>
              <a:t>	</a:t>
            </a:r>
            <a:r>
              <a:rPr b="0" lang="en-US" sz="1000" strike="noStrike" u="none">
                <a:solidFill>
                  <a:srgbClr val="000000"/>
                </a:solidFill>
                <a:effectLst/>
                <a:uFillTx/>
                <a:latin typeface="Arial"/>
              </a:rPr>
              <a:t>*</a:t>
            </a:r>
            <a:r>
              <a:rPr b="0" lang="en-US" sz="1000" strike="noStrike" u="none">
                <a:solidFill>
                  <a:srgbClr val="000000"/>
                </a:solidFill>
                <a:effectLst/>
                <a:uFillTx/>
                <a:latin typeface="Arial"/>
              </a:rPr>
              <a:t>	</a:t>
            </a:r>
            <a:r>
              <a:rPr b="0" lang="en-US" sz="1000" strike="noStrike" u="none">
                <a:solidFill>
                  <a:srgbClr val="000000"/>
                </a:solidFill>
                <a:effectLst/>
                <a:uFillTx/>
                <a:latin typeface="Arial"/>
              </a:rPr>
              <a:t>Companies listed do not include carriers who operate large hosting centers (e.g., Genuity, Qwest, UUNet)</a:t>
            </a:r>
            <a:endParaRPr b="0" lang="en-US" sz="1000" strike="noStrike" u="none">
              <a:solidFill>
                <a:srgbClr val="000000"/>
              </a:solidFill>
              <a:effectLst/>
              <a:uFillTx/>
              <a:latin typeface="Arial"/>
            </a:endParaRPr>
          </a:p>
          <a:p>
            <a:pPr marL="622440" indent="-622440">
              <a:tabLst>
                <a:tab algn="l" pos="0"/>
                <a:tab algn="r" pos="520560"/>
                <a:tab algn="l" pos="804960"/>
                <a:tab algn="l" pos="1609560"/>
                <a:tab algn="l" pos="2414520"/>
                <a:tab algn="l" pos="3219480"/>
                <a:tab algn="l" pos="4024440"/>
                <a:tab algn="l" pos="4829040"/>
                <a:tab algn="l" pos="5634000"/>
                <a:tab algn="l" pos="6438960"/>
                <a:tab algn="l" pos="7243920"/>
                <a:tab algn="l" pos="8048520"/>
                <a:tab algn="l" pos="8853480"/>
                <a:tab algn="l" pos="9658440"/>
                <a:tab algn="l" pos="10463040"/>
              </a:tabLst>
            </a:pPr>
            <a:r>
              <a:rPr b="0" lang="en-US" sz="1000" strike="noStrike" u="none">
                <a:solidFill>
                  <a:srgbClr val="000000"/>
                </a:solidFill>
                <a:effectLst/>
                <a:uFillTx/>
                <a:latin typeface="Arial"/>
              </a:rPr>
              <a:t>	</a:t>
            </a:r>
            <a:r>
              <a:rPr b="0" lang="en-US" sz="1000" strike="noStrike" u="none">
                <a:solidFill>
                  <a:srgbClr val="000000"/>
                </a:solidFill>
                <a:effectLst/>
                <a:uFillTx/>
                <a:latin typeface="Arial"/>
              </a:rPr>
              <a:t>**</a:t>
            </a:r>
            <a:r>
              <a:rPr b="0" lang="en-US" sz="1000" strike="noStrike" u="none">
                <a:solidFill>
                  <a:srgbClr val="000000"/>
                </a:solidFill>
                <a:effectLst/>
                <a:uFillTx/>
                <a:latin typeface="Arial"/>
              </a:rPr>
              <a:t>	</a:t>
            </a:r>
            <a:r>
              <a:rPr b="0" lang="en-US" sz="1000" strike="noStrike" u="none">
                <a:solidFill>
                  <a:srgbClr val="000000"/>
                </a:solidFill>
                <a:effectLst/>
                <a:uFillTx/>
                <a:latin typeface="Arial"/>
              </a:rPr>
              <a:t>Exodus recently completed deal to buy Global Crossing Co hosting business.  As a result, Exodus will be largely captive to Global Crossing bandwidth</a:t>
            </a:r>
            <a:r>
              <a:rPr b="0" lang="en-US" sz="1000" strike="noStrike" u="none">
                <a:solidFill>
                  <a:srgbClr val="000000"/>
                </a:solidFill>
                <a:effectLst/>
                <a:uFillTx/>
                <a:latin typeface="Arial"/>
              </a:rPr>
              <a:t>	</a:t>
            </a:r>
            <a:endParaRPr b="0" lang="en-US" sz="1000" strike="noStrike" u="none">
              <a:solidFill>
                <a:srgbClr val="000000"/>
              </a:solidFill>
              <a:effectLst/>
              <a:uFillTx/>
              <a:latin typeface="Arial"/>
            </a:endParaRPr>
          </a:p>
          <a:p>
            <a:pPr marL="622440" indent="-622440">
              <a:tabLst>
                <a:tab algn="l" pos="0"/>
                <a:tab algn="r" pos="520560"/>
                <a:tab algn="l" pos="804960"/>
                <a:tab algn="l" pos="1609560"/>
                <a:tab algn="l" pos="2414520"/>
                <a:tab algn="l" pos="3219480"/>
                <a:tab algn="l" pos="4024440"/>
                <a:tab algn="l" pos="4829040"/>
                <a:tab algn="l" pos="5634000"/>
                <a:tab algn="l" pos="6438960"/>
                <a:tab algn="l" pos="7243920"/>
                <a:tab algn="l" pos="8048520"/>
                <a:tab algn="l" pos="8853480"/>
                <a:tab algn="l" pos="9658440"/>
                <a:tab algn="l" pos="10463040"/>
              </a:tabLst>
            </a:pPr>
            <a:r>
              <a:rPr b="0" lang="en-US" sz="1000" strike="noStrike" u="none">
                <a:solidFill>
                  <a:srgbClr val="000000"/>
                </a:solidFill>
                <a:effectLst/>
                <a:uFillTx/>
                <a:latin typeface="Arial"/>
              </a:rPr>
              <a:t>Source:</a:t>
            </a:r>
            <a:r>
              <a:rPr b="0" lang="en-US" sz="1000" strike="noStrike" u="none">
                <a:solidFill>
                  <a:srgbClr val="000000"/>
                </a:solidFill>
                <a:effectLst/>
                <a:uFillTx/>
                <a:latin typeface="Arial"/>
              </a:rPr>
              <a:t>	</a:t>
            </a:r>
            <a:r>
              <a:rPr b="0" lang="en-US" sz="1000" strike="noStrike" u="none">
                <a:solidFill>
                  <a:srgbClr val="000000"/>
                </a:solidFill>
                <a:effectLst/>
                <a:uFillTx/>
                <a:latin typeface="Arial"/>
              </a:rPr>
              <a:t>S&amp;P; Dun &amp; Bradstreet, Compustat; IDC; Gartner Group; Interviews; Company 10-K’s and annual reports; Analyst reports; McKinsey analysis</a:t>
            </a:r>
            <a:endParaRPr b="0" lang="en-US" sz="1000" strike="noStrike" u="none">
              <a:solidFill>
                <a:srgbClr val="000000"/>
              </a:solidFill>
              <a:effectLst/>
              <a:uFillTx/>
              <a:latin typeface="Arial"/>
            </a:endParaRPr>
          </a:p>
        </p:txBody>
      </p:sp>
      <p:sp>
        <p:nvSpPr>
          <p:cNvPr id="1118" name=""/>
          <p:cNvSpPr/>
          <p:nvPr/>
        </p:nvSpPr>
        <p:spPr>
          <a:xfrm>
            <a:off x="133200" y="865080"/>
            <a:ext cx="1035360" cy="153000"/>
          </a:xfrm>
          <a:prstGeom prst="rect">
            <a:avLst/>
          </a:prstGeom>
          <a:noFill/>
          <a:ln w="0">
            <a:noFill/>
          </a:ln>
        </p:spPr>
        <p:style>
          <a:lnRef idx="0"/>
          <a:fillRef idx="0"/>
          <a:effectRef idx="0"/>
          <a:fontRef idx="minor"/>
        </p:style>
        <p:txBody>
          <a:bodyPr lIns="0" rIns="0" tIns="0" bIns="0" anchor="ctr">
            <a:spAutoFit/>
          </a:bodyPr>
          <a:p>
            <a:pPr>
              <a:tabLst>
                <a:tab algn="l" pos="0"/>
                <a:tab algn="l" pos="787320"/>
                <a:tab algn="l" pos="1574640"/>
                <a:tab algn="l" pos="2362320"/>
                <a:tab algn="l" pos="3149640"/>
                <a:tab algn="l" pos="3936960"/>
                <a:tab algn="l" pos="4724280"/>
                <a:tab algn="l" pos="5511960"/>
                <a:tab algn="l" pos="6299280"/>
                <a:tab algn="l" pos="7086600"/>
                <a:tab algn="l" pos="7873920"/>
                <a:tab algn="l" pos="8661240"/>
                <a:tab algn="l" pos="9448920"/>
                <a:tab algn="l" pos="10236240"/>
              </a:tabLst>
            </a:pPr>
            <a:r>
              <a:rPr b="1" lang="en-US" sz="1000" strike="noStrike" u="none">
                <a:solidFill>
                  <a:srgbClr val="000000"/>
                </a:solidFill>
                <a:effectLst/>
                <a:uFillTx/>
                <a:latin typeface="Arial"/>
              </a:rPr>
              <a:t>Credit quality</a:t>
            </a:r>
            <a:endParaRPr b="0" lang="en-US" sz="1000" strike="noStrike" u="none">
              <a:solidFill>
                <a:srgbClr val="000000"/>
              </a:solidFill>
              <a:effectLst/>
              <a:uFillTx/>
              <a:latin typeface="Arial"/>
            </a:endParaRPr>
          </a:p>
        </p:txBody>
      </p:sp>
      <p:sp>
        <p:nvSpPr>
          <p:cNvPr id="1119" name=""/>
          <p:cNvSpPr/>
          <p:nvPr/>
        </p:nvSpPr>
        <p:spPr>
          <a:xfrm>
            <a:off x="882720" y="5746680"/>
            <a:ext cx="3327480" cy="153000"/>
          </a:xfrm>
          <a:prstGeom prst="rect">
            <a:avLst/>
          </a:prstGeom>
          <a:noFill/>
          <a:ln w="0">
            <a:noFill/>
          </a:ln>
        </p:spPr>
        <p:style>
          <a:lnRef idx="0"/>
          <a:fillRef idx="0"/>
          <a:effectRef idx="0"/>
          <a:fontRef idx="minor"/>
        </p:style>
        <p:txBody>
          <a:bodyPr lIns="0" rIns="0" tIns="0" bIns="0" anchor="t" anchorCtr="1">
            <a:spAutoFit/>
          </a:bodyPr>
          <a:p>
            <a:pPr>
              <a:tabLst>
                <a:tab algn="l" pos="0"/>
                <a:tab algn="l" pos="787320"/>
                <a:tab algn="l" pos="1574640"/>
                <a:tab algn="l" pos="2362320"/>
                <a:tab algn="l" pos="3149640"/>
                <a:tab algn="l" pos="3936960"/>
                <a:tab algn="l" pos="4724280"/>
                <a:tab algn="l" pos="5511960"/>
                <a:tab algn="l" pos="6299280"/>
                <a:tab algn="l" pos="7086600"/>
                <a:tab algn="l" pos="7873920"/>
                <a:tab algn="l" pos="8661240"/>
                <a:tab algn="l" pos="9448920"/>
                <a:tab algn="l" pos="10236240"/>
              </a:tabLst>
            </a:pPr>
            <a:r>
              <a:rPr b="1" lang="en-US" sz="1000" strike="noStrike" u="none">
                <a:solidFill>
                  <a:srgbClr val="000000"/>
                </a:solidFill>
                <a:effectLst/>
                <a:uFillTx/>
                <a:latin typeface="Arial"/>
              </a:rPr>
              <a:t>Revenues</a:t>
            </a:r>
            <a:endParaRPr b="0" lang="en-US" sz="1000" strike="noStrike" u="none">
              <a:solidFill>
                <a:srgbClr val="000000"/>
              </a:solidFill>
              <a:effectLst/>
              <a:uFillTx/>
              <a:latin typeface="Arial"/>
            </a:endParaRPr>
          </a:p>
        </p:txBody>
      </p:sp>
      <p:grpSp>
        <p:nvGrpSpPr>
          <p:cNvPr id="1120" name=""/>
          <p:cNvGrpSpPr/>
          <p:nvPr/>
        </p:nvGrpSpPr>
        <p:grpSpPr>
          <a:xfrm>
            <a:off x="7345440" y="281160"/>
            <a:ext cx="1383840" cy="183240"/>
            <a:chOff x="7345440" y="281160"/>
            <a:chExt cx="1383840" cy="183240"/>
          </a:xfrm>
        </p:grpSpPr>
        <p:sp>
          <p:nvSpPr>
            <p:cNvPr id="1121" name=""/>
            <p:cNvSpPr/>
            <p:nvPr/>
          </p:nvSpPr>
          <p:spPr>
            <a:xfrm>
              <a:off x="7345440" y="303480"/>
              <a:ext cx="284040" cy="139680"/>
            </a:xfrm>
            <a:prstGeom prst="rect">
              <a:avLst/>
            </a:prstGeom>
            <a:solidFill>
              <a:srgbClr val="d0d0d0"/>
            </a:solidFill>
            <a:ln w="12600">
              <a:solidFill>
                <a:srgbClr val="000000"/>
              </a:solidFill>
              <a:miter/>
            </a:ln>
          </p:spPr>
          <p:style>
            <a:lnRef idx="0"/>
            <a:fillRef idx="0"/>
            <a:effectRef idx="0"/>
            <a:fontRef idx="minor"/>
          </p:style>
          <p:txBody>
            <a:bodyPr wrap="none" lIns="0" rIns="0" tIns="0" bIns="0" anchor="b">
              <a:spAutoFit/>
            </a:bodyPr>
            <a:p>
              <a:endParaRPr b="0" lang="en-US" sz="2400" strike="noStrike" u="none">
                <a:solidFill>
                  <a:srgbClr val="000000"/>
                </a:solidFill>
                <a:effectLst/>
                <a:uFillTx/>
                <a:latin typeface="Arial"/>
              </a:endParaRPr>
            </a:p>
          </p:txBody>
        </p:sp>
        <p:sp>
          <p:nvSpPr>
            <p:cNvPr id="1122" name="McK Footnote"/>
            <p:cNvSpPr/>
            <p:nvPr/>
          </p:nvSpPr>
          <p:spPr>
            <a:xfrm>
              <a:off x="7695000" y="281160"/>
              <a:ext cx="1034280" cy="183240"/>
            </a:xfrm>
            <a:prstGeom prst="rect">
              <a:avLst/>
            </a:prstGeom>
            <a:noFill/>
            <a:ln w="0">
              <a:noFill/>
            </a:ln>
          </p:spPr>
          <p:style>
            <a:lnRef idx="0"/>
            <a:fillRef idx="0"/>
            <a:effectRef idx="0"/>
            <a:fontRef idx="minor"/>
          </p:style>
          <p:txBody>
            <a:bodyPr wrap="none" lIns="0" rIns="0" tIns="0" bIns="0" anchor="t">
              <a:spAutoFit/>
            </a:bodyPr>
            <a:p>
              <a:pPr>
                <a:tabLst>
                  <a:tab algn="l" pos="0"/>
                  <a:tab algn="l" pos="804960"/>
                  <a:tab algn="l" pos="1609560"/>
                  <a:tab algn="l" pos="2414520"/>
                  <a:tab algn="l" pos="3219480"/>
                  <a:tab algn="l" pos="4024440"/>
                  <a:tab algn="l" pos="4829040"/>
                  <a:tab algn="l" pos="5634000"/>
                  <a:tab algn="l" pos="6438960"/>
                  <a:tab algn="l" pos="7243920"/>
                  <a:tab algn="l" pos="8048520"/>
                  <a:tab algn="l" pos="8853480"/>
                  <a:tab algn="l" pos="9658440"/>
                  <a:tab algn="l" pos="10463040"/>
                </a:tabLst>
              </a:pPr>
              <a:r>
                <a:rPr b="0" lang="en-US" sz="1200" strike="noStrike" u="none">
                  <a:solidFill>
                    <a:srgbClr val="000000"/>
                  </a:solidFill>
                  <a:effectLst/>
                  <a:uFillTx/>
                  <a:latin typeface="Arial"/>
                </a:rPr>
                <a:t>Area of interest</a:t>
              </a:r>
              <a:endParaRPr b="0" lang="en-US" sz="1200" strike="noStrike" u="none">
                <a:solidFill>
                  <a:srgbClr val="000000"/>
                </a:solidFill>
                <a:effectLst/>
                <a:uFillTx/>
                <a:latin typeface="Arial"/>
              </a:endParaRPr>
            </a:p>
          </p:txBody>
        </p:sp>
      </p:grpSp>
      <p:sp>
        <p:nvSpPr>
          <p:cNvPr id="1123" name=""/>
          <p:cNvSpPr/>
          <p:nvPr/>
        </p:nvSpPr>
        <p:spPr>
          <a:xfrm>
            <a:off x="165240" y="1117440"/>
            <a:ext cx="291960" cy="4469040"/>
          </a:xfrm>
          <a:prstGeom prst="rect">
            <a:avLst/>
          </a:prstGeom>
          <a:solidFill>
            <a:srgbClr val="ffffff"/>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1124" name=""/>
          <p:cNvSpPr/>
          <p:nvPr/>
        </p:nvSpPr>
        <p:spPr>
          <a:xfrm>
            <a:off x="133200" y="1093680"/>
            <a:ext cx="501840" cy="153000"/>
          </a:xfrm>
          <a:prstGeom prst="rect">
            <a:avLst/>
          </a:prstGeom>
          <a:noFill/>
          <a:ln w="0">
            <a:noFill/>
          </a:ln>
        </p:spPr>
        <p:style>
          <a:lnRef idx="0"/>
          <a:fillRef idx="0"/>
          <a:effectRef idx="0"/>
          <a:fontRef idx="minor"/>
        </p:style>
        <p:txBody>
          <a:bodyPr lIns="0" rIns="0" tIns="0" bIns="0" anchor="ctr">
            <a:spAutoFit/>
          </a:bodyPr>
          <a:p>
            <a:pPr>
              <a:tabLst>
                <a:tab algn="l" pos="0"/>
                <a:tab algn="l" pos="787320"/>
                <a:tab algn="l" pos="1574640"/>
                <a:tab algn="l" pos="2362320"/>
                <a:tab algn="l" pos="3149640"/>
                <a:tab algn="l" pos="3936960"/>
                <a:tab algn="l" pos="4724280"/>
                <a:tab algn="l" pos="5511960"/>
                <a:tab algn="l" pos="6299280"/>
                <a:tab algn="l" pos="7086600"/>
                <a:tab algn="l" pos="7873920"/>
                <a:tab algn="l" pos="8661240"/>
                <a:tab algn="l" pos="9448920"/>
                <a:tab algn="l" pos="10236240"/>
              </a:tabLst>
            </a:pPr>
            <a:r>
              <a:rPr b="0" lang="en-US" sz="1000" strike="noStrike" u="none">
                <a:solidFill>
                  <a:srgbClr val="000000"/>
                </a:solidFill>
                <a:effectLst/>
                <a:uFillTx/>
                <a:latin typeface="Arial"/>
              </a:rPr>
              <a:t>AAA</a:t>
            </a:r>
            <a:endParaRPr b="0" lang="en-US" sz="1000" strike="noStrike" u="none">
              <a:solidFill>
                <a:srgbClr val="000000"/>
              </a:solidFill>
              <a:effectLst/>
              <a:uFillTx/>
              <a:latin typeface="Arial"/>
            </a:endParaRPr>
          </a:p>
        </p:txBody>
      </p:sp>
      <p:sp>
        <p:nvSpPr>
          <p:cNvPr id="1125" name=""/>
          <p:cNvSpPr/>
          <p:nvPr/>
        </p:nvSpPr>
        <p:spPr>
          <a:xfrm>
            <a:off x="133200" y="1284120"/>
            <a:ext cx="501840" cy="153000"/>
          </a:xfrm>
          <a:prstGeom prst="rect">
            <a:avLst/>
          </a:prstGeom>
          <a:noFill/>
          <a:ln w="0">
            <a:noFill/>
          </a:ln>
        </p:spPr>
        <p:style>
          <a:lnRef idx="0"/>
          <a:fillRef idx="0"/>
          <a:effectRef idx="0"/>
          <a:fontRef idx="minor"/>
        </p:style>
        <p:txBody>
          <a:bodyPr lIns="0" rIns="0" tIns="0" bIns="0" anchor="ctr">
            <a:spAutoFit/>
          </a:bodyPr>
          <a:p>
            <a:pPr>
              <a:tabLst>
                <a:tab algn="l" pos="0"/>
                <a:tab algn="l" pos="787320"/>
                <a:tab algn="l" pos="1574640"/>
                <a:tab algn="l" pos="2362320"/>
                <a:tab algn="l" pos="3149640"/>
                <a:tab algn="l" pos="3936960"/>
                <a:tab algn="l" pos="4724280"/>
                <a:tab algn="l" pos="5511960"/>
                <a:tab algn="l" pos="6299280"/>
                <a:tab algn="l" pos="7086600"/>
                <a:tab algn="l" pos="7873920"/>
                <a:tab algn="l" pos="8661240"/>
                <a:tab algn="l" pos="9448920"/>
                <a:tab algn="l" pos="10236240"/>
              </a:tabLst>
            </a:pPr>
            <a:r>
              <a:rPr b="0" lang="en-US" sz="1000" strike="noStrike" u="none">
                <a:solidFill>
                  <a:srgbClr val="000000"/>
                </a:solidFill>
                <a:effectLst/>
                <a:uFillTx/>
                <a:latin typeface="Arial"/>
              </a:rPr>
              <a:t>AA+</a:t>
            </a:r>
            <a:endParaRPr b="0" lang="en-US" sz="1000" strike="noStrike" u="none">
              <a:solidFill>
                <a:srgbClr val="000000"/>
              </a:solidFill>
              <a:effectLst/>
              <a:uFillTx/>
              <a:latin typeface="Arial"/>
            </a:endParaRPr>
          </a:p>
        </p:txBody>
      </p:sp>
      <p:sp>
        <p:nvSpPr>
          <p:cNvPr id="1126" name=""/>
          <p:cNvSpPr/>
          <p:nvPr/>
        </p:nvSpPr>
        <p:spPr>
          <a:xfrm>
            <a:off x="133200" y="1474560"/>
            <a:ext cx="501840" cy="153000"/>
          </a:xfrm>
          <a:prstGeom prst="rect">
            <a:avLst/>
          </a:prstGeom>
          <a:noFill/>
          <a:ln w="0">
            <a:noFill/>
          </a:ln>
        </p:spPr>
        <p:style>
          <a:lnRef idx="0"/>
          <a:fillRef idx="0"/>
          <a:effectRef idx="0"/>
          <a:fontRef idx="minor"/>
        </p:style>
        <p:txBody>
          <a:bodyPr lIns="0" rIns="0" tIns="0" bIns="0" anchor="ctr">
            <a:spAutoFit/>
          </a:bodyPr>
          <a:p>
            <a:pPr>
              <a:tabLst>
                <a:tab algn="l" pos="0"/>
                <a:tab algn="l" pos="787320"/>
                <a:tab algn="l" pos="1574640"/>
                <a:tab algn="l" pos="2362320"/>
                <a:tab algn="l" pos="3149640"/>
                <a:tab algn="l" pos="3936960"/>
                <a:tab algn="l" pos="4724280"/>
                <a:tab algn="l" pos="5511960"/>
                <a:tab algn="l" pos="6299280"/>
                <a:tab algn="l" pos="7086600"/>
                <a:tab algn="l" pos="7873920"/>
                <a:tab algn="l" pos="8661240"/>
                <a:tab algn="l" pos="9448920"/>
                <a:tab algn="l" pos="10236240"/>
              </a:tabLst>
            </a:pPr>
            <a:r>
              <a:rPr b="0" lang="en-US" sz="1000" strike="noStrike" u="none">
                <a:solidFill>
                  <a:srgbClr val="000000"/>
                </a:solidFill>
                <a:effectLst/>
                <a:uFillTx/>
                <a:latin typeface="Arial"/>
              </a:rPr>
              <a:t>AA</a:t>
            </a:r>
            <a:endParaRPr b="0" lang="en-US" sz="1000" strike="noStrike" u="none">
              <a:solidFill>
                <a:srgbClr val="000000"/>
              </a:solidFill>
              <a:effectLst/>
              <a:uFillTx/>
              <a:latin typeface="Arial"/>
            </a:endParaRPr>
          </a:p>
        </p:txBody>
      </p:sp>
      <p:sp>
        <p:nvSpPr>
          <p:cNvPr id="1127" name=""/>
          <p:cNvSpPr/>
          <p:nvPr/>
        </p:nvSpPr>
        <p:spPr>
          <a:xfrm>
            <a:off x="133200" y="1645920"/>
            <a:ext cx="501840" cy="153000"/>
          </a:xfrm>
          <a:prstGeom prst="rect">
            <a:avLst/>
          </a:prstGeom>
          <a:noFill/>
          <a:ln w="0">
            <a:noFill/>
          </a:ln>
        </p:spPr>
        <p:style>
          <a:lnRef idx="0"/>
          <a:fillRef idx="0"/>
          <a:effectRef idx="0"/>
          <a:fontRef idx="minor"/>
        </p:style>
        <p:txBody>
          <a:bodyPr lIns="0" rIns="0" tIns="0" bIns="0" anchor="ctr">
            <a:spAutoFit/>
          </a:bodyPr>
          <a:p>
            <a:pPr>
              <a:tabLst>
                <a:tab algn="l" pos="0"/>
                <a:tab algn="l" pos="787320"/>
                <a:tab algn="l" pos="1574640"/>
                <a:tab algn="l" pos="2362320"/>
                <a:tab algn="l" pos="3149640"/>
                <a:tab algn="l" pos="3936960"/>
                <a:tab algn="l" pos="4724280"/>
                <a:tab algn="l" pos="5511960"/>
                <a:tab algn="l" pos="6299280"/>
                <a:tab algn="l" pos="7086600"/>
                <a:tab algn="l" pos="7873920"/>
                <a:tab algn="l" pos="8661240"/>
                <a:tab algn="l" pos="9448920"/>
                <a:tab algn="l" pos="10236240"/>
              </a:tabLst>
            </a:pPr>
            <a:r>
              <a:rPr b="0" lang="en-US" sz="1000" strike="noStrike" u="none">
                <a:solidFill>
                  <a:srgbClr val="000000"/>
                </a:solidFill>
                <a:effectLst/>
                <a:uFillTx/>
                <a:latin typeface="Arial"/>
              </a:rPr>
              <a:t>AA-</a:t>
            </a:r>
            <a:endParaRPr b="0" lang="en-US" sz="1000" strike="noStrike" u="none">
              <a:solidFill>
                <a:srgbClr val="000000"/>
              </a:solidFill>
              <a:effectLst/>
              <a:uFillTx/>
              <a:latin typeface="Arial"/>
            </a:endParaRPr>
          </a:p>
        </p:txBody>
      </p:sp>
      <p:sp>
        <p:nvSpPr>
          <p:cNvPr id="1128" name=""/>
          <p:cNvSpPr/>
          <p:nvPr/>
        </p:nvSpPr>
        <p:spPr>
          <a:xfrm>
            <a:off x="133200" y="1817280"/>
            <a:ext cx="501840" cy="153000"/>
          </a:xfrm>
          <a:prstGeom prst="rect">
            <a:avLst/>
          </a:prstGeom>
          <a:noFill/>
          <a:ln w="0">
            <a:noFill/>
          </a:ln>
        </p:spPr>
        <p:style>
          <a:lnRef idx="0"/>
          <a:fillRef idx="0"/>
          <a:effectRef idx="0"/>
          <a:fontRef idx="minor"/>
        </p:style>
        <p:txBody>
          <a:bodyPr lIns="0" rIns="0" tIns="0" bIns="0" anchor="ctr">
            <a:spAutoFit/>
          </a:bodyPr>
          <a:p>
            <a:pPr>
              <a:tabLst>
                <a:tab algn="l" pos="0"/>
                <a:tab algn="l" pos="787320"/>
                <a:tab algn="l" pos="1574640"/>
                <a:tab algn="l" pos="2362320"/>
                <a:tab algn="l" pos="3149640"/>
                <a:tab algn="l" pos="3936960"/>
                <a:tab algn="l" pos="4724280"/>
                <a:tab algn="l" pos="5511960"/>
                <a:tab algn="l" pos="6299280"/>
                <a:tab algn="l" pos="7086600"/>
                <a:tab algn="l" pos="7873920"/>
                <a:tab algn="l" pos="8661240"/>
                <a:tab algn="l" pos="9448920"/>
                <a:tab algn="l" pos="10236240"/>
              </a:tabLst>
            </a:pPr>
            <a:r>
              <a:rPr b="0" lang="en-US" sz="1000" strike="noStrike" u="none">
                <a:solidFill>
                  <a:srgbClr val="000000"/>
                </a:solidFill>
                <a:effectLst/>
                <a:uFillTx/>
                <a:latin typeface="Arial"/>
              </a:rPr>
              <a:t>A+</a:t>
            </a:r>
            <a:endParaRPr b="0" lang="en-US" sz="1000" strike="noStrike" u="none">
              <a:solidFill>
                <a:srgbClr val="000000"/>
              </a:solidFill>
              <a:effectLst/>
              <a:uFillTx/>
              <a:latin typeface="Arial"/>
            </a:endParaRPr>
          </a:p>
        </p:txBody>
      </p:sp>
      <p:sp>
        <p:nvSpPr>
          <p:cNvPr id="1129" name=""/>
          <p:cNvSpPr/>
          <p:nvPr/>
        </p:nvSpPr>
        <p:spPr>
          <a:xfrm>
            <a:off x="133200" y="1998360"/>
            <a:ext cx="501840" cy="153000"/>
          </a:xfrm>
          <a:prstGeom prst="rect">
            <a:avLst/>
          </a:prstGeom>
          <a:noFill/>
          <a:ln w="0">
            <a:noFill/>
          </a:ln>
        </p:spPr>
        <p:style>
          <a:lnRef idx="0"/>
          <a:fillRef idx="0"/>
          <a:effectRef idx="0"/>
          <a:fontRef idx="minor"/>
        </p:style>
        <p:txBody>
          <a:bodyPr lIns="0" rIns="0" tIns="0" bIns="0" anchor="ctr">
            <a:spAutoFit/>
          </a:bodyPr>
          <a:p>
            <a:pPr>
              <a:tabLst>
                <a:tab algn="l" pos="0"/>
                <a:tab algn="l" pos="787320"/>
                <a:tab algn="l" pos="1574640"/>
                <a:tab algn="l" pos="2362320"/>
                <a:tab algn="l" pos="3149640"/>
                <a:tab algn="l" pos="3936960"/>
                <a:tab algn="l" pos="4724280"/>
                <a:tab algn="l" pos="5511960"/>
                <a:tab algn="l" pos="6299280"/>
                <a:tab algn="l" pos="7086600"/>
                <a:tab algn="l" pos="7873920"/>
                <a:tab algn="l" pos="8661240"/>
                <a:tab algn="l" pos="9448920"/>
                <a:tab algn="l" pos="10236240"/>
              </a:tabLst>
            </a:pPr>
            <a:r>
              <a:rPr b="0" lang="en-US" sz="1000" strike="noStrike" u="none">
                <a:solidFill>
                  <a:srgbClr val="000000"/>
                </a:solidFill>
                <a:effectLst/>
                <a:uFillTx/>
                <a:latin typeface="Arial"/>
              </a:rPr>
              <a:t>A</a:t>
            </a:r>
            <a:endParaRPr b="0" lang="en-US" sz="1000" strike="noStrike" u="none">
              <a:solidFill>
                <a:srgbClr val="000000"/>
              </a:solidFill>
              <a:effectLst/>
              <a:uFillTx/>
              <a:latin typeface="Arial"/>
            </a:endParaRPr>
          </a:p>
        </p:txBody>
      </p:sp>
      <p:sp>
        <p:nvSpPr>
          <p:cNvPr id="1130" name=""/>
          <p:cNvSpPr/>
          <p:nvPr/>
        </p:nvSpPr>
        <p:spPr>
          <a:xfrm>
            <a:off x="133200" y="2179440"/>
            <a:ext cx="501840" cy="153000"/>
          </a:xfrm>
          <a:prstGeom prst="rect">
            <a:avLst/>
          </a:prstGeom>
          <a:noFill/>
          <a:ln w="0">
            <a:noFill/>
          </a:ln>
        </p:spPr>
        <p:style>
          <a:lnRef idx="0"/>
          <a:fillRef idx="0"/>
          <a:effectRef idx="0"/>
          <a:fontRef idx="minor"/>
        </p:style>
        <p:txBody>
          <a:bodyPr lIns="0" rIns="0" tIns="0" bIns="0" anchor="ctr">
            <a:spAutoFit/>
          </a:bodyPr>
          <a:p>
            <a:pPr>
              <a:tabLst>
                <a:tab algn="l" pos="0"/>
                <a:tab algn="l" pos="787320"/>
                <a:tab algn="l" pos="1574640"/>
                <a:tab algn="l" pos="2362320"/>
                <a:tab algn="l" pos="3149640"/>
                <a:tab algn="l" pos="3936960"/>
                <a:tab algn="l" pos="4724280"/>
                <a:tab algn="l" pos="5511960"/>
                <a:tab algn="l" pos="6299280"/>
                <a:tab algn="l" pos="7086600"/>
                <a:tab algn="l" pos="7873920"/>
                <a:tab algn="l" pos="8661240"/>
                <a:tab algn="l" pos="9448920"/>
                <a:tab algn="l" pos="10236240"/>
              </a:tabLst>
            </a:pPr>
            <a:r>
              <a:rPr b="0" lang="en-US" sz="1000" strike="noStrike" u="none">
                <a:solidFill>
                  <a:srgbClr val="000000"/>
                </a:solidFill>
                <a:effectLst/>
                <a:uFillTx/>
                <a:latin typeface="Arial"/>
              </a:rPr>
              <a:t>A-</a:t>
            </a:r>
            <a:endParaRPr b="0" lang="en-US" sz="1000" strike="noStrike" u="none">
              <a:solidFill>
                <a:srgbClr val="000000"/>
              </a:solidFill>
              <a:effectLst/>
              <a:uFillTx/>
              <a:latin typeface="Arial"/>
            </a:endParaRPr>
          </a:p>
        </p:txBody>
      </p:sp>
      <p:sp>
        <p:nvSpPr>
          <p:cNvPr id="1131" name=""/>
          <p:cNvSpPr/>
          <p:nvPr/>
        </p:nvSpPr>
        <p:spPr>
          <a:xfrm>
            <a:off x="133200" y="2350800"/>
            <a:ext cx="501840" cy="153000"/>
          </a:xfrm>
          <a:prstGeom prst="rect">
            <a:avLst/>
          </a:prstGeom>
          <a:noFill/>
          <a:ln w="0">
            <a:noFill/>
          </a:ln>
        </p:spPr>
        <p:style>
          <a:lnRef idx="0"/>
          <a:fillRef idx="0"/>
          <a:effectRef idx="0"/>
          <a:fontRef idx="minor"/>
        </p:style>
        <p:txBody>
          <a:bodyPr lIns="0" rIns="0" tIns="0" bIns="0" anchor="ctr">
            <a:spAutoFit/>
          </a:bodyPr>
          <a:p>
            <a:pPr>
              <a:tabLst>
                <a:tab algn="l" pos="0"/>
                <a:tab algn="l" pos="787320"/>
                <a:tab algn="l" pos="1574640"/>
                <a:tab algn="l" pos="2362320"/>
                <a:tab algn="l" pos="3149640"/>
                <a:tab algn="l" pos="3936960"/>
                <a:tab algn="l" pos="4724280"/>
                <a:tab algn="l" pos="5511960"/>
                <a:tab algn="l" pos="6299280"/>
                <a:tab algn="l" pos="7086600"/>
                <a:tab algn="l" pos="7873920"/>
                <a:tab algn="l" pos="8661240"/>
                <a:tab algn="l" pos="9448920"/>
                <a:tab algn="l" pos="10236240"/>
              </a:tabLst>
            </a:pPr>
            <a:r>
              <a:rPr b="0" lang="en-US" sz="1000" strike="noStrike" u="none">
                <a:solidFill>
                  <a:srgbClr val="000000"/>
                </a:solidFill>
                <a:effectLst/>
                <a:uFillTx/>
                <a:latin typeface="Arial"/>
              </a:rPr>
              <a:t>BBB+</a:t>
            </a:r>
            <a:endParaRPr b="0" lang="en-US" sz="1000" strike="noStrike" u="none">
              <a:solidFill>
                <a:srgbClr val="000000"/>
              </a:solidFill>
              <a:effectLst/>
              <a:uFillTx/>
              <a:latin typeface="Arial"/>
            </a:endParaRPr>
          </a:p>
        </p:txBody>
      </p:sp>
      <p:sp>
        <p:nvSpPr>
          <p:cNvPr id="1132" name=""/>
          <p:cNvSpPr/>
          <p:nvPr/>
        </p:nvSpPr>
        <p:spPr>
          <a:xfrm>
            <a:off x="133200" y="2531880"/>
            <a:ext cx="501840" cy="153000"/>
          </a:xfrm>
          <a:prstGeom prst="rect">
            <a:avLst/>
          </a:prstGeom>
          <a:noFill/>
          <a:ln w="0">
            <a:noFill/>
          </a:ln>
        </p:spPr>
        <p:style>
          <a:lnRef idx="0"/>
          <a:fillRef idx="0"/>
          <a:effectRef idx="0"/>
          <a:fontRef idx="minor"/>
        </p:style>
        <p:txBody>
          <a:bodyPr lIns="0" rIns="0" tIns="0" bIns="0" anchor="ctr">
            <a:spAutoFit/>
          </a:bodyPr>
          <a:p>
            <a:pPr>
              <a:tabLst>
                <a:tab algn="l" pos="0"/>
                <a:tab algn="l" pos="787320"/>
                <a:tab algn="l" pos="1574640"/>
                <a:tab algn="l" pos="2362320"/>
                <a:tab algn="l" pos="3149640"/>
                <a:tab algn="l" pos="3936960"/>
                <a:tab algn="l" pos="4724280"/>
                <a:tab algn="l" pos="5511960"/>
                <a:tab algn="l" pos="6299280"/>
                <a:tab algn="l" pos="7086600"/>
                <a:tab algn="l" pos="7873920"/>
                <a:tab algn="l" pos="8661240"/>
                <a:tab algn="l" pos="9448920"/>
                <a:tab algn="l" pos="10236240"/>
              </a:tabLst>
            </a:pPr>
            <a:r>
              <a:rPr b="0" lang="en-US" sz="1000" strike="noStrike" u="none">
                <a:solidFill>
                  <a:srgbClr val="000000"/>
                </a:solidFill>
                <a:effectLst/>
                <a:uFillTx/>
                <a:latin typeface="Arial"/>
              </a:rPr>
              <a:t>BBB</a:t>
            </a:r>
            <a:endParaRPr b="0" lang="en-US" sz="1000" strike="noStrike" u="none">
              <a:solidFill>
                <a:srgbClr val="000000"/>
              </a:solidFill>
              <a:effectLst/>
              <a:uFillTx/>
              <a:latin typeface="Arial"/>
            </a:endParaRPr>
          </a:p>
        </p:txBody>
      </p:sp>
      <p:sp>
        <p:nvSpPr>
          <p:cNvPr id="1133" name=""/>
          <p:cNvSpPr/>
          <p:nvPr/>
        </p:nvSpPr>
        <p:spPr>
          <a:xfrm>
            <a:off x="133200" y="2722320"/>
            <a:ext cx="501840" cy="153000"/>
          </a:xfrm>
          <a:prstGeom prst="rect">
            <a:avLst/>
          </a:prstGeom>
          <a:noFill/>
          <a:ln w="0">
            <a:noFill/>
          </a:ln>
        </p:spPr>
        <p:style>
          <a:lnRef idx="0"/>
          <a:fillRef idx="0"/>
          <a:effectRef idx="0"/>
          <a:fontRef idx="minor"/>
        </p:style>
        <p:txBody>
          <a:bodyPr lIns="0" rIns="0" tIns="0" bIns="0" anchor="ctr">
            <a:spAutoFit/>
          </a:bodyPr>
          <a:p>
            <a:pPr>
              <a:tabLst>
                <a:tab algn="l" pos="0"/>
                <a:tab algn="l" pos="787320"/>
                <a:tab algn="l" pos="1574640"/>
                <a:tab algn="l" pos="2362320"/>
                <a:tab algn="l" pos="3149640"/>
                <a:tab algn="l" pos="3936960"/>
                <a:tab algn="l" pos="4724280"/>
                <a:tab algn="l" pos="5511960"/>
                <a:tab algn="l" pos="6299280"/>
                <a:tab algn="l" pos="7086600"/>
                <a:tab algn="l" pos="7873920"/>
                <a:tab algn="l" pos="8661240"/>
                <a:tab algn="l" pos="9448920"/>
                <a:tab algn="l" pos="10236240"/>
              </a:tabLst>
            </a:pPr>
            <a:r>
              <a:rPr b="0" lang="en-US" sz="1000" strike="noStrike" u="none">
                <a:solidFill>
                  <a:srgbClr val="000000"/>
                </a:solidFill>
                <a:effectLst/>
                <a:uFillTx/>
                <a:latin typeface="Arial"/>
              </a:rPr>
              <a:t>BBB-</a:t>
            </a:r>
            <a:endParaRPr b="0" lang="en-US" sz="1000" strike="noStrike" u="none">
              <a:solidFill>
                <a:srgbClr val="000000"/>
              </a:solidFill>
              <a:effectLst/>
              <a:uFillTx/>
              <a:latin typeface="Arial"/>
            </a:endParaRPr>
          </a:p>
        </p:txBody>
      </p:sp>
      <p:sp>
        <p:nvSpPr>
          <p:cNvPr id="1134" name=""/>
          <p:cNvSpPr/>
          <p:nvPr/>
        </p:nvSpPr>
        <p:spPr>
          <a:xfrm>
            <a:off x="133200" y="2884320"/>
            <a:ext cx="501840" cy="153000"/>
          </a:xfrm>
          <a:prstGeom prst="rect">
            <a:avLst/>
          </a:prstGeom>
          <a:noFill/>
          <a:ln w="0">
            <a:noFill/>
          </a:ln>
        </p:spPr>
        <p:style>
          <a:lnRef idx="0"/>
          <a:fillRef idx="0"/>
          <a:effectRef idx="0"/>
          <a:fontRef idx="minor"/>
        </p:style>
        <p:txBody>
          <a:bodyPr lIns="0" rIns="0" tIns="0" bIns="0" anchor="ctr">
            <a:spAutoFit/>
          </a:bodyPr>
          <a:p>
            <a:pPr>
              <a:tabLst>
                <a:tab algn="l" pos="0"/>
                <a:tab algn="l" pos="787320"/>
                <a:tab algn="l" pos="1574640"/>
                <a:tab algn="l" pos="2362320"/>
                <a:tab algn="l" pos="3149640"/>
                <a:tab algn="l" pos="3936960"/>
                <a:tab algn="l" pos="4724280"/>
                <a:tab algn="l" pos="5511960"/>
                <a:tab algn="l" pos="6299280"/>
                <a:tab algn="l" pos="7086600"/>
                <a:tab algn="l" pos="7873920"/>
                <a:tab algn="l" pos="8661240"/>
                <a:tab algn="l" pos="9448920"/>
                <a:tab algn="l" pos="10236240"/>
              </a:tabLst>
            </a:pPr>
            <a:r>
              <a:rPr b="0" lang="en-US" sz="1000" strike="noStrike" u="none">
                <a:solidFill>
                  <a:srgbClr val="000000"/>
                </a:solidFill>
                <a:effectLst/>
                <a:uFillTx/>
                <a:latin typeface="Arial"/>
              </a:rPr>
              <a:t>BB+</a:t>
            </a:r>
            <a:endParaRPr b="0" lang="en-US" sz="1000" strike="noStrike" u="none">
              <a:solidFill>
                <a:srgbClr val="000000"/>
              </a:solidFill>
              <a:effectLst/>
              <a:uFillTx/>
              <a:latin typeface="Arial"/>
            </a:endParaRPr>
          </a:p>
        </p:txBody>
      </p:sp>
      <p:sp>
        <p:nvSpPr>
          <p:cNvPr id="1135" name=""/>
          <p:cNvSpPr/>
          <p:nvPr/>
        </p:nvSpPr>
        <p:spPr>
          <a:xfrm>
            <a:off x="133200" y="3074760"/>
            <a:ext cx="501840" cy="153000"/>
          </a:xfrm>
          <a:prstGeom prst="rect">
            <a:avLst/>
          </a:prstGeom>
          <a:noFill/>
          <a:ln w="0">
            <a:noFill/>
          </a:ln>
        </p:spPr>
        <p:style>
          <a:lnRef idx="0"/>
          <a:fillRef idx="0"/>
          <a:effectRef idx="0"/>
          <a:fontRef idx="minor"/>
        </p:style>
        <p:txBody>
          <a:bodyPr lIns="0" rIns="0" tIns="0" bIns="0" anchor="ctr">
            <a:spAutoFit/>
          </a:bodyPr>
          <a:p>
            <a:pPr>
              <a:tabLst>
                <a:tab algn="l" pos="0"/>
                <a:tab algn="l" pos="787320"/>
                <a:tab algn="l" pos="1574640"/>
                <a:tab algn="l" pos="2362320"/>
                <a:tab algn="l" pos="3149640"/>
                <a:tab algn="l" pos="3936960"/>
                <a:tab algn="l" pos="4724280"/>
                <a:tab algn="l" pos="5511960"/>
                <a:tab algn="l" pos="6299280"/>
                <a:tab algn="l" pos="7086600"/>
                <a:tab algn="l" pos="7873920"/>
                <a:tab algn="l" pos="8661240"/>
                <a:tab algn="l" pos="9448920"/>
                <a:tab algn="l" pos="10236240"/>
              </a:tabLst>
            </a:pPr>
            <a:r>
              <a:rPr b="0" lang="en-US" sz="1000" strike="noStrike" u="none">
                <a:solidFill>
                  <a:srgbClr val="000000"/>
                </a:solidFill>
                <a:effectLst/>
                <a:uFillTx/>
                <a:latin typeface="Arial"/>
              </a:rPr>
              <a:t>BB</a:t>
            </a:r>
            <a:endParaRPr b="0" lang="en-US" sz="1000" strike="noStrike" u="none">
              <a:solidFill>
                <a:srgbClr val="000000"/>
              </a:solidFill>
              <a:effectLst/>
              <a:uFillTx/>
              <a:latin typeface="Arial"/>
            </a:endParaRPr>
          </a:p>
        </p:txBody>
      </p:sp>
      <p:sp>
        <p:nvSpPr>
          <p:cNvPr id="1136" name=""/>
          <p:cNvSpPr/>
          <p:nvPr/>
        </p:nvSpPr>
        <p:spPr>
          <a:xfrm>
            <a:off x="133200" y="3265200"/>
            <a:ext cx="501840" cy="153000"/>
          </a:xfrm>
          <a:prstGeom prst="rect">
            <a:avLst/>
          </a:prstGeom>
          <a:noFill/>
          <a:ln w="0">
            <a:noFill/>
          </a:ln>
        </p:spPr>
        <p:style>
          <a:lnRef idx="0"/>
          <a:fillRef idx="0"/>
          <a:effectRef idx="0"/>
          <a:fontRef idx="minor"/>
        </p:style>
        <p:txBody>
          <a:bodyPr lIns="0" rIns="0" tIns="0" bIns="0" anchor="ctr">
            <a:spAutoFit/>
          </a:bodyPr>
          <a:p>
            <a:pPr>
              <a:tabLst>
                <a:tab algn="l" pos="0"/>
                <a:tab algn="l" pos="787320"/>
                <a:tab algn="l" pos="1574640"/>
                <a:tab algn="l" pos="2362320"/>
                <a:tab algn="l" pos="3149640"/>
                <a:tab algn="l" pos="3936960"/>
                <a:tab algn="l" pos="4724280"/>
                <a:tab algn="l" pos="5511960"/>
                <a:tab algn="l" pos="6299280"/>
                <a:tab algn="l" pos="7086600"/>
                <a:tab algn="l" pos="7873920"/>
                <a:tab algn="l" pos="8661240"/>
                <a:tab algn="l" pos="9448920"/>
                <a:tab algn="l" pos="10236240"/>
              </a:tabLst>
            </a:pPr>
            <a:r>
              <a:rPr b="0" lang="en-US" sz="1000" strike="noStrike" u="none">
                <a:solidFill>
                  <a:srgbClr val="000000"/>
                </a:solidFill>
                <a:effectLst/>
                <a:uFillTx/>
                <a:latin typeface="Arial"/>
              </a:rPr>
              <a:t>BB-</a:t>
            </a:r>
            <a:endParaRPr b="0" lang="en-US" sz="1000" strike="noStrike" u="none">
              <a:solidFill>
                <a:srgbClr val="000000"/>
              </a:solidFill>
              <a:effectLst/>
              <a:uFillTx/>
              <a:latin typeface="Arial"/>
            </a:endParaRPr>
          </a:p>
        </p:txBody>
      </p:sp>
      <p:sp>
        <p:nvSpPr>
          <p:cNvPr id="1137" name=""/>
          <p:cNvSpPr/>
          <p:nvPr/>
        </p:nvSpPr>
        <p:spPr>
          <a:xfrm>
            <a:off x="133200" y="3436560"/>
            <a:ext cx="501840" cy="153000"/>
          </a:xfrm>
          <a:prstGeom prst="rect">
            <a:avLst/>
          </a:prstGeom>
          <a:noFill/>
          <a:ln w="0">
            <a:noFill/>
          </a:ln>
        </p:spPr>
        <p:style>
          <a:lnRef idx="0"/>
          <a:fillRef idx="0"/>
          <a:effectRef idx="0"/>
          <a:fontRef idx="minor"/>
        </p:style>
        <p:txBody>
          <a:bodyPr lIns="0" rIns="0" tIns="0" bIns="0" anchor="ctr">
            <a:spAutoFit/>
          </a:bodyPr>
          <a:p>
            <a:pPr>
              <a:tabLst>
                <a:tab algn="l" pos="0"/>
                <a:tab algn="l" pos="787320"/>
                <a:tab algn="l" pos="1574640"/>
                <a:tab algn="l" pos="2362320"/>
                <a:tab algn="l" pos="3149640"/>
                <a:tab algn="l" pos="3936960"/>
                <a:tab algn="l" pos="4724280"/>
                <a:tab algn="l" pos="5511960"/>
                <a:tab algn="l" pos="6299280"/>
                <a:tab algn="l" pos="7086600"/>
                <a:tab algn="l" pos="7873920"/>
                <a:tab algn="l" pos="8661240"/>
                <a:tab algn="l" pos="9448920"/>
                <a:tab algn="l" pos="10236240"/>
              </a:tabLst>
            </a:pPr>
            <a:r>
              <a:rPr b="0" lang="en-US" sz="1000" strike="noStrike" u="none">
                <a:solidFill>
                  <a:srgbClr val="000000"/>
                </a:solidFill>
                <a:effectLst/>
                <a:uFillTx/>
                <a:latin typeface="Arial"/>
              </a:rPr>
              <a:t>B+</a:t>
            </a:r>
            <a:endParaRPr b="0" lang="en-US" sz="1000" strike="noStrike" u="none">
              <a:solidFill>
                <a:srgbClr val="000000"/>
              </a:solidFill>
              <a:effectLst/>
              <a:uFillTx/>
              <a:latin typeface="Arial"/>
            </a:endParaRPr>
          </a:p>
        </p:txBody>
      </p:sp>
      <p:sp>
        <p:nvSpPr>
          <p:cNvPr id="1138" name=""/>
          <p:cNvSpPr/>
          <p:nvPr/>
        </p:nvSpPr>
        <p:spPr>
          <a:xfrm>
            <a:off x="133200" y="3627360"/>
            <a:ext cx="501840" cy="153000"/>
          </a:xfrm>
          <a:prstGeom prst="rect">
            <a:avLst/>
          </a:prstGeom>
          <a:noFill/>
          <a:ln w="0">
            <a:noFill/>
          </a:ln>
        </p:spPr>
        <p:style>
          <a:lnRef idx="0"/>
          <a:fillRef idx="0"/>
          <a:effectRef idx="0"/>
          <a:fontRef idx="minor"/>
        </p:style>
        <p:txBody>
          <a:bodyPr lIns="0" rIns="0" tIns="0" bIns="0" anchor="ctr">
            <a:spAutoFit/>
          </a:bodyPr>
          <a:p>
            <a:pPr>
              <a:tabLst>
                <a:tab algn="l" pos="0"/>
                <a:tab algn="l" pos="787320"/>
                <a:tab algn="l" pos="1574640"/>
                <a:tab algn="l" pos="2362320"/>
                <a:tab algn="l" pos="3149640"/>
                <a:tab algn="l" pos="3936960"/>
                <a:tab algn="l" pos="4724280"/>
                <a:tab algn="l" pos="5511960"/>
                <a:tab algn="l" pos="6299280"/>
                <a:tab algn="l" pos="7086600"/>
                <a:tab algn="l" pos="7873920"/>
                <a:tab algn="l" pos="8661240"/>
                <a:tab algn="l" pos="9448920"/>
                <a:tab algn="l" pos="10236240"/>
              </a:tabLst>
            </a:pPr>
            <a:r>
              <a:rPr b="0" lang="en-US" sz="1000" strike="noStrike" u="none">
                <a:solidFill>
                  <a:srgbClr val="000000"/>
                </a:solidFill>
                <a:effectLst/>
                <a:uFillTx/>
                <a:latin typeface="Arial"/>
              </a:rPr>
              <a:t>B</a:t>
            </a:r>
            <a:endParaRPr b="0" lang="en-US" sz="1000" strike="noStrike" u="none">
              <a:solidFill>
                <a:srgbClr val="000000"/>
              </a:solidFill>
              <a:effectLst/>
              <a:uFillTx/>
              <a:latin typeface="Arial"/>
            </a:endParaRPr>
          </a:p>
        </p:txBody>
      </p:sp>
      <p:sp>
        <p:nvSpPr>
          <p:cNvPr id="1139" name=""/>
          <p:cNvSpPr/>
          <p:nvPr/>
        </p:nvSpPr>
        <p:spPr>
          <a:xfrm>
            <a:off x="133200" y="3808080"/>
            <a:ext cx="501840" cy="153000"/>
          </a:xfrm>
          <a:prstGeom prst="rect">
            <a:avLst/>
          </a:prstGeom>
          <a:noFill/>
          <a:ln w="0">
            <a:noFill/>
          </a:ln>
        </p:spPr>
        <p:style>
          <a:lnRef idx="0"/>
          <a:fillRef idx="0"/>
          <a:effectRef idx="0"/>
          <a:fontRef idx="minor"/>
        </p:style>
        <p:txBody>
          <a:bodyPr lIns="0" rIns="0" tIns="0" bIns="0" anchor="ctr">
            <a:spAutoFit/>
          </a:bodyPr>
          <a:p>
            <a:pPr>
              <a:tabLst>
                <a:tab algn="l" pos="0"/>
                <a:tab algn="l" pos="787320"/>
                <a:tab algn="l" pos="1574640"/>
                <a:tab algn="l" pos="2362320"/>
                <a:tab algn="l" pos="3149640"/>
                <a:tab algn="l" pos="3936960"/>
                <a:tab algn="l" pos="4724280"/>
                <a:tab algn="l" pos="5511960"/>
                <a:tab algn="l" pos="6299280"/>
                <a:tab algn="l" pos="7086600"/>
                <a:tab algn="l" pos="7873920"/>
                <a:tab algn="l" pos="8661240"/>
                <a:tab algn="l" pos="9448920"/>
                <a:tab algn="l" pos="10236240"/>
              </a:tabLst>
            </a:pPr>
            <a:r>
              <a:rPr b="0" lang="en-US" sz="1000" strike="noStrike" u="none">
                <a:solidFill>
                  <a:srgbClr val="000000"/>
                </a:solidFill>
                <a:effectLst/>
                <a:uFillTx/>
                <a:latin typeface="Arial"/>
              </a:rPr>
              <a:t>B-</a:t>
            </a:r>
            <a:endParaRPr b="0" lang="en-US" sz="1000" strike="noStrike" u="none">
              <a:solidFill>
                <a:srgbClr val="000000"/>
              </a:solidFill>
              <a:effectLst/>
              <a:uFillTx/>
              <a:latin typeface="Arial"/>
            </a:endParaRPr>
          </a:p>
        </p:txBody>
      </p:sp>
      <p:sp>
        <p:nvSpPr>
          <p:cNvPr id="1140" name=""/>
          <p:cNvSpPr/>
          <p:nvPr/>
        </p:nvSpPr>
        <p:spPr>
          <a:xfrm>
            <a:off x="133200" y="3989160"/>
            <a:ext cx="501840" cy="153000"/>
          </a:xfrm>
          <a:prstGeom prst="rect">
            <a:avLst/>
          </a:prstGeom>
          <a:noFill/>
          <a:ln w="0">
            <a:noFill/>
          </a:ln>
        </p:spPr>
        <p:style>
          <a:lnRef idx="0"/>
          <a:fillRef idx="0"/>
          <a:effectRef idx="0"/>
          <a:fontRef idx="minor"/>
        </p:style>
        <p:txBody>
          <a:bodyPr lIns="0" rIns="0" tIns="0" bIns="0" anchor="ctr">
            <a:spAutoFit/>
          </a:bodyPr>
          <a:p>
            <a:pPr>
              <a:tabLst>
                <a:tab algn="l" pos="0"/>
                <a:tab algn="l" pos="787320"/>
                <a:tab algn="l" pos="1574640"/>
                <a:tab algn="l" pos="2362320"/>
                <a:tab algn="l" pos="3149640"/>
                <a:tab algn="l" pos="3936960"/>
                <a:tab algn="l" pos="4724280"/>
                <a:tab algn="l" pos="5511960"/>
                <a:tab algn="l" pos="6299280"/>
                <a:tab algn="l" pos="7086600"/>
                <a:tab algn="l" pos="7873920"/>
                <a:tab algn="l" pos="8661240"/>
                <a:tab algn="l" pos="9448920"/>
                <a:tab algn="l" pos="10236240"/>
              </a:tabLst>
            </a:pPr>
            <a:r>
              <a:rPr b="0" lang="en-US" sz="1000" strike="noStrike" u="none">
                <a:solidFill>
                  <a:srgbClr val="000000"/>
                </a:solidFill>
                <a:effectLst/>
                <a:uFillTx/>
                <a:latin typeface="Arial"/>
              </a:rPr>
              <a:t>CCC+</a:t>
            </a:r>
            <a:endParaRPr b="0" lang="en-US" sz="1000" strike="noStrike" u="none">
              <a:solidFill>
                <a:srgbClr val="000000"/>
              </a:solidFill>
              <a:effectLst/>
              <a:uFillTx/>
              <a:latin typeface="Arial"/>
            </a:endParaRPr>
          </a:p>
        </p:txBody>
      </p:sp>
      <p:sp>
        <p:nvSpPr>
          <p:cNvPr id="1141" name=""/>
          <p:cNvSpPr/>
          <p:nvPr/>
        </p:nvSpPr>
        <p:spPr>
          <a:xfrm>
            <a:off x="133200" y="4160520"/>
            <a:ext cx="501840" cy="153000"/>
          </a:xfrm>
          <a:prstGeom prst="rect">
            <a:avLst/>
          </a:prstGeom>
          <a:noFill/>
          <a:ln w="0">
            <a:noFill/>
          </a:ln>
        </p:spPr>
        <p:style>
          <a:lnRef idx="0"/>
          <a:fillRef idx="0"/>
          <a:effectRef idx="0"/>
          <a:fontRef idx="minor"/>
        </p:style>
        <p:txBody>
          <a:bodyPr lIns="0" rIns="0" tIns="0" bIns="0" anchor="ctr">
            <a:spAutoFit/>
          </a:bodyPr>
          <a:p>
            <a:pPr>
              <a:tabLst>
                <a:tab algn="l" pos="0"/>
                <a:tab algn="l" pos="787320"/>
                <a:tab algn="l" pos="1574640"/>
                <a:tab algn="l" pos="2362320"/>
                <a:tab algn="l" pos="3149640"/>
                <a:tab algn="l" pos="3936960"/>
                <a:tab algn="l" pos="4724280"/>
                <a:tab algn="l" pos="5511960"/>
                <a:tab algn="l" pos="6299280"/>
                <a:tab algn="l" pos="7086600"/>
                <a:tab algn="l" pos="7873920"/>
                <a:tab algn="l" pos="8661240"/>
                <a:tab algn="l" pos="9448920"/>
                <a:tab algn="l" pos="10236240"/>
              </a:tabLst>
            </a:pPr>
            <a:r>
              <a:rPr b="0" lang="en-US" sz="1000" strike="noStrike" u="none">
                <a:solidFill>
                  <a:srgbClr val="000000"/>
                </a:solidFill>
                <a:effectLst/>
                <a:uFillTx/>
                <a:latin typeface="Arial"/>
              </a:rPr>
              <a:t>CCC</a:t>
            </a:r>
            <a:endParaRPr b="0" lang="en-US" sz="1000" strike="noStrike" u="none">
              <a:solidFill>
                <a:srgbClr val="000000"/>
              </a:solidFill>
              <a:effectLst/>
              <a:uFillTx/>
              <a:latin typeface="Arial"/>
            </a:endParaRPr>
          </a:p>
        </p:txBody>
      </p:sp>
      <p:sp>
        <p:nvSpPr>
          <p:cNvPr id="1142" name=""/>
          <p:cNvSpPr/>
          <p:nvPr/>
        </p:nvSpPr>
        <p:spPr>
          <a:xfrm>
            <a:off x="133200" y="4350960"/>
            <a:ext cx="501840" cy="153000"/>
          </a:xfrm>
          <a:prstGeom prst="rect">
            <a:avLst/>
          </a:prstGeom>
          <a:noFill/>
          <a:ln w="0">
            <a:noFill/>
          </a:ln>
        </p:spPr>
        <p:style>
          <a:lnRef idx="0"/>
          <a:fillRef idx="0"/>
          <a:effectRef idx="0"/>
          <a:fontRef idx="minor"/>
        </p:style>
        <p:txBody>
          <a:bodyPr lIns="0" rIns="0" tIns="0" bIns="0" anchor="ctr">
            <a:spAutoFit/>
          </a:bodyPr>
          <a:p>
            <a:pPr>
              <a:tabLst>
                <a:tab algn="l" pos="0"/>
                <a:tab algn="l" pos="787320"/>
                <a:tab algn="l" pos="1574640"/>
                <a:tab algn="l" pos="2362320"/>
                <a:tab algn="l" pos="3149640"/>
                <a:tab algn="l" pos="3936960"/>
                <a:tab algn="l" pos="4724280"/>
                <a:tab algn="l" pos="5511960"/>
                <a:tab algn="l" pos="6299280"/>
                <a:tab algn="l" pos="7086600"/>
                <a:tab algn="l" pos="7873920"/>
                <a:tab algn="l" pos="8661240"/>
                <a:tab algn="l" pos="9448920"/>
                <a:tab algn="l" pos="10236240"/>
              </a:tabLst>
            </a:pPr>
            <a:r>
              <a:rPr b="0" lang="en-US" sz="1000" strike="noStrike" u="none">
                <a:solidFill>
                  <a:srgbClr val="000000"/>
                </a:solidFill>
                <a:effectLst/>
                <a:uFillTx/>
                <a:latin typeface="Arial"/>
              </a:rPr>
              <a:t>CCC-</a:t>
            </a:r>
            <a:endParaRPr b="0" lang="en-US" sz="1000" strike="noStrike" u="none">
              <a:solidFill>
                <a:srgbClr val="000000"/>
              </a:solidFill>
              <a:effectLst/>
              <a:uFillTx/>
              <a:latin typeface="Arial"/>
            </a:endParaRPr>
          </a:p>
        </p:txBody>
      </p:sp>
      <p:sp>
        <p:nvSpPr>
          <p:cNvPr id="1143" name=""/>
          <p:cNvSpPr/>
          <p:nvPr/>
        </p:nvSpPr>
        <p:spPr>
          <a:xfrm>
            <a:off x="133200" y="4532040"/>
            <a:ext cx="501840" cy="153000"/>
          </a:xfrm>
          <a:prstGeom prst="rect">
            <a:avLst/>
          </a:prstGeom>
          <a:noFill/>
          <a:ln w="0">
            <a:noFill/>
          </a:ln>
        </p:spPr>
        <p:style>
          <a:lnRef idx="0"/>
          <a:fillRef idx="0"/>
          <a:effectRef idx="0"/>
          <a:fontRef idx="minor"/>
        </p:style>
        <p:txBody>
          <a:bodyPr lIns="0" rIns="0" tIns="0" bIns="0" anchor="ctr">
            <a:spAutoFit/>
          </a:bodyPr>
          <a:p>
            <a:pPr>
              <a:tabLst>
                <a:tab algn="l" pos="0"/>
                <a:tab algn="l" pos="787320"/>
                <a:tab algn="l" pos="1574640"/>
                <a:tab algn="l" pos="2362320"/>
                <a:tab algn="l" pos="3149640"/>
                <a:tab algn="l" pos="3936960"/>
                <a:tab algn="l" pos="4724280"/>
                <a:tab algn="l" pos="5511960"/>
                <a:tab algn="l" pos="6299280"/>
                <a:tab algn="l" pos="7086600"/>
                <a:tab algn="l" pos="7873920"/>
                <a:tab algn="l" pos="8661240"/>
                <a:tab algn="l" pos="9448920"/>
                <a:tab algn="l" pos="10236240"/>
              </a:tabLst>
            </a:pPr>
            <a:r>
              <a:rPr b="0" lang="en-US" sz="1000" strike="noStrike" u="none">
                <a:solidFill>
                  <a:srgbClr val="000000"/>
                </a:solidFill>
                <a:effectLst/>
                <a:uFillTx/>
                <a:latin typeface="Arial"/>
              </a:rPr>
              <a:t>CC+</a:t>
            </a:r>
            <a:endParaRPr b="0" lang="en-US" sz="1000" strike="noStrike" u="none">
              <a:solidFill>
                <a:srgbClr val="000000"/>
              </a:solidFill>
              <a:effectLst/>
              <a:uFillTx/>
              <a:latin typeface="Arial"/>
            </a:endParaRPr>
          </a:p>
        </p:txBody>
      </p:sp>
      <p:sp>
        <p:nvSpPr>
          <p:cNvPr id="1144" name=""/>
          <p:cNvSpPr/>
          <p:nvPr/>
        </p:nvSpPr>
        <p:spPr>
          <a:xfrm>
            <a:off x="133200" y="4703400"/>
            <a:ext cx="501840" cy="153000"/>
          </a:xfrm>
          <a:prstGeom prst="rect">
            <a:avLst/>
          </a:prstGeom>
          <a:noFill/>
          <a:ln w="0">
            <a:noFill/>
          </a:ln>
        </p:spPr>
        <p:style>
          <a:lnRef idx="0"/>
          <a:fillRef idx="0"/>
          <a:effectRef idx="0"/>
          <a:fontRef idx="minor"/>
        </p:style>
        <p:txBody>
          <a:bodyPr lIns="0" rIns="0" tIns="0" bIns="0" anchor="ctr">
            <a:spAutoFit/>
          </a:bodyPr>
          <a:p>
            <a:pPr>
              <a:tabLst>
                <a:tab algn="l" pos="0"/>
                <a:tab algn="l" pos="787320"/>
                <a:tab algn="l" pos="1574640"/>
                <a:tab algn="l" pos="2362320"/>
                <a:tab algn="l" pos="3149640"/>
                <a:tab algn="l" pos="3936960"/>
                <a:tab algn="l" pos="4724280"/>
                <a:tab algn="l" pos="5511960"/>
                <a:tab algn="l" pos="6299280"/>
                <a:tab algn="l" pos="7086600"/>
                <a:tab algn="l" pos="7873920"/>
                <a:tab algn="l" pos="8661240"/>
                <a:tab algn="l" pos="9448920"/>
                <a:tab algn="l" pos="10236240"/>
              </a:tabLst>
            </a:pPr>
            <a:r>
              <a:rPr b="0" lang="en-US" sz="1000" strike="noStrike" u="none">
                <a:solidFill>
                  <a:srgbClr val="000000"/>
                </a:solidFill>
                <a:effectLst/>
                <a:uFillTx/>
                <a:latin typeface="Arial"/>
              </a:rPr>
              <a:t>CC</a:t>
            </a:r>
            <a:endParaRPr b="0" lang="en-US" sz="1000" strike="noStrike" u="none">
              <a:solidFill>
                <a:srgbClr val="000000"/>
              </a:solidFill>
              <a:effectLst/>
              <a:uFillTx/>
              <a:latin typeface="Arial"/>
            </a:endParaRPr>
          </a:p>
        </p:txBody>
      </p:sp>
      <p:sp>
        <p:nvSpPr>
          <p:cNvPr id="1145" name=""/>
          <p:cNvSpPr/>
          <p:nvPr/>
        </p:nvSpPr>
        <p:spPr>
          <a:xfrm>
            <a:off x="133200" y="4875120"/>
            <a:ext cx="501840" cy="153000"/>
          </a:xfrm>
          <a:prstGeom prst="rect">
            <a:avLst/>
          </a:prstGeom>
          <a:noFill/>
          <a:ln w="0">
            <a:noFill/>
          </a:ln>
        </p:spPr>
        <p:style>
          <a:lnRef idx="0"/>
          <a:fillRef idx="0"/>
          <a:effectRef idx="0"/>
          <a:fontRef idx="minor"/>
        </p:style>
        <p:txBody>
          <a:bodyPr lIns="0" rIns="0" tIns="0" bIns="0" anchor="ctr">
            <a:spAutoFit/>
          </a:bodyPr>
          <a:p>
            <a:pPr>
              <a:tabLst>
                <a:tab algn="l" pos="0"/>
                <a:tab algn="l" pos="787320"/>
                <a:tab algn="l" pos="1574640"/>
                <a:tab algn="l" pos="2362320"/>
                <a:tab algn="l" pos="3149640"/>
                <a:tab algn="l" pos="3936960"/>
                <a:tab algn="l" pos="4724280"/>
                <a:tab algn="l" pos="5511960"/>
                <a:tab algn="l" pos="6299280"/>
                <a:tab algn="l" pos="7086600"/>
                <a:tab algn="l" pos="7873920"/>
                <a:tab algn="l" pos="8661240"/>
                <a:tab algn="l" pos="9448920"/>
                <a:tab algn="l" pos="10236240"/>
              </a:tabLst>
            </a:pPr>
            <a:r>
              <a:rPr b="0" lang="en-US" sz="1000" strike="noStrike" u="none">
                <a:solidFill>
                  <a:srgbClr val="000000"/>
                </a:solidFill>
                <a:effectLst/>
                <a:uFillTx/>
                <a:latin typeface="Arial"/>
              </a:rPr>
              <a:t>CC-</a:t>
            </a:r>
            <a:endParaRPr b="0" lang="en-US" sz="1000" strike="noStrike" u="none">
              <a:solidFill>
                <a:srgbClr val="000000"/>
              </a:solidFill>
              <a:effectLst/>
              <a:uFillTx/>
              <a:latin typeface="Arial"/>
            </a:endParaRPr>
          </a:p>
        </p:txBody>
      </p:sp>
      <p:sp>
        <p:nvSpPr>
          <p:cNvPr id="1146" name=""/>
          <p:cNvSpPr/>
          <p:nvPr/>
        </p:nvSpPr>
        <p:spPr>
          <a:xfrm>
            <a:off x="133200" y="5046480"/>
            <a:ext cx="501840" cy="153000"/>
          </a:xfrm>
          <a:prstGeom prst="rect">
            <a:avLst/>
          </a:prstGeom>
          <a:noFill/>
          <a:ln w="0">
            <a:noFill/>
          </a:ln>
        </p:spPr>
        <p:style>
          <a:lnRef idx="0"/>
          <a:fillRef idx="0"/>
          <a:effectRef idx="0"/>
          <a:fontRef idx="minor"/>
        </p:style>
        <p:txBody>
          <a:bodyPr lIns="0" rIns="0" tIns="0" bIns="0" anchor="ctr">
            <a:spAutoFit/>
          </a:bodyPr>
          <a:p>
            <a:pPr>
              <a:tabLst>
                <a:tab algn="l" pos="0"/>
                <a:tab algn="l" pos="787320"/>
                <a:tab algn="l" pos="1574640"/>
                <a:tab algn="l" pos="2362320"/>
                <a:tab algn="l" pos="3149640"/>
                <a:tab algn="l" pos="3936960"/>
                <a:tab algn="l" pos="4724280"/>
                <a:tab algn="l" pos="5511960"/>
                <a:tab algn="l" pos="6299280"/>
                <a:tab algn="l" pos="7086600"/>
                <a:tab algn="l" pos="7873920"/>
                <a:tab algn="l" pos="8661240"/>
                <a:tab algn="l" pos="9448920"/>
                <a:tab algn="l" pos="10236240"/>
              </a:tabLst>
            </a:pPr>
            <a:r>
              <a:rPr b="0" lang="en-US" sz="1000" strike="noStrike" u="none">
                <a:solidFill>
                  <a:srgbClr val="000000"/>
                </a:solidFill>
                <a:effectLst/>
                <a:uFillTx/>
                <a:latin typeface="Arial"/>
              </a:rPr>
              <a:t>C+</a:t>
            </a:r>
            <a:endParaRPr b="0" lang="en-US" sz="1000" strike="noStrike" u="none">
              <a:solidFill>
                <a:srgbClr val="000000"/>
              </a:solidFill>
              <a:effectLst/>
              <a:uFillTx/>
              <a:latin typeface="Arial"/>
            </a:endParaRPr>
          </a:p>
        </p:txBody>
      </p:sp>
      <p:sp>
        <p:nvSpPr>
          <p:cNvPr id="1147" name=""/>
          <p:cNvSpPr/>
          <p:nvPr/>
        </p:nvSpPr>
        <p:spPr>
          <a:xfrm>
            <a:off x="133200" y="5236920"/>
            <a:ext cx="501840" cy="153000"/>
          </a:xfrm>
          <a:prstGeom prst="rect">
            <a:avLst/>
          </a:prstGeom>
          <a:noFill/>
          <a:ln w="0">
            <a:noFill/>
          </a:ln>
        </p:spPr>
        <p:style>
          <a:lnRef idx="0"/>
          <a:fillRef idx="0"/>
          <a:effectRef idx="0"/>
          <a:fontRef idx="minor"/>
        </p:style>
        <p:txBody>
          <a:bodyPr lIns="0" rIns="0" tIns="0" bIns="0" anchor="ctr">
            <a:spAutoFit/>
          </a:bodyPr>
          <a:p>
            <a:pPr>
              <a:tabLst>
                <a:tab algn="l" pos="0"/>
                <a:tab algn="l" pos="787320"/>
                <a:tab algn="l" pos="1574640"/>
                <a:tab algn="l" pos="2362320"/>
                <a:tab algn="l" pos="3149640"/>
                <a:tab algn="l" pos="3936960"/>
                <a:tab algn="l" pos="4724280"/>
                <a:tab algn="l" pos="5511960"/>
                <a:tab algn="l" pos="6299280"/>
                <a:tab algn="l" pos="7086600"/>
                <a:tab algn="l" pos="7873920"/>
                <a:tab algn="l" pos="8661240"/>
                <a:tab algn="l" pos="9448920"/>
                <a:tab algn="l" pos="10236240"/>
              </a:tabLst>
            </a:pPr>
            <a:r>
              <a:rPr b="0" lang="en-US" sz="1000" strike="noStrike" u="none">
                <a:solidFill>
                  <a:srgbClr val="000000"/>
                </a:solidFill>
                <a:effectLst/>
                <a:uFillTx/>
                <a:latin typeface="Arial"/>
              </a:rPr>
              <a:t>C</a:t>
            </a:r>
            <a:endParaRPr b="0" lang="en-US" sz="1000" strike="noStrike" u="none">
              <a:solidFill>
                <a:srgbClr val="000000"/>
              </a:solidFill>
              <a:effectLst/>
              <a:uFillTx/>
              <a:latin typeface="Arial"/>
            </a:endParaRPr>
          </a:p>
        </p:txBody>
      </p:sp>
      <p:sp>
        <p:nvSpPr>
          <p:cNvPr id="1148" name=""/>
          <p:cNvSpPr/>
          <p:nvPr/>
        </p:nvSpPr>
        <p:spPr>
          <a:xfrm>
            <a:off x="133200" y="5389200"/>
            <a:ext cx="501840" cy="153000"/>
          </a:xfrm>
          <a:prstGeom prst="rect">
            <a:avLst/>
          </a:prstGeom>
          <a:noFill/>
          <a:ln w="0">
            <a:noFill/>
          </a:ln>
        </p:spPr>
        <p:style>
          <a:lnRef idx="0"/>
          <a:fillRef idx="0"/>
          <a:effectRef idx="0"/>
          <a:fontRef idx="minor"/>
        </p:style>
        <p:txBody>
          <a:bodyPr lIns="0" rIns="0" tIns="0" bIns="0" anchor="ctr">
            <a:spAutoFit/>
          </a:bodyPr>
          <a:p>
            <a:pPr>
              <a:tabLst>
                <a:tab algn="l" pos="0"/>
                <a:tab algn="l" pos="787320"/>
                <a:tab algn="l" pos="1574640"/>
                <a:tab algn="l" pos="2362320"/>
                <a:tab algn="l" pos="3149640"/>
                <a:tab algn="l" pos="3936960"/>
                <a:tab algn="l" pos="4724280"/>
                <a:tab algn="l" pos="5511960"/>
                <a:tab algn="l" pos="6299280"/>
                <a:tab algn="l" pos="7086600"/>
                <a:tab algn="l" pos="7873920"/>
                <a:tab algn="l" pos="8661240"/>
                <a:tab algn="l" pos="9448920"/>
                <a:tab algn="l" pos="10236240"/>
              </a:tabLst>
            </a:pPr>
            <a:r>
              <a:rPr b="0" lang="en-US" sz="1000" strike="noStrike" u="none">
                <a:solidFill>
                  <a:srgbClr val="000000"/>
                </a:solidFill>
                <a:effectLst/>
                <a:uFillTx/>
                <a:latin typeface="Arial"/>
              </a:rPr>
              <a:t>C-</a:t>
            </a:r>
            <a:endParaRPr b="0" lang="en-US" sz="1000" strike="noStrike" u="none">
              <a:solidFill>
                <a:srgbClr val="000000"/>
              </a:solidFill>
              <a:effectLst/>
              <a:uFillTx/>
              <a:latin typeface="Arial"/>
            </a:endParaRPr>
          </a:p>
        </p:txBody>
      </p:sp>
      <p:sp>
        <p:nvSpPr>
          <p:cNvPr id="1149" name=""/>
          <p:cNvSpPr/>
          <p:nvPr/>
        </p:nvSpPr>
        <p:spPr>
          <a:xfrm>
            <a:off x="5195880" y="1214280"/>
            <a:ext cx="260280" cy="1281240"/>
          </a:xfrm>
          <a:prstGeom prst="rect">
            <a:avLst/>
          </a:prstGeom>
          <a:noFill/>
          <a:ln w="0">
            <a:noFill/>
          </a:ln>
        </p:spPr>
        <p:style>
          <a:lnRef idx="0"/>
          <a:fillRef idx="0"/>
          <a:effectRef idx="0"/>
          <a:fontRef idx="minor"/>
        </p:style>
        <p:txBody>
          <a:bodyPr lIns="0" rIns="0" tIns="0" bIns="0" anchor="t">
            <a:spAutoFit/>
          </a:bodyPr>
          <a:p>
            <a:pPr algn="r">
              <a:tabLst>
                <a:tab algn="l" pos="0"/>
                <a:tab algn="l" pos="787320"/>
                <a:tab algn="l" pos="1574640"/>
                <a:tab algn="l" pos="2362320"/>
                <a:tab algn="l" pos="3149640"/>
                <a:tab algn="l" pos="3936960"/>
                <a:tab algn="l" pos="4724280"/>
                <a:tab algn="l" pos="5511960"/>
                <a:tab algn="l" pos="6299280"/>
                <a:tab algn="l" pos="7086600"/>
                <a:tab algn="l" pos="7873920"/>
                <a:tab algn="l" pos="8661240"/>
                <a:tab algn="l" pos="9448920"/>
                <a:tab algn="l" pos="10236240"/>
              </a:tabLst>
            </a:pPr>
            <a:r>
              <a:rPr b="0" lang="en-US" sz="1400" strike="noStrike" u="none">
                <a:solidFill>
                  <a:srgbClr val="000000"/>
                </a:solidFill>
                <a:effectLst/>
                <a:uFillTx/>
                <a:latin typeface="Arial"/>
              </a:rPr>
              <a:t>1.</a:t>
            </a:r>
            <a:endParaRPr b="0" lang="en-US" sz="1400" strike="noStrike" u="none">
              <a:solidFill>
                <a:srgbClr val="000000"/>
              </a:solidFill>
              <a:effectLst/>
              <a:uFillTx/>
              <a:latin typeface="Arial"/>
            </a:endParaRPr>
          </a:p>
          <a:p>
            <a:pPr algn="r">
              <a:tabLst>
                <a:tab algn="l" pos="0"/>
                <a:tab algn="l" pos="787320"/>
                <a:tab algn="l" pos="1574640"/>
                <a:tab algn="l" pos="2362320"/>
                <a:tab algn="l" pos="3149640"/>
                <a:tab algn="l" pos="3936960"/>
                <a:tab algn="l" pos="4724280"/>
                <a:tab algn="l" pos="5511960"/>
                <a:tab algn="l" pos="6299280"/>
                <a:tab algn="l" pos="7086600"/>
                <a:tab algn="l" pos="7873920"/>
                <a:tab algn="l" pos="8661240"/>
                <a:tab algn="l" pos="9448920"/>
                <a:tab algn="l" pos="10236240"/>
              </a:tabLst>
            </a:pPr>
            <a:r>
              <a:rPr b="0" lang="en-US" sz="1400" strike="noStrike" u="none">
                <a:solidFill>
                  <a:srgbClr val="000000"/>
                </a:solidFill>
                <a:effectLst/>
                <a:uFillTx/>
                <a:latin typeface="Arial"/>
              </a:rPr>
              <a:t>2.</a:t>
            </a:r>
            <a:endParaRPr b="0" lang="en-US" sz="1400" strike="noStrike" u="none">
              <a:solidFill>
                <a:srgbClr val="000000"/>
              </a:solidFill>
              <a:effectLst/>
              <a:uFillTx/>
              <a:latin typeface="Arial"/>
            </a:endParaRPr>
          </a:p>
          <a:p>
            <a:pPr algn="r">
              <a:tabLst>
                <a:tab algn="l" pos="0"/>
                <a:tab algn="l" pos="787320"/>
                <a:tab algn="l" pos="1574640"/>
                <a:tab algn="l" pos="2362320"/>
                <a:tab algn="l" pos="3149640"/>
                <a:tab algn="l" pos="3936960"/>
                <a:tab algn="l" pos="4724280"/>
                <a:tab algn="l" pos="5511960"/>
                <a:tab algn="l" pos="6299280"/>
                <a:tab algn="l" pos="7086600"/>
                <a:tab algn="l" pos="7873920"/>
                <a:tab algn="l" pos="8661240"/>
                <a:tab algn="l" pos="9448920"/>
                <a:tab algn="l" pos="10236240"/>
              </a:tabLst>
            </a:pPr>
            <a:r>
              <a:rPr b="0" lang="en-US" sz="1400" strike="noStrike" u="none">
                <a:solidFill>
                  <a:srgbClr val="000000"/>
                </a:solidFill>
                <a:effectLst/>
                <a:uFillTx/>
                <a:latin typeface="Arial"/>
              </a:rPr>
              <a:t>3.</a:t>
            </a:r>
            <a:endParaRPr b="0" lang="en-US" sz="1400" strike="noStrike" u="none">
              <a:solidFill>
                <a:srgbClr val="000000"/>
              </a:solidFill>
              <a:effectLst/>
              <a:uFillTx/>
              <a:latin typeface="Arial"/>
            </a:endParaRPr>
          </a:p>
          <a:p>
            <a:pPr algn="r">
              <a:tabLst>
                <a:tab algn="l" pos="0"/>
                <a:tab algn="l" pos="787320"/>
                <a:tab algn="l" pos="1574640"/>
                <a:tab algn="l" pos="2362320"/>
                <a:tab algn="l" pos="3149640"/>
                <a:tab algn="l" pos="3936960"/>
                <a:tab algn="l" pos="4724280"/>
                <a:tab algn="l" pos="5511960"/>
                <a:tab algn="l" pos="6299280"/>
                <a:tab algn="l" pos="7086600"/>
                <a:tab algn="l" pos="7873920"/>
                <a:tab algn="l" pos="8661240"/>
                <a:tab algn="l" pos="9448920"/>
                <a:tab algn="l" pos="10236240"/>
              </a:tabLst>
            </a:pPr>
            <a:r>
              <a:rPr b="0" lang="en-US" sz="1400" strike="noStrike" u="none">
                <a:solidFill>
                  <a:srgbClr val="000000"/>
                </a:solidFill>
                <a:effectLst/>
                <a:uFillTx/>
                <a:latin typeface="Arial"/>
              </a:rPr>
              <a:t>4.</a:t>
            </a:r>
            <a:endParaRPr b="0" lang="en-US" sz="1400" strike="noStrike" u="none">
              <a:solidFill>
                <a:srgbClr val="000000"/>
              </a:solidFill>
              <a:effectLst/>
              <a:uFillTx/>
              <a:latin typeface="Arial"/>
            </a:endParaRPr>
          </a:p>
          <a:p>
            <a:pPr algn="r">
              <a:tabLst>
                <a:tab algn="l" pos="0"/>
                <a:tab algn="l" pos="787320"/>
                <a:tab algn="l" pos="1574640"/>
                <a:tab algn="l" pos="2362320"/>
                <a:tab algn="l" pos="3149640"/>
                <a:tab algn="l" pos="3936960"/>
                <a:tab algn="l" pos="4724280"/>
                <a:tab algn="l" pos="5511960"/>
                <a:tab algn="l" pos="6299280"/>
                <a:tab algn="l" pos="7086600"/>
                <a:tab algn="l" pos="7873920"/>
                <a:tab algn="l" pos="8661240"/>
                <a:tab algn="l" pos="9448920"/>
                <a:tab algn="l" pos="10236240"/>
              </a:tabLst>
            </a:pPr>
            <a:r>
              <a:rPr b="0" lang="en-US" sz="1400" strike="noStrike" u="none">
                <a:solidFill>
                  <a:srgbClr val="000000"/>
                </a:solidFill>
                <a:effectLst/>
                <a:uFillTx/>
                <a:latin typeface="Arial"/>
              </a:rPr>
              <a:t>5.</a:t>
            </a:r>
            <a:endParaRPr b="0" lang="en-US" sz="1400" strike="noStrike" u="none">
              <a:solidFill>
                <a:srgbClr val="000000"/>
              </a:solidFill>
              <a:effectLst/>
              <a:uFillTx/>
              <a:latin typeface="Arial"/>
            </a:endParaRPr>
          </a:p>
          <a:p>
            <a:pPr algn="r">
              <a:tabLst>
                <a:tab algn="l" pos="0"/>
                <a:tab algn="l" pos="787320"/>
                <a:tab algn="l" pos="1574640"/>
                <a:tab algn="l" pos="2362320"/>
                <a:tab algn="l" pos="3149640"/>
                <a:tab algn="l" pos="3936960"/>
                <a:tab algn="l" pos="4724280"/>
                <a:tab algn="l" pos="5511960"/>
                <a:tab algn="l" pos="6299280"/>
                <a:tab algn="l" pos="7086600"/>
                <a:tab algn="l" pos="7873920"/>
                <a:tab algn="l" pos="8661240"/>
                <a:tab algn="l" pos="9448920"/>
                <a:tab algn="l" pos="10236240"/>
              </a:tabLst>
            </a:pPr>
            <a:r>
              <a:rPr b="0" lang="en-US" sz="1400" strike="noStrike" u="none">
                <a:solidFill>
                  <a:srgbClr val="000000"/>
                </a:solidFill>
                <a:effectLst/>
                <a:uFillTx/>
                <a:latin typeface="Arial"/>
              </a:rPr>
              <a:t>6.</a:t>
            </a:r>
            <a:endParaRPr b="0" lang="en-US" sz="1400" strike="noStrike" u="none">
              <a:solidFill>
                <a:srgbClr val="000000"/>
              </a:solidFill>
              <a:effectLst/>
              <a:uFillTx/>
              <a:latin typeface="Arial"/>
            </a:endParaRPr>
          </a:p>
        </p:txBody>
      </p:sp>
      <p:sp>
        <p:nvSpPr>
          <p:cNvPr id="1150" name=""/>
          <p:cNvSpPr/>
          <p:nvPr/>
        </p:nvSpPr>
        <p:spPr>
          <a:xfrm>
            <a:off x="5697360" y="1214280"/>
            <a:ext cx="1509840" cy="1281240"/>
          </a:xfrm>
          <a:prstGeom prst="rect">
            <a:avLst/>
          </a:prstGeom>
          <a:noFill/>
          <a:ln w="0">
            <a:noFill/>
          </a:ln>
        </p:spPr>
        <p:style>
          <a:lnRef idx="0"/>
          <a:fillRef idx="0"/>
          <a:effectRef idx="0"/>
          <a:fontRef idx="minor"/>
        </p:style>
        <p:txBody>
          <a:bodyPr lIns="0" rIns="0" tIns="0" bIns="0" anchor="t">
            <a:spAutoFit/>
          </a:bodyPr>
          <a:p>
            <a:pPr>
              <a:tabLst>
                <a:tab algn="l" pos="0"/>
                <a:tab algn="l" pos="787320"/>
                <a:tab algn="l" pos="1574640"/>
                <a:tab algn="l" pos="2362320"/>
                <a:tab algn="l" pos="3149640"/>
                <a:tab algn="l" pos="3936960"/>
                <a:tab algn="l" pos="4724280"/>
                <a:tab algn="l" pos="5511960"/>
                <a:tab algn="l" pos="6299280"/>
                <a:tab algn="l" pos="7086600"/>
                <a:tab algn="l" pos="7873920"/>
                <a:tab algn="l" pos="8661240"/>
                <a:tab algn="l" pos="9448920"/>
                <a:tab algn="l" pos="10236240"/>
              </a:tabLst>
            </a:pPr>
            <a:r>
              <a:rPr b="0" lang="en-US" sz="1400" strike="noStrike" u="none">
                <a:solidFill>
                  <a:srgbClr val="000000"/>
                </a:solidFill>
                <a:effectLst/>
                <a:uFillTx/>
                <a:latin typeface="Arial"/>
              </a:rPr>
              <a:t>Exodus**</a:t>
            </a:r>
            <a:endParaRPr b="0" lang="en-US" sz="1400" strike="noStrike" u="none">
              <a:solidFill>
                <a:srgbClr val="000000"/>
              </a:solidFill>
              <a:effectLst/>
              <a:uFillTx/>
              <a:latin typeface="Arial"/>
            </a:endParaRPr>
          </a:p>
          <a:p>
            <a:pPr>
              <a:tabLst>
                <a:tab algn="l" pos="0"/>
                <a:tab algn="l" pos="787320"/>
                <a:tab algn="l" pos="1574640"/>
                <a:tab algn="l" pos="2362320"/>
                <a:tab algn="l" pos="3149640"/>
                <a:tab algn="l" pos="3936960"/>
                <a:tab algn="l" pos="4724280"/>
                <a:tab algn="l" pos="5511960"/>
                <a:tab algn="l" pos="6299280"/>
                <a:tab algn="l" pos="7086600"/>
                <a:tab algn="l" pos="7873920"/>
                <a:tab algn="l" pos="8661240"/>
                <a:tab algn="l" pos="9448920"/>
                <a:tab algn="l" pos="10236240"/>
              </a:tabLst>
            </a:pPr>
            <a:r>
              <a:rPr b="0" lang="en-US" sz="1400" strike="noStrike" u="none">
                <a:solidFill>
                  <a:srgbClr val="000000"/>
                </a:solidFill>
                <a:effectLst/>
                <a:uFillTx/>
                <a:latin typeface="Arial"/>
              </a:rPr>
              <a:t>Digital Island</a:t>
            </a:r>
            <a:endParaRPr b="0" lang="en-US" sz="1400" strike="noStrike" u="none">
              <a:solidFill>
                <a:srgbClr val="000000"/>
              </a:solidFill>
              <a:effectLst/>
              <a:uFillTx/>
              <a:latin typeface="Arial"/>
            </a:endParaRPr>
          </a:p>
          <a:p>
            <a:pPr>
              <a:tabLst>
                <a:tab algn="l" pos="0"/>
                <a:tab algn="l" pos="787320"/>
                <a:tab algn="l" pos="1574640"/>
                <a:tab algn="l" pos="2362320"/>
                <a:tab algn="l" pos="3149640"/>
                <a:tab algn="l" pos="3936960"/>
                <a:tab algn="l" pos="4724280"/>
                <a:tab algn="l" pos="5511960"/>
                <a:tab algn="l" pos="6299280"/>
                <a:tab algn="l" pos="7086600"/>
                <a:tab algn="l" pos="7873920"/>
                <a:tab algn="l" pos="8661240"/>
                <a:tab algn="l" pos="9448920"/>
                <a:tab algn="l" pos="10236240"/>
              </a:tabLst>
            </a:pPr>
            <a:r>
              <a:rPr b="0" lang="en-US" sz="1400" strike="noStrike" u="none">
                <a:solidFill>
                  <a:srgbClr val="000000"/>
                </a:solidFill>
                <a:effectLst/>
                <a:uFillTx/>
                <a:latin typeface="Arial"/>
              </a:rPr>
              <a:t>Interliant</a:t>
            </a:r>
            <a:endParaRPr b="0" lang="en-US" sz="1400" strike="noStrike" u="none">
              <a:solidFill>
                <a:srgbClr val="000000"/>
              </a:solidFill>
              <a:effectLst/>
              <a:uFillTx/>
              <a:latin typeface="Arial"/>
            </a:endParaRPr>
          </a:p>
          <a:p>
            <a:pPr>
              <a:tabLst>
                <a:tab algn="l" pos="0"/>
                <a:tab algn="l" pos="787320"/>
                <a:tab algn="l" pos="1574640"/>
                <a:tab algn="l" pos="2362320"/>
                <a:tab algn="l" pos="3149640"/>
                <a:tab algn="l" pos="3936960"/>
                <a:tab algn="l" pos="4724280"/>
                <a:tab algn="l" pos="5511960"/>
                <a:tab algn="l" pos="6299280"/>
                <a:tab algn="l" pos="7086600"/>
                <a:tab algn="l" pos="7873920"/>
                <a:tab algn="l" pos="8661240"/>
                <a:tab algn="l" pos="9448920"/>
                <a:tab algn="l" pos="10236240"/>
              </a:tabLst>
            </a:pPr>
            <a:r>
              <a:rPr b="0" lang="en-US" sz="1400" strike="noStrike" u="none">
                <a:solidFill>
                  <a:srgbClr val="000000"/>
                </a:solidFill>
                <a:effectLst/>
                <a:uFillTx/>
                <a:latin typeface="Arial"/>
              </a:rPr>
              <a:t>USI</a:t>
            </a:r>
            <a:endParaRPr b="0" lang="en-US" sz="1400" strike="noStrike" u="none">
              <a:solidFill>
                <a:srgbClr val="000000"/>
              </a:solidFill>
              <a:effectLst/>
              <a:uFillTx/>
              <a:latin typeface="Arial"/>
            </a:endParaRPr>
          </a:p>
          <a:p>
            <a:pPr>
              <a:tabLst>
                <a:tab algn="l" pos="0"/>
                <a:tab algn="l" pos="787320"/>
                <a:tab algn="l" pos="1574640"/>
                <a:tab algn="l" pos="2362320"/>
                <a:tab algn="l" pos="3149640"/>
                <a:tab algn="l" pos="3936960"/>
                <a:tab algn="l" pos="4724280"/>
                <a:tab algn="l" pos="5511960"/>
                <a:tab algn="l" pos="6299280"/>
                <a:tab algn="l" pos="7086600"/>
                <a:tab algn="l" pos="7873920"/>
                <a:tab algn="l" pos="8661240"/>
                <a:tab algn="l" pos="9448920"/>
                <a:tab algn="l" pos="10236240"/>
              </a:tabLst>
            </a:pPr>
            <a:r>
              <a:rPr b="0" lang="en-US" sz="1400" strike="noStrike" u="none">
                <a:solidFill>
                  <a:srgbClr val="000000"/>
                </a:solidFill>
                <a:effectLst/>
                <a:uFillTx/>
                <a:latin typeface="Arial"/>
              </a:rPr>
              <a:t>Globix</a:t>
            </a:r>
            <a:endParaRPr b="0" lang="en-US" sz="1400" strike="noStrike" u="none">
              <a:solidFill>
                <a:srgbClr val="000000"/>
              </a:solidFill>
              <a:effectLst/>
              <a:uFillTx/>
              <a:latin typeface="Arial"/>
            </a:endParaRPr>
          </a:p>
          <a:p>
            <a:pPr>
              <a:tabLst>
                <a:tab algn="l" pos="0"/>
                <a:tab algn="l" pos="787320"/>
                <a:tab algn="l" pos="1574640"/>
                <a:tab algn="l" pos="2362320"/>
                <a:tab algn="l" pos="3149640"/>
                <a:tab algn="l" pos="3936960"/>
                <a:tab algn="l" pos="4724280"/>
                <a:tab algn="l" pos="5511960"/>
                <a:tab algn="l" pos="6299280"/>
                <a:tab algn="l" pos="7086600"/>
                <a:tab algn="l" pos="7873920"/>
                <a:tab algn="l" pos="8661240"/>
                <a:tab algn="l" pos="9448920"/>
                <a:tab algn="l" pos="10236240"/>
              </a:tabLst>
            </a:pPr>
            <a:r>
              <a:rPr b="0" lang="en-US" sz="1400" strike="noStrike" u="none">
                <a:solidFill>
                  <a:srgbClr val="000000"/>
                </a:solidFill>
                <a:effectLst/>
                <a:uFillTx/>
                <a:latin typeface="Arial"/>
              </a:rPr>
              <a:t>Navisite</a:t>
            </a:r>
            <a:endParaRPr b="0" lang="en-US" sz="1400" strike="noStrike" u="none">
              <a:solidFill>
                <a:srgbClr val="000000"/>
              </a:solidFill>
              <a:effectLst/>
              <a:uFillTx/>
              <a:latin typeface="Arial"/>
            </a:endParaRPr>
          </a:p>
        </p:txBody>
      </p:sp>
      <p:sp>
        <p:nvSpPr>
          <p:cNvPr id="1151" name=""/>
          <p:cNvSpPr/>
          <p:nvPr/>
        </p:nvSpPr>
        <p:spPr>
          <a:xfrm>
            <a:off x="139680" y="1042920"/>
            <a:ext cx="681120" cy="244080"/>
          </a:xfrm>
          <a:prstGeom prst="rect">
            <a:avLst/>
          </a:prstGeom>
          <a:noFill/>
          <a:ln w="0">
            <a:noFill/>
          </a:ln>
        </p:spPr>
        <p:style>
          <a:lnRef idx="0"/>
          <a:fillRef idx="0"/>
          <a:effectRef idx="0"/>
          <a:fontRef idx="minor"/>
        </p:style>
        <p:txBody>
          <a:bodyPr lIns="0" rIns="0" tIns="0" bIns="0" anchor="t">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600" strike="noStrike" u="none">
                <a:solidFill>
                  <a:srgbClr val="000000"/>
                </a:solidFill>
                <a:effectLst/>
                <a:uFillTx/>
                <a:latin typeface="Arial"/>
              </a:rPr>
              <a:t>1</a:t>
            </a:r>
            <a:endParaRPr b="0" lang="en-US" sz="1600" strike="noStrike" u="none">
              <a:solidFill>
                <a:srgbClr val="000000"/>
              </a:solidFill>
              <a:effectLst/>
              <a:uFillTx/>
              <a:latin typeface="Arial"/>
            </a:endParaRPr>
          </a:p>
        </p:txBody>
      </p:sp>
      <p:sp>
        <p:nvSpPr>
          <p:cNvPr id="1152" name=""/>
          <p:cNvSpPr/>
          <p:nvPr/>
        </p:nvSpPr>
        <p:spPr>
          <a:xfrm>
            <a:off x="4334040" y="3770280"/>
            <a:ext cx="287280" cy="244080"/>
          </a:xfrm>
          <a:prstGeom prst="rect">
            <a:avLst/>
          </a:prstGeom>
          <a:noFill/>
          <a:ln w="0">
            <a:noFill/>
          </a:ln>
        </p:spPr>
        <p:style>
          <a:lnRef idx="0"/>
          <a:fillRef idx="0"/>
          <a:effectRef idx="0"/>
          <a:fontRef idx="minor"/>
        </p:style>
        <p:txBody>
          <a:bodyPr lIns="0" rIns="0" tIns="0" bIns="0" anchor="t">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1</a:t>
            </a:r>
            <a:endParaRPr b="0" lang="en-US" sz="1600" strike="noStrike" u="none">
              <a:solidFill>
                <a:srgbClr val="000000"/>
              </a:solidFill>
              <a:effectLst/>
              <a:uFillTx/>
              <a:latin typeface="Arial"/>
            </a:endParaRPr>
          </a:p>
        </p:txBody>
      </p:sp>
      <p:sp>
        <p:nvSpPr>
          <p:cNvPr id="1153" name=""/>
          <p:cNvSpPr/>
          <p:nvPr/>
        </p:nvSpPr>
        <p:spPr>
          <a:xfrm>
            <a:off x="1522440" y="3890880"/>
            <a:ext cx="287280" cy="244080"/>
          </a:xfrm>
          <a:prstGeom prst="rect">
            <a:avLst/>
          </a:prstGeom>
          <a:noFill/>
          <a:ln w="0">
            <a:noFill/>
          </a:ln>
        </p:spPr>
        <p:style>
          <a:lnRef idx="0"/>
          <a:fillRef idx="0"/>
          <a:effectRef idx="0"/>
          <a:fontRef idx="minor"/>
        </p:style>
        <p:txBody>
          <a:bodyPr lIns="0" rIns="0" tIns="0" bIns="0" anchor="t">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2</a:t>
            </a:r>
            <a:endParaRPr b="0" lang="en-US" sz="1600" strike="noStrike" u="none">
              <a:solidFill>
                <a:srgbClr val="000000"/>
              </a:solidFill>
              <a:effectLst/>
              <a:uFillTx/>
              <a:latin typeface="Arial"/>
            </a:endParaRPr>
          </a:p>
        </p:txBody>
      </p:sp>
      <p:sp>
        <p:nvSpPr>
          <p:cNvPr id="1154" name=""/>
          <p:cNvSpPr/>
          <p:nvPr/>
        </p:nvSpPr>
        <p:spPr>
          <a:xfrm>
            <a:off x="1317600" y="3571920"/>
            <a:ext cx="287280" cy="244080"/>
          </a:xfrm>
          <a:prstGeom prst="rect">
            <a:avLst/>
          </a:prstGeom>
          <a:noFill/>
          <a:ln w="0">
            <a:noFill/>
          </a:ln>
        </p:spPr>
        <p:style>
          <a:lnRef idx="0"/>
          <a:fillRef idx="0"/>
          <a:effectRef idx="0"/>
          <a:fontRef idx="minor"/>
        </p:style>
        <p:txBody>
          <a:bodyPr lIns="0" rIns="0" tIns="0" bIns="0" anchor="t">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3</a:t>
            </a:r>
            <a:endParaRPr b="0" lang="en-US" sz="1600" strike="noStrike" u="none">
              <a:solidFill>
                <a:srgbClr val="000000"/>
              </a:solidFill>
              <a:effectLst/>
              <a:uFillTx/>
              <a:latin typeface="Arial"/>
            </a:endParaRPr>
          </a:p>
        </p:txBody>
      </p:sp>
      <p:sp>
        <p:nvSpPr>
          <p:cNvPr id="1155" name=""/>
          <p:cNvSpPr/>
          <p:nvPr/>
        </p:nvSpPr>
        <p:spPr>
          <a:xfrm>
            <a:off x="826920" y="4054320"/>
            <a:ext cx="287640" cy="244080"/>
          </a:xfrm>
          <a:prstGeom prst="rect">
            <a:avLst/>
          </a:prstGeom>
          <a:noFill/>
          <a:ln w="0">
            <a:noFill/>
          </a:ln>
        </p:spPr>
        <p:style>
          <a:lnRef idx="0"/>
          <a:fillRef idx="0"/>
          <a:effectRef idx="0"/>
          <a:fontRef idx="minor"/>
        </p:style>
        <p:txBody>
          <a:bodyPr lIns="0" rIns="0" tIns="0" bIns="0" anchor="t">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4</a:t>
            </a:r>
            <a:endParaRPr b="0" lang="en-US" sz="1600" strike="noStrike" u="none">
              <a:solidFill>
                <a:srgbClr val="000000"/>
              </a:solidFill>
              <a:effectLst/>
              <a:uFillTx/>
              <a:latin typeface="Arial"/>
            </a:endParaRPr>
          </a:p>
        </p:txBody>
      </p:sp>
      <p:sp>
        <p:nvSpPr>
          <p:cNvPr id="1156" name=""/>
          <p:cNvSpPr/>
          <p:nvPr/>
        </p:nvSpPr>
        <p:spPr>
          <a:xfrm>
            <a:off x="1173240" y="4711680"/>
            <a:ext cx="287280" cy="244080"/>
          </a:xfrm>
          <a:prstGeom prst="rect">
            <a:avLst/>
          </a:prstGeom>
          <a:noFill/>
          <a:ln w="0">
            <a:noFill/>
          </a:ln>
        </p:spPr>
        <p:style>
          <a:lnRef idx="0"/>
          <a:fillRef idx="0"/>
          <a:effectRef idx="0"/>
          <a:fontRef idx="minor"/>
        </p:style>
        <p:txBody>
          <a:bodyPr lIns="0" rIns="0" tIns="0" bIns="0" anchor="t">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5</a:t>
            </a:r>
            <a:endParaRPr b="0" lang="en-US" sz="1600" strike="noStrike" u="none">
              <a:solidFill>
                <a:srgbClr val="000000"/>
              </a:solidFill>
              <a:effectLst/>
              <a:uFillTx/>
              <a:latin typeface="Arial"/>
            </a:endParaRPr>
          </a:p>
        </p:txBody>
      </p:sp>
      <p:sp>
        <p:nvSpPr>
          <p:cNvPr id="1157" name=""/>
          <p:cNvSpPr/>
          <p:nvPr/>
        </p:nvSpPr>
        <p:spPr>
          <a:xfrm>
            <a:off x="733320" y="3497400"/>
            <a:ext cx="287280" cy="244080"/>
          </a:xfrm>
          <a:prstGeom prst="rect">
            <a:avLst/>
          </a:prstGeom>
          <a:noFill/>
          <a:ln w="0">
            <a:noFill/>
          </a:ln>
        </p:spPr>
        <p:style>
          <a:lnRef idx="0"/>
          <a:fillRef idx="0"/>
          <a:effectRef idx="0"/>
          <a:fontRef idx="minor"/>
        </p:style>
        <p:txBody>
          <a:bodyPr lIns="0" rIns="0" tIns="0" bIns="0" anchor="t">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6</a:t>
            </a:r>
            <a:endParaRPr b="0" lang="en-US" sz="1600" strike="noStrike" u="none">
              <a:solidFill>
                <a:srgbClr val="000000"/>
              </a:solidFill>
              <a:effectLst/>
              <a:uFillTx/>
              <a:latin typeface="Arial"/>
            </a:endParaRPr>
          </a:p>
        </p:txBody>
      </p:sp>
      <p:sp>
        <p:nvSpPr>
          <p:cNvPr id="3" name="PlaceHolder 2"/>
          <p:cNvSpPr>
            <a:spLocks noGrp="1"/>
          </p:cNvSpPr>
          <p:nvPr>
            <p:ph type="sldNum" idx="2"/>
          </p:nvPr>
        </p:nvSpPr>
        <p:spPr/>
        <p:txBody>
          <a:bodyPr/>
          <a:p>
            <a:fld id="{4CB29FD6-BAAC-4862-9A09-E21DE06CA3B1}" type="slidenum">
              <a:t>37</a:t>
            </a:fld>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158" name="PlaceHolder 1"/>
          <p:cNvSpPr>
            <a:spLocks noGrp="1"/>
          </p:cNvSpPr>
          <p:nvPr>
            <p:ph type="title"/>
          </p:nvPr>
        </p:nvSpPr>
        <p:spPr>
          <a:xfrm>
            <a:off x="131400" y="229680"/>
            <a:ext cx="7738920" cy="289800"/>
          </a:xfrm>
          <a:prstGeom prst="rect">
            <a:avLst/>
          </a:prstGeom>
          <a:noFill/>
          <a:ln w="0">
            <a:noFill/>
          </a:ln>
        </p:spPr>
        <p:txBody>
          <a:bodyPr lIns="0" rIns="0" tIns="0" bIns="0" anchor="t">
            <a:spAutoFit/>
          </a:bodyPr>
          <a:p>
            <a:pPr indent="0">
              <a:buNone/>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900" strike="noStrike" u="none">
                <a:solidFill>
                  <a:srgbClr val="000000"/>
                </a:solidFill>
                <a:effectLst/>
                <a:uFillTx/>
                <a:latin typeface="Arial"/>
              </a:rPr>
              <a:t>XSP:  HOSTING SERVICE PROVIDER SEGMENT* </a:t>
            </a:r>
            <a:r>
              <a:rPr b="1" lang="en-US" sz="1600" strike="noStrike" u="none">
                <a:solidFill>
                  <a:srgbClr val="000000"/>
                </a:solidFill>
                <a:effectLst/>
                <a:uFillTx/>
                <a:latin typeface="Arial"/>
              </a:rPr>
              <a:t>(CONTINUED)</a:t>
            </a:r>
            <a:endParaRPr b="1" lang="en-US" sz="1600" strike="noStrike" u="none">
              <a:solidFill>
                <a:srgbClr val="000000"/>
              </a:solidFill>
              <a:effectLst/>
              <a:uFillTx/>
              <a:latin typeface="Arial"/>
            </a:endParaRPr>
          </a:p>
        </p:txBody>
      </p:sp>
      <p:sp>
        <p:nvSpPr>
          <p:cNvPr id="1159" name="McK Footnote"/>
          <p:cNvSpPr/>
          <p:nvPr/>
        </p:nvSpPr>
        <p:spPr>
          <a:xfrm>
            <a:off x="142920" y="5931000"/>
            <a:ext cx="8555040" cy="610920"/>
          </a:xfrm>
          <a:prstGeom prst="rect">
            <a:avLst/>
          </a:prstGeom>
          <a:noFill/>
          <a:ln w="0">
            <a:noFill/>
          </a:ln>
        </p:spPr>
        <p:style>
          <a:lnRef idx="0"/>
          <a:fillRef idx="0"/>
          <a:effectRef idx="0"/>
          <a:fontRef idx="minor"/>
        </p:style>
        <p:txBody>
          <a:bodyPr lIns="0" rIns="0" tIns="0" bIns="0" anchor="b">
            <a:spAutoFit/>
          </a:bodyPr>
          <a:p>
            <a:pPr marL="622440" indent="-622440">
              <a:tabLst>
                <a:tab algn="l" pos="0"/>
                <a:tab algn="r" pos="520560"/>
                <a:tab algn="l" pos="804960"/>
                <a:tab algn="l" pos="1609560"/>
                <a:tab algn="l" pos="2414520"/>
                <a:tab algn="l" pos="3219480"/>
                <a:tab algn="l" pos="4024440"/>
                <a:tab algn="l" pos="4829040"/>
                <a:tab algn="l" pos="5634000"/>
                <a:tab algn="l" pos="6438960"/>
                <a:tab algn="l" pos="7243920"/>
                <a:tab algn="l" pos="8048520"/>
                <a:tab algn="l" pos="8853480"/>
                <a:tab algn="l" pos="9658440"/>
                <a:tab algn="l" pos="10463040"/>
              </a:tabLst>
            </a:pPr>
            <a:r>
              <a:rPr b="0" lang="en-US" sz="1000" strike="noStrike" u="none">
                <a:solidFill>
                  <a:srgbClr val="000000"/>
                </a:solidFill>
                <a:effectLst/>
                <a:uFillTx/>
                <a:latin typeface="Arial"/>
              </a:rPr>
              <a:t>	</a:t>
            </a:r>
            <a:r>
              <a:rPr b="0" lang="en-US" sz="1000" strike="noStrike" u="none">
                <a:solidFill>
                  <a:srgbClr val="000000"/>
                </a:solidFill>
                <a:effectLst/>
                <a:uFillTx/>
                <a:latin typeface="Arial"/>
              </a:rPr>
              <a:t>*</a:t>
            </a:r>
            <a:r>
              <a:rPr b="0" lang="en-US" sz="1000" strike="noStrike" u="none">
                <a:solidFill>
                  <a:srgbClr val="000000"/>
                </a:solidFill>
                <a:effectLst/>
                <a:uFillTx/>
                <a:latin typeface="Arial"/>
              </a:rPr>
              <a:t>	</a:t>
            </a:r>
            <a:r>
              <a:rPr b="0" lang="en-US" sz="1000" strike="noStrike" u="none">
                <a:solidFill>
                  <a:srgbClr val="000000"/>
                </a:solidFill>
                <a:effectLst/>
                <a:uFillTx/>
                <a:latin typeface="Arial"/>
              </a:rPr>
              <a:t>Companies listed do not include carriers who operate large hosting centers (e.g., Genuity, Qwest, UUNet)</a:t>
            </a:r>
            <a:endParaRPr b="0" lang="en-US" sz="1000" strike="noStrike" u="none">
              <a:solidFill>
                <a:srgbClr val="000000"/>
              </a:solidFill>
              <a:effectLst/>
              <a:uFillTx/>
              <a:latin typeface="Arial"/>
            </a:endParaRPr>
          </a:p>
          <a:p>
            <a:pPr marL="622440" indent="-622440">
              <a:tabLst>
                <a:tab algn="l" pos="0"/>
                <a:tab algn="r" pos="520560"/>
                <a:tab algn="l" pos="804960"/>
                <a:tab algn="l" pos="1609560"/>
                <a:tab algn="l" pos="2414520"/>
                <a:tab algn="l" pos="3219480"/>
                <a:tab algn="l" pos="4024440"/>
                <a:tab algn="l" pos="4829040"/>
                <a:tab algn="l" pos="5634000"/>
                <a:tab algn="l" pos="6438960"/>
                <a:tab algn="l" pos="7243920"/>
                <a:tab algn="l" pos="8048520"/>
                <a:tab algn="l" pos="8853480"/>
                <a:tab algn="l" pos="9658440"/>
                <a:tab algn="l" pos="10463040"/>
              </a:tabLst>
            </a:pPr>
            <a:r>
              <a:rPr b="0" lang="en-US" sz="1000" strike="noStrike" u="none">
                <a:solidFill>
                  <a:srgbClr val="000000"/>
                </a:solidFill>
                <a:effectLst/>
                <a:uFillTx/>
                <a:latin typeface="Arial"/>
              </a:rPr>
              <a:t>	</a:t>
            </a:r>
            <a:r>
              <a:rPr b="0" lang="en-US" sz="1000" strike="noStrike" u="none">
                <a:solidFill>
                  <a:srgbClr val="000000"/>
                </a:solidFill>
                <a:effectLst/>
                <a:uFillTx/>
                <a:latin typeface="Arial"/>
              </a:rPr>
              <a:t>**</a:t>
            </a:r>
            <a:r>
              <a:rPr b="0" lang="en-US" sz="1000" strike="noStrike" u="none">
                <a:solidFill>
                  <a:srgbClr val="000000"/>
                </a:solidFill>
                <a:effectLst/>
                <a:uFillTx/>
                <a:latin typeface="Arial"/>
              </a:rPr>
              <a:t>	</a:t>
            </a:r>
            <a:r>
              <a:rPr b="0" lang="en-US" sz="1000" strike="noStrike" u="none">
                <a:solidFill>
                  <a:srgbClr val="000000"/>
                </a:solidFill>
                <a:effectLst/>
                <a:uFillTx/>
                <a:latin typeface="Arial"/>
              </a:rPr>
              <a:t>Exodus recently completed deal to buy Global Crossing Co hosting business.  As a result, Exodus will be largely captive to Global Crossing bandwidth</a:t>
            </a:r>
            <a:r>
              <a:rPr b="0" lang="en-US" sz="1000" strike="noStrike" u="none">
                <a:solidFill>
                  <a:srgbClr val="000000"/>
                </a:solidFill>
                <a:effectLst/>
                <a:uFillTx/>
                <a:latin typeface="Arial"/>
              </a:rPr>
              <a:t>	</a:t>
            </a:r>
            <a:endParaRPr b="0" lang="en-US" sz="1000" strike="noStrike" u="none">
              <a:solidFill>
                <a:srgbClr val="000000"/>
              </a:solidFill>
              <a:effectLst/>
              <a:uFillTx/>
              <a:latin typeface="Arial"/>
            </a:endParaRPr>
          </a:p>
          <a:p>
            <a:pPr marL="622440" indent="-622440">
              <a:tabLst>
                <a:tab algn="l" pos="0"/>
                <a:tab algn="r" pos="520560"/>
                <a:tab algn="l" pos="804960"/>
                <a:tab algn="l" pos="1609560"/>
                <a:tab algn="l" pos="2414520"/>
                <a:tab algn="l" pos="3219480"/>
                <a:tab algn="l" pos="4024440"/>
                <a:tab algn="l" pos="4829040"/>
                <a:tab algn="l" pos="5634000"/>
                <a:tab algn="l" pos="6438960"/>
                <a:tab algn="l" pos="7243920"/>
                <a:tab algn="l" pos="8048520"/>
                <a:tab algn="l" pos="8853480"/>
                <a:tab algn="l" pos="9658440"/>
                <a:tab algn="l" pos="10463040"/>
              </a:tabLst>
            </a:pPr>
            <a:r>
              <a:rPr b="0" lang="en-US" sz="1000" strike="noStrike" u="none">
                <a:solidFill>
                  <a:srgbClr val="000000"/>
                </a:solidFill>
                <a:effectLst/>
                <a:uFillTx/>
                <a:latin typeface="Arial"/>
              </a:rPr>
              <a:t>Source:</a:t>
            </a:r>
            <a:r>
              <a:rPr b="0" lang="en-US" sz="1000" strike="noStrike" u="none">
                <a:solidFill>
                  <a:srgbClr val="000000"/>
                </a:solidFill>
                <a:effectLst/>
                <a:uFillTx/>
                <a:latin typeface="Arial"/>
              </a:rPr>
              <a:t>	</a:t>
            </a:r>
            <a:r>
              <a:rPr b="0" lang="en-US" sz="1000" strike="noStrike" u="none">
                <a:solidFill>
                  <a:srgbClr val="000000"/>
                </a:solidFill>
                <a:effectLst/>
                <a:uFillTx/>
                <a:latin typeface="Arial"/>
              </a:rPr>
              <a:t>S&amp;P; Dun &amp; Bradstreet, Compustat; IDC; Gartner Group; Interviews; Company 10-K’s and annual reports; Analyst reports; McKinsey analysis</a:t>
            </a:r>
            <a:endParaRPr b="0" lang="en-US" sz="1000" strike="noStrike" u="none">
              <a:solidFill>
                <a:srgbClr val="000000"/>
              </a:solidFill>
              <a:effectLst/>
              <a:uFillTx/>
              <a:latin typeface="Arial"/>
            </a:endParaRPr>
          </a:p>
        </p:txBody>
      </p:sp>
      <p:grpSp>
        <p:nvGrpSpPr>
          <p:cNvPr id="1160" name=""/>
          <p:cNvGrpSpPr/>
          <p:nvPr/>
        </p:nvGrpSpPr>
        <p:grpSpPr>
          <a:xfrm>
            <a:off x="7345440" y="281160"/>
            <a:ext cx="1383840" cy="183240"/>
            <a:chOff x="7345440" y="281160"/>
            <a:chExt cx="1383840" cy="183240"/>
          </a:xfrm>
        </p:grpSpPr>
        <p:sp>
          <p:nvSpPr>
            <p:cNvPr id="1161" name=""/>
            <p:cNvSpPr/>
            <p:nvPr/>
          </p:nvSpPr>
          <p:spPr>
            <a:xfrm>
              <a:off x="7345440" y="303480"/>
              <a:ext cx="284040" cy="139680"/>
            </a:xfrm>
            <a:prstGeom prst="rect">
              <a:avLst/>
            </a:prstGeom>
            <a:solidFill>
              <a:srgbClr val="d0d0d0"/>
            </a:solidFill>
            <a:ln w="12600">
              <a:solidFill>
                <a:srgbClr val="000000"/>
              </a:solidFill>
              <a:miter/>
            </a:ln>
          </p:spPr>
          <p:style>
            <a:lnRef idx="0"/>
            <a:fillRef idx="0"/>
            <a:effectRef idx="0"/>
            <a:fontRef idx="minor"/>
          </p:style>
          <p:txBody>
            <a:bodyPr wrap="none" lIns="0" rIns="0" tIns="0" bIns="0" anchor="b">
              <a:spAutoFit/>
            </a:bodyPr>
            <a:p>
              <a:endParaRPr b="0" lang="en-US" sz="2400" strike="noStrike" u="none">
                <a:solidFill>
                  <a:srgbClr val="000000"/>
                </a:solidFill>
                <a:effectLst/>
                <a:uFillTx/>
                <a:latin typeface="Arial"/>
              </a:endParaRPr>
            </a:p>
          </p:txBody>
        </p:sp>
        <p:sp>
          <p:nvSpPr>
            <p:cNvPr id="1162" name="McK Footnote"/>
            <p:cNvSpPr/>
            <p:nvPr/>
          </p:nvSpPr>
          <p:spPr>
            <a:xfrm>
              <a:off x="7695000" y="281160"/>
              <a:ext cx="1034280" cy="183240"/>
            </a:xfrm>
            <a:prstGeom prst="rect">
              <a:avLst/>
            </a:prstGeom>
            <a:noFill/>
            <a:ln w="0">
              <a:noFill/>
            </a:ln>
          </p:spPr>
          <p:style>
            <a:lnRef idx="0"/>
            <a:fillRef idx="0"/>
            <a:effectRef idx="0"/>
            <a:fontRef idx="minor"/>
          </p:style>
          <p:txBody>
            <a:bodyPr wrap="none" lIns="0" rIns="0" tIns="0" bIns="0" anchor="t">
              <a:spAutoFit/>
            </a:bodyPr>
            <a:p>
              <a:pPr>
                <a:tabLst>
                  <a:tab algn="l" pos="0"/>
                  <a:tab algn="l" pos="804960"/>
                  <a:tab algn="l" pos="1609560"/>
                  <a:tab algn="l" pos="2414520"/>
                  <a:tab algn="l" pos="3219480"/>
                  <a:tab algn="l" pos="4024440"/>
                  <a:tab algn="l" pos="4829040"/>
                  <a:tab algn="l" pos="5634000"/>
                  <a:tab algn="l" pos="6438960"/>
                  <a:tab algn="l" pos="7243920"/>
                  <a:tab algn="l" pos="8048520"/>
                  <a:tab algn="l" pos="8853480"/>
                  <a:tab algn="l" pos="9658440"/>
                  <a:tab algn="l" pos="10463040"/>
                </a:tabLst>
              </a:pPr>
              <a:r>
                <a:rPr b="0" lang="en-US" sz="1200" strike="noStrike" u="none">
                  <a:solidFill>
                    <a:srgbClr val="000000"/>
                  </a:solidFill>
                  <a:effectLst/>
                  <a:uFillTx/>
                  <a:latin typeface="Arial"/>
                </a:rPr>
                <a:t>Area of interest</a:t>
              </a:r>
              <a:endParaRPr b="0" lang="en-US" sz="1200" strike="noStrike" u="none">
                <a:solidFill>
                  <a:srgbClr val="000000"/>
                </a:solidFill>
                <a:effectLst/>
                <a:uFillTx/>
                <a:latin typeface="Arial"/>
              </a:endParaRPr>
            </a:p>
          </p:txBody>
        </p:sp>
      </p:grpSp>
      <p:sp>
        <p:nvSpPr>
          <p:cNvPr id="1163" name=""/>
          <p:cNvSpPr/>
          <p:nvPr/>
        </p:nvSpPr>
        <p:spPr>
          <a:xfrm>
            <a:off x="1317600" y="1052640"/>
            <a:ext cx="6688080" cy="4545000"/>
          </a:xfrm>
          <a:prstGeom prst="rect">
            <a:avLst/>
          </a:prstGeom>
          <a:solidFill>
            <a:srgbClr val="ffffff"/>
          </a:solidFill>
          <a:ln w="9360">
            <a:solidFill>
              <a:srgbClr val="000000"/>
            </a:solidFill>
            <a:miter/>
          </a:ln>
        </p:spPr>
        <p:style>
          <a:lnRef idx="0"/>
          <a:fillRef idx="0"/>
          <a:effectRef idx="0"/>
          <a:fontRef idx="minor"/>
        </p:style>
        <p:txBody>
          <a:bodyPr wrap="none" lIns="80280" rIns="80280" tIns="40320" bIns="40320" anchor="t">
            <a:noAutofit/>
          </a:bodyPr>
          <a:p>
            <a:pPr>
              <a:tabLst>
                <a:tab algn="l" pos="0"/>
                <a:tab algn="l" pos="804960"/>
                <a:tab algn="l" pos="1609560"/>
                <a:tab algn="l" pos="2414520"/>
                <a:tab algn="l" pos="3219480"/>
                <a:tab algn="l" pos="4024440"/>
                <a:tab algn="l" pos="4829040"/>
                <a:tab algn="l" pos="5634000"/>
                <a:tab algn="l" pos="6438960"/>
                <a:tab algn="l" pos="7243920"/>
                <a:tab algn="l" pos="8048520"/>
                <a:tab algn="l" pos="8853480"/>
                <a:tab algn="l" pos="9658440"/>
                <a:tab algn="l" pos="10463040"/>
              </a:tabLst>
            </a:pPr>
            <a:r>
              <a:rPr b="1" lang="en-US" sz="1200" strike="noStrike" u="none">
                <a:solidFill>
                  <a:srgbClr val="000000"/>
                </a:solidFill>
                <a:effectLst/>
                <a:uFillTx/>
                <a:latin typeface="Arial"/>
              </a:rPr>
              <a:t>Segment assessment</a:t>
            </a:r>
            <a:endParaRPr b="0" lang="en-US" sz="1200" strike="noStrike" u="none">
              <a:solidFill>
                <a:srgbClr val="000000"/>
              </a:solidFill>
              <a:effectLst/>
              <a:uFillTx/>
              <a:latin typeface="Arial"/>
            </a:endParaRPr>
          </a:p>
        </p:txBody>
      </p:sp>
      <p:sp>
        <p:nvSpPr>
          <p:cNvPr id="1164" name=""/>
          <p:cNvSpPr/>
          <p:nvPr/>
        </p:nvSpPr>
        <p:spPr>
          <a:xfrm>
            <a:off x="1473120" y="1862280"/>
            <a:ext cx="6123240" cy="182520"/>
          </a:xfrm>
          <a:prstGeom prst="rect">
            <a:avLst/>
          </a:prstGeom>
          <a:noFill/>
          <a:ln w="0">
            <a:noFill/>
          </a:ln>
        </p:spPr>
        <p:style>
          <a:lnRef idx="0"/>
          <a:fillRef idx="0"/>
          <a:effectRef idx="0"/>
          <a:fontRef idx="minor"/>
        </p:style>
        <p:txBody>
          <a:bodyPr lIns="0" rIns="0" tIns="0" bIns="0" anchor="t">
            <a:spAutoFit/>
          </a:bodyPr>
          <a:p>
            <a:pPr lvl="1" marL="114480" indent="-113040">
              <a:buClr>
                <a:srgbClr val="000000"/>
              </a:buClr>
              <a:buSzPct val="12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2400" strike="noStrike" u="none">
              <a:solidFill>
                <a:srgbClr val="000000"/>
              </a:solidFill>
              <a:effectLst/>
              <a:uFillTx/>
              <a:latin typeface="Arial"/>
            </a:endParaRPr>
          </a:p>
        </p:txBody>
      </p:sp>
      <p:sp>
        <p:nvSpPr>
          <p:cNvPr id="1165" name=""/>
          <p:cNvSpPr/>
          <p:nvPr/>
        </p:nvSpPr>
        <p:spPr>
          <a:xfrm>
            <a:off x="1409760" y="1484280"/>
            <a:ext cx="1765080" cy="3560040"/>
          </a:xfrm>
          <a:prstGeom prst="rect">
            <a:avLst/>
          </a:prstGeom>
          <a:noFill/>
          <a:ln w="0">
            <a:noFill/>
          </a:ln>
        </p:spPr>
        <p:style>
          <a:lnRef idx="0"/>
          <a:fillRef idx="0"/>
          <a:effectRef idx="0"/>
          <a:fontRef idx="minor"/>
        </p:style>
        <p:txBody>
          <a:bodyPr lIns="0" rIns="0" tIns="0" bIns="0" anchor="t">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200" strike="noStrike" u="none">
              <a:solidFill>
                <a:srgbClr val="000000"/>
              </a:solidFill>
              <a:effectLst/>
              <a:uFillTx/>
              <a:latin typeface="Arial"/>
            </a:endParaRPr>
          </a:p>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Criteria</a:t>
            </a:r>
            <a:endParaRPr b="0" lang="en-US" sz="1200" strike="noStrike" u="none">
              <a:solidFill>
                <a:srgbClr val="000000"/>
              </a:solidFill>
              <a:effectLst/>
              <a:uFillTx/>
              <a:latin typeface="Arial"/>
            </a:endParaRPr>
          </a:p>
          <a:p>
            <a:pPr lvl="1" marL="144360" indent="-14292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200" strike="noStrike" u="none">
              <a:solidFill>
                <a:srgbClr val="000000"/>
              </a:solidFill>
              <a:effectLst/>
              <a:uFillTx/>
              <a:latin typeface="Arial"/>
            </a:endParaRPr>
          </a:p>
          <a:p>
            <a:pPr lvl="1" marL="144360" indent="-14292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Overall assessment</a:t>
            </a:r>
            <a:endParaRPr b="0" lang="en-US" sz="1200" strike="noStrike" u="none">
              <a:solidFill>
                <a:srgbClr val="000000"/>
              </a:solidFill>
              <a:effectLst/>
              <a:uFillTx/>
              <a:latin typeface="Arial"/>
            </a:endParaRPr>
          </a:p>
          <a:p>
            <a:pPr lvl="1" marL="144360" indent="-14292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200" strike="noStrike" u="none">
              <a:solidFill>
                <a:srgbClr val="000000"/>
              </a:solidFill>
              <a:effectLst/>
              <a:uFillTx/>
              <a:latin typeface="Arial"/>
            </a:endParaRPr>
          </a:p>
          <a:p>
            <a:pPr lvl="1" marL="144360" indent="-14292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200" strike="noStrike" u="none">
              <a:solidFill>
                <a:srgbClr val="000000"/>
              </a:solidFill>
              <a:effectLst/>
              <a:uFillTx/>
              <a:latin typeface="Arial"/>
            </a:endParaRPr>
          </a:p>
          <a:p>
            <a:pPr lvl="1" marL="144360" indent="-14292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Appetite for EBS products</a:t>
            </a:r>
            <a:endParaRPr b="0" lang="en-US" sz="1200" strike="noStrike" u="none">
              <a:solidFill>
                <a:srgbClr val="000000"/>
              </a:solidFill>
              <a:effectLst/>
              <a:uFillTx/>
              <a:latin typeface="Arial"/>
            </a:endParaRPr>
          </a:p>
          <a:p>
            <a:pPr lvl="2" marL="295200" indent="-149040">
              <a:buClr>
                <a:srgbClr val="000000"/>
              </a:buClr>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Bandwidth</a:t>
            </a:r>
            <a:endParaRPr b="0" lang="en-US" sz="1200" strike="noStrike" u="none">
              <a:solidFill>
                <a:srgbClr val="000000"/>
              </a:solidFill>
              <a:effectLst/>
              <a:uFillTx/>
              <a:latin typeface="Arial"/>
            </a:endParaRPr>
          </a:p>
          <a:p>
            <a:pPr lvl="2" marL="295200" indent="-149040">
              <a:buClr>
                <a:srgbClr val="000000"/>
              </a:buClr>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200" strike="noStrike" u="none">
              <a:solidFill>
                <a:srgbClr val="000000"/>
              </a:solidFill>
              <a:effectLst/>
              <a:uFillTx/>
              <a:latin typeface="Arial"/>
            </a:endParaRPr>
          </a:p>
          <a:p>
            <a:pPr lvl="2" marL="295200" indent="-149040">
              <a:buClr>
                <a:srgbClr val="000000"/>
              </a:buClr>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200" strike="noStrike" u="none">
              <a:solidFill>
                <a:srgbClr val="000000"/>
              </a:solidFill>
              <a:effectLst/>
              <a:uFillTx/>
              <a:latin typeface="Arial"/>
            </a:endParaRPr>
          </a:p>
          <a:p>
            <a:pPr lvl="2" marL="295200" indent="-149040">
              <a:buClr>
                <a:srgbClr val="000000"/>
              </a:buClr>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Finance and structuring</a:t>
            </a:r>
            <a:endParaRPr b="0" lang="en-US" sz="1200" strike="noStrike" u="none">
              <a:solidFill>
                <a:srgbClr val="000000"/>
              </a:solidFill>
              <a:effectLst/>
              <a:uFillTx/>
              <a:latin typeface="Arial"/>
            </a:endParaRPr>
          </a:p>
          <a:p>
            <a:pPr lvl="2" marL="295200" indent="-149040">
              <a:buClr>
                <a:srgbClr val="000000"/>
              </a:buClr>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200" strike="noStrike" u="none">
              <a:solidFill>
                <a:srgbClr val="000000"/>
              </a:solidFill>
              <a:effectLst/>
              <a:uFillTx/>
              <a:latin typeface="Arial"/>
            </a:endParaRPr>
          </a:p>
          <a:p>
            <a:pPr lvl="2" marL="295200" indent="-149040">
              <a:buClr>
                <a:srgbClr val="000000"/>
              </a:buClr>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200" strike="noStrike" u="none">
              <a:solidFill>
                <a:srgbClr val="000000"/>
              </a:solidFill>
              <a:effectLst/>
              <a:uFillTx/>
              <a:latin typeface="Arial"/>
            </a:endParaRPr>
          </a:p>
          <a:p>
            <a:pPr lvl="2" marL="295200" indent="-149040">
              <a:buClr>
                <a:srgbClr val="000000"/>
              </a:buClr>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Other (e.g., storage, colo)</a:t>
            </a:r>
            <a:endParaRPr b="0" lang="en-US" sz="1200" strike="noStrike" u="none">
              <a:solidFill>
                <a:srgbClr val="000000"/>
              </a:solidFill>
              <a:effectLst/>
              <a:uFillTx/>
              <a:latin typeface="Arial"/>
            </a:endParaRPr>
          </a:p>
          <a:p>
            <a:pPr lvl="1" marL="144360" indent="-14292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200" strike="noStrike" u="none">
              <a:solidFill>
                <a:srgbClr val="000000"/>
              </a:solidFill>
              <a:effectLst/>
              <a:uFillTx/>
              <a:latin typeface="Arial"/>
            </a:endParaRPr>
          </a:p>
          <a:p>
            <a:pPr lvl="1" marL="144360" indent="-14292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Size of opportunity</a:t>
            </a:r>
            <a:endParaRPr b="0" lang="en-US" sz="1200" strike="noStrike" u="none">
              <a:solidFill>
                <a:srgbClr val="000000"/>
              </a:solidFill>
              <a:effectLst/>
              <a:uFillTx/>
              <a:latin typeface="Arial"/>
            </a:endParaRPr>
          </a:p>
        </p:txBody>
      </p:sp>
      <p:sp>
        <p:nvSpPr>
          <p:cNvPr id="1166" name=""/>
          <p:cNvSpPr/>
          <p:nvPr/>
        </p:nvSpPr>
        <p:spPr>
          <a:xfrm>
            <a:off x="3110040" y="1484280"/>
            <a:ext cx="981000" cy="3475080"/>
          </a:xfrm>
          <a:prstGeom prst="rect">
            <a:avLst/>
          </a:prstGeom>
          <a:noFill/>
          <a:ln w="0">
            <a:noFill/>
          </a:ln>
        </p:spPr>
        <p:style>
          <a:lnRef idx="0"/>
          <a:fillRef idx="0"/>
          <a:effectRef idx="0"/>
          <a:fontRef idx="minor"/>
        </p:style>
        <p:txBody>
          <a:bodyPr lIns="0" rIns="0" tIns="0" bIns="0" anchor="t">
            <a:spAutoFit/>
          </a:bodyPr>
          <a:p>
            <a:pPr algn="ct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Rating</a:t>
            </a:r>
            <a:endParaRPr b="0" lang="en-US" sz="1200" strike="noStrike" u="none">
              <a:solidFill>
                <a:srgbClr val="000000"/>
              </a:solidFill>
              <a:effectLst/>
              <a:uFillTx/>
              <a:latin typeface="Arial"/>
            </a:endParaRPr>
          </a:p>
          <a:p>
            <a:pPr algn="ct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(L/M/H)</a:t>
            </a:r>
            <a:endParaRPr b="0" lang="en-US" sz="1200" strike="noStrike" u="none">
              <a:solidFill>
                <a:srgbClr val="000000"/>
              </a:solidFill>
              <a:effectLst/>
              <a:uFillTx/>
              <a:latin typeface="Arial"/>
            </a:endParaRPr>
          </a:p>
          <a:p>
            <a:pPr algn="ct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200" strike="noStrike" u="none">
              <a:solidFill>
                <a:srgbClr val="000000"/>
              </a:solidFill>
              <a:effectLst/>
              <a:uFillTx/>
              <a:latin typeface="Arial"/>
            </a:endParaRPr>
          </a:p>
          <a:p>
            <a:pPr algn="ct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L</a:t>
            </a:r>
            <a:endParaRPr b="0" lang="en-US" sz="1200" strike="noStrike" u="none">
              <a:solidFill>
                <a:srgbClr val="000000"/>
              </a:solidFill>
              <a:effectLst/>
              <a:uFillTx/>
              <a:latin typeface="Arial"/>
            </a:endParaRPr>
          </a:p>
          <a:p>
            <a:pPr algn="ct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200" strike="noStrike" u="none">
              <a:solidFill>
                <a:srgbClr val="000000"/>
              </a:solidFill>
              <a:effectLst/>
              <a:uFillTx/>
              <a:latin typeface="Arial"/>
            </a:endParaRPr>
          </a:p>
          <a:p>
            <a:pPr algn="ct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200" strike="noStrike" u="none">
              <a:solidFill>
                <a:srgbClr val="000000"/>
              </a:solidFill>
              <a:effectLst/>
              <a:uFillTx/>
              <a:latin typeface="Arial"/>
            </a:endParaRPr>
          </a:p>
          <a:p>
            <a:pPr algn="ct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200" strike="noStrike" u="none">
              <a:solidFill>
                <a:srgbClr val="000000"/>
              </a:solidFill>
              <a:effectLst/>
              <a:uFillTx/>
              <a:latin typeface="Arial"/>
            </a:endParaRPr>
          </a:p>
          <a:p>
            <a:pPr algn="ct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200" strike="noStrike" u="none">
              <a:solidFill>
                <a:srgbClr val="000000"/>
              </a:solidFill>
              <a:effectLst/>
              <a:uFillTx/>
              <a:latin typeface="Arial"/>
            </a:endParaRPr>
          </a:p>
          <a:p>
            <a:pPr algn="ct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M</a:t>
            </a:r>
            <a:endParaRPr b="0" lang="en-US" sz="1200" strike="noStrike" u="none">
              <a:solidFill>
                <a:srgbClr val="000000"/>
              </a:solidFill>
              <a:effectLst/>
              <a:uFillTx/>
              <a:latin typeface="Arial"/>
            </a:endParaRPr>
          </a:p>
          <a:p>
            <a:pPr algn="ct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200" strike="noStrike" u="none">
              <a:solidFill>
                <a:srgbClr val="000000"/>
              </a:solidFill>
              <a:effectLst/>
              <a:uFillTx/>
              <a:latin typeface="Arial"/>
            </a:endParaRPr>
          </a:p>
          <a:p>
            <a:pPr algn="ct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200" strike="noStrike" u="none">
              <a:solidFill>
                <a:srgbClr val="000000"/>
              </a:solidFill>
              <a:effectLst/>
              <a:uFillTx/>
              <a:latin typeface="Arial"/>
            </a:endParaRPr>
          </a:p>
          <a:p>
            <a:pPr algn="ct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M/H</a:t>
            </a:r>
            <a:endParaRPr b="0" lang="en-US" sz="1200" strike="noStrike" u="none">
              <a:solidFill>
                <a:srgbClr val="000000"/>
              </a:solidFill>
              <a:effectLst/>
              <a:uFillTx/>
              <a:latin typeface="Arial"/>
            </a:endParaRPr>
          </a:p>
          <a:p>
            <a:pPr algn="ct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200" strike="noStrike" u="none">
              <a:solidFill>
                <a:srgbClr val="000000"/>
              </a:solidFill>
              <a:effectLst/>
              <a:uFillTx/>
              <a:latin typeface="Arial"/>
            </a:endParaRPr>
          </a:p>
          <a:p>
            <a:pPr algn="ct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200" strike="noStrike" u="none">
              <a:solidFill>
                <a:srgbClr val="000000"/>
              </a:solidFill>
              <a:effectLst/>
              <a:uFillTx/>
              <a:latin typeface="Arial"/>
            </a:endParaRPr>
          </a:p>
          <a:p>
            <a:pPr algn="ct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200" strike="noStrike" u="none">
              <a:solidFill>
                <a:srgbClr val="000000"/>
              </a:solidFill>
              <a:effectLst/>
              <a:uFillTx/>
              <a:latin typeface="Arial"/>
            </a:endParaRPr>
          </a:p>
          <a:p>
            <a:pPr algn="ct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L</a:t>
            </a:r>
            <a:endParaRPr b="0" lang="en-US" sz="1200" strike="noStrike" u="none">
              <a:solidFill>
                <a:srgbClr val="000000"/>
              </a:solidFill>
              <a:effectLst/>
              <a:uFillTx/>
              <a:latin typeface="Arial"/>
            </a:endParaRPr>
          </a:p>
          <a:p>
            <a:pPr algn="ct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200" strike="noStrike" u="none">
              <a:solidFill>
                <a:srgbClr val="000000"/>
              </a:solidFill>
              <a:effectLst/>
              <a:uFillTx/>
              <a:latin typeface="Arial"/>
            </a:endParaRPr>
          </a:p>
          <a:p>
            <a:pPr algn="ct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200" strike="noStrike" u="none">
              <a:solidFill>
                <a:srgbClr val="000000"/>
              </a:solidFill>
              <a:effectLst/>
              <a:uFillTx/>
              <a:latin typeface="Arial"/>
            </a:endParaRPr>
          </a:p>
          <a:p>
            <a:pPr algn="ct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L</a:t>
            </a:r>
            <a:endParaRPr b="0" lang="en-US" sz="1200" strike="noStrike" u="none">
              <a:solidFill>
                <a:srgbClr val="000000"/>
              </a:solidFill>
              <a:effectLst/>
              <a:uFillTx/>
              <a:latin typeface="Arial"/>
            </a:endParaRPr>
          </a:p>
        </p:txBody>
      </p:sp>
      <p:sp>
        <p:nvSpPr>
          <p:cNvPr id="1167" name=""/>
          <p:cNvSpPr/>
          <p:nvPr/>
        </p:nvSpPr>
        <p:spPr>
          <a:xfrm>
            <a:off x="4181400" y="1484280"/>
            <a:ext cx="3775320" cy="3968280"/>
          </a:xfrm>
          <a:prstGeom prst="rect">
            <a:avLst/>
          </a:prstGeom>
          <a:noFill/>
          <a:ln w="0">
            <a:noFill/>
          </a:ln>
        </p:spPr>
        <p:style>
          <a:lnRef idx="0"/>
          <a:fillRef idx="0"/>
          <a:effectRef idx="0"/>
          <a:fontRef idx="minor"/>
        </p:style>
        <p:txBody>
          <a:bodyPr lIns="0" rIns="0" tIns="0" bIns="0" anchor="t">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200" strike="noStrike" u="none">
              <a:solidFill>
                <a:srgbClr val="000000"/>
              </a:solidFill>
              <a:effectLst/>
              <a:uFillTx/>
              <a:latin typeface="Arial"/>
            </a:endParaRPr>
          </a:p>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Rationale</a:t>
            </a:r>
            <a:endParaRPr b="0" lang="en-US" sz="1200" strike="noStrike" u="none">
              <a:solidFill>
                <a:srgbClr val="000000"/>
              </a:solidFill>
              <a:effectLst/>
              <a:uFillTx/>
              <a:latin typeface="Arial"/>
            </a:endParaRPr>
          </a:p>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200" strike="noStrike" u="none">
              <a:solidFill>
                <a:srgbClr val="000000"/>
              </a:solidFill>
              <a:effectLst/>
              <a:uFillTx/>
              <a:latin typeface="Arial"/>
            </a:endParaRPr>
          </a:p>
          <a:p>
            <a:pPr lvl="1" marL="114480" indent="-11304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Overall segment is interested in bandwidth, but large share of segment is captive to own network (e.g., Qwest)</a:t>
            </a:r>
            <a:endParaRPr b="0" lang="en-US" sz="1200" strike="noStrike" u="none">
              <a:solidFill>
                <a:srgbClr val="000000"/>
              </a:solidFill>
              <a:effectLst/>
              <a:uFillTx/>
              <a:latin typeface="Arial"/>
            </a:endParaRPr>
          </a:p>
          <a:p>
            <a:pPr lvl="1" marL="114480" indent="-11304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200" strike="noStrike" u="none">
              <a:solidFill>
                <a:srgbClr val="000000"/>
              </a:solidFill>
              <a:effectLst/>
              <a:uFillTx/>
              <a:latin typeface="Arial"/>
            </a:endParaRPr>
          </a:p>
          <a:p>
            <a:pPr lvl="1" marL="114480" indent="-11304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200" strike="noStrike" u="none">
              <a:solidFill>
                <a:srgbClr val="000000"/>
              </a:solidFill>
              <a:effectLst/>
              <a:uFillTx/>
              <a:latin typeface="Arial"/>
            </a:endParaRPr>
          </a:p>
          <a:p>
            <a:pPr lvl="1" marL="114480" indent="-11304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Highly interested in IP transit, but need high quality, on-net reach, which EBS cannot currently provide</a:t>
            </a:r>
            <a:endParaRPr b="0" lang="en-US" sz="1200" strike="noStrike" u="none">
              <a:solidFill>
                <a:srgbClr val="000000"/>
              </a:solidFill>
              <a:effectLst/>
              <a:uFillTx/>
              <a:latin typeface="Arial"/>
            </a:endParaRPr>
          </a:p>
          <a:p>
            <a:pPr lvl="1" marL="114480" indent="-11304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200" strike="noStrike" u="none">
              <a:solidFill>
                <a:srgbClr val="000000"/>
              </a:solidFill>
              <a:effectLst/>
              <a:uFillTx/>
              <a:latin typeface="Arial"/>
            </a:endParaRPr>
          </a:p>
          <a:p>
            <a:pPr lvl="1" marL="114480" indent="-11304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Independent hosters recently hit hard by markets yet still need capital for build-out/growth</a:t>
            </a:r>
            <a:endParaRPr b="0" lang="en-US" sz="1200" strike="noStrike" u="none">
              <a:solidFill>
                <a:srgbClr val="000000"/>
              </a:solidFill>
              <a:effectLst/>
              <a:uFillTx/>
              <a:latin typeface="Arial"/>
            </a:endParaRPr>
          </a:p>
          <a:p>
            <a:pPr lvl="1" marL="114480" indent="-11304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200" strike="noStrike" u="none">
              <a:solidFill>
                <a:srgbClr val="000000"/>
              </a:solidFill>
              <a:effectLst/>
              <a:uFillTx/>
              <a:latin typeface="Arial"/>
            </a:endParaRPr>
          </a:p>
          <a:p>
            <a:pPr lvl="1" marL="114480" indent="-11304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200" strike="noStrike" u="none">
              <a:solidFill>
                <a:srgbClr val="000000"/>
              </a:solidFill>
              <a:effectLst/>
              <a:uFillTx/>
              <a:latin typeface="Arial"/>
            </a:endParaRPr>
          </a:p>
          <a:p>
            <a:pPr lvl="1" marL="114480" indent="-11304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Limited need for colo/storage beyond their existing data centers</a:t>
            </a:r>
            <a:endParaRPr b="0" lang="en-US" sz="1200" strike="noStrike" u="none">
              <a:solidFill>
                <a:srgbClr val="000000"/>
              </a:solidFill>
              <a:effectLst/>
              <a:uFillTx/>
              <a:latin typeface="Arial"/>
            </a:endParaRPr>
          </a:p>
          <a:p>
            <a:pPr lvl="1" marL="114480" indent="-11304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200" strike="noStrike" u="none">
              <a:solidFill>
                <a:srgbClr val="000000"/>
              </a:solidFill>
              <a:effectLst/>
              <a:uFillTx/>
              <a:latin typeface="Arial"/>
            </a:endParaRPr>
          </a:p>
          <a:p>
            <a:pPr lvl="1" marL="114480" indent="-11304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Hosting market dominated by large carriers, who likely are not potential customers</a:t>
            </a:r>
            <a:endParaRPr b="0" lang="en-US" sz="1200" strike="noStrike" u="none">
              <a:solidFill>
                <a:srgbClr val="000000"/>
              </a:solidFill>
              <a:effectLst/>
              <a:uFillTx/>
              <a:latin typeface="Arial"/>
            </a:endParaRPr>
          </a:p>
          <a:p>
            <a:pPr lvl="1" marL="114480" indent="-11304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Very few companies meet minimum criteria</a:t>
            </a:r>
            <a:endParaRPr b="0" lang="en-US" sz="1200" strike="noStrike" u="none">
              <a:solidFill>
                <a:srgbClr val="000000"/>
              </a:solidFill>
              <a:effectLst/>
              <a:uFillTx/>
              <a:latin typeface="Arial"/>
            </a:endParaRPr>
          </a:p>
        </p:txBody>
      </p:sp>
      <p:sp>
        <p:nvSpPr>
          <p:cNvPr id="1168" name=""/>
          <p:cNvSpPr/>
          <p:nvPr/>
        </p:nvSpPr>
        <p:spPr>
          <a:xfrm flipV="1">
            <a:off x="1333440" y="1891800"/>
            <a:ext cx="6672240" cy="1800"/>
          </a:xfrm>
          <a:prstGeom prst="line">
            <a:avLst/>
          </a:prstGeom>
          <a:ln w="9360">
            <a:solidFill>
              <a:srgbClr val="000000"/>
            </a:solidFill>
            <a:miter/>
          </a:ln>
        </p:spPr>
        <p:style>
          <a:lnRef idx="0"/>
          <a:fillRef idx="0"/>
          <a:effectRef idx="0"/>
          <a:fontRef idx="minor"/>
        </p:style>
        <p:txBody>
          <a:bodyPr lIns="90000" rIns="90000" tIns="-45000" bIns="-45000" anchor="ctr">
            <a:noAutofit/>
          </a:bodyPr>
          <a:p>
            <a:endParaRPr b="0" lang="en-US" sz="2400" strike="noStrike" u="none">
              <a:solidFill>
                <a:srgbClr val="000000"/>
              </a:solidFill>
              <a:effectLst/>
              <a:uFillTx/>
              <a:latin typeface="Arial"/>
            </a:endParaRPr>
          </a:p>
        </p:txBody>
      </p:sp>
      <p:sp>
        <p:nvSpPr>
          <p:cNvPr id="1169" name=""/>
          <p:cNvSpPr/>
          <p:nvPr/>
        </p:nvSpPr>
        <p:spPr>
          <a:xfrm>
            <a:off x="3271680" y="1901880"/>
            <a:ext cx="0" cy="370692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1170" name=""/>
          <p:cNvSpPr/>
          <p:nvPr/>
        </p:nvSpPr>
        <p:spPr>
          <a:xfrm>
            <a:off x="4062240" y="1901880"/>
            <a:ext cx="0" cy="369900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3" name="PlaceHolder 2"/>
          <p:cNvSpPr>
            <a:spLocks noGrp="1"/>
          </p:cNvSpPr>
          <p:nvPr>
            <p:ph type="sldNum" idx="2"/>
          </p:nvPr>
        </p:nvSpPr>
        <p:spPr/>
        <p:txBody>
          <a:bodyPr/>
          <a:p>
            <a:fld id="{369B9B4D-0165-454E-AD7B-9415F08AD709}" type="slidenum">
              <a:t>38</a:t>
            </a:fld>
          </a:p>
        </p:txBody>
      </p:sp>
    </p:spTree>
  </p:cSld>
  <mc:AlternateContent>
    <mc:Choice Requires="p14">
      <p:transition spd="slow" p14:dur="2000"/>
    </mc:Choice>
    <mc:Fallback>
      <p:transition spd="slow"/>
    </mc:Fallback>
  </mc:AlternateContent>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171" name="PlaceHolder 1"/>
          <p:cNvSpPr>
            <a:spLocks noGrp="1"/>
          </p:cNvSpPr>
          <p:nvPr>
            <p:ph type="title"/>
          </p:nvPr>
        </p:nvSpPr>
        <p:spPr>
          <a:xfrm>
            <a:off x="131400" y="230040"/>
            <a:ext cx="7738920" cy="579240"/>
          </a:xfrm>
          <a:prstGeom prst="rect">
            <a:avLst/>
          </a:prstGeom>
          <a:noFill/>
          <a:ln w="0">
            <a:noFill/>
          </a:ln>
        </p:spPr>
        <p:txBody>
          <a:bodyPr lIns="0" rIns="0" tIns="0" bIns="0" anchor="t">
            <a:spAutoFit/>
          </a:bodyPr>
          <a:p>
            <a:pPr indent="0">
              <a:buNone/>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900" strike="noStrike" u="none">
                <a:solidFill>
                  <a:srgbClr val="000000"/>
                </a:solidFill>
                <a:effectLst/>
                <a:uFillTx/>
                <a:latin typeface="Arial"/>
              </a:rPr>
              <a:t>SUMMARY ASSESSMENT OF SWEET SPOT CUSTOMER SEGMENTS</a:t>
            </a:r>
            <a:endParaRPr b="1" lang="en-US" sz="1900" strike="noStrike" u="none">
              <a:solidFill>
                <a:srgbClr val="000000"/>
              </a:solidFill>
              <a:effectLst/>
              <a:uFillTx/>
              <a:latin typeface="Arial"/>
            </a:endParaRPr>
          </a:p>
        </p:txBody>
      </p:sp>
      <p:sp>
        <p:nvSpPr>
          <p:cNvPr id="1172" name=""/>
          <p:cNvSpPr/>
          <p:nvPr/>
        </p:nvSpPr>
        <p:spPr>
          <a:xfrm>
            <a:off x="5499000" y="1814400"/>
            <a:ext cx="3230640" cy="3355920"/>
          </a:xfrm>
          <a:prstGeom prst="rect">
            <a:avLst/>
          </a:prstGeom>
          <a:noFill/>
          <a:ln w="0">
            <a:noFill/>
          </a:ln>
        </p:spPr>
        <p:style>
          <a:lnRef idx="0"/>
          <a:fillRef idx="0"/>
          <a:effectRef idx="0"/>
          <a:fontRef idx="minor"/>
        </p:style>
        <p:txBody>
          <a:bodyPr lIns="0" rIns="0" tIns="0" bIns="0" anchor="t">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200" strike="noStrike" u="none">
              <a:solidFill>
                <a:srgbClr val="000000"/>
              </a:solidFill>
              <a:effectLst/>
              <a:uFillTx/>
              <a:latin typeface="Arial"/>
            </a:endParaRPr>
          </a:p>
          <a:p>
            <a:pPr lvl="1" marL="114480" indent="-11304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Attractive as both customer and channel</a:t>
            </a:r>
            <a:endParaRPr b="0" lang="en-US" sz="1200" strike="noStrike" u="none">
              <a:solidFill>
                <a:srgbClr val="000000"/>
              </a:solidFill>
              <a:effectLst/>
              <a:uFillTx/>
              <a:latin typeface="Arial"/>
            </a:endParaRPr>
          </a:p>
          <a:p>
            <a:pPr lvl="1" marL="114480" indent="-11304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Second tier and telecom – centric players appear worthy of additional focus</a:t>
            </a:r>
            <a:endParaRPr b="0" lang="en-US" sz="1200" strike="noStrike" u="none">
              <a:solidFill>
                <a:srgbClr val="000000"/>
              </a:solidFill>
              <a:effectLst/>
              <a:uFillTx/>
              <a:latin typeface="Arial"/>
            </a:endParaRPr>
          </a:p>
          <a:p>
            <a:pPr lvl="1" marL="114480" indent="-11304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200" strike="noStrike" u="none">
              <a:solidFill>
                <a:srgbClr val="000000"/>
              </a:solidFill>
              <a:effectLst/>
              <a:uFillTx/>
              <a:latin typeface="Arial"/>
            </a:endParaRPr>
          </a:p>
          <a:p>
            <a:pPr lvl="1" marL="114480" indent="-11304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Attractive as customer but limited number of targets meeting minimum size-centers</a:t>
            </a:r>
            <a:endParaRPr b="0" lang="en-US" sz="1200" strike="noStrike" u="none">
              <a:solidFill>
                <a:srgbClr val="000000"/>
              </a:solidFill>
              <a:effectLst/>
              <a:uFillTx/>
              <a:latin typeface="Arial"/>
            </a:endParaRPr>
          </a:p>
          <a:p>
            <a:pPr lvl="1" marL="114480" indent="-11304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May also “pull through” bandwidth by developing new distributed applications</a:t>
            </a:r>
            <a:endParaRPr b="0" lang="en-US" sz="1200" strike="noStrike" u="none">
              <a:solidFill>
                <a:srgbClr val="000000"/>
              </a:solidFill>
              <a:effectLst/>
              <a:uFillTx/>
              <a:latin typeface="Arial"/>
            </a:endParaRPr>
          </a:p>
          <a:p>
            <a:pPr lvl="1" marL="114480" indent="-11304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200" strike="noStrike" u="none">
              <a:solidFill>
                <a:srgbClr val="000000"/>
              </a:solidFill>
              <a:effectLst/>
              <a:uFillTx/>
              <a:latin typeface="Arial"/>
            </a:endParaRPr>
          </a:p>
          <a:p>
            <a:pPr lvl="1" marL="114480" indent="-11304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Attractive as customer but limited number of companies meeting minimum size criteria</a:t>
            </a:r>
            <a:endParaRPr b="0" lang="en-US" sz="1200" strike="noStrike" u="none">
              <a:solidFill>
                <a:srgbClr val="000000"/>
              </a:solidFill>
              <a:effectLst/>
              <a:uFillTx/>
              <a:latin typeface="Arial"/>
            </a:endParaRPr>
          </a:p>
          <a:p>
            <a:pPr lvl="1" marL="114480" indent="-11304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Most companies meeting screens, are already targeted</a:t>
            </a:r>
            <a:endParaRPr b="0" lang="en-US" sz="1200" strike="noStrike" u="none">
              <a:solidFill>
                <a:srgbClr val="000000"/>
              </a:solidFill>
              <a:effectLst/>
              <a:uFillTx/>
              <a:latin typeface="Arial"/>
            </a:endParaRPr>
          </a:p>
          <a:p>
            <a:pPr lvl="1" marL="114480" indent="-11304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200" strike="noStrike" u="none">
              <a:solidFill>
                <a:srgbClr val="000000"/>
              </a:solidFill>
              <a:effectLst/>
              <a:uFillTx/>
              <a:latin typeface="Arial"/>
            </a:endParaRPr>
          </a:p>
          <a:p>
            <a:pPr lvl="1" marL="114480" indent="-11304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Attractive as a customer</a:t>
            </a:r>
            <a:endParaRPr b="0" lang="en-US" sz="1200" strike="noStrike" u="none">
              <a:solidFill>
                <a:srgbClr val="000000"/>
              </a:solidFill>
              <a:effectLst/>
              <a:uFillTx/>
              <a:latin typeface="Arial"/>
            </a:endParaRPr>
          </a:p>
          <a:p>
            <a:pPr lvl="1" marL="114480" indent="-11304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Limited number of non-wholesale pureplays passing screen</a:t>
            </a:r>
            <a:endParaRPr b="0" lang="en-US" sz="1200" strike="noStrike" u="none">
              <a:solidFill>
                <a:srgbClr val="000000"/>
              </a:solidFill>
              <a:effectLst/>
              <a:uFillTx/>
              <a:latin typeface="Arial"/>
            </a:endParaRPr>
          </a:p>
        </p:txBody>
      </p:sp>
      <p:sp>
        <p:nvSpPr>
          <p:cNvPr id="1173" name=""/>
          <p:cNvSpPr/>
          <p:nvPr/>
        </p:nvSpPr>
        <p:spPr>
          <a:xfrm>
            <a:off x="4314960" y="2027160"/>
            <a:ext cx="1023840" cy="408240"/>
          </a:xfrm>
          <a:prstGeom prst="ellipse">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1174" name=""/>
          <p:cNvSpPr/>
          <p:nvPr/>
        </p:nvSpPr>
        <p:spPr>
          <a:xfrm>
            <a:off x="4454640" y="2117880"/>
            <a:ext cx="768240" cy="183240"/>
          </a:xfrm>
          <a:prstGeom prst="rect">
            <a:avLst/>
          </a:prstGeom>
          <a:noFill/>
          <a:ln w="0">
            <a:noFill/>
          </a:ln>
        </p:spPr>
        <p:style>
          <a:lnRef idx="0"/>
          <a:fillRef idx="0"/>
          <a:effectRef idx="0"/>
          <a:fontRef idx="minor"/>
        </p:style>
        <p:txBody>
          <a:bodyPr lIns="0" rIns="0" tIns="0" bIns="0" anchor="t">
            <a:spAutoFit/>
          </a:bodyPr>
          <a:p>
            <a:pPr algn="ct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200" strike="noStrike" u="none">
                <a:solidFill>
                  <a:srgbClr val="000000"/>
                </a:solidFill>
                <a:effectLst/>
                <a:uFillTx/>
                <a:latin typeface="Arial"/>
              </a:rPr>
              <a:t>SSI</a:t>
            </a:r>
            <a:endParaRPr b="0" lang="en-US" sz="1200" strike="noStrike" u="none">
              <a:solidFill>
                <a:srgbClr val="000000"/>
              </a:solidFill>
              <a:effectLst/>
              <a:uFillTx/>
              <a:latin typeface="Arial"/>
            </a:endParaRPr>
          </a:p>
        </p:txBody>
      </p:sp>
      <p:sp>
        <p:nvSpPr>
          <p:cNvPr id="1175" name=""/>
          <p:cNvSpPr/>
          <p:nvPr/>
        </p:nvSpPr>
        <p:spPr>
          <a:xfrm>
            <a:off x="4314960" y="2725560"/>
            <a:ext cx="1023840" cy="408240"/>
          </a:xfrm>
          <a:prstGeom prst="ellipse">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1176" name=""/>
          <p:cNvSpPr/>
          <p:nvPr/>
        </p:nvSpPr>
        <p:spPr>
          <a:xfrm>
            <a:off x="4505400" y="2816280"/>
            <a:ext cx="768240" cy="183240"/>
          </a:xfrm>
          <a:prstGeom prst="rect">
            <a:avLst/>
          </a:prstGeom>
          <a:noFill/>
          <a:ln w="0">
            <a:noFill/>
          </a:ln>
        </p:spPr>
        <p:style>
          <a:lnRef idx="0"/>
          <a:fillRef idx="0"/>
          <a:effectRef idx="0"/>
          <a:fontRef idx="minor"/>
        </p:style>
        <p:txBody>
          <a:bodyPr lIns="0" rIns="0" tIns="0" bIns="0" anchor="t">
            <a:spAutoFit/>
          </a:bodyPr>
          <a:p>
            <a:pPr algn="ct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200" strike="noStrike" u="none">
                <a:solidFill>
                  <a:srgbClr val="000000"/>
                </a:solidFill>
                <a:effectLst/>
                <a:uFillTx/>
                <a:latin typeface="Arial"/>
              </a:rPr>
              <a:t>Software</a:t>
            </a:r>
            <a:endParaRPr b="0" lang="en-US" sz="1200" strike="noStrike" u="none">
              <a:solidFill>
                <a:srgbClr val="000000"/>
              </a:solidFill>
              <a:effectLst/>
              <a:uFillTx/>
              <a:latin typeface="Arial"/>
            </a:endParaRPr>
          </a:p>
        </p:txBody>
      </p:sp>
      <p:sp>
        <p:nvSpPr>
          <p:cNvPr id="1177" name=""/>
          <p:cNvSpPr/>
          <p:nvPr/>
        </p:nvSpPr>
        <p:spPr>
          <a:xfrm>
            <a:off x="4314960" y="3614760"/>
            <a:ext cx="1028520" cy="406440"/>
          </a:xfrm>
          <a:prstGeom prst="ellipse">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1178" name=""/>
          <p:cNvSpPr/>
          <p:nvPr/>
        </p:nvSpPr>
        <p:spPr>
          <a:xfrm>
            <a:off x="4441680" y="3679920"/>
            <a:ext cx="819360" cy="366120"/>
          </a:xfrm>
          <a:prstGeom prst="rect">
            <a:avLst/>
          </a:prstGeom>
          <a:noFill/>
          <a:ln w="0">
            <a:noFill/>
          </a:ln>
        </p:spPr>
        <p:style>
          <a:lnRef idx="0"/>
          <a:fillRef idx="0"/>
          <a:effectRef idx="0"/>
          <a:fontRef idx="minor"/>
        </p:style>
        <p:txBody>
          <a:bodyPr lIns="0" rIns="0" tIns="0" bIns="0" anchor="t">
            <a:spAutoFit/>
          </a:bodyPr>
          <a:p>
            <a:pPr algn="ct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200" strike="noStrike" u="none">
                <a:solidFill>
                  <a:srgbClr val="000000"/>
                </a:solidFill>
                <a:effectLst/>
                <a:uFillTx/>
                <a:latin typeface="Arial"/>
              </a:rPr>
              <a:t>Enterprise.com</a:t>
            </a:r>
            <a:endParaRPr b="0" lang="en-US" sz="1200" strike="noStrike" u="none">
              <a:solidFill>
                <a:srgbClr val="000000"/>
              </a:solidFill>
              <a:effectLst/>
              <a:uFillTx/>
              <a:latin typeface="Arial"/>
            </a:endParaRPr>
          </a:p>
        </p:txBody>
      </p:sp>
      <p:sp>
        <p:nvSpPr>
          <p:cNvPr id="1179" name=""/>
          <p:cNvSpPr/>
          <p:nvPr/>
        </p:nvSpPr>
        <p:spPr>
          <a:xfrm>
            <a:off x="4314960" y="4554360"/>
            <a:ext cx="1023840" cy="408240"/>
          </a:xfrm>
          <a:prstGeom prst="ellipse">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1180" name=""/>
          <p:cNvSpPr/>
          <p:nvPr/>
        </p:nvSpPr>
        <p:spPr>
          <a:xfrm>
            <a:off x="4454640" y="4645080"/>
            <a:ext cx="768240" cy="183240"/>
          </a:xfrm>
          <a:prstGeom prst="rect">
            <a:avLst/>
          </a:prstGeom>
          <a:noFill/>
          <a:ln w="0">
            <a:noFill/>
          </a:ln>
        </p:spPr>
        <p:style>
          <a:lnRef idx="0"/>
          <a:fillRef idx="0"/>
          <a:effectRef idx="0"/>
          <a:fontRef idx="minor"/>
        </p:style>
        <p:txBody>
          <a:bodyPr lIns="0" rIns="0" tIns="0" bIns="0" anchor="t">
            <a:spAutoFit/>
          </a:bodyPr>
          <a:p>
            <a:pPr algn="ct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200" strike="noStrike" u="none">
                <a:solidFill>
                  <a:srgbClr val="000000"/>
                </a:solidFill>
                <a:effectLst/>
                <a:uFillTx/>
                <a:latin typeface="Arial"/>
              </a:rPr>
              <a:t>HSP</a:t>
            </a:r>
            <a:endParaRPr b="0" lang="en-US" sz="1200" strike="noStrike" u="none">
              <a:solidFill>
                <a:srgbClr val="000000"/>
              </a:solidFill>
              <a:effectLst/>
              <a:uFillTx/>
              <a:latin typeface="Arial"/>
            </a:endParaRPr>
          </a:p>
        </p:txBody>
      </p:sp>
      <p:grpSp>
        <p:nvGrpSpPr>
          <p:cNvPr id="1181" name=""/>
          <p:cNvGrpSpPr/>
          <p:nvPr/>
        </p:nvGrpSpPr>
        <p:grpSpPr>
          <a:xfrm>
            <a:off x="174600" y="2263680"/>
            <a:ext cx="3794040" cy="2202120"/>
            <a:chOff x="174600" y="2263680"/>
            <a:chExt cx="3794040" cy="2202120"/>
          </a:xfrm>
        </p:grpSpPr>
        <p:sp>
          <p:nvSpPr>
            <p:cNvPr id="1182" name=""/>
            <p:cNvSpPr/>
            <p:nvPr/>
          </p:nvSpPr>
          <p:spPr>
            <a:xfrm>
              <a:off x="174600" y="2517840"/>
              <a:ext cx="3792600" cy="1947960"/>
            </a:xfrm>
            <a:prstGeom prst="rect">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1183" name=""/>
            <p:cNvSpPr/>
            <p:nvPr/>
          </p:nvSpPr>
          <p:spPr>
            <a:xfrm>
              <a:off x="1119240" y="2530440"/>
              <a:ext cx="1914480" cy="944640"/>
            </a:xfrm>
            <a:prstGeom prst="roundRect">
              <a:avLst>
                <a:gd name="adj" fmla="val 9269"/>
              </a:avLst>
            </a:prstGeom>
            <a:solidFill>
              <a:srgbClr val="909090"/>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1184" name=""/>
            <p:cNvSpPr/>
            <p:nvPr/>
          </p:nvSpPr>
          <p:spPr>
            <a:xfrm>
              <a:off x="174600" y="2263680"/>
              <a:ext cx="466920" cy="246240"/>
            </a:xfrm>
            <a:prstGeom prst="rect">
              <a:avLst/>
            </a:prstGeom>
            <a:solidFill>
              <a:srgbClr val="ffffff"/>
            </a:solidFill>
            <a:ln w="12600">
              <a:solidFill>
                <a:srgbClr val="000000"/>
              </a:solidFill>
              <a:miter/>
            </a:ln>
          </p:spPr>
          <p:style>
            <a:lnRef idx="0"/>
            <a:fillRef idx="0"/>
            <a:effectRef idx="0"/>
            <a:fontRef idx="minor"/>
          </p:style>
          <p:txBody>
            <a:bodyPr lIns="90000" rIns="90000" tIns="91440" bIns="91440" anchor="b">
              <a:normAutofit fontScale="40000" lnSpcReduction="19999"/>
            </a:bodyPr>
            <a:p>
              <a:pPr algn="ct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2400" strike="noStrike" u="none">
                <a:solidFill>
                  <a:srgbClr val="000000"/>
                </a:solidFill>
                <a:effectLst/>
                <a:uFillTx/>
                <a:latin typeface="Arial"/>
              </a:endParaRPr>
            </a:p>
          </p:txBody>
        </p:sp>
        <p:sp>
          <p:nvSpPr>
            <p:cNvPr id="1185" name=""/>
            <p:cNvSpPr/>
            <p:nvPr/>
          </p:nvSpPr>
          <p:spPr>
            <a:xfrm>
              <a:off x="641520" y="2263680"/>
              <a:ext cx="480960" cy="246240"/>
            </a:xfrm>
            <a:prstGeom prst="rect">
              <a:avLst/>
            </a:prstGeom>
            <a:solidFill>
              <a:srgbClr val="ffffff"/>
            </a:solidFill>
            <a:ln w="12600">
              <a:solidFill>
                <a:srgbClr val="000000"/>
              </a:solidFill>
              <a:miter/>
            </a:ln>
          </p:spPr>
          <p:style>
            <a:lnRef idx="0"/>
            <a:fillRef idx="0"/>
            <a:effectRef idx="0"/>
            <a:fontRef idx="minor"/>
          </p:style>
          <p:txBody>
            <a:bodyPr lIns="90000" rIns="90000" tIns="91440" bIns="91440" anchor="b">
              <a:normAutofit fontScale="40000" lnSpcReduction="19999"/>
            </a:bodyPr>
            <a:p>
              <a:pPr algn="ct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2400" strike="noStrike" u="none">
                <a:solidFill>
                  <a:srgbClr val="000000"/>
                </a:solidFill>
                <a:effectLst/>
                <a:uFillTx/>
                <a:latin typeface="Arial"/>
              </a:endParaRPr>
            </a:p>
          </p:txBody>
        </p:sp>
        <p:sp>
          <p:nvSpPr>
            <p:cNvPr id="1186" name=""/>
            <p:cNvSpPr/>
            <p:nvPr/>
          </p:nvSpPr>
          <p:spPr>
            <a:xfrm>
              <a:off x="1603440" y="2263680"/>
              <a:ext cx="477720" cy="250920"/>
            </a:xfrm>
            <a:prstGeom prst="rect">
              <a:avLst/>
            </a:prstGeom>
            <a:solidFill>
              <a:srgbClr val="ffffff"/>
            </a:solidFill>
            <a:ln w="12600">
              <a:solidFill>
                <a:srgbClr val="000000"/>
              </a:solidFill>
              <a:miter/>
            </a:ln>
          </p:spPr>
          <p:style>
            <a:lnRef idx="0"/>
            <a:fillRef idx="0"/>
            <a:effectRef idx="0"/>
            <a:fontRef idx="minor"/>
          </p:style>
          <p:txBody>
            <a:bodyPr lIns="90000" rIns="90000" tIns="91440" bIns="91440" anchor="b">
              <a:normAutofit fontScale="40000" lnSpcReduction="19999"/>
            </a:bodyPr>
            <a:p>
              <a:pPr algn="ct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000" strike="noStrike" u="none">
                <a:solidFill>
                  <a:srgbClr val="000000"/>
                </a:solidFill>
                <a:effectLst/>
                <a:uFillTx/>
                <a:latin typeface="Arial"/>
              </a:endParaRPr>
            </a:p>
            <a:p>
              <a:pPr algn="ct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000" strike="noStrike" u="none">
                <a:solidFill>
                  <a:srgbClr val="000000"/>
                </a:solidFill>
                <a:effectLst/>
                <a:uFillTx/>
                <a:latin typeface="Arial"/>
              </a:endParaRPr>
            </a:p>
            <a:p>
              <a:pPr algn="ct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000" strike="noStrike" u="none">
                <a:solidFill>
                  <a:srgbClr val="000000"/>
                </a:solidFill>
                <a:effectLst/>
                <a:uFillTx/>
                <a:latin typeface="Arial"/>
              </a:endParaRPr>
            </a:p>
            <a:p>
              <a:pPr algn="ct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000" strike="noStrike" u="none">
                <a:solidFill>
                  <a:srgbClr val="000000"/>
                </a:solidFill>
                <a:effectLst/>
                <a:uFillTx/>
                <a:latin typeface="Arial"/>
              </a:endParaRPr>
            </a:p>
            <a:p>
              <a:pPr algn="ct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000" strike="noStrike" u="none">
                <a:solidFill>
                  <a:srgbClr val="000000"/>
                </a:solidFill>
                <a:effectLst/>
                <a:uFillTx/>
                <a:latin typeface="Arial"/>
              </a:endParaRPr>
            </a:p>
          </p:txBody>
        </p:sp>
        <p:sp>
          <p:nvSpPr>
            <p:cNvPr id="1187" name=""/>
            <p:cNvSpPr/>
            <p:nvPr/>
          </p:nvSpPr>
          <p:spPr>
            <a:xfrm>
              <a:off x="1122480" y="2263680"/>
              <a:ext cx="480960" cy="246240"/>
            </a:xfrm>
            <a:prstGeom prst="rect">
              <a:avLst/>
            </a:prstGeom>
            <a:solidFill>
              <a:srgbClr val="ffffff"/>
            </a:solidFill>
            <a:ln w="12600">
              <a:solidFill>
                <a:srgbClr val="000000"/>
              </a:solidFill>
              <a:miter/>
            </a:ln>
          </p:spPr>
          <p:style>
            <a:lnRef idx="0"/>
            <a:fillRef idx="0"/>
            <a:effectRef idx="0"/>
            <a:fontRef idx="minor"/>
          </p:style>
          <p:txBody>
            <a:bodyPr lIns="90000" rIns="90000" tIns="91440" bIns="91440" anchor="b">
              <a:normAutofit fontScale="40000" lnSpcReduction="19999"/>
            </a:bodyPr>
            <a:p>
              <a:pPr algn="ct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2400" strike="noStrike" u="none">
                <a:solidFill>
                  <a:srgbClr val="000000"/>
                </a:solidFill>
                <a:effectLst/>
                <a:uFillTx/>
                <a:latin typeface="Arial"/>
              </a:endParaRPr>
            </a:p>
          </p:txBody>
        </p:sp>
        <p:sp>
          <p:nvSpPr>
            <p:cNvPr id="1188" name=""/>
            <p:cNvSpPr/>
            <p:nvPr/>
          </p:nvSpPr>
          <p:spPr>
            <a:xfrm>
              <a:off x="2079720" y="2263680"/>
              <a:ext cx="473040" cy="250920"/>
            </a:xfrm>
            <a:prstGeom prst="rect">
              <a:avLst/>
            </a:prstGeom>
            <a:solidFill>
              <a:srgbClr val="ffffff"/>
            </a:solidFill>
            <a:ln w="12600">
              <a:solidFill>
                <a:srgbClr val="000000"/>
              </a:solidFill>
              <a:miter/>
            </a:ln>
          </p:spPr>
          <p:style>
            <a:lnRef idx="0"/>
            <a:fillRef idx="0"/>
            <a:effectRef idx="0"/>
            <a:fontRef idx="minor"/>
          </p:style>
          <p:txBody>
            <a:bodyPr lIns="90000" rIns="90000" tIns="91440" bIns="91440" anchor="b">
              <a:normAutofit fontScale="40000" lnSpcReduction="19999"/>
            </a:bodyPr>
            <a:p>
              <a:pPr algn="ct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000" strike="noStrike" u="none">
                <a:solidFill>
                  <a:srgbClr val="000000"/>
                </a:solidFill>
                <a:effectLst/>
                <a:uFillTx/>
                <a:latin typeface="Arial"/>
              </a:endParaRPr>
            </a:p>
            <a:p>
              <a:pPr algn="ct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000" strike="noStrike" u="none">
                <a:solidFill>
                  <a:srgbClr val="000000"/>
                </a:solidFill>
                <a:effectLst/>
                <a:uFillTx/>
                <a:latin typeface="Arial"/>
              </a:endParaRPr>
            </a:p>
          </p:txBody>
        </p:sp>
        <p:sp>
          <p:nvSpPr>
            <p:cNvPr id="1189" name=""/>
            <p:cNvSpPr/>
            <p:nvPr/>
          </p:nvSpPr>
          <p:spPr>
            <a:xfrm>
              <a:off x="2552760" y="2263680"/>
              <a:ext cx="474480" cy="246240"/>
            </a:xfrm>
            <a:prstGeom prst="rect">
              <a:avLst/>
            </a:prstGeom>
            <a:solidFill>
              <a:srgbClr val="ffffff"/>
            </a:solidFill>
            <a:ln w="12600">
              <a:solidFill>
                <a:srgbClr val="000000"/>
              </a:solidFill>
              <a:miter/>
            </a:ln>
          </p:spPr>
          <p:style>
            <a:lnRef idx="0"/>
            <a:fillRef idx="0"/>
            <a:effectRef idx="0"/>
            <a:fontRef idx="minor"/>
          </p:style>
          <p:txBody>
            <a:bodyPr lIns="90000" rIns="90000" tIns="91440" bIns="91440" anchor="b">
              <a:normAutofit fontScale="40000" lnSpcReduction="19999"/>
            </a:bodyPr>
            <a:p>
              <a:pPr algn="ct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2400" strike="noStrike" u="none">
                <a:solidFill>
                  <a:srgbClr val="000000"/>
                </a:solidFill>
                <a:effectLst/>
                <a:uFillTx/>
                <a:latin typeface="Arial"/>
              </a:endParaRPr>
            </a:p>
          </p:txBody>
        </p:sp>
        <p:sp>
          <p:nvSpPr>
            <p:cNvPr id="1190" name=""/>
            <p:cNvSpPr/>
            <p:nvPr/>
          </p:nvSpPr>
          <p:spPr>
            <a:xfrm>
              <a:off x="3027240" y="2263680"/>
              <a:ext cx="474840" cy="246240"/>
            </a:xfrm>
            <a:prstGeom prst="rect">
              <a:avLst/>
            </a:prstGeom>
            <a:solidFill>
              <a:srgbClr val="ffffff"/>
            </a:solidFill>
            <a:ln w="12600">
              <a:solidFill>
                <a:srgbClr val="000000"/>
              </a:solidFill>
              <a:miter/>
            </a:ln>
          </p:spPr>
          <p:style>
            <a:lnRef idx="0"/>
            <a:fillRef idx="0"/>
            <a:effectRef idx="0"/>
            <a:fontRef idx="minor"/>
          </p:style>
          <p:txBody>
            <a:bodyPr lIns="90000" rIns="90000" tIns="91440" bIns="91440" anchor="b">
              <a:normAutofit fontScale="40000" lnSpcReduction="19999"/>
            </a:bodyPr>
            <a:p>
              <a:pPr algn="ct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000" strike="noStrike" u="none">
                <a:solidFill>
                  <a:srgbClr val="000000"/>
                </a:solidFill>
                <a:effectLst/>
                <a:uFillTx/>
                <a:latin typeface="Arial"/>
              </a:endParaRPr>
            </a:p>
            <a:p>
              <a:pPr algn="ct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000" strike="noStrike" u="none">
                <a:solidFill>
                  <a:srgbClr val="000000"/>
                </a:solidFill>
                <a:effectLst/>
                <a:uFillTx/>
                <a:latin typeface="Arial"/>
              </a:endParaRPr>
            </a:p>
          </p:txBody>
        </p:sp>
        <p:sp>
          <p:nvSpPr>
            <p:cNvPr id="1191" name=""/>
            <p:cNvSpPr/>
            <p:nvPr/>
          </p:nvSpPr>
          <p:spPr>
            <a:xfrm>
              <a:off x="3500280" y="2263680"/>
              <a:ext cx="465480" cy="246240"/>
            </a:xfrm>
            <a:prstGeom prst="rect">
              <a:avLst/>
            </a:prstGeom>
            <a:solidFill>
              <a:srgbClr val="ffffff"/>
            </a:solidFill>
            <a:ln w="12600">
              <a:solidFill>
                <a:srgbClr val="000000"/>
              </a:solidFill>
              <a:miter/>
            </a:ln>
          </p:spPr>
          <p:style>
            <a:lnRef idx="0"/>
            <a:fillRef idx="0"/>
            <a:effectRef idx="0"/>
            <a:fontRef idx="minor"/>
          </p:style>
          <p:txBody>
            <a:bodyPr lIns="90000" rIns="90000" tIns="91440" bIns="91440" anchor="b">
              <a:normAutofit fontScale="40000" lnSpcReduction="19999"/>
            </a:bodyPr>
            <a:p>
              <a:pPr algn="ct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000" strike="noStrike" u="none">
                <a:solidFill>
                  <a:srgbClr val="000000"/>
                </a:solidFill>
                <a:effectLst/>
                <a:uFillTx/>
                <a:latin typeface="Arial"/>
              </a:endParaRPr>
            </a:p>
            <a:p>
              <a:pPr algn="ct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000" strike="noStrike" u="none">
                <a:solidFill>
                  <a:srgbClr val="000000"/>
                </a:solidFill>
                <a:effectLst/>
                <a:uFillTx/>
                <a:latin typeface="Arial"/>
              </a:endParaRPr>
            </a:p>
          </p:txBody>
        </p:sp>
        <p:sp>
          <p:nvSpPr>
            <p:cNvPr id="1192" name=""/>
            <p:cNvSpPr/>
            <p:nvPr/>
          </p:nvSpPr>
          <p:spPr>
            <a:xfrm>
              <a:off x="201600" y="2610000"/>
              <a:ext cx="414360" cy="1800000"/>
            </a:xfrm>
            <a:custGeom>
              <a:avLst/>
              <a:gdLst>
                <a:gd name="textAreaLeft" fmla="*/ 20160 w 414360"/>
                <a:gd name="textAreaRight" fmla="*/ 394200 w 414360"/>
                <a:gd name="textAreaTop" fmla="*/ 20160 h 1800000"/>
                <a:gd name="textAreaBottom" fmla="*/ 1779840 h 1800000"/>
              </a:gdLst>
              <a:ahLst/>
              <a:cxnLst/>
              <a:rect l="textAreaLeft" t="textAreaTop" r="textAreaRight" b="textAreaBottom"/>
              <a:pathLst>
                <a:path w="21600" h="93769">
                  <a:moveTo>
                    <a:pt x="3600" y="0"/>
                  </a:moveTo>
                  <a:arcTo wR="3600" hR="3600" stAng="16200000" swAng="-5400000"/>
                  <a:lnTo>
                    <a:pt x="0" y="90169"/>
                  </a:lnTo>
                  <a:arcTo wR="3600" hR="3600" stAng="10800000" swAng="-5400000"/>
                  <a:lnTo>
                    <a:pt x="18000" y="93769"/>
                  </a:lnTo>
                  <a:arcTo wR="3600" hR="3600" stAng="5400000" swAng="-5400000"/>
                  <a:lnTo>
                    <a:pt x="21600" y="3600"/>
                  </a:lnTo>
                  <a:arcTo wR="3600" hR="3600" stAng="0" swAng="-5400000"/>
                  <a:close/>
                </a:path>
              </a:pathLst>
            </a:cu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1193" name=""/>
            <p:cNvSpPr/>
            <p:nvPr/>
          </p:nvSpPr>
          <p:spPr>
            <a:xfrm>
              <a:off x="674640" y="2562120"/>
              <a:ext cx="414360" cy="830520"/>
            </a:xfrm>
            <a:custGeom>
              <a:avLst/>
              <a:gdLst>
                <a:gd name="textAreaLeft" fmla="*/ 20160 w 414360"/>
                <a:gd name="textAreaRight" fmla="*/ 394200 w 414360"/>
                <a:gd name="textAreaTop" fmla="*/ 20160 h 830520"/>
                <a:gd name="textAreaBottom" fmla="*/ 810360 h 830520"/>
              </a:gdLst>
              <a:ahLst/>
              <a:cxnLst/>
              <a:rect l="textAreaLeft" t="textAreaTop" r="textAreaRight" b="textAreaBottom"/>
              <a:pathLst>
                <a:path w="21600" h="43275">
                  <a:moveTo>
                    <a:pt x="3600" y="0"/>
                  </a:moveTo>
                  <a:arcTo wR="3600" hR="3600" stAng="16200000" swAng="-5400000"/>
                  <a:lnTo>
                    <a:pt x="0" y="39675"/>
                  </a:lnTo>
                  <a:arcTo wR="3600" hR="3600" stAng="10800000" swAng="-5400000"/>
                  <a:lnTo>
                    <a:pt x="18000" y="43275"/>
                  </a:lnTo>
                  <a:arcTo wR="3600" hR="3600" stAng="5400000" swAng="-5400000"/>
                  <a:lnTo>
                    <a:pt x="21600" y="3600"/>
                  </a:lnTo>
                  <a:arcTo wR="3600" hR="3600" stAng="0" swAng="-5400000"/>
                  <a:close/>
                </a:path>
              </a:pathLst>
            </a:cu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1194" name=""/>
            <p:cNvSpPr/>
            <p:nvPr/>
          </p:nvSpPr>
          <p:spPr>
            <a:xfrm>
              <a:off x="1635120" y="2562120"/>
              <a:ext cx="412920" cy="1135080"/>
            </a:xfrm>
            <a:custGeom>
              <a:avLst/>
              <a:gdLst>
                <a:gd name="textAreaLeft" fmla="*/ 20160 w 412920"/>
                <a:gd name="textAreaRight" fmla="*/ 392760 w 412920"/>
                <a:gd name="textAreaTop" fmla="*/ 20160 h 1135080"/>
                <a:gd name="textAreaBottom" fmla="*/ 1114920 h 1135080"/>
              </a:gdLst>
              <a:ahLst/>
              <a:cxnLst/>
              <a:rect l="textAreaLeft" t="textAreaTop" r="textAreaRight" b="textAreaBottom"/>
              <a:pathLst>
                <a:path w="21600" h="59344">
                  <a:moveTo>
                    <a:pt x="3600" y="0"/>
                  </a:moveTo>
                  <a:arcTo wR="3600" hR="3600" stAng="16200000" swAng="-5400000"/>
                  <a:lnTo>
                    <a:pt x="0" y="55744"/>
                  </a:lnTo>
                  <a:arcTo wR="3600" hR="3600" stAng="10800000" swAng="-5400000"/>
                  <a:lnTo>
                    <a:pt x="18000" y="59344"/>
                  </a:lnTo>
                  <a:arcTo wR="3600" hR="3600" stAng="5400000" swAng="-5400000"/>
                  <a:lnTo>
                    <a:pt x="21600" y="3600"/>
                  </a:lnTo>
                  <a:arcTo wR="3600" hR="3600" stAng="0" swAng="-5400000"/>
                  <a:close/>
                </a:path>
              </a:pathLst>
            </a:custGeom>
            <a:solidFill>
              <a:srgbClr val="ffffff">
                <a:alpha val="50000"/>
              </a:srgbClr>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1195" name=""/>
            <p:cNvSpPr/>
            <p:nvPr/>
          </p:nvSpPr>
          <p:spPr>
            <a:xfrm>
              <a:off x="2109960" y="3033720"/>
              <a:ext cx="412560" cy="1379520"/>
            </a:xfrm>
            <a:custGeom>
              <a:avLst/>
              <a:gdLst>
                <a:gd name="textAreaLeft" fmla="*/ 19800 w 412560"/>
                <a:gd name="textAreaRight" fmla="*/ 392760 w 412560"/>
                <a:gd name="textAreaTop" fmla="*/ 19800 h 1379520"/>
                <a:gd name="textAreaBottom" fmla="*/ 1359720 h 1379520"/>
              </a:gdLst>
              <a:ahLst/>
              <a:cxnLst/>
              <a:rect l="textAreaLeft" t="textAreaTop" r="textAreaRight" b="textAreaBottom"/>
              <a:pathLst>
                <a:path w="21600" h="72182">
                  <a:moveTo>
                    <a:pt x="3600" y="0"/>
                  </a:moveTo>
                  <a:arcTo wR="3600" hR="3600" stAng="16200000" swAng="-5400000"/>
                  <a:lnTo>
                    <a:pt x="0" y="68582"/>
                  </a:lnTo>
                  <a:arcTo wR="3600" hR="3600" stAng="10800000" swAng="-5400000"/>
                  <a:lnTo>
                    <a:pt x="18000" y="72182"/>
                  </a:lnTo>
                  <a:arcTo wR="3600" hR="3600" stAng="5400000" swAng="-5400000"/>
                  <a:lnTo>
                    <a:pt x="21600" y="3600"/>
                  </a:lnTo>
                  <a:arcTo wR="3600" hR="3600" stAng="0" swAng="-5400000"/>
                  <a:close/>
                </a:path>
              </a:pathLst>
            </a:custGeom>
            <a:solidFill>
              <a:srgbClr val="ffffff">
                <a:alpha val="50000"/>
              </a:srgbClr>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1196" name=""/>
            <p:cNvSpPr/>
            <p:nvPr/>
          </p:nvSpPr>
          <p:spPr>
            <a:xfrm>
              <a:off x="2583000" y="3144960"/>
              <a:ext cx="414360" cy="860400"/>
            </a:xfrm>
            <a:custGeom>
              <a:avLst/>
              <a:gdLst>
                <a:gd name="textAreaLeft" fmla="*/ 20160 w 414360"/>
                <a:gd name="textAreaRight" fmla="*/ 394200 w 414360"/>
                <a:gd name="textAreaTop" fmla="*/ 20160 h 860400"/>
                <a:gd name="textAreaBottom" fmla="*/ 840240 h 860400"/>
              </a:gdLst>
              <a:ahLst/>
              <a:cxnLst/>
              <a:rect l="textAreaLeft" t="textAreaTop" r="textAreaRight" b="textAreaBottom"/>
              <a:pathLst>
                <a:path w="21600" h="44831">
                  <a:moveTo>
                    <a:pt x="3600" y="0"/>
                  </a:moveTo>
                  <a:arcTo wR="3600" hR="3600" stAng="16200000" swAng="-5400000"/>
                  <a:lnTo>
                    <a:pt x="0" y="41231"/>
                  </a:lnTo>
                  <a:arcTo wR="3600" hR="3600" stAng="10800000" swAng="-5400000"/>
                  <a:lnTo>
                    <a:pt x="18000" y="44831"/>
                  </a:lnTo>
                  <a:arcTo wR="3600" hR="3600" stAng="5400000" swAng="-5400000"/>
                  <a:lnTo>
                    <a:pt x="21600" y="3600"/>
                  </a:lnTo>
                  <a:arcTo wR="3600" hR="3600" stAng="0" swAng="-5400000"/>
                  <a:close/>
                </a:path>
              </a:pathLst>
            </a:custGeom>
            <a:solidFill>
              <a:srgbClr val="ffffff">
                <a:alpha val="50000"/>
              </a:srgbClr>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1197" name=""/>
            <p:cNvSpPr/>
            <p:nvPr/>
          </p:nvSpPr>
          <p:spPr>
            <a:xfrm>
              <a:off x="3057480" y="3402000"/>
              <a:ext cx="412920" cy="1011240"/>
            </a:xfrm>
            <a:custGeom>
              <a:avLst/>
              <a:gdLst>
                <a:gd name="textAreaLeft" fmla="*/ 20160 w 412920"/>
                <a:gd name="textAreaRight" fmla="*/ 392760 w 412920"/>
                <a:gd name="textAreaTop" fmla="*/ 20160 h 1011240"/>
                <a:gd name="textAreaBottom" fmla="*/ 991080 h 1011240"/>
              </a:gdLst>
              <a:ahLst/>
              <a:cxnLst/>
              <a:rect l="textAreaLeft" t="textAreaTop" r="textAreaRight" b="textAreaBottom"/>
              <a:pathLst>
                <a:path w="21600" h="52871">
                  <a:moveTo>
                    <a:pt x="3600" y="0"/>
                  </a:moveTo>
                  <a:arcTo wR="3600" hR="3600" stAng="16200000" swAng="-5400000"/>
                  <a:lnTo>
                    <a:pt x="0" y="49271"/>
                  </a:lnTo>
                  <a:arcTo wR="3600" hR="3600" stAng="10800000" swAng="-5400000"/>
                  <a:lnTo>
                    <a:pt x="18000" y="52871"/>
                  </a:lnTo>
                  <a:arcTo wR="3600" hR="3600" stAng="5400000" swAng="-5400000"/>
                  <a:lnTo>
                    <a:pt x="21600" y="3600"/>
                  </a:lnTo>
                  <a:arcTo wR="3600" hR="3600" stAng="0" swAng="-5400000"/>
                  <a:close/>
                </a:path>
              </a:pathLst>
            </a:custGeom>
            <a:no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1198" name=""/>
            <p:cNvSpPr/>
            <p:nvPr/>
          </p:nvSpPr>
          <p:spPr>
            <a:xfrm>
              <a:off x="3525840" y="3764160"/>
              <a:ext cx="414360" cy="649080"/>
            </a:xfrm>
            <a:custGeom>
              <a:avLst/>
              <a:gdLst>
                <a:gd name="textAreaLeft" fmla="*/ 20160 w 414360"/>
                <a:gd name="textAreaRight" fmla="*/ 394200 w 414360"/>
                <a:gd name="textAreaTop" fmla="*/ 20160 h 649080"/>
                <a:gd name="textAreaBottom" fmla="*/ 628920 h 649080"/>
              </a:gdLst>
              <a:ahLst/>
              <a:cxnLst/>
              <a:rect l="textAreaLeft" t="textAreaTop" r="textAreaRight" b="textAreaBottom"/>
              <a:pathLst>
                <a:path w="21600" h="33825">
                  <a:moveTo>
                    <a:pt x="3600" y="0"/>
                  </a:moveTo>
                  <a:arcTo wR="3600" hR="3600" stAng="16200000" swAng="-5400000"/>
                  <a:lnTo>
                    <a:pt x="0" y="30225"/>
                  </a:lnTo>
                  <a:arcTo wR="3600" hR="3600" stAng="10800000" swAng="-5400000"/>
                  <a:lnTo>
                    <a:pt x="18000" y="33825"/>
                  </a:lnTo>
                  <a:arcTo wR="3600" hR="3600" stAng="5400000" swAng="-5400000"/>
                  <a:lnTo>
                    <a:pt x="21600" y="3600"/>
                  </a:lnTo>
                  <a:arcTo wR="3600" hR="3600" stAng="0" swAng="-5400000"/>
                  <a:close/>
                </a:path>
              </a:pathLst>
            </a:custGeom>
            <a:no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1199" name=""/>
            <p:cNvSpPr/>
            <p:nvPr/>
          </p:nvSpPr>
          <p:spPr>
            <a:xfrm>
              <a:off x="174600" y="3492360"/>
              <a:ext cx="3794040" cy="0"/>
            </a:xfrm>
            <a:prstGeom prst="line">
              <a:avLst/>
            </a:prstGeom>
            <a:ln w="12600">
              <a:solidFill>
                <a:srgbClr val="000000"/>
              </a:solidFill>
              <a:prstDash val="lgDash"/>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1200" name=""/>
            <p:cNvSpPr/>
            <p:nvPr/>
          </p:nvSpPr>
          <p:spPr>
            <a:xfrm>
              <a:off x="1155600" y="2562120"/>
              <a:ext cx="414360" cy="1135080"/>
            </a:xfrm>
            <a:custGeom>
              <a:avLst/>
              <a:gdLst>
                <a:gd name="textAreaLeft" fmla="*/ 20160 w 414360"/>
                <a:gd name="textAreaRight" fmla="*/ 394200 w 414360"/>
                <a:gd name="textAreaTop" fmla="*/ 20160 h 1135080"/>
                <a:gd name="textAreaBottom" fmla="*/ 1114920 h 1135080"/>
              </a:gdLst>
              <a:ahLst/>
              <a:cxnLst/>
              <a:rect l="textAreaLeft" t="textAreaTop" r="textAreaRight" b="textAreaBottom"/>
              <a:pathLst>
                <a:path w="21600" h="59138">
                  <a:moveTo>
                    <a:pt x="3600" y="0"/>
                  </a:moveTo>
                  <a:arcTo wR="3600" hR="3600" stAng="16200000" swAng="-5400000"/>
                  <a:lnTo>
                    <a:pt x="0" y="55538"/>
                  </a:lnTo>
                  <a:arcTo wR="3600" hR="3600" stAng="10800000" swAng="-5400000"/>
                  <a:lnTo>
                    <a:pt x="18000" y="59138"/>
                  </a:lnTo>
                  <a:arcTo wR="3600" hR="3600" stAng="5400000" swAng="-5400000"/>
                  <a:lnTo>
                    <a:pt x="21600" y="3600"/>
                  </a:lnTo>
                  <a:arcTo wR="3600" hR="3600" stAng="0" swAng="-5400000"/>
                  <a:close/>
                </a:path>
              </a:pathLst>
            </a:custGeom>
            <a:solidFill>
              <a:srgbClr val="ffffff">
                <a:alpha val="50000"/>
              </a:srgbClr>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grpSp>
      <p:sp>
        <p:nvSpPr>
          <p:cNvPr id="3" name="PlaceHolder 2"/>
          <p:cNvSpPr>
            <a:spLocks noGrp="1"/>
          </p:cNvSpPr>
          <p:nvPr>
            <p:ph type="sldNum" idx="2"/>
          </p:nvPr>
        </p:nvSpPr>
        <p:spPr/>
        <p:txBody>
          <a:bodyPr/>
          <a:p>
            <a:fld id="{B6550806-9D4D-4309-89B6-42FBCB2BC25B}" type="slidenum">
              <a:t>39</a:t>
            </a:fld>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83" name="PlaceHolder 1"/>
          <p:cNvSpPr>
            <a:spLocks noGrp="1"/>
          </p:cNvSpPr>
          <p:nvPr>
            <p:ph type="title"/>
          </p:nvPr>
        </p:nvSpPr>
        <p:spPr>
          <a:xfrm>
            <a:off x="139320" y="227160"/>
            <a:ext cx="8591400" cy="289800"/>
          </a:xfrm>
          <a:prstGeom prst="rect">
            <a:avLst/>
          </a:prstGeom>
          <a:noFill/>
          <a:ln w="0">
            <a:noFill/>
          </a:ln>
        </p:spPr>
        <p:txBody>
          <a:bodyPr lIns="0" rIns="0" tIns="0" bIns="0" anchor="t">
            <a:spAutoFit/>
          </a:bodyPr>
          <a:p>
            <a:pPr indent="0">
              <a:buNone/>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900" strike="noStrike" u="none">
                <a:solidFill>
                  <a:srgbClr val="000000"/>
                </a:solidFill>
                <a:effectLst/>
                <a:uFillTx/>
                <a:latin typeface="Arial"/>
              </a:rPr>
              <a:t>TODAY’S DISCUSSION</a:t>
            </a:r>
            <a:endParaRPr b="1" lang="en-US" sz="1900" strike="noStrike" u="none">
              <a:solidFill>
                <a:srgbClr val="000000"/>
              </a:solidFill>
              <a:effectLst/>
              <a:uFillTx/>
              <a:latin typeface="Arial"/>
            </a:endParaRPr>
          </a:p>
        </p:txBody>
      </p:sp>
      <p:sp>
        <p:nvSpPr>
          <p:cNvPr id="84" name=""/>
          <p:cNvSpPr/>
          <p:nvPr/>
        </p:nvSpPr>
        <p:spPr>
          <a:xfrm>
            <a:off x="698400" y="1050840"/>
            <a:ext cx="8032680" cy="1493280"/>
          </a:xfrm>
          <a:prstGeom prst="rect">
            <a:avLst/>
          </a:prstGeom>
          <a:noFill/>
          <a:ln w="0">
            <a:noFill/>
          </a:ln>
        </p:spPr>
        <p:style>
          <a:lnRef idx="0"/>
          <a:fillRef idx="0"/>
          <a:effectRef idx="0"/>
          <a:fontRef idx="minor"/>
        </p:style>
        <p:txBody>
          <a:bodyPr lIns="0" rIns="0" tIns="0" bIns="0" anchor="t">
            <a:spAutoFit/>
          </a:bodyPr>
          <a:p>
            <a:pPr lvl="1" marL="144360" indent="-142920">
              <a:spcBef>
                <a:spcPts val="2999"/>
              </a:spcBef>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Product hypothesis</a:t>
            </a:r>
            <a:endParaRPr b="0" lang="en-US" sz="1600" strike="noStrike" u="none">
              <a:solidFill>
                <a:srgbClr val="000000"/>
              </a:solidFill>
              <a:effectLst/>
              <a:uFillTx/>
              <a:latin typeface="Arial"/>
            </a:endParaRPr>
          </a:p>
          <a:p>
            <a:pPr lvl="1" marL="144360" indent="-142920">
              <a:spcBef>
                <a:spcPts val="2999"/>
              </a:spcBef>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Customer segment prioritization</a:t>
            </a:r>
            <a:endParaRPr b="0" lang="en-US" sz="1600" strike="noStrike" u="none">
              <a:solidFill>
                <a:srgbClr val="000000"/>
              </a:solidFill>
              <a:effectLst/>
              <a:uFillTx/>
              <a:latin typeface="Arial"/>
            </a:endParaRPr>
          </a:p>
          <a:p>
            <a:pPr lvl="1" marL="144360" indent="-142920">
              <a:spcBef>
                <a:spcPts val="2999"/>
              </a:spcBef>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Next steps</a:t>
            </a:r>
            <a:endParaRPr b="0" lang="en-US" sz="1600" strike="noStrike" u="none">
              <a:solidFill>
                <a:srgbClr val="000000"/>
              </a:solidFill>
              <a:effectLst/>
              <a:uFillTx/>
              <a:latin typeface="Arial"/>
            </a:endParaRPr>
          </a:p>
        </p:txBody>
      </p:sp>
      <p:sp>
        <p:nvSpPr>
          <p:cNvPr id="85" name=""/>
          <p:cNvSpPr/>
          <p:nvPr/>
        </p:nvSpPr>
        <p:spPr>
          <a:xfrm>
            <a:off x="139680" y="982800"/>
            <a:ext cx="452520" cy="361800"/>
          </a:xfrm>
          <a:prstGeom prst="rightArrow">
            <a:avLst>
              <a:gd name="adj1" fmla="val 54000"/>
              <a:gd name="adj2" fmla="val 66764"/>
            </a:avLst>
          </a:prstGeom>
          <a:solidFill>
            <a:srgbClr val="d0d0d0"/>
          </a:solidFill>
          <a:ln w="12600">
            <a:solidFill>
              <a:srgbClr val="000000"/>
            </a:solidFill>
            <a:miter/>
          </a:ln>
        </p:spPr>
        <p:style>
          <a:lnRef idx="0"/>
          <a:fillRef idx="0"/>
          <a:effectRef idx="0"/>
          <a:fontRef idx="minor"/>
        </p:style>
        <p:txBody>
          <a:bodyPr lIns="76320" rIns="0" tIns="76320" bIns="0" anchor="t">
            <a:noAutofit/>
          </a:bodyPr>
          <a:p>
            <a:pPr>
              <a:buClr>
                <a:srgbClr val="000000"/>
              </a:buClr>
              <a:buSzPct val="75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2400" strike="noStrike" u="none">
              <a:solidFill>
                <a:srgbClr val="000000"/>
              </a:solidFill>
              <a:effectLst/>
              <a:uFillTx/>
              <a:latin typeface="Arial"/>
            </a:endParaRPr>
          </a:p>
        </p:txBody>
      </p:sp>
      <p:sp>
        <p:nvSpPr>
          <p:cNvPr id="3" name="PlaceHolder 2"/>
          <p:cNvSpPr>
            <a:spLocks noGrp="1"/>
          </p:cNvSpPr>
          <p:nvPr>
            <p:ph type="sldNum" idx="2"/>
          </p:nvPr>
        </p:nvSpPr>
        <p:spPr/>
        <p:txBody>
          <a:bodyPr/>
          <a:p>
            <a:fld id="{B563DD97-1CAD-4B5A-8C0D-C129049F2E32}" type="slidenum">
              <a:t>4</a:t>
            </a:fld>
          </a:p>
        </p:txBody>
      </p:sp>
    </p:spTree>
  </p:cSld>
  <mc:AlternateContent>
    <mc:Choice Requires="p14">
      <p:transition spd="slow" p14:dur="2000"/>
    </mc:Choice>
    <mc:Fallback>
      <p:transition spd="slow"/>
    </mc:Fallback>
  </mc:AlternateContent>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201" name="PlaceHolder 1"/>
          <p:cNvSpPr>
            <a:spLocks noGrp="1"/>
          </p:cNvSpPr>
          <p:nvPr>
            <p:ph type="title"/>
          </p:nvPr>
        </p:nvSpPr>
        <p:spPr>
          <a:xfrm>
            <a:off x="131400" y="229680"/>
            <a:ext cx="7738920" cy="289800"/>
          </a:xfrm>
          <a:prstGeom prst="rect">
            <a:avLst/>
          </a:prstGeom>
          <a:noFill/>
          <a:ln w="0">
            <a:noFill/>
          </a:ln>
        </p:spPr>
        <p:txBody>
          <a:bodyPr lIns="0" rIns="0" tIns="0" bIns="0" anchor="t">
            <a:spAutoFit/>
          </a:bodyPr>
          <a:p>
            <a:pPr indent="0">
              <a:buNone/>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900" strike="noStrike" u="none">
                <a:solidFill>
                  <a:srgbClr val="000000"/>
                </a:solidFill>
                <a:effectLst/>
                <a:uFillTx/>
                <a:latin typeface="Arial"/>
              </a:rPr>
              <a:t>2001 GO TO MARKET PRIORITIZATION</a:t>
            </a:r>
            <a:endParaRPr b="1" lang="en-US" sz="1900" strike="noStrike" u="none">
              <a:solidFill>
                <a:srgbClr val="000000"/>
              </a:solidFill>
              <a:effectLst/>
              <a:uFillTx/>
              <a:latin typeface="Arial"/>
            </a:endParaRPr>
          </a:p>
        </p:txBody>
      </p:sp>
      <p:sp>
        <p:nvSpPr>
          <p:cNvPr id="1202" name=""/>
          <p:cNvSpPr/>
          <p:nvPr/>
        </p:nvSpPr>
        <p:spPr>
          <a:xfrm>
            <a:off x="5562720" y="1832040"/>
            <a:ext cx="2504880" cy="3306240"/>
          </a:xfrm>
          <a:prstGeom prst="rect">
            <a:avLst/>
          </a:prstGeom>
          <a:noFill/>
          <a:ln w="0">
            <a:noFill/>
          </a:ln>
        </p:spPr>
        <p:style>
          <a:lnRef idx="0"/>
          <a:fillRef idx="0"/>
          <a:effectRef idx="0"/>
          <a:fontRef idx="minor"/>
        </p:style>
        <p:txBody>
          <a:bodyPr lIns="0" rIns="0" tIns="0" bIns="0" anchor="t">
            <a:spAutoFit/>
          </a:bodyPr>
          <a:p>
            <a:pPr lvl="1" marL="114480" indent="-11304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Most currently in discussion with EBS today (e.g., Yahoo!)</a:t>
            </a:r>
            <a:endParaRPr b="0" lang="en-US" sz="1400" strike="noStrike" u="none">
              <a:solidFill>
                <a:srgbClr val="000000"/>
              </a:solidFill>
              <a:effectLst/>
              <a:uFillTx/>
              <a:latin typeface="Arial"/>
            </a:endParaRPr>
          </a:p>
          <a:p>
            <a:pPr lvl="1" marL="114480" indent="-11304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Not currently being targeted but likely to be seeking “a competitive edge”</a:t>
            </a:r>
            <a:endParaRPr b="0" lang="en-US" sz="1400" strike="noStrike" u="none">
              <a:solidFill>
                <a:srgbClr val="000000"/>
              </a:solidFill>
              <a:effectLst/>
              <a:uFillTx/>
              <a:latin typeface="Arial"/>
            </a:endParaRPr>
          </a:p>
          <a:p>
            <a:pPr lvl="1" marL="114480" indent="-11304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400" strike="noStrike" u="none">
              <a:solidFill>
                <a:srgbClr val="000000"/>
              </a:solidFill>
              <a:effectLst/>
              <a:uFillTx/>
              <a:latin typeface="Arial"/>
            </a:endParaRPr>
          </a:p>
          <a:p>
            <a:pPr lvl="1" marL="114480" indent="-11304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400" strike="noStrike" u="none">
              <a:solidFill>
                <a:srgbClr val="000000"/>
              </a:solidFill>
              <a:effectLst/>
              <a:uFillTx/>
              <a:latin typeface="Arial"/>
            </a:endParaRPr>
          </a:p>
          <a:p>
            <a:pPr lvl="1" marL="114480" indent="-11304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400" strike="noStrike" u="none">
              <a:solidFill>
                <a:srgbClr val="000000"/>
              </a:solidFill>
              <a:effectLst/>
              <a:uFillTx/>
              <a:latin typeface="Arial"/>
            </a:endParaRPr>
          </a:p>
          <a:p>
            <a:pPr lvl="1" marL="114480" indent="-11304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Learnings from larger customers will inform discussions and pricing here</a:t>
            </a:r>
            <a:endParaRPr b="0" lang="en-US" sz="1400" strike="noStrike" u="none">
              <a:solidFill>
                <a:srgbClr val="000000"/>
              </a:solidFill>
              <a:effectLst/>
              <a:uFillTx/>
              <a:latin typeface="Arial"/>
            </a:endParaRPr>
          </a:p>
          <a:p>
            <a:pPr lvl="1" marL="114480" indent="-11304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400" strike="noStrike" u="none">
              <a:solidFill>
                <a:srgbClr val="000000"/>
              </a:solidFill>
              <a:effectLst/>
              <a:uFillTx/>
              <a:latin typeface="Arial"/>
            </a:endParaRPr>
          </a:p>
          <a:p>
            <a:pPr lvl="1" marL="114480" indent="-11304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Minimize focus unless compelling reasons to the contrary</a:t>
            </a:r>
            <a:endParaRPr b="0" lang="en-US" sz="1400" strike="noStrike" u="none">
              <a:solidFill>
                <a:srgbClr val="000000"/>
              </a:solidFill>
              <a:effectLst/>
              <a:uFillTx/>
              <a:latin typeface="Arial"/>
            </a:endParaRPr>
          </a:p>
        </p:txBody>
      </p:sp>
      <p:sp>
        <p:nvSpPr>
          <p:cNvPr id="1203" name="McK Footnote"/>
          <p:cNvSpPr/>
          <p:nvPr/>
        </p:nvSpPr>
        <p:spPr>
          <a:xfrm>
            <a:off x="6216120" y="299880"/>
            <a:ext cx="2515680" cy="183240"/>
          </a:xfrm>
          <a:prstGeom prst="rect">
            <a:avLst/>
          </a:prstGeom>
          <a:noFill/>
          <a:ln w="0">
            <a:noFill/>
          </a:ln>
        </p:spPr>
        <p:style>
          <a:lnRef idx="0"/>
          <a:fillRef idx="0"/>
          <a:effectRef idx="0"/>
          <a:fontRef idx="minor"/>
        </p:style>
        <p:txBody>
          <a:bodyPr wrap="none" lIns="0" rIns="0" tIns="0" bIns="0" anchor="t">
            <a:spAutoFit/>
          </a:bodyPr>
          <a:p>
            <a:pPr algn="r">
              <a:tabLst>
                <a:tab algn="l" pos="0"/>
                <a:tab algn="l" pos="812880"/>
                <a:tab algn="l" pos="1625760"/>
                <a:tab algn="l" pos="2438280"/>
                <a:tab algn="l" pos="3251160"/>
                <a:tab algn="l" pos="4064040"/>
                <a:tab algn="l" pos="4876920"/>
                <a:tab algn="l" pos="5689440"/>
                <a:tab algn="l" pos="6502320"/>
                <a:tab algn="l" pos="7315200"/>
                <a:tab algn="l" pos="8128080"/>
                <a:tab algn="l" pos="8940960"/>
                <a:tab algn="l" pos="9753480"/>
                <a:tab algn="l" pos="10566360"/>
              </a:tabLst>
            </a:pPr>
            <a:r>
              <a:rPr b="0" i="1" lang="en-US" sz="1200" strike="noStrike" u="none">
                <a:solidFill>
                  <a:srgbClr val="000000"/>
                </a:solidFill>
                <a:effectLst/>
                <a:uFillTx/>
                <a:latin typeface="Arial"/>
              </a:rPr>
              <a:t>PRELIMINARY – FOR DISCUSSION</a:t>
            </a:r>
            <a:endParaRPr b="0" lang="en-US" sz="1200" strike="noStrike" u="none">
              <a:solidFill>
                <a:srgbClr val="000000"/>
              </a:solidFill>
              <a:effectLst/>
              <a:uFillTx/>
              <a:latin typeface="Arial"/>
            </a:endParaRPr>
          </a:p>
        </p:txBody>
      </p:sp>
      <p:grpSp>
        <p:nvGrpSpPr>
          <p:cNvPr id="1204" name=""/>
          <p:cNvGrpSpPr/>
          <p:nvPr/>
        </p:nvGrpSpPr>
        <p:grpSpPr>
          <a:xfrm>
            <a:off x="6238800" y="284040"/>
            <a:ext cx="2490840" cy="215640"/>
            <a:chOff x="6238800" y="284040"/>
            <a:chExt cx="2490840" cy="215640"/>
          </a:xfrm>
        </p:grpSpPr>
        <p:sp>
          <p:nvSpPr>
            <p:cNvPr id="1205" name=""/>
            <p:cNvSpPr/>
            <p:nvPr/>
          </p:nvSpPr>
          <p:spPr>
            <a:xfrm>
              <a:off x="6238800" y="284040"/>
              <a:ext cx="2490840" cy="0"/>
            </a:xfrm>
            <a:prstGeom prst="line">
              <a:avLst/>
            </a:prstGeom>
            <a:ln w="1260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1206" name=""/>
            <p:cNvSpPr/>
            <p:nvPr/>
          </p:nvSpPr>
          <p:spPr>
            <a:xfrm>
              <a:off x="6238800" y="499680"/>
              <a:ext cx="2490840" cy="0"/>
            </a:xfrm>
            <a:prstGeom prst="line">
              <a:avLst/>
            </a:prstGeom>
            <a:ln w="1260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grpSp>
      <p:sp>
        <p:nvSpPr>
          <p:cNvPr id="1207" name=""/>
          <p:cNvSpPr/>
          <p:nvPr/>
        </p:nvSpPr>
        <p:spPr>
          <a:xfrm>
            <a:off x="2857680" y="1832040"/>
            <a:ext cx="2517480" cy="3254400"/>
          </a:xfrm>
          <a:prstGeom prst="rect">
            <a:avLst/>
          </a:prstGeom>
          <a:noFill/>
          <a:ln w="0">
            <a:noFill/>
          </a:ln>
        </p:spPr>
        <p:style>
          <a:lnRef idx="0"/>
          <a:fillRef idx="0"/>
          <a:effectRef idx="0"/>
          <a:fontRef idx="minor"/>
        </p:style>
        <p:txBody>
          <a:bodyPr lIns="0" rIns="0" tIns="0" bIns="0" anchor="t">
            <a:spAutoFit/>
          </a:bodyPr>
          <a:p>
            <a:pPr lvl="1" marL="114480" indent="-11304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Large “named accounts”</a:t>
            </a:r>
            <a:endParaRPr b="0" lang="en-US" sz="1400" strike="noStrike" u="none">
              <a:solidFill>
                <a:srgbClr val="000000"/>
              </a:solidFill>
              <a:effectLst/>
              <a:uFillTx/>
              <a:latin typeface="Arial"/>
            </a:endParaRPr>
          </a:p>
          <a:p>
            <a:pPr lvl="1" marL="114480" indent="-11304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400" strike="noStrike" u="none">
              <a:solidFill>
                <a:srgbClr val="000000"/>
              </a:solidFill>
              <a:effectLst/>
              <a:uFillTx/>
              <a:latin typeface="Arial"/>
            </a:endParaRPr>
          </a:p>
          <a:p>
            <a:pPr lvl="1" marL="114480" indent="-11304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SI’s focused on network management</a:t>
            </a:r>
            <a:endParaRPr b="0" lang="en-US" sz="1400" strike="noStrike" u="none">
              <a:solidFill>
                <a:srgbClr val="000000"/>
              </a:solidFill>
              <a:effectLst/>
              <a:uFillTx/>
              <a:latin typeface="Arial"/>
            </a:endParaRPr>
          </a:p>
          <a:p>
            <a:pPr lvl="1" marL="114480" indent="-11304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Outsourcers with data center build-out risk exposure</a:t>
            </a:r>
            <a:endParaRPr b="0" lang="en-US" sz="1400" strike="noStrike" u="none">
              <a:solidFill>
                <a:srgbClr val="000000"/>
              </a:solidFill>
              <a:effectLst/>
              <a:uFillTx/>
              <a:latin typeface="Arial"/>
            </a:endParaRPr>
          </a:p>
          <a:p>
            <a:pPr lvl="1" marL="114480" indent="-11304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Publicly-traded software companies</a:t>
            </a:r>
            <a:endParaRPr b="0" lang="en-US" sz="1400" strike="noStrike" u="none">
              <a:solidFill>
                <a:srgbClr val="000000"/>
              </a:solidFill>
              <a:effectLst/>
              <a:uFillTx/>
              <a:latin typeface="Arial"/>
            </a:endParaRPr>
          </a:p>
          <a:p>
            <a:pPr lvl="1" marL="114480" indent="-11304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Customers in high potential verticals but with MTM of $1-2.5 million</a:t>
            </a:r>
            <a:endParaRPr b="0" lang="en-US" sz="1400" strike="noStrike" u="none">
              <a:solidFill>
                <a:srgbClr val="000000"/>
              </a:solidFill>
              <a:effectLst/>
              <a:uFillTx/>
              <a:latin typeface="Arial"/>
            </a:endParaRPr>
          </a:p>
          <a:p>
            <a:pPr lvl="1" marL="114480" indent="-11304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400" strike="noStrike" u="none">
              <a:solidFill>
                <a:srgbClr val="000000"/>
              </a:solidFill>
              <a:effectLst/>
              <a:uFillTx/>
              <a:latin typeface="Arial"/>
            </a:endParaRPr>
          </a:p>
          <a:p>
            <a:pPr lvl="1" marL="114480" indent="-11304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Start-ups with potential for large future bandwidth consumption</a:t>
            </a:r>
            <a:endParaRPr b="0" lang="en-US" sz="1400" strike="noStrike" u="none">
              <a:solidFill>
                <a:srgbClr val="000000"/>
              </a:solidFill>
              <a:effectLst/>
              <a:uFillTx/>
              <a:latin typeface="Arial"/>
            </a:endParaRPr>
          </a:p>
        </p:txBody>
      </p:sp>
      <p:sp>
        <p:nvSpPr>
          <p:cNvPr id="1208" name=""/>
          <p:cNvSpPr/>
          <p:nvPr/>
        </p:nvSpPr>
        <p:spPr>
          <a:xfrm>
            <a:off x="860400" y="1832040"/>
            <a:ext cx="1476360" cy="3202560"/>
          </a:xfrm>
          <a:prstGeom prst="rect">
            <a:avLst/>
          </a:prstGeom>
          <a:noFill/>
          <a:ln w="0">
            <a:noFill/>
          </a:ln>
        </p:spPr>
        <p:style>
          <a:lnRef idx="0"/>
          <a:fillRef idx="0"/>
          <a:effectRef idx="0"/>
          <a:fontRef idx="minor"/>
        </p:style>
        <p:txBody>
          <a:bodyPr lIns="0" rIns="0" tIns="0" bIns="0" anchor="t">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Systematic</a:t>
            </a:r>
            <a:endParaRPr b="0" lang="en-US" sz="1400" strike="noStrike" u="none">
              <a:solidFill>
                <a:srgbClr val="000000"/>
              </a:solidFill>
              <a:effectLst/>
              <a:uFillTx/>
              <a:latin typeface="Arial"/>
            </a:endParaRPr>
          </a:p>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400" strike="noStrike" u="none">
              <a:solidFill>
                <a:srgbClr val="000000"/>
              </a:solidFill>
              <a:effectLst/>
              <a:uFillTx/>
              <a:latin typeface="Arial"/>
            </a:endParaRPr>
          </a:p>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400" strike="noStrike" u="none">
              <a:solidFill>
                <a:srgbClr val="000000"/>
              </a:solidFill>
              <a:effectLst/>
              <a:uFillTx/>
              <a:latin typeface="Arial"/>
            </a:endParaRPr>
          </a:p>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400" strike="noStrike" u="none">
              <a:solidFill>
                <a:srgbClr val="000000"/>
              </a:solidFill>
              <a:effectLst/>
              <a:uFillTx/>
              <a:latin typeface="Arial"/>
            </a:endParaRPr>
          </a:p>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400" strike="noStrike" u="none">
              <a:solidFill>
                <a:srgbClr val="000000"/>
              </a:solidFill>
              <a:effectLst/>
              <a:uFillTx/>
              <a:latin typeface="Arial"/>
            </a:endParaRPr>
          </a:p>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400" strike="noStrike" u="none">
              <a:solidFill>
                <a:srgbClr val="000000"/>
              </a:solidFill>
              <a:effectLst/>
              <a:uFillTx/>
              <a:latin typeface="Arial"/>
            </a:endParaRPr>
          </a:p>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400" strike="noStrike" u="none">
              <a:solidFill>
                <a:srgbClr val="000000"/>
              </a:solidFill>
              <a:effectLst/>
              <a:uFillTx/>
              <a:latin typeface="Arial"/>
            </a:endParaRPr>
          </a:p>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400" strike="noStrike" u="none">
              <a:solidFill>
                <a:srgbClr val="000000"/>
              </a:solidFill>
              <a:effectLst/>
              <a:uFillTx/>
              <a:latin typeface="Arial"/>
            </a:endParaRPr>
          </a:p>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400" strike="noStrike" u="none">
              <a:solidFill>
                <a:srgbClr val="000000"/>
              </a:solidFill>
              <a:effectLst/>
              <a:uFillTx/>
              <a:latin typeface="Arial"/>
            </a:endParaRPr>
          </a:p>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400" strike="noStrike" u="none">
              <a:solidFill>
                <a:srgbClr val="000000"/>
              </a:solidFill>
              <a:effectLst/>
              <a:uFillTx/>
              <a:latin typeface="Arial"/>
            </a:endParaRPr>
          </a:p>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400" strike="noStrike" u="none">
              <a:solidFill>
                <a:srgbClr val="000000"/>
              </a:solidFill>
              <a:effectLst/>
              <a:uFillTx/>
              <a:latin typeface="Arial"/>
            </a:endParaRPr>
          </a:p>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400" strike="noStrike" u="none">
              <a:solidFill>
                <a:srgbClr val="000000"/>
              </a:solidFill>
              <a:effectLst/>
              <a:uFillTx/>
              <a:latin typeface="Arial"/>
            </a:endParaRPr>
          </a:p>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400" strike="noStrike" u="none">
              <a:solidFill>
                <a:srgbClr val="000000"/>
              </a:solidFill>
              <a:effectLst/>
              <a:uFillTx/>
              <a:latin typeface="Arial"/>
            </a:endParaRPr>
          </a:p>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400" strike="noStrike" u="none">
              <a:solidFill>
                <a:srgbClr val="000000"/>
              </a:solidFill>
              <a:effectLst/>
              <a:uFillTx/>
              <a:latin typeface="Arial"/>
            </a:endParaRPr>
          </a:p>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Opportunistic</a:t>
            </a:r>
            <a:endParaRPr b="0" lang="en-US" sz="1400" strike="noStrike" u="none">
              <a:solidFill>
                <a:srgbClr val="000000"/>
              </a:solidFill>
              <a:effectLst/>
              <a:uFillTx/>
              <a:latin typeface="Arial"/>
            </a:endParaRPr>
          </a:p>
        </p:txBody>
      </p:sp>
      <p:sp>
        <p:nvSpPr>
          <p:cNvPr id="1209" name=""/>
          <p:cNvSpPr/>
          <p:nvPr/>
        </p:nvSpPr>
        <p:spPr>
          <a:xfrm>
            <a:off x="860400" y="1731960"/>
            <a:ext cx="7140600" cy="0"/>
          </a:xfrm>
          <a:prstGeom prst="line">
            <a:avLst/>
          </a:prstGeom>
          <a:ln w="1260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1210" name=""/>
          <p:cNvSpPr/>
          <p:nvPr/>
        </p:nvSpPr>
        <p:spPr>
          <a:xfrm>
            <a:off x="860400" y="1235160"/>
            <a:ext cx="1476360" cy="427320"/>
          </a:xfrm>
          <a:prstGeom prst="rect">
            <a:avLst/>
          </a:prstGeom>
          <a:noFill/>
          <a:ln w="0">
            <a:noFill/>
          </a:ln>
        </p:spPr>
        <p:style>
          <a:lnRef idx="0"/>
          <a:fillRef idx="0"/>
          <a:effectRef idx="0"/>
          <a:fontRef idx="minor"/>
        </p:style>
        <p:txBody>
          <a:bodyPr lIns="0" rIns="0" tIns="0" bIns="0" anchor="t">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400" strike="noStrike" u="none">
                <a:solidFill>
                  <a:srgbClr val="000000"/>
                </a:solidFill>
                <a:effectLst/>
                <a:uFillTx/>
                <a:latin typeface="Arial"/>
              </a:rPr>
              <a:t>Continuum of focus </a:t>
            </a:r>
            <a:endParaRPr b="0" lang="en-US" sz="1400" strike="noStrike" u="none">
              <a:solidFill>
                <a:srgbClr val="000000"/>
              </a:solidFill>
              <a:effectLst/>
              <a:uFillTx/>
              <a:latin typeface="Arial"/>
            </a:endParaRPr>
          </a:p>
        </p:txBody>
      </p:sp>
      <p:sp>
        <p:nvSpPr>
          <p:cNvPr id="1211" name=""/>
          <p:cNvSpPr/>
          <p:nvPr/>
        </p:nvSpPr>
        <p:spPr>
          <a:xfrm>
            <a:off x="2857680" y="1447920"/>
            <a:ext cx="1984320" cy="213840"/>
          </a:xfrm>
          <a:prstGeom prst="rect">
            <a:avLst/>
          </a:prstGeom>
          <a:noFill/>
          <a:ln w="0">
            <a:noFill/>
          </a:ln>
        </p:spPr>
        <p:style>
          <a:lnRef idx="0"/>
          <a:fillRef idx="0"/>
          <a:effectRef idx="0"/>
          <a:fontRef idx="minor"/>
        </p:style>
        <p:txBody>
          <a:bodyPr lIns="0" rIns="0" tIns="0" bIns="0" anchor="t">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400" strike="noStrike" u="none">
                <a:solidFill>
                  <a:srgbClr val="000000"/>
                </a:solidFill>
                <a:effectLst/>
                <a:uFillTx/>
                <a:latin typeface="Arial"/>
              </a:rPr>
              <a:t>Customer segment</a:t>
            </a:r>
            <a:endParaRPr b="0" lang="en-US" sz="1400" strike="noStrike" u="none">
              <a:solidFill>
                <a:srgbClr val="000000"/>
              </a:solidFill>
              <a:effectLst/>
              <a:uFillTx/>
              <a:latin typeface="Arial"/>
            </a:endParaRPr>
          </a:p>
        </p:txBody>
      </p:sp>
      <p:sp>
        <p:nvSpPr>
          <p:cNvPr id="1212" name=""/>
          <p:cNvSpPr/>
          <p:nvPr/>
        </p:nvSpPr>
        <p:spPr>
          <a:xfrm>
            <a:off x="5562720" y="1447920"/>
            <a:ext cx="1984320" cy="213840"/>
          </a:xfrm>
          <a:prstGeom prst="rect">
            <a:avLst/>
          </a:prstGeom>
          <a:noFill/>
          <a:ln w="0">
            <a:noFill/>
          </a:ln>
        </p:spPr>
        <p:style>
          <a:lnRef idx="0"/>
          <a:fillRef idx="0"/>
          <a:effectRef idx="0"/>
          <a:fontRef idx="minor"/>
        </p:style>
        <p:txBody>
          <a:bodyPr lIns="0" rIns="0" tIns="0" bIns="0" anchor="t">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400" strike="noStrike" u="none">
                <a:solidFill>
                  <a:srgbClr val="000000"/>
                </a:solidFill>
                <a:effectLst/>
                <a:uFillTx/>
                <a:latin typeface="Arial"/>
              </a:rPr>
              <a:t>Comment</a:t>
            </a:r>
            <a:endParaRPr b="0" lang="en-US" sz="1400" strike="noStrike" u="none">
              <a:solidFill>
                <a:srgbClr val="000000"/>
              </a:solidFill>
              <a:effectLst/>
              <a:uFillTx/>
              <a:latin typeface="Arial"/>
            </a:endParaRPr>
          </a:p>
        </p:txBody>
      </p:sp>
      <p:sp>
        <p:nvSpPr>
          <p:cNvPr id="1213" name=""/>
          <p:cNvSpPr/>
          <p:nvPr/>
        </p:nvSpPr>
        <p:spPr>
          <a:xfrm>
            <a:off x="1317600" y="2087640"/>
            <a:ext cx="0" cy="2676600"/>
          </a:xfrm>
          <a:prstGeom prst="line">
            <a:avLst/>
          </a:prstGeom>
          <a:ln w="12600">
            <a:solidFill>
              <a:srgbClr val="000000"/>
            </a:solidFill>
            <a:miter/>
            <a:headEnd len="med" type="triangle" w="med"/>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3" name="PlaceHolder 2"/>
          <p:cNvSpPr>
            <a:spLocks noGrp="1"/>
          </p:cNvSpPr>
          <p:nvPr>
            <p:ph type="sldNum" idx="2"/>
          </p:nvPr>
        </p:nvSpPr>
        <p:spPr/>
        <p:txBody>
          <a:bodyPr/>
          <a:p>
            <a:fld id="{54759BD7-18E7-4B70-A197-7D8DB4E8B14C}" type="slidenum">
              <a:t>40</a:t>
            </a:fld>
          </a:p>
        </p:txBody>
      </p:sp>
    </p:spTree>
  </p:cSld>
  <mc:AlternateContent>
    <mc:Choice Requires="p14">
      <p:transition spd="slow" p14:dur="2000"/>
    </mc:Choice>
    <mc:Fallback>
      <p:transition spd="slow"/>
    </mc:Fallback>
  </mc:AlternateContent>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214" name="PlaceHolder 1"/>
          <p:cNvSpPr>
            <a:spLocks noGrp="1"/>
          </p:cNvSpPr>
          <p:nvPr>
            <p:ph type="title"/>
          </p:nvPr>
        </p:nvSpPr>
        <p:spPr>
          <a:xfrm>
            <a:off x="139320" y="227160"/>
            <a:ext cx="8591400" cy="289800"/>
          </a:xfrm>
          <a:prstGeom prst="rect">
            <a:avLst/>
          </a:prstGeom>
          <a:noFill/>
          <a:ln w="0">
            <a:noFill/>
          </a:ln>
        </p:spPr>
        <p:txBody>
          <a:bodyPr lIns="0" rIns="0" tIns="0" bIns="0" anchor="t">
            <a:spAutoFit/>
          </a:bodyPr>
          <a:p>
            <a:pPr indent="0">
              <a:buNone/>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900" strike="noStrike" u="none">
                <a:solidFill>
                  <a:srgbClr val="000000"/>
                </a:solidFill>
                <a:effectLst/>
                <a:uFillTx/>
                <a:latin typeface="Arial"/>
              </a:rPr>
              <a:t>TODAY’S DISCUSSION</a:t>
            </a:r>
            <a:endParaRPr b="1" lang="en-US" sz="1900" strike="noStrike" u="none">
              <a:solidFill>
                <a:srgbClr val="000000"/>
              </a:solidFill>
              <a:effectLst/>
              <a:uFillTx/>
              <a:latin typeface="Arial"/>
            </a:endParaRPr>
          </a:p>
        </p:txBody>
      </p:sp>
      <p:sp>
        <p:nvSpPr>
          <p:cNvPr id="1215" name=""/>
          <p:cNvSpPr/>
          <p:nvPr/>
        </p:nvSpPr>
        <p:spPr>
          <a:xfrm>
            <a:off x="698400" y="1050840"/>
            <a:ext cx="8032680" cy="1493280"/>
          </a:xfrm>
          <a:prstGeom prst="rect">
            <a:avLst/>
          </a:prstGeom>
          <a:noFill/>
          <a:ln w="0">
            <a:noFill/>
          </a:ln>
        </p:spPr>
        <p:style>
          <a:lnRef idx="0"/>
          <a:fillRef idx="0"/>
          <a:effectRef idx="0"/>
          <a:fontRef idx="minor"/>
        </p:style>
        <p:txBody>
          <a:bodyPr lIns="0" rIns="0" tIns="0" bIns="0" anchor="t">
            <a:spAutoFit/>
          </a:bodyPr>
          <a:p>
            <a:pPr lvl="1" marL="144360" indent="-142920">
              <a:spcBef>
                <a:spcPts val="2999"/>
              </a:spcBef>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Product hypothesis</a:t>
            </a:r>
            <a:endParaRPr b="0" lang="en-US" sz="1600" strike="noStrike" u="none">
              <a:solidFill>
                <a:srgbClr val="000000"/>
              </a:solidFill>
              <a:effectLst/>
              <a:uFillTx/>
              <a:latin typeface="Arial"/>
            </a:endParaRPr>
          </a:p>
          <a:p>
            <a:pPr lvl="1" marL="144360" indent="-142920">
              <a:spcBef>
                <a:spcPts val="2999"/>
              </a:spcBef>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Customer segment prioritization</a:t>
            </a:r>
            <a:endParaRPr b="0" lang="en-US" sz="1600" strike="noStrike" u="none">
              <a:solidFill>
                <a:srgbClr val="000000"/>
              </a:solidFill>
              <a:effectLst/>
              <a:uFillTx/>
              <a:latin typeface="Arial"/>
            </a:endParaRPr>
          </a:p>
          <a:p>
            <a:pPr lvl="1" marL="144360" indent="-142920">
              <a:spcBef>
                <a:spcPts val="2999"/>
              </a:spcBef>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Next steps</a:t>
            </a:r>
            <a:endParaRPr b="0" lang="en-US" sz="1600" strike="noStrike" u="none">
              <a:solidFill>
                <a:srgbClr val="000000"/>
              </a:solidFill>
              <a:effectLst/>
              <a:uFillTx/>
              <a:latin typeface="Arial"/>
            </a:endParaRPr>
          </a:p>
        </p:txBody>
      </p:sp>
      <p:sp>
        <p:nvSpPr>
          <p:cNvPr id="1216" name=""/>
          <p:cNvSpPr/>
          <p:nvPr/>
        </p:nvSpPr>
        <p:spPr>
          <a:xfrm>
            <a:off x="139680" y="2189160"/>
            <a:ext cx="452520" cy="361800"/>
          </a:xfrm>
          <a:prstGeom prst="rightArrow">
            <a:avLst>
              <a:gd name="adj1" fmla="val 54000"/>
              <a:gd name="adj2" fmla="val 66764"/>
            </a:avLst>
          </a:prstGeom>
          <a:solidFill>
            <a:srgbClr val="d0d0d0"/>
          </a:solidFill>
          <a:ln w="12600">
            <a:solidFill>
              <a:srgbClr val="000000"/>
            </a:solidFill>
            <a:miter/>
          </a:ln>
        </p:spPr>
        <p:style>
          <a:lnRef idx="0"/>
          <a:fillRef idx="0"/>
          <a:effectRef idx="0"/>
          <a:fontRef idx="minor"/>
        </p:style>
        <p:txBody>
          <a:bodyPr lIns="76320" rIns="0" tIns="76320" bIns="0" anchor="t">
            <a:noAutofit/>
          </a:bodyPr>
          <a:p>
            <a:pPr>
              <a:buClr>
                <a:srgbClr val="000000"/>
              </a:buClr>
              <a:buSzPct val="75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2400" strike="noStrike" u="none">
              <a:solidFill>
                <a:srgbClr val="000000"/>
              </a:solidFill>
              <a:effectLst/>
              <a:uFillTx/>
              <a:latin typeface="Arial"/>
            </a:endParaRPr>
          </a:p>
        </p:txBody>
      </p:sp>
      <p:sp>
        <p:nvSpPr>
          <p:cNvPr id="3" name="PlaceHolder 2"/>
          <p:cNvSpPr>
            <a:spLocks noGrp="1"/>
          </p:cNvSpPr>
          <p:nvPr>
            <p:ph type="sldNum" idx="2"/>
          </p:nvPr>
        </p:nvSpPr>
        <p:spPr/>
        <p:txBody>
          <a:bodyPr/>
          <a:p>
            <a:fld id="{67729F74-D2FF-499C-8F8A-E90410ADA862}" type="slidenum">
              <a:t>41</a:t>
            </a:fld>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217" name="PlaceHolder 1"/>
          <p:cNvSpPr>
            <a:spLocks noGrp="1"/>
          </p:cNvSpPr>
          <p:nvPr>
            <p:ph type="title"/>
          </p:nvPr>
        </p:nvSpPr>
        <p:spPr>
          <a:xfrm>
            <a:off x="139320" y="227160"/>
            <a:ext cx="8591400" cy="289800"/>
          </a:xfrm>
          <a:prstGeom prst="rect">
            <a:avLst/>
          </a:prstGeom>
          <a:noFill/>
          <a:ln w="0">
            <a:noFill/>
          </a:ln>
        </p:spPr>
        <p:txBody>
          <a:bodyPr lIns="0" rIns="0" tIns="0" bIns="0" anchor="t">
            <a:spAutoFit/>
          </a:bodyPr>
          <a:p>
            <a:pPr indent="0">
              <a:buNone/>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900" strike="noStrike" u="none">
                <a:solidFill>
                  <a:srgbClr val="000000"/>
                </a:solidFill>
                <a:effectLst/>
                <a:uFillTx/>
                <a:latin typeface="Arial"/>
              </a:rPr>
              <a:t>NEXT STEPS</a:t>
            </a:r>
            <a:endParaRPr b="1" lang="en-US" sz="1900" strike="noStrike" u="none">
              <a:solidFill>
                <a:srgbClr val="000000"/>
              </a:solidFill>
              <a:effectLst/>
              <a:uFillTx/>
              <a:latin typeface="Arial"/>
            </a:endParaRPr>
          </a:p>
        </p:txBody>
      </p:sp>
      <p:sp>
        <p:nvSpPr>
          <p:cNvPr id="1218" name=""/>
          <p:cNvSpPr/>
          <p:nvPr/>
        </p:nvSpPr>
        <p:spPr>
          <a:xfrm>
            <a:off x="139680" y="1042920"/>
            <a:ext cx="8591400" cy="5121000"/>
          </a:xfrm>
          <a:prstGeom prst="rect">
            <a:avLst/>
          </a:prstGeom>
          <a:noFill/>
          <a:ln w="0">
            <a:noFill/>
          </a:ln>
        </p:spPr>
        <p:style>
          <a:lnRef idx="0"/>
          <a:fillRef idx="0"/>
          <a:effectRef idx="0"/>
          <a:fontRef idx="minor"/>
        </p:style>
        <p:txBody>
          <a:bodyPr lIns="0" rIns="0" tIns="0" bIns="0" anchor="t">
            <a:spAutoFit/>
          </a:bodyPr>
          <a:p>
            <a:pPr lvl="1" marL="144360" indent="-14292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Complete customer prioritization and product development</a:t>
            </a:r>
            <a:endParaRPr b="0" lang="en-US" sz="1200" strike="noStrike" u="none">
              <a:solidFill>
                <a:srgbClr val="000000"/>
              </a:solidFill>
              <a:effectLst/>
              <a:uFillTx/>
              <a:latin typeface="Arial"/>
            </a:endParaRPr>
          </a:p>
          <a:p>
            <a:pPr lvl="2" marL="295200" indent="-149040">
              <a:buClr>
                <a:srgbClr val="000000"/>
              </a:buClr>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Confirm preliminary product assessment and revise product hypothesis</a:t>
            </a:r>
            <a:endParaRPr b="0" lang="en-US" sz="1200" strike="noStrike" u="none">
              <a:solidFill>
                <a:srgbClr val="000000"/>
              </a:solidFill>
              <a:effectLst/>
              <a:uFillTx/>
              <a:latin typeface="Arial"/>
            </a:endParaRPr>
          </a:p>
          <a:p>
            <a:pPr lvl="2" marL="295200" indent="-149040">
              <a:buClr>
                <a:srgbClr val="000000"/>
              </a:buClr>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Develop economic model for attractive deal structures</a:t>
            </a:r>
            <a:endParaRPr b="0" lang="en-US" sz="1200" strike="noStrike" u="none">
              <a:solidFill>
                <a:srgbClr val="000000"/>
              </a:solidFill>
              <a:effectLst/>
              <a:uFillTx/>
              <a:latin typeface="Arial"/>
            </a:endParaRPr>
          </a:p>
          <a:p>
            <a:pPr lvl="2" marL="295200" indent="-149040">
              <a:buClr>
                <a:srgbClr val="000000"/>
              </a:buClr>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Confirm initial customer prioritization and develop diagnostic tools</a:t>
            </a:r>
            <a:endParaRPr b="0" lang="en-US" sz="1200" strike="noStrike" u="none">
              <a:solidFill>
                <a:srgbClr val="000000"/>
              </a:solidFill>
              <a:effectLst/>
              <a:uFillTx/>
              <a:latin typeface="Arial"/>
            </a:endParaRPr>
          </a:p>
          <a:p>
            <a:pPr lvl="2" marL="295200" indent="-149040">
              <a:buClr>
                <a:srgbClr val="000000"/>
              </a:buClr>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200" strike="noStrike" u="none">
              <a:solidFill>
                <a:srgbClr val="000000"/>
              </a:solidFill>
              <a:effectLst/>
              <a:uFillTx/>
              <a:latin typeface="Arial"/>
            </a:endParaRPr>
          </a:p>
          <a:p>
            <a:pPr lvl="1" marL="144360" indent="-14292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Develop go-to-market strategy</a:t>
            </a:r>
            <a:endParaRPr b="0" lang="en-US" sz="1200" strike="noStrike" u="none">
              <a:solidFill>
                <a:srgbClr val="000000"/>
              </a:solidFill>
              <a:effectLst/>
              <a:uFillTx/>
              <a:latin typeface="Arial"/>
            </a:endParaRPr>
          </a:p>
          <a:p>
            <a:pPr lvl="2" marL="295200" indent="-149040">
              <a:buClr>
                <a:srgbClr val="000000"/>
              </a:buClr>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Test acceptance of product hypothesis with customers</a:t>
            </a:r>
            <a:endParaRPr b="0" lang="en-US" sz="1200" strike="noStrike" u="none">
              <a:solidFill>
                <a:srgbClr val="000000"/>
              </a:solidFill>
              <a:effectLst/>
              <a:uFillTx/>
              <a:latin typeface="Arial"/>
            </a:endParaRPr>
          </a:p>
          <a:p>
            <a:pPr lvl="2" marL="295200" indent="-149040">
              <a:buClr>
                <a:srgbClr val="000000"/>
              </a:buClr>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Revise product attributes/deal structures as needed</a:t>
            </a:r>
            <a:endParaRPr b="0" lang="en-US" sz="1200" strike="noStrike" u="none">
              <a:solidFill>
                <a:srgbClr val="000000"/>
              </a:solidFill>
              <a:effectLst/>
              <a:uFillTx/>
              <a:latin typeface="Arial"/>
            </a:endParaRPr>
          </a:p>
          <a:p>
            <a:pPr lvl="2" marL="295200" indent="-149040">
              <a:buClr>
                <a:srgbClr val="000000"/>
              </a:buClr>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Identify capabilities needed to deliver products</a:t>
            </a:r>
            <a:endParaRPr b="0" lang="en-US" sz="1200" strike="noStrike" u="none">
              <a:solidFill>
                <a:srgbClr val="000000"/>
              </a:solidFill>
              <a:effectLst/>
              <a:uFillTx/>
              <a:latin typeface="Arial"/>
            </a:endParaRPr>
          </a:p>
          <a:p>
            <a:pPr lvl="2" marL="295200" indent="-149040">
              <a:buClr>
                <a:srgbClr val="000000"/>
              </a:buClr>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Fill capability gaps as needed</a:t>
            </a:r>
            <a:endParaRPr b="0" lang="en-US" sz="1200" strike="noStrike" u="none">
              <a:solidFill>
                <a:srgbClr val="000000"/>
              </a:solidFill>
              <a:effectLst/>
              <a:uFillTx/>
              <a:latin typeface="Arial"/>
            </a:endParaRPr>
          </a:p>
          <a:p>
            <a:pPr lvl="2" marL="295200" indent="-149040">
              <a:buClr>
                <a:srgbClr val="000000"/>
              </a:buClr>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200" strike="noStrike" u="none">
              <a:solidFill>
                <a:srgbClr val="000000"/>
              </a:solidFill>
              <a:effectLst/>
              <a:uFillTx/>
              <a:latin typeface="Arial"/>
            </a:endParaRPr>
          </a:p>
          <a:p>
            <a:pPr lvl="1" marL="144360" indent="-14292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Prioritize origination teams on highest potential customer segments</a:t>
            </a:r>
            <a:endParaRPr b="0" lang="en-US" sz="1200" strike="noStrike" u="none">
              <a:solidFill>
                <a:srgbClr val="000000"/>
              </a:solidFill>
              <a:effectLst/>
              <a:uFillTx/>
              <a:latin typeface="Arial"/>
            </a:endParaRPr>
          </a:p>
          <a:p>
            <a:pPr lvl="2" marL="295200" indent="-149040">
              <a:buClr>
                <a:srgbClr val="000000"/>
              </a:buClr>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Target marquee accounts</a:t>
            </a:r>
            <a:endParaRPr b="0" lang="en-US" sz="1200" strike="noStrike" u="none">
              <a:solidFill>
                <a:srgbClr val="000000"/>
              </a:solidFill>
              <a:effectLst/>
              <a:uFillTx/>
              <a:latin typeface="Arial"/>
            </a:endParaRPr>
          </a:p>
          <a:p>
            <a:pPr lvl="2" marL="295200" indent="-149040">
              <a:buClr>
                <a:srgbClr val="000000"/>
              </a:buClr>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Carefully monitor any resources dedicated to nascent startups or companies with a small chance of contributing to  2001 margins</a:t>
            </a:r>
            <a:endParaRPr b="0" lang="en-US" sz="1200" strike="noStrike" u="none">
              <a:solidFill>
                <a:srgbClr val="000000"/>
              </a:solidFill>
              <a:effectLst/>
              <a:uFillTx/>
              <a:latin typeface="Arial"/>
            </a:endParaRPr>
          </a:p>
          <a:p>
            <a:pPr lvl="2" marL="295200" indent="-149040">
              <a:buClr>
                <a:srgbClr val="000000"/>
              </a:buClr>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200" strike="noStrike" u="none">
              <a:solidFill>
                <a:srgbClr val="000000"/>
              </a:solidFill>
              <a:effectLst/>
              <a:uFillTx/>
              <a:latin typeface="Arial"/>
            </a:endParaRPr>
          </a:p>
          <a:p>
            <a:pPr lvl="1" marL="144360" indent="-14292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As the Enterprise team further develops its priorities for 2001, we recommend that you continue to analyze the following questions:</a:t>
            </a:r>
            <a:endParaRPr b="0" lang="en-US" sz="1200" strike="noStrike" u="none">
              <a:solidFill>
                <a:srgbClr val="000000"/>
              </a:solidFill>
              <a:effectLst/>
              <a:uFillTx/>
              <a:latin typeface="Arial"/>
            </a:endParaRPr>
          </a:p>
          <a:p>
            <a:pPr lvl="2" marL="295200" indent="-149040">
              <a:buClr>
                <a:srgbClr val="000000"/>
              </a:buClr>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Which customer segments will likely be most responsive to EBS’ relative advantages (creative pricing and deal structures for transit, transport, and storage products that are not part of a broader, bundled service package)?</a:t>
            </a:r>
            <a:endParaRPr b="0" lang="en-US" sz="1200" strike="noStrike" u="none">
              <a:solidFill>
                <a:srgbClr val="000000"/>
              </a:solidFill>
              <a:effectLst/>
              <a:uFillTx/>
              <a:latin typeface="Arial"/>
            </a:endParaRPr>
          </a:p>
          <a:p>
            <a:pPr lvl="2" marL="295200" indent="-149040">
              <a:buClr>
                <a:srgbClr val="000000"/>
              </a:buClr>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What deal structures are generating the most interest within these target market segments?</a:t>
            </a:r>
            <a:endParaRPr b="0" lang="en-US" sz="1200" strike="noStrike" u="none">
              <a:solidFill>
                <a:srgbClr val="000000"/>
              </a:solidFill>
              <a:effectLst/>
              <a:uFillTx/>
              <a:latin typeface="Arial"/>
            </a:endParaRPr>
          </a:p>
          <a:p>
            <a:pPr lvl="2" marL="295200" indent="-149040">
              <a:buClr>
                <a:srgbClr val="000000"/>
              </a:buClr>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How will the EBS’ network capabilities and product suite change during 2001? What influence will this have on the relative attractiveness of EBS’ transit/transport and other product offerings?</a:t>
            </a:r>
            <a:endParaRPr b="0" lang="en-US" sz="1200" strike="noStrike" u="none">
              <a:solidFill>
                <a:srgbClr val="000000"/>
              </a:solidFill>
              <a:effectLst/>
              <a:uFillTx/>
              <a:latin typeface="Arial"/>
            </a:endParaRPr>
          </a:p>
          <a:p>
            <a:pPr lvl="2" marL="295200" indent="-149040">
              <a:buClr>
                <a:srgbClr val="000000"/>
              </a:buClr>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Are the potential markets for streaming/MediaCast and storage large enough in 2001 to justify significant effort to sell these products? </a:t>
            </a:r>
            <a:endParaRPr b="0" lang="en-US" sz="1200" strike="noStrike" u="none">
              <a:solidFill>
                <a:srgbClr val="000000"/>
              </a:solidFill>
              <a:effectLst/>
              <a:uFillTx/>
              <a:latin typeface="Arial"/>
            </a:endParaRPr>
          </a:p>
          <a:p>
            <a:pPr lvl="2" marL="295200" indent="-149040">
              <a:buClr>
                <a:srgbClr val="000000"/>
              </a:buClr>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How can EBS best communicate and leverage its price/performance story?</a:t>
            </a:r>
            <a:endParaRPr b="0" lang="en-US" sz="1200" strike="noStrike" u="none">
              <a:solidFill>
                <a:srgbClr val="000000"/>
              </a:solidFill>
              <a:effectLst/>
              <a:uFillTx/>
              <a:latin typeface="Arial"/>
            </a:endParaRPr>
          </a:p>
          <a:p>
            <a:pPr lvl="2" marL="295200" indent="-149040">
              <a:buClr>
                <a:srgbClr val="000000"/>
              </a:buClr>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How can origination best influence product development and network capabilities?</a:t>
            </a:r>
            <a:endParaRPr b="0" lang="en-US" sz="1200" strike="noStrike" u="none">
              <a:solidFill>
                <a:srgbClr val="000000"/>
              </a:solidFill>
              <a:effectLst/>
              <a:uFillTx/>
              <a:latin typeface="Arial"/>
            </a:endParaRPr>
          </a:p>
          <a:p>
            <a:pPr lvl="2" marL="295200" indent="-149040">
              <a:buClr>
                <a:srgbClr val="000000"/>
              </a:buClr>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Is there a need for a new product management function that spans trading/origination/network?</a:t>
            </a:r>
            <a:endParaRPr b="0" lang="en-US" sz="1200" strike="noStrike" u="none">
              <a:solidFill>
                <a:srgbClr val="000000"/>
              </a:solidFill>
              <a:effectLst/>
              <a:uFillTx/>
              <a:latin typeface="Arial"/>
            </a:endParaRPr>
          </a:p>
        </p:txBody>
      </p:sp>
      <p:sp>
        <p:nvSpPr>
          <p:cNvPr id="3" name="PlaceHolder 2"/>
          <p:cNvSpPr>
            <a:spLocks noGrp="1"/>
          </p:cNvSpPr>
          <p:nvPr>
            <p:ph type="sldNum" idx="2"/>
          </p:nvPr>
        </p:nvSpPr>
        <p:spPr/>
        <p:txBody>
          <a:bodyPr/>
          <a:p>
            <a:fld id="{904C81BB-1873-4DDC-A5DB-A6C622157159}" type="slidenum">
              <a:t>42</a:t>
            </a:fld>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86" name=""/>
          <p:cNvSpPr/>
          <p:nvPr/>
        </p:nvSpPr>
        <p:spPr>
          <a:xfrm>
            <a:off x="136440" y="1182600"/>
            <a:ext cx="8591760" cy="0"/>
          </a:xfrm>
          <a:prstGeom prst="line">
            <a:avLst/>
          </a:prstGeom>
          <a:ln w="1260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87" name=""/>
          <p:cNvSpPr/>
          <p:nvPr/>
        </p:nvSpPr>
        <p:spPr>
          <a:xfrm>
            <a:off x="136440" y="980280"/>
            <a:ext cx="1257480" cy="183240"/>
          </a:xfrm>
          <a:prstGeom prst="rect">
            <a:avLst/>
          </a:prstGeom>
          <a:noFill/>
          <a:ln w="0">
            <a:noFill/>
          </a:ln>
        </p:spPr>
        <p:style>
          <a:lnRef idx="0"/>
          <a:fillRef idx="0"/>
          <a:effectRef idx="0"/>
          <a:fontRef idx="minor"/>
        </p:style>
        <p:txBody>
          <a:bodyPr lIns="0" rIns="0" tIns="0" bIns="0" anchor="b">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200" strike="noStrike" u="none">
                <a:solidFill>
                  <a:srgbClr val="000000"/>
                </a:solidFill>
                <a:effectLst/>
                <a:uFillTx/>
                <a:latin typeface="Arial"/>
              </a:rPr>
              <a:t>Product type</a:t>
            </a:r>
            <a:endParaRPr b="0" lang="en-US" sz="1200" strike="noStrike" u="none">
              <a:solidFill>
                <a:srgbClr val="000000"/>
              </a:solidFill>
              <a:effectLst/>
              <a:uFillTx/>
              <a:latin typeface="Arial"/>
            </a:endParaRPr>
          </a:p>
        </p:txBody>
      </p:sp>
      <p:grpSp>
        <p:nvGrpSpPr>
          <p:cNvPr id="88" name=""/>
          <p:cNvGrpSpPr/>
          <p:nvPr/>
        </p:nvGrpSpPr>
        <p:grpSpPr>
          <a:xfrm>
            <a:off x="2927520" y="980280"/>
            <a:ext cx="1387440" cy="5640480"/>
            <a:chOff x="2927520" y="980280"/>
            <a:chExt cx="1387440" cy="5640480"/>
          </a:xfrm>
        </p:grpSpPr>
        <p:sp>
          <p:nvSpPr>
            <p:cNvPr id="89" name=""/>
            <p:cNvSpPr/>
            <p:nvPr/>
          </p:nvSpPr>
          <p:spPr>
            <a:xfrm>
              <a:off x="2956320" y="980280"/>
              <a:ext cx="1222200" cy="183240"/>
            </a:xfrm>
            <a:prstGeom prst="rect">
              <a:avLst/>
            </a:prstGeom>
            <a:noFill/>
            <a:ln w="0">
              <a:noFill/>
            </a:ln>
          </p:spPr>
          <p:style>
            <a:lnRef idx="0"/>
            <a:fillRef idx="0"/>
            <a:effectRef idx="0"/>
            <a:fontRef idx="minor"/>
          </p:style>
          <p:txBody>
            <a:bodyPr lIns="0" rIns="0" tIns="0" bIns="0" anchor="b">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200" strike="noStrike" u="none">
                  <a:solidFill>
                    <a:srgbClr val="000000"/>
                  </a:solidFill>
                  <a:effectLst/>
                  <a:uFillTx/>
                  <a:latin typeface="Arial"/>
                </a:rPr>
                <a:t>Example</a:t>
              </a:r>
              <a:endParaRPr b="0" lang="en-US" sz="1200" strike="noStrike" u="none">
                <a:solidFill>
                  <a:srgbClr val="000000"/>
                </a:solidFill>
                <a:effectLst/>
                <a:uFillTx/>
                <a:latin typeface="Arial"/>
              </a:endParaRPr>
            </a:p>
          </p:txBody>
        </p:sp>
        <p:sp>
          <p:nvSpPr>
            <p:cNvPr id="90" name=""/>
            <p:cNvSpPr/>
            <p:nvPr/>
          </p:nvSpPr>
          <p:spPr>
            <a:xfrm>
              <a:off x="2927520" y="1287360"/>
              <a:ext cx="1387440" cy="5333400"/>
            </a:xfrm>
            <a:prstGeom prst="rect">
              <a:avLst/>
            </a:prstGeom>
            <a:noFill/>
            <a:ln w="0">
              <a:noFill/>
            </a:ln>
          </p:spPr>
          <p:style>
            <a:lnRef idx="0"/>
            <a:fillRef idx="0"/>
            <a:effectRef idx="0"/>
            <a:fontRef idx="minor"/>
          </p:style>
          <p:txBody>
            <a:bodyPr lIns="0" rIns="0" tIns="0" bIns="0" anchor="t">
              <a:spAutoFit/>
            </a:bodyPr>
            <a:p>
              <a:pPr lvl="1" marL="133200" indent="-131760">
                <a:buClr>
                  <a:srgbClr val="000000"/>
                </a:buClr>
                <a:buSzPct val="120000"/>
                <a:buFont typeface="Arial"/>
                <a:buChar char="•"/>
                <a:tabLst>
                  <a:tab algn="dec" pos="8002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200" strike="noStrike" u="none">
                  <a:solidFill>
                    <a:srgbClr val="000000"/>
                  </a:solidFill>
                  <a:effectLst/>
                  <a:uFillTx/>
                  <a:latin typeface="Arial"/>
                </a:rPr>
                <a:t>Financial optimization</a:t>
              </a:r>
              <a:endParaRPr b="0" lang="en-US" sz="1200" strike="noStrike" u="none">
                <a:solidFill>
                  <a:srgbClr val="000000"/>
                </a:solidFill>
                <a:effectLst/>
                <a:uFillTx/>
                <a:latin typeface="Arial"/>
              </a:endParaRPr>
            </a:p>
            <a:p>
              <a:pPr lvl="1" marL="133200" indent="-131760">
                <a:buClr>
                  <a:srgbClr val="000000"/>
                </a:buClr>
                <a:buSzPct val="120000"/>
                <a:buFont typeface="Arial"/>
                <a:buChar char="•"/>
                <a:tabLst>
                  <a:tab algn="dec" pos="8002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200" strike="noStrike" u="none">
                  <a:solidFill>
                    <a:srgbClr val="000000"/>
                  </a:solidFill>
                  <a:effectLst/>
                  <a:uFillTx/>
                  <a:latin typeface="Arial"/>
                </a:rPr>
                <a:t>Intermediation</a:t>
              </a:r>
              <a:endParaRPr b="0" lang="en-US" sz="1200" strike="noStrike" u="none">
                <a:solidFill>
                  <a:srgbClr val="000000"/>
                </a:solidFill>
                <a:effectLst/>
                <a:uFillTx/>
                <a:latin typeface="Arial"/>
              </a:endParaRPr>
            </a:p>
            <a:p>
              <a:pPr lvl="1" marL="133200" indent="-131760">
                <a:buClr>
                  <a:srgbClr val="000000"/>
                </a:buClr>
                <a:buSzPct val="120000"/>
                <a:buFont typeface="Arial"/>
                <a:buChar char="•"/>
                <a:tabLst>
                  <a:tab algn="dec" pos="8002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200" strike="noStrike" u="none">
                <a:solidFill>
                  <a:srgbClr val="000000"/>
                </a:solidFill>
                <a:effectLst/>
                <a:uFillTx/>
                <a:latin typeface="Arial"/>
              </a:endParaRPr>
            </a:p>
            <a:p>
              <a:pPr lvl="1" marL="133200" indent="-131760">
                <a:buClr>
                  <a:srgbClr val="000000"/>
                </a:buClr>
                <a:buSzPct val="120000"/>
                <a:buFont typeface="Arial"/>
                <a:buChar char="•"/>
                <a:tabLst>
                  <a:tab algn="dec" pos="8002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Telemedicine</a:t>
              </a:r>
              <a:endParaRPr b="0" lang="en-US" sz="1200" strike="noStrike" u="none">
                <a:solidFill>
                  <a:srgbClr val="000000"/>
                </a:solidFill>
                <a:effectLst/>
                <a:uFillTx/>
                <a:latin typeface="Arial"/>
              </a:endParaRPr>
            </a:p>
            <a:p>
              <a:pPr lvl="1" marL="133200" indent="-131760">
                <a:buClr>
                  <a:srgbClr val="000000"/>
                </a:buClr>
                <a:buSzPct val="120000"/>
                <a:buFont typeface="Arial"/>
                <a:buChar char="•"/>
                <a:tabLst>
                  <a:tab algn="dec" pos="8002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Seismic data</a:t>
              </a:r>
              <a:endParaRPr b="0" lang="en-US" sz="1200" strike="noStrike" u="none">
                <a:solidFill>
                  <a:srgbClr val="000000"/>
                </a:solidFill>
                <a:effectLst/>
                <a:uFillTx/>
                <a:latin typeface="Arial"/>
              </a:endParaRPr>
            </a:p>
            <a:p>
              <a:pPr lvl="1" marL="133200" indent="-131760">
                <a:buClr>
                  <a:srgbClr val="000000"/>
                </a:buClr>
                <a:buSzPct val="120000"/>
                <a:buFont typeface="Arial"/>
                <a:buChar char="•"/>
                <a:tabLst>
                  <a:tab algn="dec" pos="8002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200" strike="noStrike" u="none">
                <a:solidFill>
                  <a:srgbClr val="000000"/>
                </a:solidFill>
                <a:effectLst/>
                <a:uFillTx/>
                <a:latin typeface="Arial"/>
              </a:endParaRPr>
            </a:p>
            <a:p>
              <a:pPr lvl="1" marL="133200" indent="-131760">
                <a:buClr>
                  <a:srgbClr val="000000"/>
                </a:buClr>
                <a:buSzPct val="120000"/>
                <a:buFont typeface="Arial"/>
                <a:buChar char="•"/>
                <a:tabLst>
                  <a:tab algn="dec" pos="8002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200" strike="noStrike" u="none">
                  <a:solidFill>
                    <a:srgbClr val="000000"/>
                  </a:solidFill>
                  <a:effectLst/>
                  <a:uFillTx/>
                  <a:latin typeface="Arial"/>
                </a:rPr>
                <a:t>Media Cast/streaming</a:t>
              </a:r>
              <a:endParaRPr b="0" lang="en-US" sz="1200" strike="noStrike" u="none">
                <a:solidFill>
                  <a:srgbClr val="000000"/>
                </a:solidFill>
                <a:effectLst/>
                <a:uFillTx/>
                <a:latin typeface="Arial"/>
              </a:endParaRPr>
            </a:p>
            <a:p>
              <a:pPr lvl="1" marL="133200" indent="-131760">
                <a:buClr>
                  <a:srgbClr val="000000"/>
                </a:buClr>
                <a:buSzPct val="120000"/>
                <a:buFont typeface="Arial"/>
                <a:buChar char="•"/>
                <a:tabLst>
                  <a:tab algn="dec" pos="8002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Security</a:t>
              </a:r>
              <a:endParaRPr b="0" lang="en-US" sz="1200" strike="noStrike" u="none">
                <a:solidFill>
                  <a:srgbClr val="000000"/>
                </a:solidFill>
                <a:effectLst/>
                <a:uFillTx/>
                <a:latin typeface="Arial"/>
              </a:endParaRPr>
            </a:p>
            <a:p>
              <a:pPr lvl="1" marL="133200" indent="-131760">
                <a:buClr>
                  <a:srgbClr val="000000"/>
                </a:buClr>
                <a:buSzPct val="120000"/>
                <a:buFont typeface="Arial"/>
                <a:buChar char="•"/>
                <a:tabLst>
                  <a:tab algn="dec" pos="8002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200" strike="noStrike" u="none">
                <a:solidFill>
                  <a:srgbClr val="000000"/>
                </a:solidFill>
                <a:effectLst/>
                <a:uFillTx/>
                <a:latin typeface="Arial"/>
              </a:endParaRPr>
            </a:p>
            <a:p>
              <a:pPr lvl="1" marL="133200" indent="-131760">
                <a:buClr>
                  <a:srgbClr val="000000"/>
                </a:buClr>
                <a:buSzPct val="120000"/>
                <a:buFont typeface="Arial"/>
                <a:buChar char="•"/>
                <a:tabLst>
                  <a:tab algn="dec" pos="8002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Web hosting</a:t>
              </a:r>
              <a:endParaRPr b="0" lang="en-US" sz="1200" strike="noStrike" u="none">
                <a:solidFill>
                  <a:srgbClr val="000000"/>
                </a:solidFill>
                <a:effectLst/>
                <a:uFillTx/>
                <a:latin typeface="Arial"/>
              </a:endParaRPr>
            </a:p>
            <a:p>
              <a:pPr lvl="1" marL="133200" indent="-131760">
                <a:buClr>
                  <a:srgbClr val="000000"/>
                </a:buClr>
                <a:buSzPct val="120000"/>
                <a:buFont typeface="Arial"/>
                <a:buChar char="•"/>
                <a:tabLst>
                  <a:tab algn="dec" pos="8002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App.  hosting</a:t>
              </a:r>
              <a:endParaRPr b="0" lang="en-US" sz="1200" strike="noStrike" u="none">
                <a:solidFill>
                  <a:srgbClr val="000000"/>
                </a:solidFill>
                <a:effectLst/>
                <a:uFillTx/>
                <a:latin typeface="Arial"/>
              </a:endParaRPr>
            </a:p>
            <a:p>
              <a:pPr lvl="1" marL="133200" indent="-131760">
                <a:buClr>
                  <a:srgbClr val="000000"/>
                </a:buClr>
                <a:buSzPct val="120000"/>
                <a:buFont typeface="Arial"/>
                <a:buChar char="•"/>
                <a:tabLst>
                  <a:tab algn="dec" pos="8002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200" strike="noStrike" u="none">
                <a:solidFill>
                  <a:srgbClr val="000000"/>
                </a:solidFill>
                <a:effectLst/>
                <a:uFillTx/>
                <a:latin typeface="Arial"/>
              </a:endParaRPr>
            </a:p>
            <a:p>
              <a:pPr lvl="1" marL="133200" indent="-131760">
                <a:buClr>
                  <a:srgbClr val="000000"/>
                </a:buClr>
                <a:buSzPct val="120000"/>
                <a:buFont typeface="Arial"/>
                <a:buChar char="•"/>
                <a:tabLst>
                  <a:tab algn="dec" pos="8002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200" strike="noStrike" u="none">
                  <a:solidFill>
                    <a:srgbClr val="000000"/>
                  </a:solidFill>
                  <a:effectLst/>
                  <a:uFillTx/>
                  <a:latin typeface="Arial"/>
                </a:rPr>
                <a:t>Storage</a:t>
              </a:r>
              <a:endParaRPr b="0" lang="en-US" sz="1200" strike="noStrike" u="none">
                <a:solidFill>
                  <a:srgbClr val="000000"/>
                </a:solidFill>
                <a:effectLst/>
                <a:uFillTx/>
                <a:latin typeface="Arial"/>
              </a:endParaRPr>
            </a:p>
            <a:p>
              <a:pPr lvl="1" marL="133200" indent="-131760">
                <a:buClr>
                  <a:srgbClr val="000000"/>
                </a:buClr>
                <a:buSzPct val="120000"/>
                <a:buFont typeface="Arial"/>
                <a:buChar char="•"/>
                <a:tabLst>
                  <a:tab algn="dec" pos="8002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200" strike="noStrike" u="none">
                <a:solidFill>
                  <a:srgbClr val="000000"/>
                </a:solidFill>
                <a:effectLst/>
                <a:uFillTx/>
                <a:latin typeface="Arial"/>
              </a:endParaRPr>
            </a:p>
            <a:p>
              <a:pPr lvl="1" marL="133200" indent="-131760">
                <a:buClr>
                  <a:srgbClr val="000000"/>
                </a:buClr>
                <a:buSzPct val="120000"/>
                <a:buFont typeface="Arial"/>
                <a:buChar char="•"/>
                <a:tabLst>
                  <a:tab algn="dec" pos="8002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200" strike="noStrike" u="none">
                  <a:solidFill>
                    <a:srgbClr val="000000"/>
                  </a:solidFill>
                  <a:effectLst/>
                  <a:uFillTx/>
                  <a:latin typeface="Arial"/>
                </a:rPr>
                <a:t>IP net connect</a:t>
              </a:r>
              <a:endParaRPr b="0" lang="en-US" sz="1200" strike="noStrike" u="none">
                <a:solidFill>
                  <a:srgbClr val="000000"/>
                </a:solidFill>
                <a:effectLst/>
                <a:uFillTx/>
                <a:latin typeface="Arial"/>
              </a:endParaRPr>
            </a:p>
            <a:p>
              <a:pPr lvl="1" marL="133200" indent="-131760">
                <a:buClr>
                  <a:srgbClr val="000000"/>
                </a:buClr>
                <a:buSzPct val="120000"/>
                <a:buFont typeface="Arial"/>
                <a:buChar char="•"/>
                <a:tabLst>
                  <a:tab algn="dec" pos="8002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200" strike="noStrike" u="none">
                <a:solidFill>
                  <a:srgbClr val="000000"/>
                </a:solidFill>
                <a:effectLst/>
                <a:uFillTx/>
                <a:latin typeface="Arial"/>
              </a:endParaRPr>
            </a:p>
            <a:p>
              <a:pPr lvl="1" marL="133200" indent="-131760">
                <a:buClr>
                  <a:srgbClr val="000000"/>
                </a:buClr>
                <a:buSzPct val="120000"/>
                <a:buFont typeface="Arial"/>
                <a:buChar char="•"/>
                <a:tabLst>
                  <a:tab algn="dec" pos="8002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200" strike="noStrike" u="none">
                <a:solidFill>
                  <a:srgbClr val="000000"/>
                </a:solidFill>
                <a:effectLst/>
                <a:uFillTx/>
                <a:latin typeface="Arial"/>
              </a:endParaRPr>
            </a:p>
            <a:p>
              <a:pPr lvl="1" marL="133200" indent="-131760">
                <a:buClr>
                  <a:srgbClr val="000000"/>
                </a:buClr>
                <a:buSzPct val="120000"/>
                <a:buFont typeface="Arial"/>
                <a:buChar char="•"/>
                <a:tabLst>
                  <a:tab algn="dec" pos="8002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200" strike="noStrike" u="none">
                  <a:solidFill>
                    <a:srgbClr val="000000"/>
                  </a:solidFill>
                  <a:effectLst/>
                  <a:uFillTx/>
                  <a:latin typeface="Arial"/>
                </a:rPr>
                <a:t>Transit</a:t>
              </a:r>
              <a:endParaRPr b="0" lang="en-US" sz="1200" strike="noStrike" u="none">
                <a:solidFill>
                  <a:srgbClr val="000000"/>
                </a:solidFill>
                <a:effectLst/>
                <a:uFillTx/>
                <a:latin typeface="Arial"/>
              </a:endParaRPr>
            </a:p>
            <a:p>
              <a:pPr lvl="1" marL="133200" indent="-131760">
                <a:buClr>
                  <a:srgbClr val="000000"/>
                </a:buClr>
                <a:buSzPct val="120000"/>
                <a:buFont typeface="Arial"/>
                <a:buChar char="•"/>
                <a:tabLst>
                  <a:tab algn="dec" pos="8002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200" strike="noStrike" u="none">
                  <a:solidFill>
                    <a:srgbClr val="000000"/>
                  </a:solidFill>
                  <a:effectLst/>
                  <a:uFillTx/>
                  <a:latin typeface="Arial"/>
                </a:rPr>
                <a:t>Transport</a:t>
              </a:r>
              <a:endParaRPr b="0" lang="en-US" sz="1200" strike="noStrike" u="none">
                <a:solidFill>
                  <a:srgbClr val="000000"/>
                </a:solidFill>
                <a:effectLst/>
                <a:uFillTx/>
                <a:latin typeface="Arial"/>
              </a:endParaRPr>
            </a:p>
            <a:p>
              <a:pPr lvl="1" marL="133200" indent="-131760">
                <a:buClr>
                  <a:srgbClr val="000000"/>
                </a:buClr>
                <a:buSzPct val="120000"/>
                <a:buFont typeface="Arial"/>
                <a:buChar char="•"/>
                <a:tabLst>
                  <a:tab algn="dec" pos="8002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200" strike="noStrike" u="none">
                <a:solidFill>
                  <a:srgbClr val="000000"/>
                </a:solidFill>
                <a:effectLst/>
                <a:uFillTx/>
                <a:latin typeface="Arial"/>
              </a:endParaRPr>
            </a:p>
            <a:p>
              <a:pPr lvl="1" marL="133200" indent="-131760">
                <a:buClr>
                  <a:srgbClr val="000000"/>
                </a:buClr>
                <a:buSzPct val="120000"/>
                <a:buFont typeface="Arial"/>
                <a:buChar char="•"/>
                <a:tabLst>
                  <a:tab algn="dec" pos="8002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200" strike="noStrike" u="none">
                <a:solidFill>
                  <a:srgbClr val="000000"/>
                </a:solidFill>
                <a:effectLst/>
                <a:uFillTx/>
                <a:latin typeface="Arial"/>
              </a:endParaRPr>
            </a:p>
            <a:p>
              <a:pPr lvl="1" marL="133200" indent="-131760">
                <a:buClr>
                  <a:srgbClr val="000000"/>
                </a:buClr>
                <a:buSzPct val="120000"/>
                <a:buFont typeface="Arial"/>
                <a:buChar char="•"/>
                <a:tabLst>
                  <a:tab algn="dec" pos="8002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200" strike="noStrike" u="none">
                  <a:solidFill>
                    <a:srgbClr val="000000"/>
                  </a:solidFill>
                  <a:effectLst/>
                  <a:uFillTx/>
                  <a:latin typeface="Arial"/>
                </a:rPr>
                <a:t>Lamdas</a:t>
              </a:r>
              <a:endParaRPr b="0" lang="en-US" sz="1200" strike="noStrike" u="none">
                <a:solidFill>
                  <a:srgbClr val="000000"/>
                </a:solidFill>
                <a:effectLst/>
                <a:uFillTx/>
                <a:latin typeface="Arial"/>
              </a:endParaRPr>
            </a:p>
            <a:p>
              <a:pPr lvl="1" marL="133200" indent="-131760">
                <a:buClr>
                  <a:srgbClr val="000000"/>
                </a:buClr>
                <a:buSzPct val="120000"/>
                <a:buFont typeface="Arial"/>
                <a:buChar char="•"/>
                <a:tabLst>
                  <a:tab algn="dec" pos="8002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200" strike="noStrike" u="none">
                  <a:solidFill>
                    <a:srgbClr val="000000"/>
                  </a:solidFill>
                  <a:effectLst/>
                  <a:uFillTx/>
                  <a:latin typeface="Arial"/>
                </a:rPr>
                <a:t>Dark fiber</a:t>
              </a:r>
              <a:endParaRPr b="0" lang="en-US" sz="1200" strike="noStrike" u="none">
                <a:solidFill>
                  <a:srgbClr val="000000"/>
                </a:solidFill>
                <a:effectLst/>
                <a:uFillTx/>
                <a:latin typeface="Arial"/>
              </a:endParaRPr>
            </a:p>
            <a:p>
              <a:pPr lvl="1" marL="133200" indent="-131760">
                <a:buClr>
                  <a:srgbClr val="000000"/>
                </a:buClr>
                <a:buSzPct val="120000"/>
                <a:buFont typeface="Arial"/>
                <a:buChar char="•"/>
                <a:tabLst>
                  <a:tab algn="dec" pos="8002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200" strike="noStrike" u="none">
                  <a:solidFill>
                    <a:srgbClr val="000000"/>
                  </a:solidFill>
                  <a:effectLst/>
                  <a:uFillTx/>
                  <a:latin typeface="Arial"/>
                </a:rPr>
                <a:t>Co-location</a:t>
              </a:r>
              <a:endParaRPr b="0" lang="en-US" sz="1200" strike="noStrike" u="none">
                <a:solidFill>
                  <a:srgbClr val="000000"/>
                </a:solidFill>
                <a:effectLst/>
                <a:uFillTx/>
                <a:latin typeface="Arial"/>
              </a:endParaRPr>
            </a:p>
            <a:p>
              <a:pPr lvl="1" marL="133200" indent="-131760">
                <a:buClr>
                  <a:srgbClr val="000000"/>
                </a:buClr>
                <a:buSzPct val="120000"/>
                <a:buFont typeface="Arial"/>
                <a:buChar char="•"/>
                <a:tabLst>
                  <a:tab algn="dec" pos="8002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200" strike="noStrike" u="none">
                <a:solidFill>
                  <a:srgbClr val="000000"/>
                </a:solidFill>
                <a:effectLst/>
                <a:uFillTx/>
                <a:latin typeface="Arial"/>
              </a:endParaRPr>
            </a:p>
            <a:p>
              <a:pPr lvl="1" marL="133200" indent="-131760">
                <a:buClr>
                  <a:srgbClr val="000000"/>
                </a:buClr>
                <a:buSzPct val="120000"/>
                <a:buFont typeface="Arial"/>
                <a:buChar char="•"/>
                <a:tabLst>
                  <a:tab algn="dec" pos="8002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200" strike="noStrike" u="none">
                  <a:solidFill>
                    <a:srgbClr val="000000"/>
                  </a:solidFill>
                  <a:effectLst/>
                  <a:uFillTx/>
                  <a:latin typeface="Arial"/>
                </a:rPr>
                <a:t>Equipment</a:t>
              </a:r>
              <a:endParaRPr b="0" lang="en-US" sz="1200" strike="noStrike" u="none">
                <a:solidFill>
                  <a:srgbClr val="000000"/>
                </a:solidFill>
                <a:effectLst/>
                <a:uFillTx/>
                <a:latin typeface="Arial"/>
              </a:endParaRPr>
            </a:p>
          </p:txBody>
        </p:sp>
      </p:grpSp>
      <p:grpSp>
        <p:nvGrpSpPr>
          <p:cNvPr id="91" name=""/>
          <p:cNvGrpSpPr/>
          <p:nvPr/>
        </p:nvGrpSpPr>
        <p:grpSpPr>
          <a:xfrm>
            <a:off x="4605480" y="980280"/>
            <a:ext cx="4122360" cy="5725440"/>
            <a:chOff x="4605480" y="980280"/>
            <a:chExt cx="4122360" cy="5725440"/>
          </a:xfrm>
        </p:grpSpPr>
        <p:sp>
          <p:nvSpPr>
            <p:cNvPr id="92" name=""/>
            <p:cNvSpPr/>
            <p:nvPr/>
          </p:nvSpPr>
          <p:spPr>
            <a:xfrm>
              <a:off x="4605480" y="980280"/>
              <a:ext cx="4122360" cy="183240"/>
            </a:xfrm>
            <a:prstGeom prst="rect">
              <a:avLst/>
            </a:prstGeom>
            <a:noFill/>
            <a:ln w="0">
              <a:noFill/>
            </a:ln>
          </p:spPr>
          <p:style>
            <a:lnRef idx="0"/>
            <a:fillRef idx="0"/>
            <a:effectRef idx="0"/>
            <a:fontRef idx="minor"/>
          </p:style>
          <p:txBody>
            <a:bodyPr lIns="0" rIns="0" tIns="0" bIns="0" anchor="b">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200" strike="noStrike" u="none">
                  <a:solidFill>
                    <a:srgbClr val="000000"/>
                  </a:solidFill>
                  <a:effectLst/>
                  <a:uFillTx/>
                  <a:latin typeface="Arial"/>
                </a:rPr>
                <a:t>Description</a:t>
              </a:r>
              <a:endParaRPr b="0" lang="en-US" sz="1200" strike="noStrike" u="none">
                <a:solidFill>
                  <a:srgbClr val="000000"/>
                </a:solidFill>
                <a:effectLst/>
                <a:uFillTx/>
                <a:latin typeface="Arial"/>
              </a:endParaRPr>
            </a:p>
          </p:txBody>
        </p:sp>
        <p:sp>
          <p:nvSpPr>
            <p:cNvPr id="93" name=""/>
            <p:cNvSpPr/>
            <p:nvPr/>
          </p:nvSpPr>
          <p:spPr>
            <a:xfrm>
              <a:off x="4605480" y="1287360"/>
              <a:ext cx="4122360" cy="5418360"/>
            </a:xfrm>
            <a:prstGeom prst="rect">
              <a:avLst/>
            </a:prstGeom>
            <a:noFill/>
            <a:ln w="0">
              <a:noFill/>
            </a:ln>
          </p:spPr>
          <p:style>
            <a:lnRef idx="0"/>
            <a:fillRef idx="0"/>
            <a:effectRef idx="0"/>
            <a:fontRef idx="minor"/>
          </p:style>
          <p:txBody>
            <a:bodyPr lIns="0" rIns="0" tIns="0" bIns="0" anchor="t">
              <a:spAutoFit/>
            </a:bodyPr>
            <a:p>
              <a:pPr lvl="1" marL="133200" indent="-131760">
                <a:buClr>
                  <a:srgbClr val="000000"/>
                </a:buClr>
                <a:buSzPct val="120000"/>
                <a:buFont typeface="Arial"/>
                <a:buChar char="•"/>
                <a:tabLst>
                  <a:tab algn="dec" pos="8002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Structures that enhance earnings and cash flows</a:t>
              </a:r>
              <a:endParaRPr b="0" lang="en-US" sz="1200" strike="noStrike" u="none">
                <a:solidFill>
                  <a:srgbClr val="000000"/>
                </a:solidFill>
                <a:effectLst/>
                <a:uFillTx/>
                <a:latin typeface="Arial"/>
              </a:endParaRPr>
            </a:p>
            <a:p>
              <a:pPr lvl="1" marL="133200" indent="-131760">
                <a:buClr>
                  <a:srgbClr val="000000"/>
                </a:buClr>
                <a:buSzPct val="120000"/>
                <a:buFont typeface="Arial"/>
                <a:buChar char="•"/>
                <a:tabLst>
                  <a:tab algn="dec" pos="8002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200" strike="noStrike" u="none">
                <a:solidFill>
                  <a:srgbClr val="000000"/>
                </a:solidFill>
                <a:effectLst/>
                <a:uFillTx/>
                <a:latin typeface="Arial"/>
              </a:endParaRPr>
            </a:p>
            <a:p>
              <a:pPr lvl="1" marL="133200" indent="-131760">
                <a:buClr>
                  <a:srgbClr val="000000"/>
                </a:buClr>
                <a:buSzPct val="120000"/>
                <a:buFont typeface="Arial"/>
                <a:buChar char="•"/>
                <a:tabLst>
                  <a:tab algn="dec" pos="8002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Optimization of existing commercial relationships</a:t>
              </a:r>
              <a:endParaRPr b="0" lang="en-US" sz="1200" strike="noStrike" u="none">
                <a:solidFill>
                  <a:srgbClr val="000000"/>
                </a:solidFill>
                <a:effectLst/>
                <a:uFillTx/>
                <a:latin typeface="Arial"/>
              </a:endParaRPr>
            </a:p>
            <a:p>
              <a:pPr lvl="1" marL="133200" indent="-131760">
                <a:buClr>
                  <a:srgbClr val="000000"/>
                </a:buClr>
                <a:buSzPct val="120000"/>
                <a:buFont typeface="Arial"/>
                <a:buChar char="•"/>
                <a:tabLst>
                  <a:tab algn="dec" pos="8002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200" strike="noStrike" u="none">
                <a:solidFill>
                  <a:srgbClr val="000000"/>
                </a:solidFill>
                <a:effectLst/>
                <a:uFillTx/>
                <a:latin typeface="Arial"/>
              </a:endParaRPr>
            </a:p>
            <a:p>
              <a:pPr lvl="1" marL="133200" indent="-131760">
                <a:buClr>
                  <a:srgbClr val="000000"/>
                </a:buClr>
                <a:buSzPct val="120000"/>
                <a:buFont typeface="Arial"/>
                <a:buChar char="•"/>
                <a:tabLst>
                  <a:tab algn="dec" pos="8002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200" strike="noStrike" u="none">
                <a:solidFill>
                  <a:srgbClr val="000000"/>
                </a:solidFill>
                <a:effectLst/>
                <a:uFillTx/>
                <a:latin typeface="Arial"/>
              </a:endParaRPr>
            </a:p>
            <a:p>
              <a:pPr lvl="1" marL="133200" indent="-131760">
                <a:buClr>
                  <a:srgbClr val="000000"/>
                </a:buClr>
                <a:buSzPct val="120000"/>
                <a:buFont typeface="Arial"/>
                <a:buChar char="•"/>
                <a:tabLst>
                  <a:tab algn="dec" pos="8002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200" strike="noStrike" u="none">
                <a:solidFill>
                  <a:srgbClr val="000000"/>
                </a:solidFill>
                <a:effectLst/>
                <a:uFillTx/>
                <a:latin typeface="Arial"/>
              </a:endParaRPr>
            </a:p>
            <a:p>
              <a:pPr lvl="1" marL="133200" indent="-131760">
                <a:buClr>
                  <a:srgbClr val="000000"/>
                </a:buClr>
                <a:buSzPct val="120000"/>
                <a:buFont typeface="Arial"/>
                <a:buChar char="•"/>
                <a:tabLst>
                  <a:tab algn="dec" pos="8002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200" strike="noStrike" u="none">
                <a:solidFill>
                  <a:srgbClr val="000000"/>
                </a:solidFill>
                <a:effectLst/>
                <a:uFillTx/>
                <a:latin typeface="Arial"/>
              </a:endParaRPr>
            </a:p>
            <a:p>
              <a:pPr lvl="1" marL="133200" indent="-131760">
                <a:buClr>
                  <a:srgbClr val="000000"/>
                </a:buClr>
                <a:buSzPct val="120000"/>
                <a:buFont typeface="Arial"/>
                <a:buChar char="•"/>
                <a:tabLst>
                  <a:tab algn="dec" pos="8002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Streaming caching and content location intelligence leveraging EBS proprietary software</a:t>
              </a:r>
              <a:endParaRPr b="0" lang="en-US" sz="1200" strike="noStrike" u="none">
                <a:solidFill>
                  <a:srgbClr val="000000"/>
                </a:solidFill>
                <a:effectLst/>
                <a:uFillTx/>
                <a:latin typeface="Arial"/>
              </a:endParaRPr>
            </a:p>
            <a:p>
              <a:pPr lvl="1" marL="133200" indent="-131760">
                <a:buClr>
                  <a:srgbClr val="000000"/>
                </a:buClr>
                <a:buSzPct val="120000"/>
                <a:buFont typeface="Arial"/>
                <a:buChar char="•"/>
                <a:tabLst>
                  <a:tab algn="dec" pos="8002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200" strike="noStrike" u="none">
                <a:solidFill>
                  <a:srgbClr val="000000"/>
                </a:solidFill>
                <a:effectLst/>
                <a:uFillTx/>
                <a:latin typeface="Arial"/>
              </a:endParaRPr>
            </a:p>
            <a:p>
              <a:pPr lvl="1" marL="133200" indent="-131760">
                <a:buClr>
                  <a:srgbClr val="000000"/>
                </a:buClr>
                <a:buSzPct val="120000"/>
                <a:buFont typeface="Arial"/>
                <a:buChar char="•"/>
                <a:tabLst>
                  <a:tab algn="dec" pos="8002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200" strike="noStrike" u="none">
                <a:solidFill>
                  <a:srgbClr val="000000"/>
                </a:solidFill>
                <a:effectLst/>
                <a:uFillTx/>
                <a:latin typeface="Arial"/>
              </a:endParaRPr>
            </a:p>
            <a:p>
              <a:pPr lvl="1" marL="133200" indent="-131760">
                <a:buClr>
                  <a:srgbClr val="000000"/>
                </a:buClr>
                <a:buSzPct val="120000"/>
                <a:buFont typeface="Arial"/>
                <a:buChar char="•"/>
                <a:tabLst>
                  <a:tab algn="dec" pos="8002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200" strike="noStrike" u="none">
                <a:solidFill>
                  <a:srgbClr val="000000"/>
                </a:solidFill>
                <a:effectLst/>
                <a:uFillTx/>
                <a:latin typeface="Arial"/>
              </a:endParaRPr>
            </a:p>
            <a:p>
              <a:pPr lvl="1" marL="133200" indent="-131760">
                <a:buClr>
                  <a:srgbClr val="000000"/>
                </a:buClr>
                <a:buSzPct val="120000"/>
                <a:buFont typeface="Arial"/>
                <a:buChar char="•"/>
                <a:tabLst>
                  <a:tab algn="dec" pos="8002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200" strike="noStrike" u="none">
                <a:solidFill>
                  <a:srgbClr val="000000"/>
                </a:solidFill>
                <a:effectLst/>
                <a:uFillTx/>
                <a:latin typeface="Arial"/>
              </a:endParaRPr>
            </a:p>
            <a:p>
              <a:pPr lvl="1" marL="133200" indent="-131760">
                <a:buClr>
                  <a:srgbClr val="000000"/>
                </a:buClr>
                <a:buSzPct val="120000"/>
                <a:buFont typeface="Arial"/>
                <a:buChar char="•"/>
                <a:tabLst>
                  <a:tab algn="dec" pos="8002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200" strike="noStrike" u="none">
                <a:solidFill>
                  <a:srgbClr val="000000"/>
                </a:solidFill>
                <a:effectLst/>
                <a:uFillTx/>
                <a:latin typeface="Arial"/>
              </a:endParaRPr>
            </a:p>
            <a:p>
              <a:pPr lvl="1" marL="133200" indent="-131760">
                <a:buClr>
                  <a:srgbClr val="000000"/>
                </a:buClr>
                <a:buSzPct val="120000"/>
                <a:buFont typeface="Arial"/>
                <a:buChar char="•"/>
                <a:tabLst>
                  <a:tab algn="dec" pos="8002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Managed storage capacity risk management</a:t>
              </a:r>
              <a:endParaRPr b="0" lang="en-US" sz="1200" strike="noStrike" u="none">
                <a:solidFill>
                  <a:srgbClr val="000000"/>
                </a:solidFill>
                <a:effectLst/>
                <a:uFillTx/>
                <a:latin typeface="Arial"/>
              </a:endParaRPr>
            </a:p>
            <a:p>
              <a:pPr lvl="1" marL="133200" indent="-131760">
                <a:buClr>
                  <a:srgbClr val="000000"/>
                </a:buClr>
                <a:buSzPct val="120000"/>
                <a:buFont typeface="Arial"/>
                <a:buChar char="•"/>
                <a:tabLst>
                  <a:tab algn="dec" pos="8002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200" strike="noStrike" u="none">
                <a:solidFill>
                  <a:srgbClr val="000000"/>
                </a:solidFill>
                <a:effectLst/>
                <a:uFillTx/>
                <a:latin typeface="Arial"/>
              </a:endParaRPr>
            </a:p>
            <a:p>
              <a:pPr lvl="1" marL="133200" indent="-131760">
                <a:buClr>
                  <a:srgbClr val="000000"/>
                </a:buClr>
                <a:buSzPct val="120000"/>
                <a:buFont typeface="Arial"/>
                <a:buChar char="•"/>
                <a:tabLst>
                  <a:tab algn="dec" pos="8002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Managed transport/transit VPN alternative to private WAN frame and ATM solutions</a:t>
              </a:r>
              <a:endParaRPr b="0" lang="en-US" sz="1200" strike="noStrike" u="none">
                <a:solidFill>
                  <a:srgbClr val="000000"/>
                </a:solidFill>
                <a:effectLst/>
                <a:uFillTx/>
                <a:latin typeface="Arial"/>
              </a:endParaRPr>
            </a:p>
            <a:p>
              <a:pPr lvl="1" marL="133200" indent="-131760">
                <a:buClr>
                  <a:srgbClr val="000000"/>
                </a:buClr>
                <a:buSzPct val="120000"/>
                <a:buFont typeface="Arial"/>
                <a:buChar char="•"/>
                <a:tabLst>
                  <a:tab algn="dec" pos="8002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200" strike="noStrike" u="none">
                <a:solidFill>
                  <a:srgbClr val="000000"/>
                </a:solidFill>
                <a:effectLst/>
                <a:uFillTx/>
                <a:latin typeface="Arial"/>
              </a:endParaRPr>
            </a:p>
            <a:p>
              <a:pPr lvl="1" marL="133200" indent="-131760">
                <a:buClr>
                  <a:srgbClr val="000000"/>
                </a:buClr>
                <a:buSzPct val="120000"/>
                <a:buFont typeface="Arial"/>
                <a:buChar char="•"/>
                <a:tabLst>
                  <a:tab algn="dec" pos="8002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Dedicated, DS-3 and faster, access to the Internet</a:t>
              </a:r>
              <a:endParaRPr b="0" lang="en-US" sz="1200" strike="noStrike" u="none">
                <a:solidFill>
                  <a:srgbClr val="000000"/>
                </a:solidFill>
                <a:effectLst/>
                <a:uFillTx/>
                <a:latin typeface="Arial"/>
              </a:endParaRPr>
            </a:p>
            <a:p>
              <a:pPr lvl="1" marL="133200" indent="-131760">
                <a:buClr>
                  <a:srgbClr val="000000"/>
                </a:buClr>
                <a:buSzPct val="120000"/>
                <a:buFont typeface="Arial"/>
                <a:buChar char="•"/>
                <a:tabLst>
                  <a:tab algn="dec" pos="8002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Point-to-point IP and TDM circuits</a:t>
              </a:r>
              <a:endParaRPr b="0" lang="en-US" sz="1200" strike="noStrike" u="none">
                <a:solidFill>
                  <a:srgbClr val="000000"/>
                </a:solidFill>
                <a:effectLst/>
                <a:uFillTx/>
                <a:latin typeface="Arial"/>
              </a:endParaRPr>
            </a:p>
            <a:p>
              <a:pPr lvl="1" marL="133200" indent="-131760">
                <a:buClr>
                  <a:srgbClr val="000000"/>
                </a:buClr>
                <a:buSzPct val="120000"/>
                <a:buFont typeface="Arial"/>
                <a:buChar char="•"/>
                <a:tabLst>
                  <a:tab algn="dec" pos="8002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200" strike="noStrike" u="none">
                <a:solidFill>
                  <a:srgbClr val="000000"/>
                </a:solidFill>
                <a:effectLst/>
                <a:uFillTx/>
                <a:latin typeface="Arial"/>
              </a:endParaRPr>
            </a:p>
            <a:p>
              <a:pPr lvl="1" marL="133200" indent="-131760">
                <a:buClr>
                  <a:srgbClr val="000000"/>
                </a:buClr>
                <a:buSzPct val="120000"/>
                <a:buFont typeface="Arial"/>
                <a:buChar char="•"/>
                <a:tabLst>
                  <a:tab algn="dec" pos="8002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200" strike="noStrike" u="none">
                <a:solidFill>
                  <a:srgbClr val="000000"/>
                </a:solidFill>
                <a:effectLst/>
                <a:uFillTx/>
                <a:latin typeface="Arial"/>
              </a:endParaRPr>
            </a:p>
            <a:p>
              <a:pPr lvl="1" marL="133200" indent="-131760">
                <a:buClr>
                  <a:srgbClr val="000000"/>
                </a:buClr>
                <a:buSzPct val="120000"/>
                <a:buFont typeface="Arial"/>
                <a:buChar char="•"/>
                <a:tabLst>
                  <a:tab algn="dec" pos="8002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Sales of DWDM channels on lit portions of EBS network</a:t>
              </a:r>
              <a:endParaRPr b="0" lang="en-US" sz="1200" strike="noStrike" u="none">
                <a:solidFill>
                  <a:srgbClr val="000000"/>
                </a:solidFill>
                <a:effectLst/>
                <a:uFillTx/>
                <a:latin typeface="Arial"/>
              </a:endParaRPr>
            </a:p>
            <a:p>
              <a:pPr lvl="1" marL="133200" indent="-131760">
                <a:buClr>
                  <a:srgbClr val="000000"/>
                </a:buClr>
                <a:buSzPct val="120000"/>
                <a:buFont typeface="Arial"/>
                <a:buChar char="•"/>
                <a:tabLst>
                  <a:tab algn="dec" pos="8002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Swaps of dark fiber</a:t>
              </a:r>
              <a:endParaRPr b="0" lang="en-US" sz="1200" strike="noStrike" u="none">
                <a:solidFill>
                  <a:srgbClr val="000000"/>
                </a:solidFill>
                <a:effectLst/>
                <a:uFillTx/>
                <a:latin typeface="Arial"/>
              </a:endParaRPr>
            </a:p>
            <a:p>
              <a:pPr lvl="1" marL="133200" indent="-131760">
                <a:buClr>
                  <a:srgbClr val="000000"/>
                </a:buClr>
                <a:buSzPct val="120000"/>
                <a:buFont typeface="Arial"/>
                <a:buChar char="•"/>
                <a:tabLst>
                  <a:tab algn="dec" pos="8002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Rentals of rack space in owned or leased co-location facilities</a:t>
              </a:r>
              <a:endParaRPr b="0" lang="en-US" sz="1200" strike="noStrike" u="none">
                <a:solidFill>
                  <a:srgbClr val="000000"/>
                </a:solidFill>
                <a:effectLst/>
                <a:uFillTx/>
                <a:latin typeface="Arial"/>
              </a:endParaRPr>
            </a:p>
            <a:p>
              <a:pPr lvl="1" marL="133200" indent="-131760">
                <a:buClr>
                  <a:srgbClr val="000000"/>
                </a:buClr>
                <a:buSzPct val="120000"/>
                <a:buFont typeface="Arial"/>
                <a:buChar char="•"/>
                <a:tabLst>
                  <a:tab algn="dec" pos="8002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Server hardware and routing tables</a:t>
              </a:r>
              <a:endParaRPr b="0" lang="en-US" sz="1200" strike="noStrike" u="none">
                <a:solidFill>
                  <a:srgbClr val="000000"/>
                </a:solidFill>
                <a:effectLst/>
                <a:uFillTx/>
                <a:latin typeface="Arial"/>
              </a:endParaRPr>
            </a:p>
          </p:txBody>
        </p:sp>
      </p:grpSp>
      <p:sp>
        <p:nvSpPr>
          <p:cNvPr id="94" name="PlaceHolder 1"/>
          <p:cNvSpPr>
            <a:spLocks noGrp="1"/>
          </p:cNvSpPr>
          <p:nvPr>
            <p:ph type="title"/>
          </p:nvPr>
        </p:nvSpPr>
        <p:spPr>
          <a:xfrm>
            <a:off x="139320" y="227160"/>
            <a:ext cx="8591400" cy="289800"/>
          </a:xfrm>
          <a:prstGeom prst="rect">
            <a:avLst/>
          </a:prstGeom>
          <a:noFill/>
          <a:ln w="0">
            <a:noFill/>
          </a:ln>
        </p:spPr>
        <p:txBody>
          <a:bodyPr lIns="0" rIns="0" tIns="0" bIns="0" anchor="t">
            <a:spAutoFit/>
          </a:bodyPr>
          <a:p>
            <a:pPr indent="0">
              <a:buNone/>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900" strike="noStrike" u="none">
                <a:solidFill>
                  <a:srgbClr val="000000"/>
                </a:solidFill>
                <a:effectLst/>
                <a:uFillTx/>
                <a:latin typeface="Arial"/>
              </a:rPr>
              <a:t>EBS PRODUCT BUILDING BLOCKS</a:t>
            </a:r>
            <a:endParaRPr b="1" lang="en-US" sz="1900" strike="noStrike" u="none">
              <a:solidFill>
                <a:srgbClr val="000000"/>
              </a:solidFill>
              <a:effectLst/>
              <a:uFillTx/>
              <a:latin typeface="Arial"/>
            </a:endParaRPr>
          </a:p>
        </p:txBody>
      </p:sp>
      <p:sp>
        <p:nvSpPr>
          <p:cNvPr id="95" name=""/>
          <p:cNvSpPr/>
          <p:nvPr/>
        </p:nvSpPr>
        <p:spPr>
          <a:xfrm>
            <a:off x="136440" y="1287360"/>
            <a:ext cx="1710000" cy="573120"/>
          </a:xfrm>
          <a:prstGeom prst="rect">
            <a:avLst/>
          </a:prstGeom>
          <a:solidFill>
            <a:srgbClr val="d0d0d0"/>
          </a:solidFill>
          <a:ln w="12600">
            <a:solidFill>
              <a:srgbClr val="000000"/>
            </a:solidFill>
            <a:miter/>
          </a:ln>
        </p:spPr>
        <p:style>
          <a:lnRef idx="0"/>
          <a:fillRef idx="0"/>
          <a:effectRef idx="0"/>
          <a:fontRef idx="minor"/>
        </p:style>
        <p:txBody>
          <a:bodyPr lIns="45720" rIns="45720" tIns="46800" bIns="46800" anchor="t">
            <a:normAutofit/>
          </a:bodyPr>
          <a:p>
            <a:pPr>
              <a:tabLst>
                <a:tab algn="l" pos="0"/>
                <a:tab algn="dec" pos="8002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200" strike="noStrike" u="none">
                <a:solidFill>
                  <a:srgbClr val="000000"/>
                </a:solidFill>
                <a:effectLst/>
                <a:uFillTx/>
                <a:latin typeface="Arial"/>
              </a:rPr>
              <a:t>Finance and  structuring</a:t>
            </a:r>
            <a:endParaRPr b="0" lang="en-US" sz="1200" strike="noStrike" u="none">
              <a:solidFill>
                <a:srgbClr val="000000"/>
              </a:solidFill>
              <a:effectLst/>
              <a:uFillTx/>
              <a:latin typeface="Arial"/>
            </a:endParaRPr>
          </a:p>
        </p:txBody>
      </p:sp>
      <p:sp>
        <p:nvSpPr>
          <p:cNvPr id="96" name=""/>
          <p:cNvSpPr/>
          <p:nvPr/>
        </p:nvSpPr>
        <p:spPr>
          <a:xfrm>
            <a:off x="136440" y="1860480"/>
            <a:ext cx="1870200" cy="573120"/>
          </a:xfrm>
          <a:prstGeom prst="rect">
            <a:avLst/>
          </a:prstGeom>
          <a:solidFill>
            <a:srgbClr val="ffffff"/>
          </a:solidFill>
          <a:ln w="12600">
            <a:solidFill>
              <a:srgbClr val="000000"/>
            </a:solidFill>
            <a:miter/>
          </a:ln>
        </p:spPr>
        <p:style>
          <a:lnRef idx="0"/>
          <a:fillRef idx="0"/>
          <a:effectRef idx="0"/>
          <a:fontRef idx="minor"/>
        </p:style>
        <p:txBody>
          <a:bodyPr lIns="45720" rIns="45720" tIns="46800" bIns="46800" anchor="t">
            <a:normAutofit/>
          </a:bodyPr>
          <a:p>
            <a:pPr>
              <a:tabLst>
                <a:tab algn="l" pos="0"/>
                <a:tab algn="dec" pos="8002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200" strike="noStrike" u="none">
                <a:solidFill>
                  <a:srgbClr val="000000"/>
                </a:solidFill>
                <a:effectLst/>
                <a:uFillTx/>
                <a:latin typeface="Arial"/>
              </a:rPr>
              <a:t>Tailored industry-specific services</a:t>
            </a:r>
            <a:endParaRPr b="0" lang="en-US" sz="1200" strike="noStrike" u="none">
              <a:solidFill>
                <a:srgbClr val="000000"/>
              </a:solidFill>
              <a:effectLst/>
              <a:uFillTx/>
              <a:latin typeface="Arial"/>
            </a:endParaRPr>
          </a:p>
        </p:txBody>
      </p:sp>
      <p:sp>
        <p:nvSpPr>
          <p:cNvPr id="97" name=""/>
          <p:cNvSpPr/>
          <p:nvPr/>
        </p:nvSpPr>
        <p:spPr>
          <a:xfrm>
            <a:off x="136440" y="2433600"/>
            <a:ext cx="1971720" cy="573120"/>
          </a:xfrm>
          <a:prstGeom prst="rect">
            <a:avLst/>
          </a:prstGeom>
          <a:solidFill>
            <a:srgbClr val="d0d0d0"/>
          </a:solidFill>
          <a:ln w="12600">
            <a:solidFill>
              <a:srgbClr val="000000"/>
            </a:solidFill>
            <a:miter/>
          </a:ln>
        </p:spPr>
        <p:style>
          <a:lnRef idx="0"/>
          <a:fillRef idx="0"/>
          <a:effectRef idx="0"/>
          <a:fontRef idx="minor"/>
        </p:style>
        <p:txBody>
          <a:bodyPr lIns="45720" rIns="45720" tIns="46800" bIns="46800" anchor="t">
            <a:normAutofit/>
          </a:bodyPr>
          <a:p>
            <a:pPr>
              <a:tabLst>
                <a:tab algn="l" pos="0"/>
                <a:tab algn="dec" pos="8002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200" strike="noStrike" u="none">
                <a:solidFill>
                  <a:srgbClr val="000000"/>
                </a:solidFill>
                <a:effectLst/>
                <a:uFillTx/>
                <a:latin typeface="Arial"/>
              </a:rPr>
              <a:t>Horizontal services</a:t>
            </a:r>
            <a:endParaRPr b="0" lang="en-US" sz="1200" strike="noStrike" u="none">
              <a:solidFill>
                <a:srgbClr val="000000"/>
              </a:solidFill>
              <a:effectLst/>
              <a:uFillTx/>
              <a:latin typeface="Arial"/>
            </a:endParaRPr>
          </a:p>
        </p:txBody>
      </p:sp>
      <p:sp>
        <p:nvSpPr>
          <p:cNvPr id="98" name=""/>
          <p:cNvSpPr/>
          <p:nvPr/>
        </p:nvSpPr>
        <p:spPr>
          <a:xfrm>
            <a:off x="136440" y="3581280"/>
            <a:ext cx="2200320" cy="573120"/>
          </a:xfrm>
          <a:prstGeom prst="rect">
            <a:avLst/>
          </a:prstGeom>
          <a:solidFill>
            <a:srgbClr val="d0d0d0"/>
          </a:solidFill>
          <a:ln w="12600">
            <a:solidFill>
              <a:srgbClr val="000000"/>
            </a:solidFill>
            <a:miter/>
          </a:ln>
        </p:spPr>
        <p:style>
          <a:lnRef idx="0"/>
          <a:fillRef idx="0"/>
          <a:effectRef idx="0"/>
          <a:fontRef idx="minor"/>
        </p:style>
        <p:txBody>
          <a:bodyPr lIns="45720" rIns="45720" tIns="46800" bIns="46800" anchor="t">
            <a:normAutofit/>
          </a:bodyPr>
          <a:p>
            <a:pPr>
              <a:tabLst>
                <a:tab algn="l" pos="0"/>
                <a:tab algn="dec" pos="8002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200" strike="noStrike" u="none">
                <a:solidFill>
                  <a:srgbClr val="000000"/>
                </a:solidFill>
                <a:effectLst/>
                <a:uFillTx/>
                <a:latin typeface="Arial"/>
              </a:rPr>
              <a:t>Network management and services</a:t>
            </a:r>
            <a:endParaRPr b="0" lang="en-US" sz="1200" strike="noStrike" u="none">
              <a:solidFill>
                <a:srgbClr val="000000"/>
              </a:solidFill>
              <a:effectLst/>
              <a:uFillTx/>
              <a:latin typeface="Arial"/>
            </a:endParaRPr>
          </a:p>
        </p:txBody>
      </p:sp>
      <p:sp>
        <p:nvSpPr>
          <p:cNvPr id="99" name=""/>
          <p:cNvSpPr/>
          <p:nvPr/>
        </p:nvSpPr>
        <p:spPr>
          <a:xfrm>
            <a:off x="136440" y="4154400"/>
            <a:ext cx="2303640" cy="573120"/>
          </a:xfrm>
          <a:prstGeom prst="rect">
            <a:avLst/>
          </a:prstGeom>
          <a:solidFill>
            <a:srgbClr val="d0d0d0"/>
          </a:solidFill>
          <a:ln w="12600">
            <a:solidFill>
              <a:srgbClr val="000000"/>
            </a:solidFill>
            <a:miter/>
          </a:ln>
        </p:spPr>
        <p:style>
          <a:lnRef idx="0"/>
          <a:fillRef idx="0"/>
          <a:effectRef idx="0"/>
          <a:fontRef idx="minor"/>
        </p:style>
        <p:txBody>
          <a:bodyPr lIns="45720" rIns="45720" tIns="46800" bIns="46800" anchor="t">
            <a:normAutofit/>
          </a:bodyPr>
          <a:p>
            <a:pPr>
              <a:tabLst>
                <a:tab algn="l" pos="0"/>
                <a:tab algn="dec" pos="8002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200" strike="noStrike" u="none">
                <a:solidFill>
                  <a:srgbClr val="000000"/>
                </a:solidFill>
                <a:effectLst/>
                <a:uFillTx/>
                <a:latin typeface="Arial"/>
              </a:rPr>
              <a:t>Enhanced transport and access services</a:t>
            </a:r>
            <a:endParaRPr b="0" lang="en-US" sz="1200" strike="noStrike" u="none">
              <a:solidFill>
                <a:srgbClr val="000000"/>
              </a:solidFill>
              <a:effectLst/>
              <a:uFillTx/>
              <a:latin typeface="Arial"/>
            </a:endParaRPr>
          </a:p>
        </p:txBody>
      </p:sp>
      <p:sp>
        <p:nvSpPr>
          <p:cNvPr id="100" name=""/>
          <p:cNvSpPr/>
          <p:nvPr/>
        </p:nvSpPr>
        <p:spPr>
          <a:xfrm>
            <a:off x="136440" y="4722840"/>
            <a:ext cx="2406600" cy="738000"/>
          </a:xfrm>
          <a:prstGeom prst="rect">
            <a:avLst/>
          </a:prstGeom>
          <a:solidFill>
            <a:srgbClr val="d0d0d0"/>
          </a:solidFill>
          <a:ln w="12600">
            <a:solidFill>
              <a:srgbClr val="000000"/>
            </a:solidFill>
            <a:miter/>
          </a:ln>
        </p:spPr>
        <p:style>
          <a:lnRef idx="0"/>
          <a:fillRef idx="0"/>
          <a:effectRef idx="0"/>
          <a:fontRef idx="minor"/>
        </p:style>
        <p:txBody>
          <a:bodyPr lIns="45720" rIns="45720" tIns="46800" bIns="46800" anchor="t">
            <a:normAutofit/>
          </a:bodyPr>
          <a:p>
            <a:pPr>
              <a:tabLst>
                <a:tab algn="l" pos="0"/>
                <a:tab algn="dec" pos="8002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200" strike="noStrike" u="none">
                <a:solidFill>
                  <a:srgbClr val="000000"/>
                </a:solidFill>
                <a:effectLst/>
                <a:uFillTx/>
                <a:latin typeface="Arial"/>
              </a:rPr>
              <a:t>Basic voice and data services</a:t>
            </a:r>
            <a:endParaRPr b="0" lang="en-US" sz="1200" strike="noStrike" u="none">
              <a:solidFill>
                <a:srgbClr val="000000"/>
              </a:solidFill>
              <a:effectLst/>
              <a:uFillTx/>
              <a:latin typeface="Arial"/>
            </a:endParaRPr>
          </a:p>
        </p:txBody>
      </p:sp>
      <p:sp>
        <p:nvSpPr>
          <p:cNvPr id="101" name=""/>
          <p:cNvSpPr/>
          <p:nvPr/>
        </p:nvSpPr>
        <p:spPr>
          <a:xfrm>
            <a:off x="136440" y="5460840"/>
            <a:ext cx="2546280" cy="1046160"/>
          </a:xfrm>
          <a:prstGeom prst="rect">
            <a:avLst/>
          </a:prstGeom>
          <a:solidFill>
            <a:srgbClr val="d0d0d0"/>
          </a:solidFill>
          <a:ln w="12600">
            <a:solidFill>
              <a:srgbClr val="000000"/>
            </a:solidFill>
            <a:miter/>
          </a:ln>
        </p:spPr>
        <p:style>
          <a:lnRef idx="0"/>
          <a:fillRef idx="0"/>
          <a:effectRef idx="0"/>
          <a:fontRef idx="minor"/>
        </p:style>
        <p:txBody>
          <a:bodyPr lIns="45720" rIns="45720" tIns="46800" bIns="46800" anchor="t">
            <a:normAutofit/>
          </a:bodyPr>
          <a:p>
            <a:pPr>
              <a:tabLst>
                <a:tab algn="l" pos="0"/>
                <a:tab algn="dec" pos="8002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200" strike="noStrike" u="none">
                <a:solidFill>
                  <a:srgbClr val="000000"/>
                </a:solidFill>
                <a:effectLst/>
                <a:uFillTx/>
                <a:latin typeface="Arial"/>
              </a:rPr>
              <a:t>Raw transport</a:t>
            </a:r>
            <a:endParaRPr b="0" lang="en-US" sz="1200" strike="noStrike" u="none">
              <a:solidFill>
                <a:srgbClr val="000000"/>
              </a:solidFill>
              <a:effectLst/>
              <a:uFillTx/>
              <a:latin typeface="Arial"/>
            </a:endParaRPr>
          </a:p>
        </p:txBody>
      </p:sp>
      <p:sp>
        <p:nvSpPr>
          <p:cNvPr id="102" name=""/>
          <p:cNvSpPr/>
          <p:nvPr/>
        </p:nvSpPr>
        <p:spPr>
          <a:xfrm>
            <a:off x="136440" y="3006720"/>
            <a:ext cx="2098800" cy="574560"/>
          </a:xfrm>
          <a:prstGeom prst="rect">
            <a:avLst/>
          </a:prstGeom>
          <a:solidFill>
            <a:srgbClr val="ffffff"/>
          </a:solidFill>
          <a:ln w="12600">
            <a:solidFill>
              <a:srgbClr val="000000"/>
            </a:solidFill>
            <a:miter/>
          </a:ln>
        </p:spPr>
        <p:style>
          <a:lnRef idx="0"/>
          <a:fillRef idx="0"/>
          <a:effectRef idx="0"/>
          <a:fontRef idx="minor"/>
        </p:style>
        <p:txBody>
          <a:bodyPr lIns="45720" rIns="45720" tIns="46800" bIns="46800" anchor="t">
            <a:normAutofit/>
          </a:bodyPr>
          <a:p>
            <a:pPr>
              <a:tabLst>
                <a:tab algn="l" pos="0"/>
                <a:tab algn="dec" pos="8002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200" strike="noStrike" u="none">
                <a:solidFill>
                  <a:srgbClr val="000000"/>
                </a:solidFill>
                <a:effectLst/>
                <a:uFillTx/>
                <a:latin typeface="Arial"/>
              </a:rPr>
              <a:t>Hosting services</a:t>
            </a:r>
            <a:endParaRPr b="0" lang="en-US" sz="1200" strike="noStrike" u="none">
              <a:solidFill>
                <a:srgbClr val="000000"/>
              </a:solidFill>
              <a:effectLst/>
              <a:uFillTx/>
              <a:latin typeface="Arial"/>
            </a:endParaRPr>
          </a:p>
        </p:txBody>
      </p:sp>
      <p:grpSp>
        <p:nvGrpSpPr>
          <p:cNvPr id="103" name=""/>
          <p:cNvGrpSpPr/>
          <p:nvPr/>
        </p:nvGrpSpPr>
        <p:grpSpPr>
          <a:xfrm>
            <a:off x="6694560" y="281160"/>
            <a:ext cx="1409760" cy="549000"/>
            <a:chOff x="6694560" y="281160"/>
            <a:chExt cx="1409760" cy="549000"/>
          </a:xfrm>
        </p:grpSpPr>
        <p:sp>
          <p:nvSpPr>
            <p:cNvPr id="104" name=""/>
            <p:cNvSpPr/>
            <p:nvPr/>
          </p:nvSpPr>
          <p:spPr>
            <a:xfrm>
              <a:off x="6694560" y="303480"/>
              <a:ext cx="284400" cy="139680"/>
            </a:xfrm>
            <a:prstGeom prst="rect">
              <a:avLst/>
            </a:prstGeom>
            <a:solidFill>
              <a:srgbClr val="d0d0d0"/>
            </a:solidFill>
            <a:ln w="12600">
              <a:solidFill>
                <a:srgbClr val="000000"/>
              </a:solidFill>
              <a:miter/>
            </a:ln>
          </p:spPr>
          <p:style>
            <a:lnRef idx="0"/>
            <a:fillRef idx="0"/>
            <a:effectRef idx="0"/>
            <a:fontRef idx="minor"/>
          </p:style>
          <p:txBody>
            <a:bodyPr wrap="none" lIns="0" rIns="0" tIns="0" bIns="0" anchor="b">
              <a:spAutoFit/>
            </a:bodyPr>
            <a:p>
              <a:endParaRPr b="0" lang="en-US" sz="2400" strike="noStrike" u="none">
                <a:solidFill>
                  <a:srgbClr val="000000"/>
                </a:solidFill>
                <a:effectLst/>
                <a:uFillTx/>
                <a:latin typeface="Arial"/>
              </a:endParaRPr>
            </a:p>
          </p:txBody>
        </p:sp>
        <p:sp>
          <p:nvSpPr>
            <p:cNvPr id="105" name="McK Footnote"/>
            <p:cNvSpPr/>
            <p:nvPr/>
          </p:nvSpPr>
          <p:spPr>
            <a:xfrm>
              <a:off x="7045560" y="281160"/>
              <a:ext cx="1058760" cy="549000"/>
            </a:xfrm>
            <a:prstGeom prst="rect">
              <a:avLst/>
            </a:prstGeom>
            <a:noFill/>
            <a:ln w="0">
              <a:noFill/>
            </a:ln>
          </p:spPr>
          <p:style>
            <a:lnRef idx="0"/>
            <a:fillRef idx="0"/>
            <a:effectRef idx="0"/>
            <a:fontRef idx="minor"/>
          </p:style>
          <p:txBody>
            <a:bodyPr lIns="0" rIns="0" tIns="0" bIns="0" anchor="t">
              <a:spAutoFit/>
            </a:bodyPr>
            <a:p>
              <a:pPr>
                <a:tabLst>
                  <a:tab algn="l" pos="0"/>
                  <a:tab algn="l" pos="804960"/>
                  <a:tab algn="l" pos="1609560"/>
                  <a:tab algn="l" pos="2414520"/>
                  <a:tab algn="l" pos="3219480"/>
                  <a:tab algn="l" pos="4024440"/>
                  <a:tab algn="l" pos="4829040"/>
                  <a:tab algn="l" pos="5634000"/>
                  <a:tab algn="l" pos="6438960"/>
                  <a:tab algn="l" pos="7243920"/>
                  <a:tab algn="l" pos="8048520"/>
                  <a:tab algn="l" pos="8853480"/>
                  <a:tab algn="l" pos="9658440"/>
                  <a:tab algn="l" pos="10463040"/>
                </a:tabLst>
              </a:pPr>
              <a:r>
                <a:rPr b="0" lang="en-US" sz="1200" strike="noStrike" u="none">
                  <a:solidFill>
                    <a:srgbClr val="000000"/>
                  </a:solidFill>
                  <a:effectLst/>
                  <a:uFillTx/>
                  <a:latin typeface="Arial"/>
                </a:rPr>
                <a:t>Current EBS product offering</a:t>
              </a:r>
              <a:endParaRPr b="0" lang="en-US" sz="1200" strike="noStrike" u="none">
                <a:solidFill>
                  <a:srgbClr val="000000"/>
                </a:solidFill>
                <a:effectLst/>
                <a:uFillTx/>
                <a:latin typeface="Arial"/>
              </a:endParaRPr>
            </a:p>
          </p:txBody>
        </p:sp>
      </p:grpSp>
      <p:sp>
        <p:nvSpPr>
          <p:cNvPr id="106" name=""/>
          <p:cNvSpPr/>
          <p:nvPr/>
        </p:nvSpPr>
        <p:spPr>
          <a:xfrm>
            <a:off x="2824200" y="1263600"/>
            <a:ext cx="5835600" cy="631800"/>
          </a:xfrm>
          <a:prstGeom prst="roundRect">
            <a:avLst>
              <a:gd name="adj" fmla="val 16667"/>
            </a:avLst>
          </a:prstGeom>
          <a:no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107" name=""/>
          <p:cNvSpPr/>
          <p:nvPr/>
        </p:nvSpPr>
        <p:spPr>
          <a:xfrm>
            <a:off x="2824200" y="2541600"/>
            <a:ext cx="5835600" cy="403200"/>
          </a:xfrm>
          <a:prstGeom prst="roundRect">
            <a:avLst>
              <a:gd name="adj" fmla="val 16667"/>
            </a:avLst>
          </a:prstGeom>
          <a:no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108" name=""/>
          <p:cNvSpPr/>
          <p:nvPr/>
        </p:nvSpPr>
        <p:spPr>
          <a:xfrm>
            <a:off x="2824200" y="3821040"/>
            <a:ext cx="5835600" cy="254160"/>
          </a:xfrm>
          <a:prstGeom prst="roundRect">
            <a:avLst>
              <a:gd name="adj" fmla="val 16667"/>
            </a:avLst>
          </a:prstGeom>
          <a:no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109" name=""/>
          <p:cNvSpPr/>
          <p:nvPr/>
        </p:nvSpPr>
        <p:spPr>
          <a:xfrm>
            <a:off x="2824200" y="4170240"/>
            <a:ext cx="5835600" cy="443160"/>
          </a:xfrm>
          <a:prstGeom prst="roundRect">
            <a:avLst>
              <a:gd name="adj" fmla="val 16667"/>
            </a:avLst>
          </a:prstGeom>
          <a:no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110" name=""/>
          <p:cNvSpPr/>
          <p:nvPr/>
        </p:nvSpPr>
        <p:spPr>
          <a:xfrm>
            <a:off x="2824200" y="4695840"/>
            <a:ext cx="5835600" cy="523800"/>
          </a:xfrm>
          <a:prstGeom prst="roundRect">
            <a:avLst>
              <a:gd name="adj" fmla="val 16667"/>
            </a:avLst>
          </a:prstGeom>
          <a:no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111" name=""/>
          <p:cNvSpPr/>
          <p:nvPr/>
        </p:nvSpPr>
        <p:spPr>
          <a:xfrm>
            <a:off x="2824200" y="5862600"/>
            <a:ext cx="5835600" cy="631800"/>
          </a:xfrm>
          <a:prstGeom prst="roundRect">
            <a:avLst>
              <a:gd name="adj" fmla="val 16667"/>
            </a:avLst>
          </a:prstGeom>
          <a:no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3" name="PlaceHolder 2"/>
          <p:cNvSpPr>
            <a:spLocks noGrp="1"/>
          </p:cNvSpPr>
          <p:nvPr>
            <p:ph type="sldNum" idx="2"/>
          </p:nvPr>
        </p:nvSpPr>
        <p:spPr/>
        <p:txBody>
          <a:bodyPr/>
          <a:p>
            <a:fld id="{CADD9620-E0EA-42FA-8E47-D63B20447B84}" type="slidenum">
              <a:t>5</a:t>
            </a:fld>
          </a:p>
        </p:txBody>
      </p:sp>
    </p:spTree>
  </p:cSld>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12" name=""/>
          <p:cNvSpPr/>
          <p:nvPr/>
        </p:nvSpPr>
        <p:spPr>
          <a:xfrm>
            <a:off x="136440" y="4494240"/>
            <a:ext cx="1565280" cy="1068480"/>
          </a:xfrm>
          <a:prstGeom prst="rect">
            <a:avLst/>
          </a:prstGeom>
          <a:solidFill>
            <a:srgbClr val="d0d0d0"/>
          </a:solidFill>
          <a:ln w="12600">
            <a:solidFill>
              <a:srgbClr val="000000"/>
            </a:solidFill>
            <a:miter/>
          </a:ln>
        </p:spPr>
        <p:style>
          <a:lnRef idx="0"/>
          <a:fillRef idx="0"/>
          <a:effectRef idx="0"/>
          <a:fontRef idx="minor"/>
        </p:style>
        <p:txBody>
          <a:bodyPr lIns="90000" rIns="90000" tIns="46800" bIns="46800" anchor="t">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Basic data services</a:t>
            </a:r>
            <a:endParaRPr b="0" lang="en-US" sz="1200" strike="noStrike" u="none">
              <a:solidFill>
                <a:srgbClr val="000000"/>
              </a:solidFill>
              <a:effectLst/>
              <a:uFillTx/>
              <a:latin typeface="Arial"/>
            </a:endParaRPr>
          </a:p>
        </p:txBody>
      </p:sp>
      <p:sp>
        <p:nvSpPr>
          <p:cNvPr id="113" name="PlaceHolder 1"/>
          <p:cNvSpPr>
            <a:spLocks noGrp="1"/>
          </p:cNvSpPr>
          <p:nvPr>
            <p:ph type="title"/>
          </p:nvPr>
        </p:nvSpPr>
        <p:spPr>
          <a:xfrm>
            <a:off x="139320" y="227160"/>
            <a:ext cx="8591400" cy="289800"/>
          </a:xfrm>
          <a:prstGeom prst="rect">
            <a:avLst/>
          </a:prstGeom>
          <a:noFill/>
          <a:ln w="0">
            <a:noFill/>
          </a:ln>
        </p:spPr>
        <p:txBody>
          <a:bodyPr lIns="0" rIns="0" tIns="0" bIns="0" anchor="t">
            <a:spAutoFit/>
          </a:bodyPr>
          <a:p>
            <a:pPr indent="0">
              <a:buNone/>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900" strike="noStrike" u="none">
                <a:solidFill>
                  <a:srgbClr val="000000"/>
                </a:solidFill>
                <a:effectLst/>
                <a:uFillTx/>
                <a:latin typeface="Arial"/>
              </a:rPr>
              <a:t>ENTERPRISE PRODUCT BUILDING BLOCKS</a:t>
            </a:r>
            <a:endParaRPr b="1" lang="en-US" sz="1900" strike="noStrike" u="none">
              <a:solidFill>
                <a:srgbClr val="000000"/>
              </a:solidFill>
              <a:effectLst/>
              <a:uFillTx/>
              <a:latin typeface="Arial"/>
            </a:endParaRPr>
          </a:p>
        </p:txBody>
      </p:sp>
      <p:sp>
        <p:nvSpPr>
          <p:cNvPr id="114" name=""/>
          <p:cNvSpPr/>
          <p:nvPr/>
        </p:nvSpPr>
        <p:spPr>
          <a:xfrm>
            <a:off x="138600" y="1053360"/>
            <a:ext cx="932400" cy="183240"/>
          </a:xfrm>
          <a:prstGeom prst="rect">
            <a:avLst/>
          </a:prstGeom>
          <a:noFill/>
          <a:ln w="0">
            <a:noFill/>
          </a:ln>
        </p:spPr>
        <p:style>
          <a:lnRef idx="0"/>
          <a:fillRef idx="0"/>
          <a:effectRef idx="0"/>
          <a:fontRef idx="minor"/>
        </p:style>
        <p:txBody>
          <a:bodyPr wrap="none" lIns="0" rIns="0" tIns="0" bIns="0" anchor="b">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200" strike="noStrike" u="none">
                <a:solidFill>
                  <a:srgbClr val="000000"/>
                </a:solidFill>
                <a:effectLst/>
                <a:uFillTx/>
                <a:latin typeface="Arial"/>
              </a:rPr>
              <a:t>Basic blocks</a:t>
            </a:r>
            <a:endParaRPr b="0" lang="en-US" sz="1200" strike="noStrike" u="none">
              <a:solidFill>
                <a:srgbClr val="000000"/>
              </a:solidFill>
              <a:effectLst/>
              <a:uFillTx/>
              <a:latin typeface="Arial"/>
            </a:endParaRPr>
          </a:p>
        </p:txBody>
      </p:sp>
      <p:sp>
        <p:nvSpPr>
          <p:cNvPr id="115" name=""/>
          <p:cNvSpPr/>
          <p:nvPr/>
        </p:nvSpPr>
        <p:spPr>
          <a:xfrm>
            <a:off x="6491160" y="571680"/>
            <a:ext cx="284400" cy="139680"/>
          </a:xfrm>
          <a:prstGeom prst="rect">
            <a:avLst/>
          </a:prstGeom>
          <a:solidFill>
            <a:srgbClr val="d0d0d0"/>
          </a:solidFill>
          <a:ln w="12600">
            <a:solidFill>
              <a:srgbClr val="000000"/>
            </a:solidFill>
            <a:miter/>
          </a:ln>
        </p:spPr>
        <p:style>
          <a:lnRef idx="0"/>
          <a:fillRef idx="0"/>
          <a:effectRef idx="0"/>
          <a:fontRef idx="minor"/>
        </p:style>
        <p:txBody>
          <a:bodyPr wrap="none" lIns="0" rIns="0" tIns="0" bIns="0" anchor="b">
            <a:spAutoFit/>
          </a:bodyPr>
          <a:p>
            <a:endParaRPr b="0" lang="en-US" sz="2400" strike="noStrike" u="none">
              <a:solidFill>
                <a:srgbClr val="000000"/>
              </a:solidFill>
              <a:effectLst/>
              <a:uFillTx/>
              <a:latin typeface="Arial"/>
            </a:endParaRPr>
          </a:p>
        </p:txBody>
      </p:sp>
      <p:sp>
        <p:nvSpPr>
          <p:cNvPr id="116" name="McK Footnote"/>
          <p:cNvSpPr/>
          <p:nvPr/>
        </p:nvSpPr>
        <p:spPr>
          <a:xfrm>
            <a:off x="6840360" y="549360"/>
            <a:ext cx="1874880" cy="366120"/>
          </a:xfrm>
          <a:prstGeom prst="rect">
            <a:avLst/>
          </a:prstGeom>
          <a:noFill/>
          <a:ln w="0">
            <a:noFill/>
          </a:ln>
        </p:spPr>
        <p:style>
          <a:lnRef idx="0"/>
          <a:fillRef idx="0"/>
          <a:effectRef idx="0"/>
          <a:fontRef idx="minor"/>
        </p:style>
        <p:txBody>
          <a:bodyPr lIns="0" rIns="0" tIns="0" bIns="0" anchor="t">
            <a:spAutoFit/>
          </a:bodyPr>
          <a:p>
            <a:pPr>
              <a:tabLst>
                <a:tab algn="l" pos="0"/>
                <a:tab algn="l" pos="804960"/>
                <a:tab algn="l" pos="1609560"/>
                <a:tab algn="l" pos="2414520"/>
                <a:tab algn="l" pos="3219480"/>
                <a:tab algn="l" pos="4024440"/>
                <a:tab algn="l" pos="4829040"/>
                <a:tab algn="l" pos="5634000"/>
                <a:tab algn="l" pos="6438960"/>
                <a:tab algn="l" pos="7243920"/>
                <a:tab algn="l" pos="8048520"/>
                <a:tab algn="l" pos="8853480"/>
                <a:tab algn="l" pos="9658440"/>
                <a:tab algn="l" pos="10463040"/>
              </a:tabLst>
            </a:pPr>
            <a:r>
              <a:rPr b="0" lang="en-US" sz="1200" strike="noStrike" u="none">
                <a:solidFill>
                  <a:srgbClr val="000000"/>
                </a:solidFill>
                <a:effectLst/>
                <a:uFillTx/>
                <a:latin typeface="Arial"/>
              </a:rPr>
              <a:t>Analyzed in following pages</a:t>
            </a:r>
            <a:endParaRPr b="0" lang="en-US" sz="1200" strike="noStrike" u="none">
              <a:solidFill>
                <a:srgbClr val="000000"/>
              </a:solidFill>
              <a:effectLst/>
              <a:uFillTx/>
              <a:latin typeface="Arial"/>
            </a:endParaRPr>
          </a:p>
        </p:txBody>
      </p:sp>
      <p:sp>
        <p:nvSpPr>
          <p:cNvPr id="117" name=""/>
          <p:cNvSpPr/>
          <p:nvPr/>
        </p:nvSpPr>
        <p:spPr>
          <a:xfrm>
            <a:off x="1905120" y="1053360"/>
            <a:ext cx="576360" cy="183240"/>
          </a:xfrm>
          <a:prstGeom prst="rect">
            <a:avLst/>
          </a:prstGeom>
          <a:noFill/>
          <a:ln w="0">
            <a:noFill/>
          </a:ln>
        </p:spPr>
        <p:style>
          <a:lnRef idx="0"/>
          <a:fillRef idx="0"/>
          <a:effectRef idx="0"/>
          <a:fontRef idx="minor"/>
        </p:style>
        <p:txBody>
          <a:bodyPr wrap="none" lIns="0" rIns="0" tIns="0" bIns="0" anchor="b">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200" strike="noStrike" u="none">
                <a:solidFill>
                  <a:srgbClr val="000000"/>
                </a:solidFill>
                <a:effectLst/>
                <a:uFillTx/>
                <a:latin typeface="Arial"/>
              </a:rPr>
              <a:t>Product</a:t>
            </a:r>
            <a:endParaRPr b="0" lang="en-US" sz="1200" strike="noStrike" u="none">
              <a:solidFill>
                <a:srgbClr val="000000"/>
              </a:solidFill>
              <a:effectLst/>
              <a:uFillTx/>
              <a:latin typeface="Arial"/>
            </a:endParaRPr>
          </a:p>
        </p:txBody>
      </p:sp>
      <p:sp>
        <p:nvSpPr>
          <p:cNvPr id="118" name=""/>
          <p:cNvSpPr/>
          <p:nvPr/>
        </p:nvSpPr>
        <p:spPr>
          <a:xfrm>
            <a:off x="3377880" y="1053360"/>
            <a:ext cx="356400" cy="183240"/>
          </a:xfrm>
          <a:prstGeom prst="rect">
            <a:avLst/>
          </a:prstGeom>
          <a:noFill/>
          <a:ln w="0">
            <a:noFill/>
          </a:ln>
        </p:spPr>
        <p:style>
          <a:lnRef idx="0"/>
          <a:fillRef idx="0"/>
          <a:effectRef idx="0"/>
          <a:fontRef idx="minor"/>
        </p:style>
        <p:txBody>
          <a:bodyPr wrap="none" lIns="0" rIns="0" tIns="0" bIns="0" anchor="b">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200" strike="noStrike" u="none">
                <a:solidFill>
                  <a:srgbClr val="000000"/>
                </a:solidFill>
                <a:effectLst/>
                <a:uFillTx/>
                <a:latin typeface="Arial"/>
              </a:rPr>
              <a:t>Type</a:t>
            </a:r>
            <a:endParaRPr b="0" lang="en-US" sz="1200" strike="noStrike" u="none">
              <a:solidFill>
                <a:srgbClr val="000000"/>
              </a:solidFill>
              <a:effectLst/>
              <a:uFillTx/>
              <a:latin typeface="Arial"/>
            </a:endParaRPr>
          </a:p>
        </p:txBody>
      </p:sp>
      <p:sp>
        <p:nvSpPr>
          <p:cNvPr id="119" name=""/>
          <p:cNvSpPr/>
          <p:nvPr/>
        </p:nvSpPr>
        <p:spPr>
          <a:xfrm>
            <a:off x="4572720" y="870480"/>
            <a:ext cx="1551240" cy="366120"/>
          </a:xfrm>
          <a:prstGeom prst="rect">
            <a:avLst/>
          </a:prstGeom>
          <a:noFill/>
          <a:ln w="0">
            <a:noFill/>
          </a:ln>
        </p:spPr>
        <p:style>
          <a:lnRef idx="0"/>
          <a:fillRef idx="0"/>
          <a:effectRef idx="0"/>
          <a:fontRef idx="minor"/>
        </p:style>
        <p:txBody>
          <a:bodyPr wrap="none" lIns="0" rIns="0" tIns="0" bIns="0" anchor="b">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200" strike="noStrike" u="none">
                <a:solidFill>
                  <a:srgbClr val="000000"/>
                </a:solidFill>
                <a:effectLst/>
                <a:uFillTx/>
                <a:latin typeface="Arial"/>
              </a:rPr>
              <a:t>2001 U.S. market size</a:t>
            </a:r>
            <a:endParaRPr b="0" lang="en-US" sz="1200" strike="noStrike" u="none">
              <a:solidFill>
                <a:srgbClr val="000000"/>
              </a:solidFill>
              <a:effectLst/>
              <a:uFillTx/>
              <a:latin typeface="Arial"/>
            </a:endParaRPr>
          </a:p>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 Billions</a:t>
            </a:r>
            <a:endParaRPr b="0" lang="en-US" sz="1200" strike="noStrike" u="none">
              <a:solidFill>
                <a:srgbClr val="000000"/>
              </a:solidFill>
              <a:effectLst/>
              <a:uFillTx/>
              <a:latin typeface="Arial"/>
            </a:endParaRPr>
          </a:p>
        </p:txBody>
      </p:sp>
      <p:sp>
        <p:nvSpPr>
          <p:cNvPr id="120" name=""/>
          <p:cNvSpPr/>
          <p:nvPr/>
        </p:nvSpPr>
        <p:spPr>
          <a:xfrm>
            <a:off x="6806160" y="1053360"/>
            <a:ext cx="788400" cy="183240"/>
          </a:xfrm>
          <a:prstGeom prst="rect">
            <a:avLst/>
          </a:prstGeom>
          <a:noFill/>
          <a:ln w="0">
            <a:noFill/>
          </a:ln>
        </p:spPr>
        <p:style>
          <a:lnRef idx="0"/>
          <a:fillRef idx="0"/>
          <a:effectRef idx="0"/>
          <a:fontRef idx="minor"/>
        </p:style>
        <p:txBody>
          <a:bodyPr wrap="none" lIns="0" rIns="0" tIns="0" bIns="0" anchor="b">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200" strike="noStrike" u="none">
                <a:solidFill>
                  <a:srgbClr val="000000"/>
                </a:solidFill>
                <a:effectLst/>
                <a:uFillTx/>
                <a:latin typeface="Arial"/>
              </a:rPr>
              <a:t>Comments</a:t>
            </a:r>
            <a:endParaRPr b="0" lang="en-US" sz="1200" strike="noStrike" u="none">
              <a:solidFill>
                <a:srgbClr val="000000"/>
              </a:solidFill>
              <a:effectLst/>
              <a:uFillTx/>
              <a:latin typeface="Arial"/>
            </a:endParaRPr>
          </a:p>
        </p:txBody>
      </p:sp>
      <p:graphicFrame>
        <p:nvGraphicFramePr>
          <p:cNvPr id="121" name=""/>
          <p:cNvGraphicFramePr/>
          <p:nvPr/>
        </p:nvGraphicFramePr>
        <p:xfrm>
          <a:off x="4546440" y="1219320"/>
          <a:ext cx="2845080" cy="5270400"/>
        </p:xfrm>
        <a:graphic>
          <a:graphicData uri="http://schemas.openxmlformats.org/presentationml/2006/ole">
            <p:oleObj r:id="rId1" spid="">
              <p:embed/>
              <p:pic>
                <p:nvPicPr>
                  <p:cNvPr id="122" name="" descr=""/>
                  <p:cNvPicPr/>
                  <p:nvPr/>
                </p:nvPicPr>
                <p:blipFill>
                  <a:blip r:embed="rId2"/>
                  <a:stretch/>
                </p:blipFill>
                <p:spPr>
                  <a:xfrm>
                    <a:off x="4546440" y="1219320"/>
                    <a:ext cx="2845080" cy="5270400"/>
                  </a:xfrm>
                  <a:prstGeom prst="rect">
                    <a:avLst/>
                  </a:prstGeom>
                  <a:noFill/>
                  <a:ln w="0">
                    <a:noFill/>
                  </a:ln>
                </p:spPr>
              </p:pic>
            </p:oleObj>
          </a:graphicData>
        </a:graphic>
      </p:graphicFrame>
      <p:sp>
        <p:nvSpPr>
          <p:cNvPr id="123" name=""/>
          <p:cNvSpPr/>
          <p:nvPr/>
        </p:nvSpPr>
        <p:spPr>
          <a:xfrm>
            <a:off x="3378240" y="1439640"/>
            <a:ext cx="1235160" cy="183240"/>
          </a:xfrm>
          <a:prstGeom prst="rect">
            <a:avLst/>
          </a:prstGeom>
          <a:noFill/>
          <a:ln w="0">
            <a:noFill/>
          </a:ln>
        </p:spPr>
        <p:style>
          <a:lnRef idx="0"/>
          <a:fillRef idx="0"/>
          <a:effectRef idx="0"/>
          <a:fontRef idx="minor"/>
        </p:style>
        <p:txBody>
          <a:bodyPr lIns="0" rIns="0" tIns="0" bIns="0" anchor="ctr">
            <a:spAutoFit/>
          </a:bodyPr>
          <a:p>
            <a:pPr lvl="1" marL="144360" indent="-142920">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Data centers</a:t>
            </a:r>
            <a:endParaRPr b="0" lang="en-US" sz="1200" strike="noStrike" u="none">
              <a:solidFill>
                <a:srgbClr val="000000"/>
              </a:solidFill>
              <a:effectLst/>
              <a:uFillTx/>
              <a:latin typeface="Arial"/>
            </a:endParaRPr>
          </a:p>
        </p:txBody>
      </p:sp>
      <p:sp>
        <p:nvSpPr>
          <p:cNvPr id="124" name=""/>
          <p:cNvSpPr/>
          <p:nvPr/>
        </p:nvSpPr>
        <p:spPr>
          <a:xfrm>
            <a:off x="3378240" y="2674800"/>
            <a:ext cx="1235160" cy="183240"/>
          </a:xfrm>
          <a:prstGeom prst="rect">
            <a:avLst/>
          </a:prstGeom>
          <a:noFill/>
          <a:ln w="0">
            <a:noFill/>
          </a:ln>
        </p:spPr>
        <p:style>
          <a:lnRef idx="0"/>
          <a:fillRef idx="0"/>
          <a:effectRef idx="0"/>
          <a:fontRef idx="minor"/>
        </p:style>
        <p:txBody>
          <a:bodyPr lIns="0" rIns="0" tIns="0" bIns="0" anchor="ctr">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Streaming media</a:t>
            </a:r>
            <a:endParaRPr b="0" lang="en-US" sz="1200" strike="noStrike" u="none">
              <a:solidFill>
                <a:srgbClr val="000000"/>
              </a:solidFill>
              <a:effectLst/>
              <a:uFillTx/>
              <a:latin typeface="Arial"/>
            </a:endParaRPr>
          </a:p>
        </p:txBody>
      </p:sp>
      <p:sp>
        <p:nvSpPr>
          <p:cNvPr id="125" name=""/>
          <p:cNvSpPr/>
          <p:nvPr/>
        </p:nvSpPr>
        <p:spPr>
          <a:xfrm>
            <a:off x="3378240" y="3144600"/>
            <a:ext cx="1235160" cy="366120"/>
          </a:xfrm>
          <a:prstGeom prst="rect">
            <a:avLst/>
          </a:prstGeom>
          <a:noFill/>
          <a:ln w="0">
            <a:noFill/>
          </a:ln>
        </p:spPr>
        <p:style>
          <a:lnRef idx="0"/>
          <a:fillRef idx="0"/>
          <a:effectRef idx="0"/>
          <a:fontRef idx="minor"/>
        </p:style>
        <p:txBody>
          <a:bodyPr lIns="0" rIns="0" tIns="0" bIns="0" anchor="ctr">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Managed storage capacity</a:t>
            </a:r>
            <a:endParaRPr b="0" lang="en-US" sz="1200" strike="noStrike" u="none">
              <a:solidFill>
                <a:srgbClr val="000000"/>
              </a:solidFill>
              <a:effectLst/>
              <a:uFillTx/>
              <a:latin typeface="Arial"/>
            </a:endParaRPr>
          </a:p>
        </p:txBody>
      </p:sp>
      <p:sp>
        <p:nvSpPr>
          <p:cNvPr id="126" name=""/>
          <p:cNvSpPr/>
          <p:nvPr/>
        </p:nvSpPr>
        <p:spPr>
          <a:xfrm>
            <a:off x="3378240" y="4260600"/>
            <a:ext cx="1235160" cy="366120"/>
          </a:xfrm>
          <a:prstGeom prst="rect">
            <a:avLst/>
          </a:prstGeom>
          <a:noFill/>
          <a:ln w="0">
            <a:noFill/>
          </a:ln>
        </p:spPr>
        <p:style>
          <a:lnRef idx="0"/>
          <a:fillRef idx="0"/>
          <a:effectRef idx="0"/>
          <a:fontRef idx="minor"/>
        </p:style>
        <p:txBody>
          <a:bodyPr lIns="0" rIns="0" tIns="0" bIns="0" anchor="ctr">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Circuits (transport)</a:t>
            </a:r>
            <a:endParaRPr b="0" lang="en-US" sz="1200" strike="noStrike" u="none">
              <a:solidFill>
                <a:srgbClr val="000000"/>
              </a:solidFill>
              <a:effectLst/>
              <a:uFillTx/>
              <a:latin typeface="Arial"/>
            </a:endParaRPr>
          </a:p>
        </p:txBody>
      </p:sp>
      <p:sp>
        <p:nvSpPr>
          <p:cNvPr id="127" name=""/>
          <p:cNvSpPr/>
          <p:nvPr/>
        </p:nvSpPr>
        <p:spPr>
          <a:xfrm>
            <a:off x="3378240" y="4860720"/>
            <a:ext cx="1235160" cy="366120"/>
          </a:xfrm>
          <a:prstGeom prst="rect">
            <a:avLst/>
          </a:prstGeom>
          <a:noFill/>
          <a:ln w="0">
            <a:noFill/>
          </a:ln>
        </p:spPr>
        <p:style>
          <a:lnRef idx="0"/>
          <a:fillRef idx="0"/>
          <a:effectRef idx="0"/>
          <a:fontRef idx="minor"/>
        </p:style>
        <p:txBody>
          <a:bodyPr lIns="0" rIns="0" tIns="0" bIns="0" anchor="ctr">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Dedicated</a:t>
            </a:r>
            <a:endParaRPr b="0" lang="en-US" sz="1200" strike="noStrike" u="none">
              <a:solidFill>
                <a:srgbClr val="000000"/>
              </a:solidFill>
              <a:effectLst/>
              <a:uFillTx/>
              <a:latin typeface="Arial"/>
            </a:endParaRPr>
          </a:p>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access (transit)</a:t>
            </a:r>
            <a:endParaRPr b="0" lang="en-US" sz="1200" strike="noStrike" u="none">
              <a:solidFill>
                <a:srgbClr val="000000"/>
              </a:solidFill>
              <a:effectLst/>
              <a:uFillTx/>
              <a:latin typeface="Arial"/>
            </a:endParaRPr>
          </a:p>
        </p:txBody>
      </p:sp>
      <p:sp>
        <p:nvSpPr>
          <p:cNvPr id="128" name=""/>
          <p:cNvSpPr/>
          <p:nvPr/>
        </p:nvSpPr>
        <p:spPr>
          <a:xfrm>
            <a:off x="1902960" y="1439640"/>
            <a:ext cx="941040" cy="183240"/>
          </a:xfrm>
          <a:prstGeom prst="rect">
            <a:avLst/>
          </a:prstGeom>
          <a:noFill/>
          <a:ln w="0">
            <a:noFill/>
          </a:ln>
        </p:spPr>
        <p:style>
          <a:lnRef idx="0"/>
          <a:fillRef idx="0"/>
          <a:effectRef idx="0"/>
          <a:fontRef idx="minor"/>
        </p:style>
        <p:txBody>
          <a:bodyPr wrap="none" lIns="0" rIns="0" tIns="0" bIns="0" anchor="ctr">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Monetizations</a:t>
            </a:r>
            <a:endParaRPr b="0" lang="en-US" sz="1200" strike="noStrike" u="none">
              <a:solidFill>
                <a:srgbClr val="000000"/>
              </a:solidFill>
              <a:effectLst/>
              <a:uFillTx/>
              <a:latin typeface="Arial"/>
            </a:endParaRPr>
          </a:p>
        </p:txBody>
      </p:sp>
      <p:sp>
        <p:nvSpPr>
          <p:cNvPr id="129" name=""/>
          <p:cNvSpPr/>
          <p:nvPr/>
        </p:nvSpPr>
        <p:spPr>
          <a:xfrm>
            <a:off x="1903680" y="2674800"/>
            <a:ext cx="923760" cy="183240"/>
          </a:xfrm>
          <a:prstGeom prst="rect">
            <a:avLst/>
          </a:prstGeom>
          <a:noFill/>
          <a:ln w="0">
            <a:noFill/>
          </a:ln>
        </p:spPr>
        <p:style>
          <a:lnRef idx="0"/>
          <a:fillRef idx="0"/>
          <a:effectRef idx="0"/>
          <a:fontRef idx="minor"/>
        </p:style>
        <p:txBody>
          <a:bodyPr wrap="none" lIns="0" rIns="0" tIns="0" bIns="0" anchor="ctr">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Media Cast</a:t>
            </a:r>
            <a:r>
              <a:rPr b="0" lang="en-US" sz="1200" strike="noStrike" u="none">
                <a:solidFill>
                  <a:srgbClr val="000000"/>
                </a:solidFill>
                <a:effectLst/>
                <a:uFillTx/>
                <a:latin typeface="Arial"/>
                <a:ea typeface="Arial"/>
              </a:rPr>
              <a:t>™</a:t>
            </a:r>
            <a:endParaRPr b="0" lang="en-US" sz="1200" strike="noStrike" u="none">
              <a:solidFill>
                <a:srgbClr val="000000"/>
              </a:solidFill>
              <a:effectLst/>
              <a:uFillTx/>
              <a:latin typeface="Arial"/>
            </a:endParaRPr>
          </a:p>
        </p:txBody>
      </p:sp>
      <p:sp>
        <p:nvSpPr>
          <p:cNvPr id="130" name=""/>
          <p:cNvSpPr/>
          <p:nvPr/>
        </p:nvSpPr>
        <p:spPr>
          <a:xfrm>
            <a:off x="1903680" y="3144600"/>
            <a:ext cx="534600" cy="183240"/>
          </a:xfrm>
          <a:prstGeom prst="rect">
            <a:avLst/>
          </a:prstGeom>
          <a:noFill/>
          <a:ln w="0">
            <a:noFill/>
          </a:ln>
        </p:spPr>
        <p:style>
          <a:lnRef idx="0"/>
          <a:fillRef idx="0"/>
          <a:effectRef idx="0"/>
          <a:fontRef idx="minor"/>
        </p:style>
        <p:txBody>
          <a:bodyPr wrap="none" lIns="0" rIns="0" tIns="0" bIns="0" anchor="ctr">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Storage</a:t>
            </a:r>
            <a:endParaRPr b="0" lang="en-US" sz="1200" strike="noStrike" u="none">
              <a:solidFill>
                <a:srgbClr val="000000"/>
              </a:solidFill>
              <a:effectLst/>
              <a:uFillTx/>
              <a:latin typeface="Arial"/>
            </a:endParaRPr>
          </a:p>
        </p:txBody>
      </p:sp>
      <p:sp>
        <p:nvSpPr>
          <p:cNvPr id="131" name=""/>
          <p:cNvSpPr/>
          <p:nvPr/>
        </p:nvSpPr>
        <p:spPr>
          <a:xfrm>
            <a:off x="1904040" y="3776400"/>
            <a:ext cx="1186560" cy="183240"/>
          </a:xfrm>
          <a:prstGeom prst="rect">
            <a:avLst/>
          </a:prstGeom>
          <a:noFill/>
          <a:ln w="0">
            <a:noFill/>
          </a:ln>
        </p:spPr>
        <p:style>
          <a:lnRef idx="0"/>
          <a:fillRef idx="0"/>
          <a:effectRef idx="0"/>
          <a:fontRef idx="minor"/>
        </p:style>
        <p:txBody>
          <a:bodyPr wrap="none" lIns="0" rIns="0" tIns="0" bIns="0" anchor="ctr">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IP Net Connect</a:t>
            </a:r>
            <a:r>
              <a:rPr b="0" lang="en-US" sz="1200" strike="noStrike" u="none">
                <a:solidFill>
                  <a:srgbClr val="000000"/>
                </a:solidFill>
                <a:effectLst/>
                <a:uFillTx/>
                <a:latin typeface="Arial"/>
                <a:ea typeface="Arial"/>
              </a:rPr>
              <a:t>™</a:t>
            </a:r>
            <a:endParaRPr b="0" lang="en-US" sz="1200" strike="noStrike" u="none">
              <a:solidFill>
                <a:srgbClr val="000000"/>
              </a:solidFill>
              <a:effectLst/>
              <a:uFillTx/>
              <a:latin typeface="Arial"/>
            </a:endParaRPr>
          </a:p>
        </p:txBody>
      </p:sp>
      <p:sp>
        <p:nvSpPr>
          <p:cNvPr id="132" name=""/>
          <p:cNvSpPr/>
          <p:nvPr/>
        </p:nvSpPr>
        <p:spPr>
          <a:xfrm>
            <a:off x="6807240" y="2339640"/>
            <a:ext cx="1920960" cy="153000"/>
          </a:xfrm>
          <a:prstGeom prst="rect">
            <a:avLst/>
          </a:prstGeom>
          <a:noFill/>
          <a:ln w="0">
            <a:noFill/>
          </a:ln>
        </p:spPr>
        <p:style>
          <a:lnRef idx="0"/>
          <a:fillRef idx="0"/>
          <a:effectRef idx="0"/>
          <a:fontRef idx="minor"/>
        </p:style>
        <p:txBody>
          <a:bodyPr lIns="0" rIns="0" tIns="0" bIns="0" anchor="ctr">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000" strike="noStrike" u="none">
                <a:solidFill>
                  <a:srgbClr val="000000"/>
                </a:solidFill>
                <a:effectLst/>
                <a:uFillTx/>
                <a:latin typeface="Arial"/>
              </a:rPr>
              <a:t>See transport and transit below </a:t>
            </a:r>
            <a:endParaRPr b="0" lang="en-US" sz="1000" strike="noStrike" u="none">
              <a:solidFill>
                <a:srgbClr val="000000"/>
              </a:solidFill>
              <a:effectLst/>
              <a:uFillTx/>
              <a:latin typeface="Arial"/>
            </a:endParaRPr>
          </a:p>
        </p:txBody>
      </p:sp>
      <p:sp>
        <p:nvSpPr>
          <p:cNvPr id="133" name=""/>
          <p:cNvSpPr/>
          <p:nvPr/>
        </p:nvSpPr>
        <p:spPr>
          <a:xfrm>
            <a:off x="136440" y="1347840"/>
            <a:ext cx="1158840" cy="1103400"/>
          </a:xfrm>
          <a:prstGeom prst="rect">
            <a:avLst/>
          </a:prstGeom>
          <a:solidFill>
            <a:srgbClr val="d0d0d0"/>
          </a:solidFill>
          <a:ln w="12600">
            <a:solidFill>
              <a:srgbClr val="000000"/>
            </a:solidFill>
            <a:miter/>
          </a:ln>
        </p:spPr>
        <p:style>
          <a:lnRef idx="0"/>
          <a:fillRef idx="0"/>
          <a:effectRef idx="0"/>
          <a:fontRef idx="minor"/>
        </p:style>
        <p:txBody>
          <a:bodyPr lIns="90000" rIns="90000" tIns="46800" bIns="46800" anchor="t">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Finance and structuring</a:t>
            </a:r>
            <a:endParaRPr b="0" lang="en-US" sz="1200" strike="noStrike" u="none">
              <a:solidFill>
                <a:srgbClr val="000000"/>
              </a:solidFill>
              <a:effectLst/>
              <a:uFillTx/>
              <a:latin typeface="Arial"/>
            </a:endParaRPr>
          </a:p>
        </p:txBody>
      </p:sp>
      <p:sp>
        <p:nvSpPr>
          <p:cNvPr id="134" name=""/>
          <p:cNvSpPr/>
          <p:nvPr/>
        </p:nvSpPr>
        <p:spPr>
          <a:xfrm>
            <a:off x="136440" y="2451240"/>
            <a:ext cx="1247760" cy="141120"/>
          </a:xfrm>
          <a:prstGeom prst="rect">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135" name=""/>
          <p:cNvSpPr/>
          <p:nvPr/>
        </p:nvSpPr>
        <p:spPr>
          <a:xfrm>
            <a:off x="136440" y="2592360"/>
            <a:ext cx="1300320" cy="549360"/>
          </a:xfrm>
          <a:prstGeom prst="rect">
            <a:avLst/>
          </a:prstGeom>
          <a:solidFill>
            <a:srgbClr val="d0d0d0"/>
          </a:solidFill>
          <a:ln w="12600">
            <a:solidFill>
              <a:srgbClr val="000000"/>
            </a:solidFill>
            <a:miter/>
          </a:ln>
        </p:spPr>
        <p:style>
          <a:lnRef idx="0"/>
          <a:fillRef idx="0"/>
          <a:effectRef idx="0"/>
          <a:fontRef idx="minor"/>
        </p:style>
        <p:txBody>
          <a:bodyPr lIns="90000" rIns="90000" tIns="46800" bIns="46800" anchor="t">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Horizontal services</a:t>
            </a:r>
            <a:endParaRPr b="0" lang="en-US" sz="1200" strike="noStrike" u="none">
              <a:solidFill>
                <a:srgbClr val="000000"/>
              </a:solidFill>
              <a:effectLst/>
              <a:uFillTx/>
              <a:latin typeface="Arial"/>
            </a:endParaRPr>
          </a:p>
        </p:txBody>
      </p:sp>
      <p:sp>
        <p:nvSpPr>
          <p:cNvPr id="136" name=""/>
          <p:cNvSpPr/>
          <p:nvPr/>
        </p:nvSpPr>
        <p:spPr>
          <a:xfrm>
            <a:off x="136440" y="3141720"/>
            <a:ext cx="1400400" cy="146160"/>
          </a:xfrm>
          <a:prstGeom prst="rect">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137" name=""/>
          <p:cNvSpPr/>
          <p:nvPr/>
        </p:nvSpPr>
        <p:spPr>
          <a:xfrm>
            <a:off x="136440" y="3290760"/>
            <a:ext cx="1440000" cy="603360"/>
          </a:xfrm>
          <a:prstGeom prst="rect">
            <a:avLst/>
          </a:prstGeom>
          <a:solidFill>
            <a:srgbClr val="d0d0d0"/>
          </a:solidFill>
          <a:ln w="12600">
            <a:solidFill>
              <a:srgbClr val="000000"/>
            </a:solidFill>
            <a:miter/>
          </a:ln>
        </p:spPr>
        <p:style>
          <a:lnRef idx="0"/>
          <a:fillRef idx="0"/>
          <a:effectRef idx="0"/>
          <a:fontRef idx="minor"/>
        </p:style>
        <p:txBody>
          <a:bodyPr lIns="90000" rIns="90000" tIns="46800" bIns="46800" anchor="t">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Network management and services</a:t>
            </a:r>
            <a:endParaRPr b="0" lang="en-US" sz="1200" strike="noStrike" u="none">
              <a:solidFill>
                <a:srgbClr val="000000"/>
              </a:solidFill>
              <a:effectLst/>
              <a:uFillTx/>
              <a:latin typeface="Arial"/>
            </a:endParaRPr>
          </a:p>
        </p:txBody>
      </p:sp>
      <p:sp>
        <p:nvSpPr>
          <p:cNvPr id="138" name=""/>
          <p:cNvSpPr/>
          <p:nvPr/>
        </p:nvSpPr>
        <p:spPr>
          <a:xfrm>
            <a:off x="136440" y="5546880"/>
            <a:ext cx="1629000" cy="734760"/>
          </a:xfrm>
          <a:prstGeom prst="rect">
            <a:avLst/>
          </a:prstGeom>
          <a:solidFill>
            <a:srgbClr val="d0d0d0"/>
          </a:solidFill>
          <a:ln w="12600">
            <a:solidFill>
              <a:srgbClr val="000000"/>
            </a:solidFill>
            <a:miter/>
          </a:ln>
        </p:spPr>
        <p:style>
          <a:lnRef idx="0"/>
          <a:fillRef idx="0"/>
          <a:effectRef idx="0"/>
          <a:fontRef idx="minor"/>
        </p:style>
        <p:txBody>
          <a:bodyPr wrap="none" lIns="90000" rIns="90000" tIns="46800" bIns="46800" anchor="t">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Raw transport</a:t>
            </a:r>
            <a:endParaRPr b="0" lang="en-US" sz="1200" strike="noStrike" u="none">
              <a:solidFill>
                <a:srgbClr val="000000"/>
              </a:solidFill>
              <a:effectLst/>
              <a:uFillTx/>
              <a:latin typeface="Arial"/>
            </a:endParaRPr>
          </a:p>
        </p:txBody>
      </p:sp>
      <p:sp>
        <p:nvSpPr>
          <p:cNvPr id="139" name=""/>
          <p:cNvSpPr/>
          <p:nvPr/>
        </p:nvSpPr>
        <p:spPr>
          <a:xfrm>
            <a:off x="136440" y="3894120"/>
            <a:ext cx="1501920" cy="603360"/>
          </a:xfrm>
          <a:prstGeom prst="rect">
            <a:avLst/>
          </a:prstGeom>
          <a:solidFill>
            <a:srgbClr val="d0d0d0"/>
          </a:solidFill>
          <a:ln w="12600">
            <a:solidFill>
              <a:srgbClr val="000000"/>
            </a:solidFill>
            <a:miter/>
          </a:ln>
        </p:spPr>
        <p:style>
          <a:lnRef idx="0"/>
          <a:fillRef idx="0"/>
          <a:effectRef idx="0"/>
          <a:fontRef idx="minor"/>
        </p:style>
        <p:txBody>
          <a:bodyPr lIns="90000" rIns="90000" tIns="46800" bIns="46800" anchor="t">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Enhanced transport and access services</a:t>
            </a:r>
            <a:endParaRPr b="0" lang="en-US" sz="1200" strike="noStrike" u="none">
              <a:solidFill>
                <a:srgbClr val="000000"/>
              </a:solidFill>
              <a:effectLst/>
              <a:uFillTx/>
              <a:latin typeface="Arial"/>
            </a:endParaRPr>
          </a:p>
        </p:txBody>
      </p:sp>
      <p:sp>
        <p:nvSpPr>
          <p:cNvPr id="140" name=""/>
          <p:cNvSpPr/>
          <p:nvPr/>
        </p:nvSpPr>
        <p:spPr>
          <a:xfrm>
            <a:off x="3378240" y="2225160"/>
            <a:ext cx="1235160" cy="366120"/>
          </a:xfrm>
          <a:prstGeom prst="rect">
            <a:avLst/>
          </a:prstGeom>
          <a:noFill/>
          <a:ln w="0">
            <a:noFill/>
          </a:ln>
        </p:spPr>
        <p:style>
          <a:lnRef idx="0"/>
          <a:fillRef idx="0"/>
          <a:effectRef idx="0"/>
          <a:fontRef idx="minor"/>
        </p:style>
        <p:txBody>
          <a:bodyPr lIns="0" rIns="0" tIns="0" bIns="0" anchor="ctr">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Transit  &amp; transport</a:t>
            </a:r>
            <a:endParaRPr b="0" lang="en-US" sz="1200" strike="noStrike" u="none">
              <a:solidFill>
                <a:srgbClr val="000000"/>
              </a:solidFill>
              <a:effectLst/>
              <a:uFillTx/>
              <a:latin typeface="Arial"/>
            </a:endParaRPr>
          </a:p>
        </p:txBody>
      </p:sp>
      <p:sp>
        <p:nvSpPr>
          <p:cNvPr id="141" name=""/>
          <p:cNvSpPr/>
          <p:nvPr/>
        </p:nvSpPr>
        <p:spPr>
          <a:xfrm>
            <a:off x="1902600" y="2225160"/>
            <a:ext cx="957960" cy="366120"/>
          </a:xfrm>
          <a:prstGeom prst="rect">
            <a:avLst/>
          </a:prstGeom>
          <a:noFill/>
          <a:ln w="0">
            <a:noFill/>
          </a:ln>
        </p:spPr>
        <p:style>
          <a:lnRef idx="0"/>
          <a:fillRef idx="0"/>
          <a:effectRef idx="0"/>
          <a:fontRef idx="minor"/>
        </p:style>
        <p:txBody>
          <a:bodyPr wrap="none" lIns="0" rIns="0" tIns="0" bIns="0" anchor="ctr">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Contract </a:t>
            </a:r>
            <a:endParaRPr b="0" lang="en-US" sz="1200" strike="noStrike" u="none">
              <a:solidFill>
                <a:srgbClr val="000000"/>
              </a:solidFill>
              <a:effectLst/>
              <a:uFillTx/>
              <a:latin typeface="Arial"/>
            </a:endParaRPr>
          </a:p>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intermediation</a:t>
            </a:r>
            <a:endParaRPr b="0" lang="en-US" sz="1200" strike="noStrike" u="none">
              <a:solidFill>
                <a:srgbClr val="000000"/>
              </a:solidFill>
              <a:effectLst/>
              <a:uFillTx/>
              <a:latin typeface="Arial"/>
            </a:endParaRPr>
          </a:p>
        </p:txBody>
      </p:sp>
      <p:sp>
        <p:nvSpPr>
          <p:cNvPr id="142" name=""/>
          <p:cNvSpPr/>
          <p:nvPr/>
        </p:nvSpPr>
        <p:spPr>
          <a:xfrm>
            <a:off x="3378240" y="3776400"/>
            <a:ext cx="1235160" cy="183240"/>
          </a:xfrm>
          <a:prstGeom prst="rect">
            <a:avLst/>
          </a:prstGeom>
          <a:noFill/>
          <a:ln w="0">
            <a:noFill/>
          </a:ln>
        </p:spPr>
        <p:style>
          <a:lnRef idx="0"/>
          <a:fillRef idx="0"/>
          <a:effectRef idx="0"/>
          <a:fontRef idx="minor"/>
        </p:style>
        <p:txBody>
          <a:bodyPr lIns="0" rIns="0" tIns="0" bIns="0" anchor="ctr">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VPN</a:t>
            </a:r>
            <a:endParaRPr b="0" lang="en-US" sz="1200" strike="noStrike" u="none">
              <a:solidFill>
                <a:srgbClr val="000000"/>
              </a:solidFill>
              <a:effectLst/>
              <a:uFillTx/>
              <a:latin typeface="Arial"/>
            </a:endParaRPr>
          </a:p>
        </p:txBody>
      </p:sp>
      <p:sp>
        <p:nvSpPr>
          <p:cNvPr id="143" name=""/>
          <p:cNvSpPr/>
          <p:nvPr/>
        </p:nvSpPr>
        <p:spPr>
          <a:xfrm>
            <a:off x="1903320" y="4627080"/>
            <a:ext cx="1275480" cy="183240"/>
          </a:xfrm>
          <a:prstGeom prst="rect">
            <a:avLst/>
          </a:prstGeom>
          <a:noFill/>
          <a:ln w="0">
            <a:noFill/>
          </a:ln>
        </p:spPr>
        <p:style>
          <a:lnRef idx="0"/>
          <a:fillRef idx="0"/>
          <a:effectRef idx="0"/>
          <a:fontRef idx="minor"/>
        </p:style>
        <p:txBody>
          <a:bodyPr wrap="none" lIns="0" rIns="0" tIns="0" bIns="0" anchor="ctr">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&gt;DS-3 connectivity</a:t>
            </a:r>
            <a:endParaRPr b="0" lang="en-US" sz="1200" strike="noStrike" u="none">
              <a:solidFill>
                <a:srgbClr val="000000"/>
              </a:solidFill>
              <a:effectLst/>
              <a:uFillTx/>
              <a:latin typeface="Arial"/>
            </a:endParaRPr>
          </a:p>
        </p:txBody>
      </p:sp>
      <p:sp>
        <p:nvSpPr>
          <p:cNvPr id="144" name="McK Footnote"/>
          <p:cNvSpPr/>
          <p:nvPr/>
        </p:nvSpPr>
        <p:spPr>
          <a:xfrm>
            <a:off x="7257600" y="299880"/>
            <a:ext cx="1474200" cy="183240"/>
          </a:xfrm>
          <a:prstGeom prst="rect">
            <a:avLst/>
          </a:prstGeom>
          <a:noFill/>
          <a:ln w="0">
            <a:noFill/>
          </a:ln>
        </p:spPr>
        <p:style>
          <a:lnRef idx="0"/>
          <a:fillRef idx="0"/>
          <a:effectRef idx="0"/>
          <a:fontRef idx="minor"/>
        </p:style>
        <p:txBody>
          <a:bodyPr wrap="none" lIns="0" rIns="0" tIns="0" bIns="0" anchor="t">
            <a:spAutoFit/>
          </a:bodyPr>
          <a:p>
            <a:pPr algn="r">
              <a:tabLst>
                <a:tab algn="l" pos="0"/>
                <a:tab algn="l" pos="812880"/>
                <a:tab algn="l" pos="1625760"/>
                <a:tab algn="l" pos="2438280"/>
                <a:tab algn="l" pos="3251160"/>
                <a:tab algn="l" pos="4064040"/>
                <a:tab algn="l" pos="4876920"/>
                <a:tab algn="l" pos="5689440"/>
                <a:tab algn="l" pos="6502320"/>
                <a:tab algn="l" pos="7315200"/>
                <a:tab algn="l" pos="8128080"/>
                <a:tab algn="l" pos="8940960"/>
                <a:tab algn="l" pos="9753480"/>
                <a:tab algn="l" pos="10566360"/>
              </a:tabLst>
            </a:pPr>
            <a:r>
              <a:rPr b="0" i="1" lang="en-US" sz="1200" strike="noStrike" u="none">
                <a:solidFill>
                  <a:srgbClr val="000000"/>
                </a:solidFill>
                <a:effectLst/>
                <a:uFillTx/>
                <a:latin typeface="Arial"/>
              </a:rPr>
              <a:t>ROUGH ESTIMATES</a:t>
            </a:r>
            <a:endParaRPr b="0" lang="en-US" sz="1200" strike="noStrike" u="none">
              <a:solidFill>
                <a:srgbClr val="000000"/>
              </a:solidFill>
              <a:effectLst/>
              <a:uFillTx/>
              <a:latin typeface="Arial"/>
            </a:endParaRPr>
          </a:p>
        </p:txBody>
      </p:sp>
      <p:grpSp>
        <p:nvGrpSpPr>
          <p:cNvPr id="145" name=""/>
          <p:cNvGrpSpPr/>
          <p:nvPr/>
        </p:nvGrpSpPr>
        <p:grpSpPr>
          <a:xfrm>
            <a:off x="7229520" y="284040"/>
            <a:ext cx="1500840" cy="215640"/>
            <a:chOff x="7229520" y="284040"/>
            <a:chExt cx="1500840" cy="215640"/>
          </a:xfrm>
        </p:grpSpPr>
        <p:sp>
          <p:nvSpPr>
            <p:cNvPr id="146" name=""/>
            <p:cNvSpPr/>
            <p:nvPr/>
          </p:nvSpPr>
          <p:spPr>
            <a:xfrm>
              <a:off x="7229520" y="284040"/>
              <a:ext cx="1500840" cy="0"/>
            </a:xfrm>
            <a:prstGeom prst="line">
              <a:avLst/>
            </a:prstGeom>
            <a:ln w="1260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147" name=""/>
            <p:cNvSpPr/>
            <p:nvPr/>
          </p:nvSpPr>
          <p:spPr>
            <a:xfrm>
              <a:off x="7229520" y="499680"/>
              <a:ext cx="1500840" cy="0"/>
            </a:xfrm>
            <a:prstGeom prst="line">
              <a:avLst/>
            </a:prstGeom>
            <a:ln w="1260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grpSp>
      <p:sp>
        <p:nvSpPr>
          <p:cNvPr id="148" name="McK Footnote"/>
          <p:cNvSpPr/>
          <p:nvPr/>
        </p:nvSpPr>
        <p:spPr>
          <a:xfrm>
            <a:off x="139680" y="6361920"/>
            <a:ext cx="8591400" cy="183240"/>
          </a:xfrm>
          <a:prstGeom prst="rect">
            <a:avLst/>
          </a:prstGeom>
          <a:noFill/>
          <a:ln w="0">
            <a:noFill/>
          </a:ln>
        </p:spPr>
        <p:style>
          <a:lnRef idx="0"/>
          <a:fillRef idx="0"/>
          <a:effectRef idx="0"/>
          <a:fontRef idx="minor"/>
        </p:style>
        <p:txBody>
          <a:bodyPr lIns="0" rIns="0" tIns="0" bIns="0" anchor="b">
            <a:spAutoFit/>
          </a:bodyPr>
          <a:p>
            <a:pPr marL="563400" indent="-563400">
              <a:spcAft>
                <a:spcPts val="201"/>
              </a:spcAft>
              <a:tabLst>
                <a:tab algn="l" pos="0"/>
                <a:tab algn="r" pos="5176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Source:</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McKinsey analysis; IDC</a:t>
            </a:r>
            <a:endParaRPr b="0" lang="en-US" sz="1200" strike="noStrike" u="none">
              <a:solidFill>
                <a:srgbClr val="000000"/>
              </a:solidFill>
              <a:effectLst/>
              <a:uFillTx/>
              <a:latin typeface="Arial"/>
            </a:endParaRPr>
          </a:p>
        </p:txBody>
      </p:sp>
      <p:sp>
        <p:nvSpPr>
          <p:cNvPr id="149" name=""/>
          <p:cNvSpPr/>
          <p:nvPr/>
        </p:nvSpPr>
        <p:spPr>
          <a:xfrm>
            <a:off x="3151080" y="4294080"/>
            <a:ext cx="162000" cy="873360"/>
          </a:xfrm>
          <a:custGeom>
            <a:avLst/>
            <a:gdLst>
              <a:gd name="textAreaLeft" fmla="*/ 103680 w 162000"/>
              <a:gd name="textAreaRight" fmla="*/ 162360 w 162000"/>
              <a:gd name="textAreaTop" fmla="*/ 22680 h 873360"/>
              <a:gd name="textAreaBottom" fmla="*/ 850680 h 873360"/>
              <a:gd name="GluePoint1X" fmla="*/ 21600 w 21600"/>
              <a:gd name="GluePoint1Y" fmla="*/ 0 h 21600"/>
              <a:gd name="GluePoint2X" fmla="*/ 0 w 21600"/>
              <a:gd name="GluePoint2Y" fmla="*/ 10800 h 21600"/>
              <a:gd name="GluePoint3X" fmla="*/ 21600 w 21600"/>
              <a:gd name="GluePoint3Y" fmla="*/ 21600 h 21600"/>
            </a:gdLst>
            <a:ahLst/>
            <a:cxnLst>
              <a:cxn ang="0">
                <a:pos x="GluePoint1X" y="GluePoint1Y"/>
              </a:cxn>
              <a:cxn ang="0">
                <a:pos x="GluePoint2X" y="GluePoint2Y"/>
              </a:cxn>
              <a:cxn ang="0">
                <a:pos x="GluePoint3X" y="GluePoint3Y"/>
              </a:cxn>
            </a:cxnLst>
            <a:rect l="textAreaLeft" t="textAreaTop" r="textAreaRight" b="textAreaBottom"/>
            <a:pathLst>
              <a:path w="21600" h="21600">
                <a:moveTo>
                  <a:pt x="21600" y="0"/>
                </a:moveTo>
                <a:cubicBezTo>
                  <a:pt x="16200" y="0"/>
                  <a:pt x="10800" y="900"/>
                  <a:pt x="10800" y="1800"/>
                </a:cubicBezTo>
                <a:lnTo>
                  <a:pt x="10800" y="9000"/>
                </a:lnTo>
                <a:cubicBezTo>
                  <a:pt x="10800" y="9900"/>
                  <a:pt x="5400" y="10800"/>
                  <a:pt x="0" y="10800"/>
                </a:cubicBezTo>
                <a:cubicBezTo>
                  <a:pt x="5400" y="10800"/>
                  <a:pt x="10800" y="11700"/>
                  <a:pt x="10800" y="12600"/>
                </a:cubicBezTo>
                <a:lnTo>
                  <a:pt x="10800" y="19800"/>
                </a:lnTo>
                <a:cubicBezTo>
                  <a:pt x="10800" y="20700"/>
                  <a:pt x="16200" y="21600"/>
                  <a:pt x="21600" y="21600"/>
                </a:cubicBezTo>
              </a:path>
            </a:pathLst>
          </a:custGeom>
          <a:no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150" name=""/>
          <p:cNvSpPr/>
          <p:nvPr/>
        </p:nvSpPr>
        <p:spPr>
          <a:xfrm>
            <a:off x="6807240" y="1395360"/>
            <a:ext cx="1920960" cy="305640"/>
          </a:xfrm>
          <a:prstGeom prst="rect">
            <a:avLst/>
          </a:prstGeom>
          <a:noFill/>
          <a:ln w="0">
            <a:noFill/>
          </a:ln>
        </p:spPr>
        <p:style>
          <a:lnRef idx="0"/>
          <a:fillRef idx="0"/>
          <a:effectRef idx="0"/>
          <a:fontRef idx="minor"/>
        </p:style>
        <p:txBody>
          <a:bodyPr lIns="0" rIns="0" tIns="0" bIns="0" anchor="t">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000" strike="noStrike" u="none">
                <a:solidFill>
                  <a:srgbClr val="000000"/>
                </a:solidFill>
                <a:effectLst/>
                <a:uFillTx/>
                <a:latin typeface="Arial"/>
              </a:rPr>
              <a:t>Estimated as 1,000 data centers at an average value of $50 million</a:t>
            </a:r>
            <a:endParaRPr b="0" lang="en-US" sz="1000" strike="noStrike" u="none">
              <a:solidFill>
                <a:srgbClr val="000000"/>
              </a:solidFill>
              <a:effectLst/>
              <a:uFillTx/>
              <a:latin typeface="Arial"/>
            </a:endParaRPr>
          </a:p>
        </p:txBody>
      </p:sp>
      <p:sp>
        <p:nvSpPr>
          <p:cNvPr id="151" name=""/>
          <p:cNvSpPr/>
          <p:nvPr/>
        </p:nvSpPr>
        <p:spPr>
          <a:xfrm>
            <a:off x="6807240" y="2556000"/>
            <a:ext cx="1920960" cy="458280"/>
          </a:xfrm>
          <a:prstGeom prst="rect">
            <a:avLst/>
          </a:prstGeom>
          <a:noFill/>
          <a:ln w="0">
            <a:noFill/>
          </a:ln>
        </p:spPr>
        <p:style>
          <a:lnRef idx="0"/>
          <a:fillRef idx="0"/>
          <a:effectRef idx="0"/>
          <a:fontRef idx="minor"/>
        </p:style>
        <p:txBody>
          <a:bodyPr lIns="0" rIns="0" tIns="0" bIns="0" anchor="t">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000" strike="noStrike" u="none">
                <a:solidFill>
                  <a:srgbClr val="000000"/>
                </a:solidFill>
                <a:effectLst/>
                <a:uFillTx/>
                <a:latin typeface="Arial"/>
              </a:rPr>
              <a:t>Estimated using forecasted 2001 reviews for Akamai and other streaming players</a:t>
            </a:r>
            <a:endParaRPr b="0" lang="en-US" sz="1000" strike="noStrike" u="none">
              <a:solidFill>
                <a:srgbClr val="000000"/>
              </a:solidFill>
              <a:effectLst/>
              <a:uFillTx/>
              <a:latin typeface="Arial"/>
            </a:endParaRPr>
          </a:p>
        </p:txBody>
      </p:sp>
      <p:sp>
        <p:nvSpPr>
          <p:cNvPr id="152" name=""/>
          <p:cNvSpPr/>
          <p:nvPr/>
        </p:nvSpPr>
        <p:spPr>
          <a:xfrm>
            <a:off x="6808680" y="3097080"/>
            <a:ext cx="1817640" cy="610920"/>
          </a:xfrm>
          <a:prstGeom prst="rect">
            <a:avLst/>
          </a:prstGeom>
          <a:noFill/>
          <a:ln w="0">
            <a:noFill/>
          </a:ln>
        </p:spPr>
        <p:style>
          <a:lnRef idx="0"/>
          <a:fillRef idx="0"/>
          <a:effectRef idx="0"/>
          <a:fontRef idx="minor"/>
        </p:style>
        <p:txBody>
          <a:bodyPr lIns="0" rIns="0" tIns="0" bIns="0" anchor="t">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000" strike="noStrike" u="none">
                <a:solidFill>
                  <a:srgbClr val="000000"/>
                </a:solidFill>
                <a:effectLst/>
                <a:uFillTx/>
                <a:latin typeface="Arial"/>
              </a:rPr>
              <a:t>Estimate of addressable remote managed storage services (e.g., NAS, backup, replication, SAN for last half of 2001)</a:t>
            </a:r>
            <a:endParaRPr b="0" lang="en-US" sz="1000" strike="noStrike" u="none">
              <a:solidFill>
                <a:srgbClr val="000000"/>
              </a:solidFill>
              <a:effectLst/>
              <a:uFillTx/>
              <a:latin typeface="Arial"/>
            </a:endParaRPr>
          </a:p>
        </p:txBody>
      </p:sp>
      <p:sp>
        <p:nvSpPr>
          <p:cNvPr id="153" name=""/>
          <p:cNvSpPr/>
          <p:nvPr/>
        </p:nvSpPr>
        <p:spPr>
          <a:xfrm>
            <a:off x="6794640" y="4362120"/>
            <a:ext cx="1920600" cy="153000"/>
          </a:xfrm>
          <a:prstGeom prst="rect">
            <a:avLst/>
          </a:prstGeom>
          <a:noFill/>
          <a:ln w="0">
            <a:noFill/>
          </a:ln>
        </p:spPr>
        <p:style>
          <a:lnRef idx="0"/>
          <a:fillRef idx="0"/>
          <a:effectRef idx="0"/>
          <a:fontRef idx="minor"/>
        </p:style>
        <p:txBody>
          <a:bodyPr lIns="0" rIns="0" tIns="0" bIns="0" anchor="ctr">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000" strike="noStrike" u="none">
                <a:solidFill>
                  <a:srgbClr val="000000"/>
                </a:solidFill>
                <a:effectLst/>
                <a:uFillTx/>
                <a:latin typeface="Arial"/>
              </a:rPr>
              <a:t>Private lines &gt;= DS-3</a:t>
            </a:r>
            <a:endParaRPr b="0" lang="en-US" sz="1000" strike="noStrike" u="none">
              <a:solidFill>
                <a:srgbClr val="000000"/>
              </a:solidFill>
              <a:effectLst/>
              <a:uFillTx/>
              <a:latin typeface="Arial"/>
            </a:endParaRPr>
          </a:p>
        </p:txBody>
      </p:sp>
      <p:sp>
        <p:nvSpPr>
          <p:cNvPr id="154" name=""/>
          <p:cNvSpPr/>
          <p:nvPr/>
        </p:nvSpPr>
        <p:spPr>
          <a:xfrm>
            <a:off x="6794640" y="4954320"/>
            <a:ext cx="1920600" cy="153000"/>
          </a:xfrm>
          <a:prstGeom prst="rect">
            <a:avLst/>
          </a:prstGeom>
          <a:noFill/>
          <a:ln w="0">
            <a:noFill/>
          </a:ln>
        </p:spPr>
        <p:style>
          <a:lnRef idx="0"/>
          <a:fillRef idx="0"/>
          <a:effectRef idx="0"/>
          <a:fontRef idx="minor"/>
        </p:style>
        <p:txBody>
          <a:bodyPr lIns="0" rIns="0" tIns="0" bIns="0" anchor="ctr">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000" strike="noStrike" u="none">
                <a:solidFill>
                  <a:srgbClr val="000000"/>
                </a:solidFill>
                <a:effectLst/>
                <a:uFillTx/>
                <a:latin typeface="Arial"/>
              </a:rPr>
              <a:t>Long-haul internet/ISP services</a:t>
            </a:r>
            <a:endParaRPr b="0" lang="en-US" sz="1000" strike="noStrike" u="none">
              <a:solidFill>
                <a:srgbClr val="000000"/>
              </a:solidFill>
              <a:effectLst/>
              <a:uFillTx/>
              <a:latin typeface="Arial"/>
            </a:endParaRPr>
          </a:p>
        </p:txBody>
      </p:sp>
      <p:sp>
        <p:nvSpPr>
          <p:cNvPr id="155" name=""/>
          <p:cNvSpPr/>
          <p:nvPr/>
        </p:nvSpPr>
        <p:spPr>
          <a:xfrm>
            <a:off x="3378240" y="5500440"/>
            <a:ext cx="1235160" cy="183240"/>
          </a:xfrm>
          <a:prstGeom prst="rect">
            <a:avLst/>
          </a:prstGeom>
          <a:noFill/>
          <a:ln w="0">
            <a:noFill/>
          </a:ln>
        </p:spPr>
        <p:style>
          <a:lnRef idx="0"/>
          <a:fillRef idx="0"/>
          <a:effectRef idx="0"/>
          <a:fontRef idx="minor"/>
        </p:style>
        <p:txBody>
          <a:bodyPr lIns="0" rIns="0" tIns="0" bIns="0" anchor="ctr">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Rack space</a:t>
            </a:r>
            <a:endParaRPr b="0" lang="en-US" sz="1200" strike="noStrike" u="none">
              <a:solidFill>
                <a:srgbClr val="000000"/>
              </a:solidFill>
              <a:effectLst/>
              <a:uFillTx/>
              <a:latin typeface="Arial"/>
            </a:endParaRPr>
          </a:p>
        </p:txBody>
      </p:sp>
      <p:sp>
        <p:nvSpPr>
          <p:cNvPr id="156" name=""/>
          <p:cNvSpPr/>
          <p:nvPr/>
        </p:nvSpPr>
        <p:spPr>
          <a:xfrm>
            <a:off x="3378240" y="6067080"/>
            <a:ext cx="1235160" cy="183240"/>
          </a:xfrm>
          <a:prstGeom prst="rect">
            <a:avLst/>
          </a:prstGeom>
          <a:noFill/>
          <a:ln w="0">
            <a:noFill/>
          </a:ln>
        </p:spPr>
        <p:style>
          <a:lnRef idx="0"/>
          <a:fillRef idx="0"/>
          <a:effectRef idx="0"/>
          <a:fontRef idx="minor"/>
        </p:style>
        <p:txBody>
          <a:bodyPr lIns="0" rIns="0" tIns="0" bIns="0" anchor="ctr">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Servers</a:t>
            </a:r>
            <a:endParaRPr b="0" lang="en-US" sz="1200" strike="noStrike" u="none">
              <a:solidFill>
                <a:srgbClr val="000000"/>
              </a:solidFill>
              <a:effectLst/>
              <a:uFillTx/>
              <a:latin typeface="Arial"/>
            </a:endParaRPr>
          </a:p>
        </p:txBody>
      </p:sp>
      <p:sp>
        <p:nvSpPr>
          <p:cNvPr id="157" name=""/>
          <p:cNvSpPr/>
          <p:nvPr/>
        </p:nvSpPr>
        <p:spPr>
          <a:xfrm>
            <a:off x="6840360" y="5509800"/>
            <a:ext cx="1646280" cy="153000"/>
          </a:xfrm>
          <a:prstGeom prst="rect">
            <a:avLst/>
          </a:prstGeom>
          <a:noFill/>
          <a:ln w="0">
            <a:noFill/>
          </a:ln>
        </p:spPr>
        <p:style>
          <a:lnRef idx="0"/>
          <a:fillRef idx="0"/>
          <a:effectRef idx="0"/>
          <a:fontRef idx="minor"/>
        </p:style>
        <p:txBody>
          <a:bodyPr lIns="0" rIns="0" tIns="0" bIns="0" anchor="ctr">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000" strike="noStrike" u="none">
                <a:solidFill>
                  <a:srgbClr val="000000"/>
                </a:solidFill>
                <a:effectLst/>
                <a:uFillTx/>
                <a:latin typeface="Arial"/>
              </a:rPr>
              <a:t>See data centers above</a:t>
            </a:r>
            <a:endParaRPr b="0" lang="en-US" sz="1000" strike="noStrike" u="none">
              <a:solidFill>
                <a:srgbClr val="000000"/>
              </a:solidFill>
              <a:effectLst/>
              <a:uFillTx/>
              <a:latin typeface="Arial"/>
            </a:endParaRPr>
          </a:p>
        </p:txBody>
      </p:sp>
      <p:sp>
        <p:nvSpPr>
          <p:cNvPr id="158" name=""/>
          <p:cNvSpPr/>
          <p:nvPr/>
        </p:nvSpPr>
        <p:spPr>
          <a:xfrm>
            <a:off x="6840360" y="6013080"/>
            <a:ext cx="1697040" cy="305640"/>
          </a:xfrm>
          <a:prstGeom prst="rect">
            <a:avLst/>
          </a:prstGeom>
          <a:noFill/>
          <a:ln w="0">
            <a:noFill/>
          </a:ln>
        </p:spPr>
        <p:style>
          <a:lnRef idx="0"/>
          <a:fillRef idx="0"/>
          <a:effectRef idx="0"/>
          <a:fontRef idx="minor"/>
        </p:style>
        <p:txBody>
          <a:bodyPr lIns="0" rIns="0" tIns="0" bIns="0" anchor="ctr">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000" strike="noStrike" u="none">
                <a:solidFill>
                  <a:srgbClr val="000000"/>
                </a:solidFill>
                <a:effectLst/>
                <a:uFillTx/>
                <a:latin typeface="Arial"/>
              </a:rPr>
              <a:t>Mid-range servers ($3,000-$25,000 price band)</a:t>
            </a:r>
            <a:endParaRPr b="0" lang="en-US" sz="1000" strike="noStrike" u="none">
              <a:solidFill>
                <a:srgbClr val="000000"/>
              </a:solidFill>
              <a:effectLst/>
              <a:uFillTx/>
              <a:latin typeface="Arial"/>
            </a:endParaRPr>
          </a:p>
        </p:txBody>
      </p:sp>
      <p:sp>
        <p:nvSpPr>
          <p:cNvPr id="159" name=""/>
          <p:cNvSpPr/>
          <p:nvPr/>
        </p:nvSpPr>
        <p:spPr>
          <a:xfrm>
            <a:off x="1905120" y="5500440"/>
            <a:ext cx="1234800" cy="183240"/>
          </a:xfrm>
          <a:prstGeom prst="rect">
            <a:avLst/>
          </a:prstGeom>
          <a:noFill/>
          <a:ln w="0">
            <a:noFill/>
          </a:ln>
        </p:spPr>
        <p:style>
          <a:lnRef idx="0"/>
          <a:fillRef idx="0"/>
          <a:effectRef idx="0"/>
          <a:fontRef idx="minor"/>
        </p:style>
        <p:txBody>
          <a:bodyPr lIns="0" rIns="0" tIns="0" bIns="0" anchor="ctr">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Co-location</a:t>
            </a:r>
            <a:endParaRPr b="0" lang="en-US" sz="1200" strike="noStrike" u="none">
              <a:solidFill>
                <a:srgbClr val="000000"/>
              </a:solidFill>
              <a:effectLst/>
              <a:uFillTx/>
              <a:latin typeface="Arial"/>
            </a:endParaRPr>
          </a:p>
        </p:txBody>
      </p:sp>
      <p:sp>
        <p:nvSpPr>
          <p:cNvPr id="160" name=""/>
          <p:cNvSpPr/>
          <p:nvPr/>
        </p:nvSpPr>
        <p:spPr>
          <a:xfrm>
            <a:off x="1905120" y="6067080"/>
            <a:ext cx="1234800" cy="183240"/>
          </a:xfrm>
          <a:prstGeom prst="rect">
            <a:avLst/>
          </a:prstGeom>
          <a:noFill/>
          <a:ln w="0">
            <a:noFill/>
          </a:ln>
        </p:spPr>
        <p:style>
          <a:lnRef idx="0"/>
          <a:fillRef idx="0"/>
          <a:effectRef idx="0"/>
          <a:fontRef idx="minor"/>
        </p:style>
        <p:txBody>
          <a:bodyPr lIns="0" rIns="0" tIns="0" bIns="0" anchor="ctr">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Equipment</a:t>
            </a:r>
            <a:endParaRPr b="0" lang="en-US" sz="1200" strike="noStrike" u="none">
              <a:solidFill>
                <a:srgbClr val="000000"/>
              </a:solidFill>
              <a:effectLst/>
              <a:uFillTx/>
              <a:latin typeface="Arial"/>
            </a:endParaRPr>
          </a:p>
        </p:txBody>
      </p:sp>
      <p:sp>
        <p:nvSpPr>
          <p:cNvPr id="161" name=""/>
          <p:cNvSpPr/>
          <p:nvPr/>
        </p:nvSpPr>
        <p:spPr>
          <a:xfrm>
            <a:off x="3378240" y="1742760"/>
            <a:ext cx="1235160" cy="366120"/>
          </a:xfrm>
          <a:prstGeom prst="rect">
            <a:avLst/>
          </a:prstGeom>
          <a:noFill/>
          <a:ln w="0">
            <a:noFill/>
          </a:ln>
        </p:spPr>
        <p:style>
          <a:lnRef idx="0"/>
          <a:fillRef idx="0"/>
          <a:effectRef idx="0"/>
          <a:fontRef idx="minor"/>
        </p:style>
        <p:txBody>
          <a:bodyPr lIns="0" rIns="0" tIns="0" bIns="0" anchor="ctr">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Virtual data centers</a:t>
            </a:r>
            <a:endParaRPr b="0" lang="en-US" sz="1200" strike="noStrike" u="none">
              <a:solidFill>
                <a:srgbClr val="000000"/>
              </a:solidFill>
              <a:effectLst/>
              <a:uFillTx/>
              <a:latin typeface="Arial"/>
            </a:endParaRPr>
          </a:p>
        </p:txBody>
      </p:sp>
      <p:sp>
        <p:nvSpPr>
          <p:cNvPr id="162" name=""/>
          <p:cNvSpPr/>
          <p:nvPr/>
        </p:nvSpPr>
        <p:spPr>
          <a:xfrm>
            <a:off x="1905120" y="1742760"/>
            <a:ext cx="1506240" cy="366120"/>
          </a:xfrm>
          <a:prstGeom prst="rect">
            <a:avLst/>
          </a:prstGeom>
          <a:noFill/>
          <a:ln w="0">
            <a:noFill/>
          </a:ln>
        </p:spPr>
        <p:style>
          <a:lnRef idx="0"/>
          <a:fillRef idx="0"/>
          <a:effectRef idx="0"/>
          <a:fontRef idx="minor"/>
        </p:style>
        <p:txBody>
          <a:bodyPr lIns="0" rIns="0" tIns="0" bIns="0" anchor="ctr">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Facilities risk management</a:t>
            </a:r>
            <a:endParaRPr b="0" lang="en-US" sz="1200" strike="noStrike" u="none">
              <a:solidFill>
                <a:srgbClr val="000000"/>
              </a:solidFill>
              <a:effectLst/>
              <a:uFillTx/>
              <a:latin typeface="Arial"/>
            </a:endParaRPr>
          </a:p>
        </p:txBody>
      </p:sp>
      <p:sp>
        <p:nvSpPr>
          <p:cNvPr id="163" name=""/>
          <p:cNvSpPr/>
          <p:nvPr/>
        </p:nvSpPr>
        <p:spPr>
          <a:xfrm>
            <a:off x="6807240" y="1839960"/>
            <a:ext cx="1920960" cy="153000"/>
          </a:xfrm>
          <a:prstGeom prst="rect">
            <a:avLst/>
          </a:prstGeom>
          <a:noFill/>
          <a:ln w="0">
            <a:noFill/>
          </a:ln>
        </p:spPr>
        <p:style>
          <a:lnRef idx="0"/>
          <a:fillRef idx="0"/>
          <a:effectRef idx="0"/>
          <a:fontRef idx="minor"/>
        </p:style>
        <p:txBody>
          <a:bodyPr lIns="0" rIns="0" tIns="0" bIns="0" anchor="t">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000" strike="noStrike" u="none">
                <a:solidFill>
                  <a:srgbClr val="000000"/>
                </a:solidFill>
                <a:effectLst/>
                <a:uFillTx/>
                <a:latin typeface="Arial"/>
              </a:rPr>
              <a:t>See data centers above</a:t>
            </a:r>
            <a:endParaRPr b="0" lang="en-US" sz="1000" strike="noStrike" u="none">
              <a:solidFill>
                <a:srgbClr val="000000"/>
              </a:solidFill>
              <a:effectLst/>
              <a:uFillTx/>
              <a:latin typeface="Arial"/>
            </a:endParaRPr>
          </a:p>
        </p:txBody>
      </p:sp>
      <p:sp>
        <p:nvSpPr>
          <p:cNvPr id="164" name=""/>
          <p:cNvSpPr/>
          <p:nvPr/>
        </p:nvSpPr>
        <p:spPr>
          <a:xfrm>
            <a:off x="6808680" y="3782880"/>
            <a:ext cx="1817640" cy="153000"/>
          </a:xfrm>
          <a:prstGeom prst="rect">
            <a:avLst/>
          </a:prstGeom>
          <a:noFill/>
          <a:ln w="0">
            <a:noFill/>
          </a:ln>
        </p:spPr>
        <p:style>
          <a:lnRef idx="0"/>
          <a:fillRef idx="0"/>
          <a:effectRef idx="0"/>
          <a:fontRef idx="minor"/>
        </p:style>
        <p:txBody>
          <a:bodyPr lIns="0" rIns="0" tIns="0" bIns="0" anchor="t">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000" strike="noStrike" u="none">
                <a:solidFill>
                  <a:srgbClr val="000000"/>
                </a:solidFill>
                <a:effectLst/>
                <a:uFillTx/>
                <a:latin typeface="Arial"/>
              </a:rPr>
              <a:t>Reflects IP-VPN market</a:t>
            </a:r>
            <a:endParaRPr b="0" lang="en-US" sz="1000" strike="noStrike" u="none">
              <a:solidFill>
                <a:srgbClr val="000000"/>
              </a:solidFill>
              <a:effectLst/>
              <a:uFillTx/>
              <a:latin typeface="Arial"/>
            </a:endParaRPr>
          </a:p>
        </p:txBody>
      </p:sp>
      <p:sp>
        <p:nvSpPr>
          <p:cNvPr id="3" name="PlaceHolder 2"/>
          <p:cNvSpPr>
            <a:spLocks noGrp="1"/>
          </p:cNvSpPr>
          <p:nvPr>
            <p:ph type="sldNum" idx="2"/>
          </p:nvPr>
        </p:nvSpPr>
        <p:spPr/>
        <p:txBody>
          <a:bodyPr/>
          <a:p>
            <a:fld id="{16B6FEE8-2E1C-4E8A-9662-43216D31F3AB}" type="slidenum">
              <a:t>6</a:t>
            </a:fld>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65" name="PlaceHolder 1"/>
          <p:cNvSpPr>
            <a:spLocks noGrp="1"/>
          </p:cNvSpPr>
          <p:nvPr>
            <p:ph type="title"/>
          </p:nvPr>
        </p:nvSpPr>
        <p:spPr>
          <a:xfrm>
            <a:off x="139320" y="227160"/>
            <a:ext cx="8591400" cy="289800"/>
          </a:xfrm>
          <a:prstGeom prst="rect">
            <a:avLst/>
          </a:prstGeom>
          <a:noFill/>
          <a:ln w="0">
            <a:noFill/>
          </a:ln>
        </p:spPr>
        <p:txBody>
          <a:bodyPr lIns="0" rIns="0" tIns="0" bIns="0" anchor="t">
            <a:spAutoFit/>
          </a:bodyPr>
          <a:p>
            <a:pPr indent="0">
              <a:buNone/>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900" strike="noStrike" u="none">
                <a:solidFill>
                  <a:srgbClr val="000000"/>
                </a:solidFill>
                <a:effectLst/>
                <a:uFillTx/>
                <a:latin typeface="Arial"/>
              </a:rPr>
              <a:t>SUMMARY ASSESSMENT OF CO-LO AND SERVERS</a:t>
            </a:r>
            <a:endParaRPr b="1" lang="en-US" sz="1900" strike="noStrike" u="none">
              <a:solidFill>
                <a:srgbClr val="000000"/>
              </a:solidFill>
              <a:effectLst/>
              <a:uFillTx/>
              <a:latin typeface="Arial"/>
            </a:endParaRPr>
          </a:p>
        </p:txBody>
      </p:sp>
      <p:grpSp>
        <p:nvGrpSpPr>
          <p:cNvPr id="166" name="McK Sticker"/>
          <p:cNvGrpSpPr/>
          <p:nvPr/>
        </p:nvGrpSpPr>
        <p:grpSpPr>
          <a:xfrm>
            <a:off x="7674120" y="284040"/>
            <a:ext cx="1057680" cy="215640"/>
            <a:chOff x="7674120" y="284040"/>
            <a:chExt cx="1057680" cy="215640"/>
          </a:xfrm>
        </p:grpSpPr>
        <p:sp>
          <p:nvSpPr>
            <p:cNvPr id="167" name="McK Footnote"/>
            <p:cNvSpPr/>
            <p:nvPr/>
          </p:nvSpPr>
          <p:spPr>
            <a:xfrm>
              <a:off x="7697880" y="299880"/>
              <a:ext cx="1033920" cy="183240"/>
            </a:xfrm>
            <a:prstGeom prst="rect">
              <a:avLst/>
            </a:prstGeom>
            <a:noFill/>
            <a:ln w="0">
              <a:noFill/>
            </a:ln>
          </p:spPr>
          <p:style>
            <a:lnRef idx="0"/>
            <a:fillRef idx="0"/>
            <a:effectRef idx="0"/>
            <a:fontRef idx="minor"/>
          </p:style>
          <p:txBody>
            <a:bodyPr wrap="none" lIns="0" rIns="0" tIns="0" bIns="0" anchor="t">
              <a:spAutoFit/>
            </a:bodyPr>
            <a:p>
              <a:pPr algn="r">
                <a:tabLst>
                  <a:tab algn="l" pos="0"/>
                  <a:tab algn="l" pos="812880"/>
                  <a:tab algn="l" pos="1625760"/>
                  <a:tab algn="l" pos="2438280"/>
                  <a:tab algn="l" pos="3251160"/>
                  <a:tab algn="l" pos="4064040"/>
                  <a:tab algn="l" pos="4876920"/>
                  <a:tab algn="l" pos="5689440"/>
                  <a:tab algn="l" pos="6502320"/>
                  <a:tab algn="l" pos="7315200"/>
                  <a:tab algn="l" pos="8128080"/>
                  <a:tab algn="l" pos="8940960"/>
                  <a:tab algn="l" pos="9753480"/>
                  <a:tab algn="l" pos="10566360"/>
                </a:tabLst>
              </a:pPr>
              <a:r>
                <a:rPr b="0" i="1" lang="en-US" sz="1200" strike="noStrike" u="none">
                  <a:solidFill>
                    <a:srgbClr val="000000"/>
                  </a:solidFill>
                  <a:effectLst/>
                  <a:uFillTx/>
                  <a:latin typeface="Arial"/>
                </a:rPr>
                <a:t>PRELIMINARY</a:t>
              </a:r>
              <a:endParaRPr b="0" lang="en-US" sz="1200" strike="noStrike" u="none">
                <a:solidFill>
                  <a:srgbClr val="000000"/>
                </a:solidFill>
                <a:effectLst/>
                <a:uFillTx/>
                <a:latin typeface="Arial"/>
              </a:endParaRPr>
            </a:p>
          </p:txBody>
        </p:sp>
        <p:grpSp>
          <p:nvGrpSpPr>
            <p:cNvPr id="168" name=""/>
            <p:cNvGrpSpPr/>
            <p:nvPr/>
          </p:nvGrpSpPr>
          <p:grpSpPr>
            <a:xfrm>
              <a:off x="7674120" y="284040"/>
              <a:ext cx="1056240" cy="215640"/>
              <a:chOff x="7674120" y="284040"/>
              <a:chExt cx="1056240" cy="215640"/>
            </a:xfrm>
          </p:grpSpPr>
          <p:sp>
            <p:nvSpPr>
              <p:cNvPr id="169" name=""/>
              <p:cNvSpPr/>
              <p:nvPr/>
            </p:nvSpPr>
            <p:spPr>
              <a:xfrm>
                <a:off x="7674120" y="284040"/>
                <a:ext cx="1056240" cy="0"/>
              </a:xfrm>
              <a:prstGeom prst="line">
                <a:avLst/>
              </a:prstGeom>
              <a:ln w="1260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170" name=""/>
              <p:cNvSpPr/>
              <p:nvPr/>
            </p:nvSpPr>
            <p:spPr>
              <a:xfrm>
                <a:off x="7674120" y="499680"/>
                <a:ext cx="1056240" cy="0"/>
              </a:xfrm>
              <a:prstGeom prst="line">
                <a:avLst/>
              </a:prstGeom>
              <a:ln w="1260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grpSp>
      </p:grpSp>
      <p:sp>
        <p:nvSpPr>
          <p:cNvPr id="171" name=""/>
          <p:cNvSpPr/>
          <p:nvPr/>
        </p:nvSpPr>
        <p:spPr>
          <a:xfrm>
            <a:off x="4613400" y="1022400"/>
            <a:ext cx="4033800" cy="5338800"/>
          </a:xfrm>
          <a:prstGeom prst="rect">
            <a:avLst/>
          </a:prstGeom>
          <a:solidFill>
            <a:srgbClr val="d0d0d0"/>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172" name=""/>
          <p:cNvSpPr/>
          <p:nvPr/>
        </p:nvSpPr>
        <p:spPr>
          <a:xfrm>
            <a:off x="162000" y="1022400"/>
            <a:ext cx="4033800" cy="5338800"/>
          </a:xfrm>
          <a:prstGeom prst="rect">
            <a:avLst/>
          </a:prstGeom>
          <a:solidFill>
            <a:srgbClr val="d0d0d0"/>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173" name=""/>
          <p:cNvSpPr/>
          <p:nvPr/>
        </p:nvSpPr>
        <p:spPr>
          <a:xfrm>
            <a:off x="352440" y="1519200"/>
            <a:ext cx="3703680" cy="1336680"/>
          </a:xfrm>
          <a:prstGeom prst="rect">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174" name=""/>
          <p:cNvSpPr/>
          <p:nvPr/>
        </p:nvSpPr>
        <p:spPr>
          <a:xfrm>
            <a:off x="506520" y="1582560"/>
            <a:ext cx="3395520" cy="1182960"/>
          </a:xfrm>
          <a:prstGeom prst="rect">
            <a:avLst/>
          </a:prstGeom>
          <a:noFill/>
          <a:ln w="0">
            <a:noFill/>
          </a:ln>
        </p:spPr>
        <p:style>
          <a:lnRef idx="0"/>
          <a:fillRef idx="0"/>
          <a:effectRef idx="0"/>
          <a:fontRef idx="minor"/>
        </p:style>
        <p:txBody>
          <a:bodyPr lIns="3960" rIns="3960" tIns="0" bIns="0" anchor="t">
            <a:norm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400" strike="noStrike" u="none">
                <a:solidFill>
                  <a:srgbClr val="000000"/>
                </a:solidFill>
                <a:effectLst/>
                <a:uFillTx/>
                <a:latin typeface="Arial"/>
              </a:rPr>
              <a:t>EBS’ value proposition to the enterprise</a:t>
            </a:r>
            <a:endParaRPr b="0" lang="en-US" sz="1400" strike="noStrike" u="none">
              <a:solidFill>
                <a:srgbClr val="000000"/>
              </a:solidFill>
              <a:effectLst/>
              <a:uFillTx/>
              <a:latin typeface="Arial"/>
            </a:endParaRPr>
          </a:p>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Economically priced co-location space </a:t>
            </a:r>
            <a:endParaRPr b="0" lang="en-US" sz="1400" strike="noStrike" u="none">
              <a:solidFill>
                <a:srgbClr val="000000"/>
              </a:solidFill>
              <a:effectLst/>
              <a:uFillTx/>
              <a:latin typeface="Arial"/>
            </a:endParaRPr>
          </a:p>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400" strike="noStrike" u="none">
              <a:solidFill>
                <a:srgbClr val="000000"/>
              </a:solidFill>
              <a:effectLst/>
              <a:uFillTx/>
              <a:latin typeface="Arial"/>
            </a:endParaRPr>
          </a:p>
        </p:txBody>
      </p:sp>
      <p:sp>
        <p:nvSpPr>
          <p:cNvPr id="175" name=""/>
          <p:cNvSpPr/>
          <p:nvPr/>
        </p:nvSpPr>
        <p:spPr>
          <a:xfrm>
            <a:off x="4802040" y="1519200"/>
            <a:ext cx="3703680" cy="1336680"/>
          </a:xfrm>
          <a:prstGeom prst="rect">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176" name=""/>
          <p:cNvSpPr/>
          <p:nvPr/>
        </p:nvSpPr>
        <p:spPr>
          <a:xfrm>
            <a:off x="4956120" y="1582560"/>
            <a:ext cx="3395880" cy="1182960"/>
          </a:xfrm>
          <a:prstGeom prst="rect">
            <a:avLst/>
          </a:prstGeom>
          <a:noFill/>
          <a:ln w="0">
            <a:noFill/>
          </a:ln>
        </p:spPr>
        <p:style>
          <a:lnRef idx="0"/>
          <a:fillRef idx="0"/>
          <a:effectRef idx="0"/>
          <a:fontRef idx="minor"/>
        </p:style>
        <p:txBody>
          <a:bodyPr lIns="3960" rIns="3960" tIns="0" bIns="0" anchor="t">
            <a:norm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400" strike="noStrike" u="none">
                <a:solidFill>
                  <a:srgbClr val="000000"/>
                </a:solidFill>
                <a:effectLst/>
                <a:uFillTx/>
                <a:latin typeface="Arial"/>
              </a:rPr>
              <a:t>EBS’ value proposition to the enterprise</a:t>
            </a:r>
            <a:endParaRPr b="0" lang="en-US" sz="1400" strike="noStrike" u="none">
              <a:solidFill>
                <a:srgbClr val="000000"/>
              </a:solidFill>
              <a:effectLst/>
              <a:uFillTx/>
              <a:latin typeface="Arial"/>
            </a:endParaRPr>
          </a:p>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Creative pricing of servers and related risk management products </a:t>
            </a:r>
            <a:endParaRPr b="0" lang="en-US" sz="1400" strike="noStrike" u="none">
              <a:solidFill>
                <a:srgbClr val="000000"/>
              </a:solidFill>
              <a:effectLst/>
              <a:uFillTx/>
              <a:latin typeface="Arial"/>
            </a:endParaRPr>
          </a:p>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400" strike="noStrike" u="none">
              <a:solidFill>
                <a:srgbClr val="000000"/>
              </a:solidFill>
              <a:effectLst/>
              <a:uFillTx/>
              <a:latin typeface="Arial"/>
            </a:endParaRPr>
          </a:p>
        </p:txBody>
      </p:sp>
      <p:sp>
        <p:nvSpPr>
          <p:cNvPr id="177" name=""/>
          <p:cNvSpPr/>
          <p:nvPr/>
        </p:nvSpPr>
        <p:spPr>
          <a:xfrm>
            <a:off x="352440" y="2986200"/>
            <a:ext cx="3703680" cy="2074680"/>
          </a:xfrm>
          <a:prstGeom prst="rect">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178" name=""/>
          <p:cNvSpPr/>
          <p:nvPr/>
        </p:nvSpPr>
        <p:spPr>
          <a:xfrm>
            <a:off x="506520" y="3049560"/>
            <a:ext cx="3395520" cy="1397160"/>
          </a:xfrm>
          <a:prstGeom prst="rect">
            <a:avLst/>
          </a:prstGeom>
          <a:noFill/>
          <a:ln w="0">
            <a:noFill/>
          </a:ln>
        </p:spPr>
        <p:style>
          <a:lnRef idx="0"/>
          <a:fillRef idx="0"/>
          <a:effectRef idx="0"/>
          <a:fontRef idx="minor"/>
        </p:style>
        <p:txBody>
          <a:bodyPr lIns="3960" rIns="3960" tIns="0" bIns="0" anchor="t">
            <a:normAutofit/>
          </a:bodyPr>
          <a:p>
            <a:pPr marL="214200" indent="-214200">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400" strike="noStrike" u="none">
                <a:solidFill>
                  <a:srgbClr val="000000"/>
                </a:solidFill>
                <a:effectLst/>
                <a:uFillTx/>
                <a:latin typeface="Arial"/>
              </a:rPr>
              <a:t>Assessment</a:t>
            </a:r>
            <a:endParaRPr b="0" lang="en-US" sz="1400" strike="noStrike" u="none">
              <a:solidFill>
                <a:srgbClr val="000000"/>
              </a:solidFill>
              <a:effectLst/>
              <a:uFillTx/>
              <a:latin typeface="Arial"/>
            </a:endParaRPr>
          </a:p>
          <a:p>
            <a:pPr marL="214200" indent="-214200">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a:t>
            </a:r>
            <a:r>
              <a:rPr b="0" lang="en-US" sz="1400" strike="noStrike" u="none">
                <a:solidFill>
                  <a:srgbClr val="000000"/>
                </a:solidFill>
                <a:effectLst/>
                <a:uFillTx/>
                <a:latin typeface="Arial"/>
              </a:rPr>
              <a:t>	</a:t>
            </a:r>
            <a:r>
              <a:rPr b="0" lang="en-US" sz="1400" strike="noStrike" u="none">
                <a:solidFill>
                  <a:srgbClr val="000000"/>
                </a:solidFill>
                <a:effectLst/>
                <a:uFillTx/>
                <a:latin typeface="Arial"/>
              </a:rPr>
              <a:t>Large market ($6 billion in 2001)</a:t>
            </a:r>
            <a:endParaRPr b="0" lang="en-US" sz="1400" strike="noStrike" u="none">
              <a:solidFill>
                <a:srgbClr val="000000"/>
              </a:solidFill>
              <a:effectLst/>
              <a:uFillTx/>
              <a:latin typeface="Arial"/>
            </a:endParaRPr>
          </a:p>
          <a:p>
            <a:pPr marL="214200" indent="-214200">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a:t>
            </a:r>
            <a:r>
              <a:rPr b="0" lang="en-US" sz="1400" strike="noStrike" u="none">
                <a:solidFill>
                  <a:srgbClr val="000000"/>
                </a:solidFill>
                <a:effectLst/>
                <a:uFillTx/>
                <a:latin typeface="Arial"/>
              </a:rPr>
              <a:t>	</a:t>
            </a:r>
            <a:r>
              <a:rPr b="0" lang="en-US" sz="1400" strike="noStrike" u="none">
                <a:solidFill>
                  <a:srgbClr val="000000"/>
                </a:solidFill>
                <a:effectLst/>
                <a:uFillTx/>
                <a:latin typeface="Arial"/>
              </a:rPr>
              <a:t>EBS has a large inventory (24 POPs by Q42001) of available co-lo</a:t>
            </a:r>
            <a:endParaRPr b="0" lang="en-US" sz="1400" strike="noStrike" u="none">
              <a:solidFill>
                <a:srgbClr val="000000"/>
              </a:solidFill>
              <a:effectLst/>
              <a:uFillTx/>
              <a:latin typeface="Arial"/>
            </a:endParaRPr>
          </a:p>
          <a:p>
            <a:pPr marL="214200" indent="-214200">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a:t>
            </a:r>
            <a:r>
              <a:rPr b="0" lang="en-US" sz="1400" strike="noStrike" u="none">
                <a:solidFill>
                  <a:srgbClr val="000000"/>
                </a:solidFill>
                <a:effectLst/>
                <a:uFillTx/>
                <a:latin typeface="Arial"/>
              </a:rPr>
              <a:t>	</a:t>
            </a:r>
            <a:r>
              <a:rPr b="0" lang="en-US" sz="1400" strike="noStrike" u="none">
                <a:solidFill>
                  <a:srgbClr val="000000"/>
                </a:solidFill>
                <a:effectLst/>
                <a:uFillTx/>
                <a:latin typeface="Arial"/>
              </a:rPr>
              <a:t>Individual sales likely to be small </a:t>
            </a:r>
            <a:endParaRPr b="0" lang="en-US" sz="1400" strike="noStrike" u="none">
              <a:solidFill>
                <a:srgbClr val="000000"/>
              </a:solidFill>
              <a:effectLst/>
              <a:uFillTx/>
              <a:latin typeface="Arial"/>
            </a:endParaRPr>
          </a:p>
          <a:p>
            <a:pPr marL="214200" indent="-214200">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400" strike="noStrike" u="none">
              <a:solidFill>
                <a:srgbClr val="000000"/>
              </a:solidFill>
              <a:effectLst/>
              <a:uFillTx/>
              <a:latin typeface="Arial"/>
            </a:endParaRPr>
          </a:p>
        </p:txBody>
      </p:sp>
      <p:sp>
        <p:nvSpPr>
          <p:cNvPr id="179" name=""/>
          <p:cNvSpPr/>
          <p:nvPr/>
        </p:nvSpPr>
        <p:spPr>
          <a:xfrm>
            <a:off x="4802040" y="2986200"/>
            <a:ext cx="3703680" cy="2074680"/>
          </a:xfrm>
          <a:prstGeom prst="rect">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180" name=""/>
          <p:cNvSpPr/>
          <p:nvPr/>
        </p:nvSpPr>
        <p:spPr>
          <a:xfrm>
            <a:off x="4956120" y="3049560"/>
            <a:ext cx="3395880" cy="1397160"/>
          </a:xfrm>
          <a:prstGeom prst="rect">
            <a:avLst/>
          </a:prstGeom>
          <a:noFill/>
          <a:ln w="0">
            <a:noFill/>
          </a:ln>
        </p:spPr>
        <p:style>
          <a:lnRef idx="0"/>
          <a:fillRef idx="0"/>
          <a:effectRef idx="0"/>
          <a:fontRef idx="minor"/>
        </p:style>
        <p:txBody>
          <a:bodyPr lIns="3960" rIns="3960" tIns="0" bIns="0" anchor="t">
            <a:normAutofit/>
          </a:bodyPr>
          <a:p>
            <a:pPr marL="214200" indent="-214200">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400" strike="noStrike" u="none">
                <a:solidFill>
                  <a:srgbClr val="000000"/>
                </a:solidFill>
                <a:effectLst/>
                <a:uFillTx/>
                <a:latin typeface="Arial"/>
              </a:rPr>
              <a:t>Assessment</a:t>
            </a:r>
            <a:endParaRPr b="0" lang="en-US" sz="1400" strike="noStrike" u="none">
              <a:solidFill>
                <a:srgbClr val="000000"/>
              </a:solidFill>
              <a:effectLst/>
              <a:uFillTx/>
              <a:latin typeface="Arial"/>
            </a:endParaRPr>
          </a:p>
          <a:p>
            <a:pPr marL="214200" indent="-214200">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a:t>
            </a:r>
            <a:r>
              <a:rPr b="0" lang="en-US" sz="1400" strike="noStrike" u="none">
                <a:solidFill>
                  <a:srgbClr val="000000"/>
                </a:solidFill>
                <a:effectLst/>
                <a:uFillTx/>
                <a:latin typeface="Arial"/>
              </a:rPr>
              <a:t>	</a:t>
            </a:r>
            <a:r>
              <a:rPr b="0" lang="en-US" sz="1400" strike="noStrike" u="none">
                <a:solidFill>
                  <a:srgbClr val="000000"/>
                </a:solidFill>
                <a:effectLst/>
                <a:uFillTx/>
                <a:latin typeface="Arial"/>
              </a:rPr>
              <a:t>Large market ($9 billion in 2001)</a:t>
            </a:r>
            <a:endParaRPr b="0" lang="en-US" sz="1400" strike="noStrike" u="none">
              <a:solidFill>
                <a:srgbClr val="000000"/>
              </a:solidFill>
              <a:effectLst/>
              <a:uFillTx/>
              <a:latin typeface="Arial"/>
            </a:endParaRPr>
          </a:p>
          <a:p>
            <a:pPr marL="214200" indent="-214200">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a:t>
            </a:r>
            <a:r>
              <a:rPr b="0" lang="en-US" sz="1400" strike="noStrike" u="none">
                <a:solidFill>
                  <a:srgbClr val="000000"/>
                </a:solidFill>
                <a:effectLst/>
                <a:uFillTx/>
                <a:latin typeface="Arial"/>
              </a:rPr>
              <a:t>	</a:t>
            </a:r>
            <a:r>
              <a:rPr b="0" lang="en-US" sz="1400" strike="noStrike" u="none">
                <a:solidFill>
                  <a:srgbClr val="000000"/>
                </a:solidFill>
                <a:effectLst/>
                <a:uFillTx/>
                <a:latin typeface="Arial"/>
              </a:rPr>
              <a:t>Typically purchased as part of a larger decision (e.g., new applications)</a:t>
            </a:r>
            <a:endParaRPr b="0" lang="en-US" sz="1400" strike="noStrike" u="none">
              <a:solidFill>
                <a:srgbClr val="000000"/>
              </a:solidFill>
              <a:effectLst/>
              <a:uFillTx/>
              <a:latin typeface="Arial"/>
            </a:endParaRPr>
          </a:p>
          <a:p>
            <a:pPr marL="214200" indent="-214200">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a:t>
            </a:r>
            <a:r>
              <a:rPr b="0" lang="en-US" sz="1400" strike="noStrike" u="none">
                <a:solidFill>
                  <a:srgbClr val="000000"/>
                </a:solidFill>
                <a:effectLst/>
                <a:uFillTx/>
                <a:latin typeface="Arial"/>
              </a:rPr>
              <a:t>	</a:t>
            </a:r>
            <a:r>
              <a:rPr b="0" lang="en-US" sz="1400" strike="noStrike" u="none">
                <a:solidFill>
                  <a:srgbClr val="000000"/>
                </a:solidFill>
                <a:effectLst/>
                <a:uFillTx/>
                <a:latin typeface="Arial"/>
              </a:rPr>
              <a:t>Significant vendor involvement in sales channel (e.g., warranties)</a:t>
            </a:r>
            <a:endParaRPr b="0" lang="en-US" sz="1400" strike="noStrike" u="none">
              <a:solidFill>
                <a:srgbClr val="000000"/>
              </a:solidFill>
              <a:effectLst/>
              <a:uFillTx/>
              <a:latin typeface="Arial"/>
            </a:endParaRPr>
          </a:p>
          <a:p>
            <a:pPr marL="214200" indent="-214200">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400" strike="noStrike" u="none">
              <a:solidFill>
                <a:srgbClr val="000000"/>
              </a:solidFill>
              <a:effectLst/>
              <a:uFillTx/>
              <a:latin typeface="Arial"/>
            </a:endParaRPr>
          </a:p>
        </p:txBody>
      </p:sp>
      <p:sp>
        <p:nvSpPr>
          <p:cNvPr id="181" name=""/>
          <p:cNvSpPr/>
          <p:nvPr/>
        </p:nvSpPr>
        <p:spPr>
          <a:xfrm>
            <a:off x="352440" y="5191200"/>
            <a:ext cx="3703680" cy="1011240"/>
          </a:xfrm>
          <a:prstGeom prst="rect">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182" name=""/>
          <p:cNvSpPr/>
          <p:nvPr/>
        </p:nvSpPr>
        <p:spPr>
          <a:xfrm>
            <a:off x="506520" y="5254560"/>
            <a:ext cx="3395520" cy="858960"/>
          </a:xfrm>
          <a:prstGeom prst="rect">
            <a:avLst/>
          </a:prstGeom>
          <a:noFill/>
          <a:ln w="0">
            <a:noFill/>
          </a:ln>
        </p:spPr>
        <p:style>
          <a:lnRef idx="0"/>
          <a:fillRef idx="0"/>
          <a:effectRef idx="0"/>
          <a:fontRef idx="minor"/>
        </p:style>
        <p:txBody>
          <a:bodyPr lIns="3960" rIns="3960" tIns="0" bIns="0" anchor="t">
            <a:norm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400" strike="noStrike" u="none">
                <a:solidFill>
                  <a:srgbClr val="000000"/>
                </a:solidFill>
                <a:effectLst/>
                <a:uFillTx/>
                <a:latin typeface="Arial"/>
              </a:rPr>
              <a:t>Implications</a:t>
            </a:r>
            <a:endParaRPr b="0" lang="en-US" sz="1400" strike="noStrike" u="none">
              <a:solidFill>
                <a:srgbClr val="000000"/>
              </a:solidFill>
              <a:effectLst/>
              <a:uFillTx/>
              <a:latin typeface="Arial"/>
            </a:endParaRPr>
          </a:p>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Sell as part of a larger bundle, not a lead product </a:t>
            </a:r>
            <a:endParaRPr b="0" lang="en-US" sz="1400" strike="noStrike" u="none">
              <a:solidFill>
                <a:srgbClr val="000000"/>
              </a:solidFill>
              <a:effectLst/>
              <a:uFillTx/>
              <a:latin typeface="Arial"/>
            </a:endParaRPr>
          </a:p>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400" strike="noStrike" u="none">
              <a:solidFill>
                <a:srgbClr val="000000"/>
              </a:solidFill>
              <a:effectLst/>
              <a:uFillTx/>
              <a:latin typeface="Arial"/>
            </a:endParaRPr>
          </a:p>
        </p:txBody>
      </p:sp>
      <p:sp>
        <p:nvSpPr>
          <p:cNvPr id="183" name=""/>
          <p:cNvSpPr/>
          <p:nvPr/>
        </p:nvSpPr>
        <p:spPr>
          <a:xfrm>
            <a:off x="4802040" y="5191200"/>
            <a:ext cx="3703680" cy="1011240"/>
          </a:xfrm>
          <a:prstGeom prst="rect">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184" name=""/>
          <p:cNvSpPr/>
          <p:nvPr/>
        </p:nvSpPr>
        <p:spPr>
          <a:xfrm>
            <a:off x="4956120" y="5254560"/>
            <a:ext cx="3395880" cy="858960"/>
          </a:xfrm>
          <a:prstGeom prst="rect">
            <a:avLst/>
          </a:prstGeom>
          <a:noFill/>
          <a:ln w="0">
            <a:noFill/>
          </a:ln>
        </p:spPr>
        <p:style>
          <a:lnRef idx="0"/>
          <a:fillRef idx="0"/>
          <a:effectRef idx="0"/>
          <a:fontRef idx="minor"/>
        </p:style>
        <p:txBody>
          <a:bodyPr lIns="3960" rIns="3960" tIns="0" bIns="0" anchor="t">
            <a:norm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400" strike="noStrike" u="none">
                <a:solidFill>
                  <a:srgbClr val="000000"/>
                </a:solidFill>
                <a:effectLst/>
                <a:uFillTx/>
                <a:latin typeface="Arial"/>
              </a:rPr>
              <a:t>Implications</a:t>
            </a:r>
            <a:endParaRPr b="0" lang="en-US" sz="1400" strike="noStrike" u="none">
              <a:solidFill>
                <a:srgbClr val="000000"/>
              </a:solidFill>
              <a:effectLst/>
              <a:uFillTx/>
              <a:latin typeface="Arial"/>
            </a:endParaRPr>
          </a:p>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Good candidate to provide risk management products to system integrators </a:t>
            </a:r>
            <a:endParaRPr b="0" lang="en-US" sz="1400" strike="noStrike" u="none">
              <a:solidFill>
                <a:srgbClr val="000000"/>
              </a:solidFill>
              <a:effectLst/>
              <a:uFillTx/>
              <a:latin typeface="Arial"/>
            </a:endParaRPr>
          </a:p>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400" strike="noStrike" u="none">
              <a:solidFill>
                <a:srgbClr val="000000"/>
              </a:solidFill>
              <a:effectLst/>
              <a:uFillTx/>
              <a:latin typeface="Arial"/>
            </a:endParaRPr>
          </a:p>
        </p:txBody>
      </p:sp>
      <p:sp>
        <p:nvSpPr>
          <p:cNvPr id="185" name=""/>
          <p:cNvSpPr/>
          <p:nvPr/>
        </p:nvSpPr>
        <p:spPr>
          <a:xfrm>
            <a:off x="349920" y="1176480"/>
            <a:ext cx="464040" cy="213840"/>
          </a:xfrm>
          <a:prstGeom prst="rect">
            <a:avLst/>
          </a:prstGeom>
          <a:noFill/>
          <a:ln w="0">
            <a:noFill/>
          </a:ln>
        </p:spPr>
        <p:style>
          <a:lnRef idx="0"/>
          <a:fillRef idx="0"/>
          <a:effectRef idx="0"/>
          <a:fontRef idx="minor"/>
        </p:style>
        <p:txBody>
          <a:bodyPr wrap="none" lIns="3960" rIns="3960" tIns="0" bIns="0" anchor="t">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400" strike="noStrike" u="none">
                <a:solidFill>
                  <a:srgbClr val="000000"/>
                </a:solidFill>
                <a:effectLst/>
                <a:uFillTx/>
                <a:latin typeface="Arial"/>
              </a:rPr>
              <a:t>Co-lo</a:t>
            </a:r>
            <a:endParaRPr b="0" lang="en-US" sz="1400" strike="noStrike" u="none">
              <a:solidFill>
                <a:srgbClr val="000000"/>
              </a:solidFill>
              <a:effectLst/>
              <a:uFillTx/>
              <a:latin typeface="Arial"/>
            </a:endParaRPr>
          </a:p>
        </p:txBody>
      </p:sp>
      <p:sp>
        <p:nvSpPr>
          <p:cNvPr id="186" name=""/>
          <p:cNvSpPr/>
          <p:nvPr/>
        </p:nvSpPr>
        <p:spPr>
          <a:xfrm>
            <a:off x="4799880" y="1176480"/>
            <a:ext cx="663120" cy="213840"/>
          </a:xfrm>
          <a:prstGeom prst="rect">
            <a:avLst/>
          </a:prstGeom>
          <a:noFill/>
          <a:ln w="0">
            <a:noFill/>
          </a:ln>
        </p:spPr>
        <p:style>
          <a:lnRef idx="0"/>
          <a:fillRef idx="0"/>
          <a:effectRef idx="0"/>
          <a:fontRef idx="minor"/>
        </p:style>
        <p:txBody>
          <a:bodyPr wrap="none" lIns="3960" rIns="3960" tIns="0" bIns="0" anchor="t">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400" strike="noStrike" u="none">
                <a:solidFill>
                  <a:srgbClr val="000000"/>
                </a:solidFill>
                <a:effectLst/>
                <a:uFillTx/>
                <a:latin typeface="Arial"/>
              </a:rPr>
              <a:t>Servers</a:t>
            </a:r>
            <a:endParaRPr b="0" lang="en-US" sz="1400" strike="noStrike" u="none">
              <a:solidFill>
                <a:srgbClr val="000000"/>
              </a:solidFill>
              <a:effectLst/>
              <a:uFillTx/>
              <a:latin typeface="Arial"/>
            </a:endParaRPr>
          </a:p>
        </p:txBody>
      </p:sp>
      <p:sp>
        <p:nvSpPr>
          <p:cNvPr id="3" name="PlaceHolder 2"/>
          <p:cNvSpPr>
            <a:spLocks noGrp="1"/>
          </p:cNvSpPr>
          <p:nvPr>
            <p:ph type="sldNum" idx="2"/>
          </p:nvPr>
        </p:nvSpPr>
        <p:spPr/>
        <p:txBody>
          <a:bodyPr/>
          <a:p>
            <a:fld id="{00B17906-F68F-4C35-93C8-0CB198764D99}" type="slidenum">
              <a:t>7</a:t>
            </a:fld>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87" name="McK Measure"/>
          <p:cNvSpPr/>
          <p:nvPr/>
        </p:nvSpPr>
        <p:spPr>
          <a:xfrm>
            <a:off x="138600" y="531720"/>
            <a:ext cx="811800" cy="244080"/>
          </a:xfrm>
          <a:prstGeom prst="rect">
            <a:avLst/>
          </a:prstGeom>
          <a:noFill/>
          <a:ln w="0">
            <a:noFill/>
          </a:ln>
        </p:spPr>
        <p:style>
          <a:lnRef idx="0"/>
          <a:fillRef idx="0"/>
          <a:effectRef idx="0"/>
          <a:fontRef idx="minor"/>
        </p:style>
        <p:txBody>
          <a:bodyPr wrap="none" lIns="0" rIns="0" tIns="0" bIns="0" anchor="t">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 Billions</a:t>
            </a:r>
            <a:endParaRPr b="0" lang="en-US" sz="1600" strike="noStrike" u="none">
              <a:solidFill>
                <a:srgbClr val="000000"/>
              </a:solidFill>
              <a:effectLst/>
              <a:uFillTx/>
              <a:latin typeface="Arial"/>
            </a:endParaRPr>
          </a:p>
        </p:txBody>
      </p:sp>
      <p:sp>
        <p:nvSpPr>
          <p:cNvPr id="188" name="McK Footnote"/>
          <p:cNvSpPr/>
          <p:nvPr/>
        </p:nvSpPr>
        <p:spPr>
          <a:xfrm>
            <a:off x="139680" y="6120000"/>
            <a:ext cx="8591400" cy="549000"/>
          </a:xfrm>
          <a:prstGeom prst="rect">
            <a:avLst/>
          </a:prstGeom>
          <a:noFill/>
          <a:ln w="0">
            <a:noFill/>
          </a:ln>
        </p:spPr>
        <p:style>
          <a:lnRef idx="0"/>
          <a:fillRef idx="0"/>
          <a:effectRef idx="0"/>
          <a:fontRef idx="minor"/>
        </p:style>
        <p:txBody>
          <a:bodyPr lIns="0" rIns="0" tIns="0" bIns="0" anchor="b">
            <a:spAutoFit/>
          </a:bodyPr>
          <a:p>
            <a:pPr marL="563400" indent="-563400">
              <a:tabLst>
                <a:tab algn="l" pos="0"/>
                <a:tab algn="r" pos="5176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Revenues realized for services from customer premise to Internet POP</a:t>
            </a:r>
            <a:endParaRPr b="0" lang="en-US" sz="1200" strike="noStrike" u="none">
              <a:solidFill>
                <a:srgbClr val="000000"/>
              </a:solidFill>
              <a:effectLst/>
              <a:uFillTx/>
              <a:latin typeface="Arial"/>
            </a:endParaRPr>
          </a:p>
          <a:p>
            <a:pPr marL="563400" indent="-563400">
              <a:tabLst>
                <a:tab algn="l" pos="0"/>
                <a:tab algn="r" pos="5176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Revenues realized for services between Internet POPs</a:t>
            </a:r>
            <a:endParaRPr b="0" lang="en-US" sz="1200" strike="noStrike" u="none">
              <a:solidFill>
                <a:srgbClr val="000000"/>
              </a:solidFill>
              <a:effectLst/>
              <a:uFillTx/>
              <a:latin typeface="Arial"/>
            </a:endParaRPr>
          </a:p>
          <a:p>
            <a:pPr marL="563400" indent="-563400">
              <a:tabLst>
                <a:tab algn="l" pos="0"/>
                <a:tab algn="r" pos="5176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Source:</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JP Morgan; McKinsey analysis</a:t>
            </a:r>
            <a:endParaRPr b="0" lang="en-US" sz="1200" strike="noStrike" u="none">
              <a:solidFill>
                <a:srgbClr val="000000"/>
              </a:solidFill>
              <a:effectLst/>
              <a:uFillTx/>
              <a:latin typeface="Arial"/>
            </a:endParaRPr>
          </a:p>
        </p:txBody>
      </p:sp>
      <p:sp>
        <p:nvSpPr>
          <p:cNvPr id="189" name="PlaceHolder 1"/>
          <p:cNvSpPr>
            <a:spLocks noGrp="1"/>
          </p:cNvSpPr>
          <p:nvPr>
            <p:ph type="title"/>
          </p:nvPr>
        </p:nvSpPr>
        <p:spPr>
          <a:xfrm>
            <a:off x="139320" y="227160"/>
            <a:ext cx="8591400" cy="289800"/>
          </a:xfrm>
          <a:prstGeom prst="rect">
            <a:avLst/>
          </a:prstGeom>
          <a:noFill/>
          <a:ln w="0">
            <a:noFill/>
          </a:ln>
        </p:spPr>
        <p:txBody>
          <a:bodyPr lIns="0" rIns="0" tIns="0" bIns="0" anchor="t">
            <a:spAutoFit/>
          </a:bodyPr>
          <a:p>
            <a:pPr indent="0">
              <a:buNone/>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900" strike="noStrike" u="none">
                <a:solidFill>
                  <a:srgbClr val="000000"/>
                </a:solidFill>
                <a:effectLst/>
                <a:uFillTx/>
                <a:latin typeface="Arial"/>
              </a:rPr>
              <a:t>U.S. TELECOM SPEND – ENTERPRISE ONLY 2001E</a:t>
            </a:r>
            <a:endParaRPr b="1" lang="en-US" sz="1900" strike="noStrike" u="none">
              <a:solidFill>
                <a:srgbClr val="000000"/>
              </a:solidFill>
              <a:effectLst/>
              <a:uFillTx/>
              <a:latin typeface="Arial"/>
            </a:endParaRPr>
          </a:p>
        </p:txBody>
      </p:sp>
      <p:sp>
        <p:nvSpPr>
          <p:cNvPr id="190" name=""/>
          <p:cNvSpPr/>
          <p:nvPr/>
        </p:nvSpPr>
        <p:spPr>
          <a:xfrm>
            <a:off x="6859440" y="303120"/>
            <a:ext cx="376560" cy="139680"/>
          </a:xfrm>
          <a:prstGeom prst="rect">
            <a:avLst/>
          </a:prstGeom>
          <a:solidFill>
            <a:srgbClr val="909090"/>
          </a:solidFill>
          <a:ln w="12600">
            <a:solidFill>
              <a:srgbClr val="000000"/>
            </a:solidFill>
            <a:miter/>
          </a:ln>
        </p:spPr>
        <p:style>
          <a:lnRef idx="0"/>
          <a:fillRef idx="0"/>
          <a:effectRef idx="0"/>
          <a:fontRef idx="minor"/>
        </p:style>
        <p:txBody>
          <a:bodyPr wrap="none" lIns="0" rIns="0" tIns="0" bIns="0" anchor="b">
            <a:spAutoFit/>
          </a:bodyPr>
          <a:p>
            <a:endParaRPr b="0" lang="en-US" sz="2400" strike="noStrike" u="none">
              <a:solidFill>
                <a:srgbClr val="000000"/>
              </a:solidFill>
              <a:effectLst/>
              <a:uFillTx/>
              <a:latin typeface="Arial"/>
            </a:endParaRPr>
          </a:p>
        </p:txBody>
      </p:sp>
      <p:sp>
        <p:nvSpPr>
          <p:cNvPr id="191" name="McK Footnote"/>
          <p:cNvSpPr/>
          <p:nvPr/>
        </p:nvSpPr>
        <p:spPr>
          <a:xfrm>
            <a:off x="7324560" y="281160"/>
            <a:ext cx="1405080" cy="366120"/>
          </a:xfrm>
          <a:prstGeom prst="rect">
            <a:avLst/>
          </a:prstGeom>
          <a:noFill/>
          <a:ln w="0">
            <a:noFill/>
          </a:ln>
        </p:spPr>
        <p:style>
          <a:lnRef idx="0"/>
          <a:fillRef idx="0"/>
          <a:effectRef idx="0"/>
          <a:fontRef idx="minor"/>
        </p:style>
        <p:txBody>
          <a:bodyPr lIns="0" rIns="0" tIns="0" bIns="0" anchor="t">
            <a:spAutoFit/>
          </a:bodyPr>
          <a:p>
            <a:pPr>
              <a:tabLst>
                <a:tab algn="l" pos="0"/>
                <a:tab algn="l" pos="804960"/>
                <a:tab algn="l" pos="1609560"/>
                <a:tab algn="l" pos="2414520"/>
                <a:tab algn="l" pos="3219480"/>
                <a:tab algn="l" pos="4024440"/>
                <a:tab algn="l" pos="4829040"/>
                <a:tab algn="l" pos="5634000"/>
                <a:tab algn="l" pos="6438960"/>
                <a:tab algn="l" pos="7243920"/>
                <a:tab algn="l" pos="8048520"/>
                <a:tab algn="l" pos="8853480"/>
                <a:tab algn="l" pos="9658440"/>
                <a:tab algn="l" pos="10463040"/>
              </a:tabLst>
            </a:pPr>
            <a:r>
              <a:rPr b="0" lang="en-US" sz="1200" strike="noStrike" u="none">
                <a:solidFill>
                  <a:srgbClr val="000000"/>
                </a:solidFill>
                <a:effectLst/>
                <a:uFillTx/>
                <a:latin typeface="Arial"/>
              </a:rPr>
              <a:t>EBS addressable segments</a:t>
            </a:r>
            <a:endParaRPr b="0" lang="en-US" sz="1200" strike="noStrike" u="none">
              <a:solidFill>
                <a:srgbClr val="000000"/>
              </a:solidFill>
              <a:effectLst/>
              <a:uFillTx/>
              <a:latin typeface="Arial"/>
            </a:endParaRPr>
          </a:p>
        </p:txBody>
      </p:sp>
      <p:graphicFrame>
        <p:nvGraphicFramePr>
          <p:cNvPr id="192" name=""/>
          <p:cNvGraphicFramePr/>
          <p:nvPr/>
        </p:nvGraphicFramePr>
        <p:xfrm>
          <a:off x="658800" y="2093760"/>
          <a:ext cx="1320840" cy="4025880"/>
        </p:xfrm>
        <a:graphic>
          <a:graphicData uri="http://schemas.openxmlformats.org/presentationml/2006/ole">
            <p:oleObj r:id="rId1" spid="">
              <p:embed/>
              <p:pic>
                <p:nvPicPr>
                  <p:cNvPr id="193" name="" descr=""/>
                  <p:cNvPicPr/>
                  <p:nvPr/>
                </p:nvPicPr>
                <p:blipFill>
                  <a:blip r:embed="rId2"/>
                  <a:stretch/>
                </p:blipFill>
                <p:spPr>
                  <a:xfrm>
                    <a:off x="658800" y="2093760"/>
                    <a:ext cx="1320840" cy="4025880"/>
                  </a:xfrm>
                  <a:prstGeom prst="rect">
                    <a:avLst/>
                  </a:prstGeom>
                  <a:noFill/>
                  <a:ln w="0">
                    <a:noFill/>
                  </a:ln>
                </p:spPr>
              </p:pic>
            </p:oleObj>
          </a:graphicData>
        </a:graphic>
      </p:graphicFrame>
      <p:sp>
        <p:nvSpPr>
          <p:cNvPr id="194" name=""/>
          <p:cNvSpPr/>
          <p:nvPr/>
        </p:nvSpPr>
        <p:spPr>
          <a:xfrm>
            <a:off x="177840" y="2263320"/>
            <a:ext cx="365040" cy="366120"/>
          </a:xfrm>
          <a:prstGeom prst="rect">
            <a:avLst/>
          </a:prstGeom>
          <a:noFill/>
          <a:ln w="0">
            <a:noFill/>
          </a:ln>
        </p:spPr>
        <p:style>
          <a:lnRef idx="0"/>
          <a:fillRef idx="0"/>
          <a:effectRef idx="0"/>
          <a:fontRef idx="minor"/>
        </p:style>
        <p:txBody>
          <a:bodyPr wrap="none" lIns="0" rIns="0" tIns="0" bIns="0" anchor="ctr">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Local</a:t>
            </a:r>
            <a:br>
              <a:rPr sz="1200"/>
            </a:br>
            <a:r>
              <a:rPr b="0" lang="en-US" sz="1200" strike="noStrike" u="none">
                <a:solidFill>
                  <a:srgbClr val="000000"/>
                </a:solidFill>
                <a:effectLst/>
                <a:uFillTx/>
                <a:latin typeface="Arial"/>
              </a:rPr>
              <a:t>data</a:t>
            </a:r>
            <a:endParaRPr b="0" lang="en-US" sz="1200" strike="noStrike" u="none">
              <a:solidFill>
                <a:srgbClr val="000000"/>
              </a:solidFill>
              <a:effectLst/>
              <a:uFillTx/>
              <a:latin typeface="Arial"/>
            </a:endParaRPr>
          </a:p>
        </p:txBody>
      </p:sp>
      <p:sp>
        <p:nvSpPr>
          <p:cNvPr id="195" name=""/>
          <p:cNvSpPr/>
          <p:nvPr/>
        </p:nvSpPr>
        <p:spPr>
          <a:xfrm>
            <a:off x="179280" y="3231720"/>
            <a:ext cx="747720" cy="366120"/>
          </a:xfrm>
          <a:prstGeom prst="rect">
            <a:avLst/>
          </a:prstGeom>
          <a:noFill/>
          <a:ln w="0">
            <a:noFill/>
          </a:ln>
        </p:spPr>
        <p:style>
          <a:lnRef idx="0"/>
          <a:fillRef idx="0"/>
          <a:effectRef idx="0"/>
          <a:fontRef idx="minor"/>
        </p:style>
        <p:txBody>
          <a:bodyPr lIns="0" rIns="0" tIns="0" bIns="0" anchor="ctr">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Internet services</a:t>
            </a:r>
            <a:endParaRPr b="0" lang="en-US" sz="1200" strike="noStrike" u="none">
              <a:solidFill>
                <a:srgbClr val="000000"/>
              </a:solidFill>
              <a:effectLst/>
              <a:uFillTx/>
              <a:latin typeface="Arial"/>
            </a:endParaRPr>
          </a:p>
        </p:txBody>
      </p:sp>
      <p:sp>
        <p:nvSpPr>
          <p:cNvPr id="196" name=""/>
          <p:cNvSpPr/>
          <p:nvPr/>
        </p:nvSpPr>
        <p:spPr>
          <a:xfrm>
            <a:off x="178200" y="2825280"/>
            <a:ext cx="534600" cy="183240"/>
          </a:xfrm>
          <a:prstGeom prst="rect">
            <a:avLst/>
          </a:prstGeom>
          <a:noFill/>
          <a:ln w="0">
            <a:noFill/>
          </a:ln>
        </p:spPr>
        <p:style>
          <a:lnRef idx="0"/>
          <a:fillRef idx="0"/>
          <a:effectRef idx="0"/>
          <a:fontRef idx="minor"/>
        </p:style>
        <p:txBody>
          <a:bodyPr wrap="none" lIns="0" rIns="0" tIns="0" bIns="0" anchor="ctr">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LD data</a:t>
            </a:r>
            <a:endParaRPr b="0" lang="en-US" sz="1200" strike="noStrike" u="none">
              <a:solidFill>
                <a:srgbClr val="000000"/>
              </a:solidFill>
              <a:effectLst/>
              <a:uFillTx/>
              <a:latin typeface="Arial"/>
            </a:endParaRPr>
          </a:p>
        </p:txBody>
      </p:sp>
      <p:sp>
        <p:nvSpPr>
          <p:cNvPr id="197" name=""/>
          <p:cNvSpPr/>
          <p:nvPr/>
        </p:nvSpPr>
        <p:spPr>
          <a:xfrm>
            <a:off x="178200" y="3865320"/>
            <a:ext cx="585000" cy="183240"/>
          </a:xfrm>
          <a:prstGeom prst="rect">
            <a:avLst/>
          </a:prstGeom>
          <a:noFill/>
          <a:ln w="0">
            <a:noFill/>
          </a:ln>
        </p:spPr>
        <p:style>
          <a:lnRef idx="0"/>
          <a:fillRef idx="0"/>
          <a:effectRef idx="0"/>
          <a:fontRef idx="minor"/>
        </p:style>
        <p:txBody>
          <a:bodyPr wrap="none" lIns="0" rIns="0" tIns="0" bIns="0" anchor="ctr">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Wireless</a:t>
            </a:r>
            <a:endParaRPr b="0" lang="en-US" sz="1200" strike="noStrike" u="none">
              <a:solidFill>
                <a:srgbClr val="000000"/>
              </a:solidFill>
              <a:effectLst/>
              <a:uFillTx/>
              <a:latin typeface="Arial"/>
            </a:endParaRPr>
          </a:p>
        </p:txBody>
      </p:sp>
      <p:sp>
        <p:nvSpPr>
          <p:cNvPr id="198" name=""/>
          <p:cNvSpPr/>
          <p:nvPr/>
        </p:nvSpPr>
        <p:spPr>
          <a:xfrm>
            <a:off x="177840" y="4665240"/>
            <a:ext cx="593640" cy="183240"/>
          </a:xfrm>
          <a:prstGeom prst="rect">
            <a:avLst/>
          </a:prstGeom>
          <a:noFill/>
          <a:ln w="0">
            <a:noFill/>
          </a:ln>
        </p:spPr>
        <p:style>
          <a:lnRef idx="0"/>
          <a:fillRef idx="0"/>
          <a:effectRef idx="0"/>
          <a:fontRef idx="minor"/>
        </p:style>
        <p:txBody>
          <a:bodyPr wrap="none" lIns="0" rIns="0" tIns="0" bIns="0" anchor="ctr">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LD voice</a:t>
            </a:r>
            <a:endParaRPr b="0" lang="en-US" sz="1200" strike="noStrike" u="none">
              <a:solidFill>
                <a:srgbClr val="000000"/>
              </a:solidFill>
              <a:effectLst/>
              <a:uFillTx/>
              <a:latin typeface="Arial"/>
            </a:endParaRPr>
          </a:p>
        </p:txBody>
      </p:sp>
      <p:sp>
        <p:nvSpPr>
          <p:cNvPr id="199" name=""/>
          <p:cNvSpPr/>
          <p:nvPr/>
        </p:nvSpPr>
        <p:spPr>
          <a:xfrm>
            <a:off x="177840" y="5463720"/>
            <a:ext cx="365040" cy="366120"/>
          </a:xfrm>
          <a:prstGeom prst="rect">
            <a:avLst/>
          </a:prstGeom>
          <a:noFill/>
          <a:ln w="0">
            <a:noFill/>
          </a:ln>
        </p:spPr>
        <p:style>
          <a:lnRef idx="0"/>
          <a:fillRef idx="0"/>
          <a:effectRef idx="0"/>
          <a:fontRef idx="minor"/>
        </p:style>
        <p:txBody>
          <a:bodyPr wrap="none" lIns="0" rIns="0" tIns="0" bIns="0" anchor="ctr">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Local</a:t>
            </a:r>
            <a:br>
              <a:rPr sz="1200"/>
            </a:br>
            <a:r>
              <a:rPr b="0" lang="en-US" sz="1200" strike="noStrike" u="none">
                <a:solidFill>
                  <a:srgbClr val="000000"/>
                </a:solidFill>
                <a:effectLst/>
                <a:uFillTx/>
                <a:latin typeface="Arial"/>
              </a:rPr>
              <a:t>voice</a:t>
            </a:r>
            <a:endParaRPr b="0" lang="en-US" sz="1200" strike="noStrike" u="none">
              <a:solidFill>
                <a:srgbClr val="000000"/>
              </a:solidFill>
              <a:effectLst/>
              <a:uFillTx/>
              <a:latin typeface="Arial"/>
            </a:endParaRPr>
          </a:p>
        </p:txBody>
      </p:sp>
      <p:sp>
        <p:nvSpPr>
          <p:cNvPr id="200" name=""/>
          <p:cNvSpPr/>
          <p:nvPr/>
        </p:nvSpPr>
        <p:spPr>
          <a:xfrm>
            <a:off x="822240" y="1941120"/>
            <a:ext cx="878040" cy="183240"/>
          </a:xfrm>
          <a:prstGeom prst="rect">
            <a:avLst/>
          </a:prstGeom>
          <a:noFill/>
          <a:ln w="0">
            <a:noFill/>
          </a:ln>
        </p:spPr>
        <p:style>
          <a:lnRef idx="0"/>
          <a:fillRef idx="0"/>
          <a:effectRef idx="0"/>
          <a:fontRef idx="minor"/>
        </p:style>
        <p:txBody>
          <a:bodyPr lIns="0" rIns="0" tIns="0" bIns="0" anchor="ctr">
            <a:spAutoFit/>
          </a:bodyPr>
          <a:p>
            <a:pPr algn="ct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186.2</a:t>
            </a:r>
            <a:endParaRPr b="0" lang="en-US" sz="1200" strike="noStrike" u="none">
              <a:solidFill>
                <a:srgbClr val="000000"/>
              </a:solidFill>
              <a:effectLst/>
              <a:uFillTx/>
              <a:latin typeface="Arial"/>
            </a:endParaRPr>
          </a:p>
        </p:txBody>
      </p:sp>
      <p:graphicFrame>
        <p:nvGraphicFramePr>
          <p:cNvPr id="201" name=""/>
          <p:cNvGraphicFramePr/>
          <p:nvPr/>
        </p:nvGraphicFramePr>
        <p:xfrm>
          <a:off x="3009960" y="1141560"/>
          <a:ext cx="1325520" cy="2425680"/>
        </p:xfrm>
        <a:graphic>
          <a:graphicData uri="http://schemas.openxmlformats.org/presentationml/2006/ole">
            <p:oleObj r:id="rId3" spid="">
              <p:embed/>
              <p:pic>
                <p:nvPicPr>
                  <p:cNvPr id="202" name="" descr=""/>
                  <p:cNvPicPr/>
                  <p:nvPr/>
                </p:nvPicPr>
                <p:blipFill>
                  <a:blip r:embed="rId4"/>
                  <a:stretch/>
                </p:blipFill>
                <p:spPr>
                  <a:xfrm>
                    <a:off x="3009960" y="1141560"/>
                    <a:ext cx="1325520" cy="2425680"/>
                  </a:xfrm>
                  <a:prstGeom prst="rect">
                    <a:avLst/>
                  </a:prstGeom>
                  <a:noFill/>
                  <a:ln w="0">
                    <a:noFill/>
                  </a:ln>
                </p:spPr>
              </p:pic>
            </p:oleObj>
          </a:graphicData>
        </a:graphic>
      </p:graphicFrame>
      <p:sp>
        <p:nvSpPr>
          <p:cNvPr id="203" name=""/>
          <p:cNvSpPr/>
          <p:nvPr/>
        </p:nvSpPr>
        <p:spPr>
          <a:xfrm>
            <a:off x="2250360" y="882000"/>
            <a:ext cx="890280" cy="549000"/>
          </a:xfrm>
          <a:prstGeom prst="rect">
            <a:avLst/>
          </a:prstGeom>
          <a:noFill/>
          <a:ln w="0">
            <a:noFill/>
          </a:ln>
        </p:spPr>
        <p:style>
          <a:lnRef idx="0"/>
          <a:fillRef idx="0"/>
          <a:effectRef idx="0"/>
          <a:fontRef idx="minor"/>
        </p:style>
        <p:txBody>
          <a:bodyPr wrap="none" lIns="0" rIns="0" tIns="0" bIns="0" anchor="ctr">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IP-VPN  0.24</a:t>
            </a:r>
            <a:endParaRPr b="0" lang="en-US" sz="1200" strike="noStrike" u="none">
              <a:solidFill>
                <a:srgbClr val="000000"/>
              </a:solidFill>
              <a:effectLst/>
              <a:uFillTx/>
              <a:latin typeface="Arial"/>
            </a:endParaRPr>
          </a:p>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X.25  0.37</a:t>
            </a:r>
            <a:endParaRPr b="0" lang="en-US" sz="1200" strike="noStrike" u="none">
              <a:solidFill>
                <a:srgbClr val="000000"/>
              </a:solidFill>
              <a:effectLst/>
              <a:uFillTx/>
              <a:latin typeface="Arial"/>
            </a:endParaRPr>
          </a:p>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ATM</a:t>
            </a:r>
            <a:endParaRPr b="0" lang="en-US" sz="1200" strike="noStrike" u="none">
              <a:solidFill>
                <a:srgbClr val="000000"/>
              </a:solidFill>
              <a:effectLst/>
              <a:uFillTx/>
              <a:latin typeface="Arial"/>
            </a:endParaRPr>
          </a:p>
        </p:txBody>
      </p:sp>
      <p:sp>
        <p:nvSpPr>
          <p:cNvPr id="204" name=""/>
          <p:cNvSpPr/>
          <p:nvPr/>
        </p:nvSpPr>
        <p:spPr>
          <a:xfrm>
            <a:off x="2250000" y="1685520"/>
            <a:ext cx="813600" cy="183240"/>
          </a:xfrm>
          <a:prstGeom prst="rect">
            <a:avLst/>
          </a:prstGeom>
          <a:noFill/>
          <a:ln w="0">
            <a:noFill/>
          </a:ln>
        </p:spPr>
        <p:style>
          <a:lnRef idx="0"/>
          <a:fillRef idx="0"/>
          <a:effectRef idx="0"/>
          <a:fontRef idx="minor"/>
        </p:style>
        <p:txBody>
          <a:bodyPr wrap="none" lIns="0" rIns="0" tIns="0" bIns="0" anchor="ctr">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Frame relay</a:t>
            </a:r>
            <a:endParaRPr b="0" lang="en-US" sz="1200" strike="noStrike" u="none">
              <a:solidFill>
                <a:srgbClr val="000000"/>
              </a:solidFill>
              <a:effectLst/>
              <a:uFillTx/>
              <a:latin typeface="Arial"/>
            </a:endParaRPr>
          </a:p>
        </p:txBody>
      </p:sp>
      <p:sp>
        <p:nvSpPr>
          <p:cNvPr id="205" name=""/>
          <p:cNvSpPr/>
          <p:nvPr/>
        </p:nvSpPr>
        <p:spPr>
          <a:xfrm>
            <a:off x="2249280" y="2761920"/>
            <a:ext cx="754560" cy="183240"/>
          </a:xfrm>
          <a:prstGeom prst="rect">
            <a:avLst/>
          </a:prstGeom>
          <a:noFill/>
          <a:ln w="0">
            <a:noFill/>
          </a:ln>
        </p:spPr>
        <p:style>
          <a:lnRef idx="0"/>
          <a:fillRef idx="0"/>
          <a:effectRef idx="0"/>
          <a:fontRef idx="minor"/>
        </p:style>
        <p:txBody>
          <a:bodyPr wrap="none" lIns="0" rIns="0" tIns="0" bIns="0" anchor="ctr">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Private line</a:t>
            </a:r>
            <a:endParaRPr b="0" lang="en-US" sz="1200" strike="noStrike" u="none">
              <a:solidFill>
                <a:srgbClr val="000000"/>
              </a:solidFill>
              <a:effectLst/>
              <a:uFillTx/>
              <a:latin typeface="Arial"/>
            </a:endParaRPr>
          </a:p>
        </p:txBody>
      </p:sp>
      <p:sp>
        <p:nvSpPr>
          <p:cNvPr id="206" name=""/>
          <p:cNvSpPr/>
          <p:nvPr/>
        </p:nvSpPr>
        <p:spPr>
          <a:xfrm>
            <a:off x="3184560" y="1007640"/>
            <a:ext cx="877680" cy="183240"/>
          </a:xfrm>
          <a:prstGeom prst="rect">
            <a:avLst/>
          </a:prstGeom>
          <a:noFill/>
          <a:ln w="0">
            <a:noFill/>
          </a:ln>
        </p:spPr>
        <p:style>
          <a:lnRef idx="0"/>
          <a:fillRef idx="0"/>
          <a:effectRef idx="0"/>
          <a:fontRef idx="minor"/>
        </p:style>
        <p:txBody>
          <a:bodyPr lIns="0" rIns="0" tIns="0" bIns="0" anchor="ctr">
            <a:spAutoFit/>
          </a:bodyPr>
          <a:p>
            <a:pPr algn="ct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27.9</a:t>
            </a:r>
            <a:endParaRPr b="0" lang="en-US" sz="1200" strike="noStrike" u="none">
              <a:solidFill>
                <a:srgbClr val="000000"/>
              </a:solidFill>
              <a:effectLst/>
              <a:uFillTx/>
              <a:latin typeface="Arial"/>
            </a:endParaRPr>
          </a:p>
        </p:txBody>
      </p:sp>
      <p:sp>
        <p:nvSpPr>
          <p:cNvPr id="207" name=""/>
          <p:cNvSpPr/>
          <p:nvPr/>
        </p:nvSpPr>
        <p:spPr>
          <a:xfrm>
            <a:off x="3137040" y="1038240"/>
            <a:ext cx="114120" cy="196920"/>
          </a:xfrm>
          <a:prstGeom prst="line">
            <a:avLst/>
          </a:prstGeom>
          <a:ln w="1260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208" name=""/>
          <p:cNvSpPr/>
          <p:nvPr/>
        </p:nvSpPr>
        <p:spPr>
          <a:xfrm>
            <a:off x="2965320" y="1198440"/>
            <a:ext cx="266760" cy="57240"/>
          </a:xfrm>
          <a:prstGeom prst="line">
            <a:avLst/>
          </a:prstGeom>
          <a:ln w="12600">
            <a:solidFill>
              <a:srgbClr val="000000"/>
            </a:solidFill>
            <a:miter/>
          </a:ln>
        </p:spPr>
        <p:style>
          <a:lnRef idx="0"/>
          <a:fillRef idx="0"/>
          <a:effectRef idx="0"/>
          <a:fontRef idx="minor"/>
        </p:style>
        <p:txBody>
          <a:bodyPr lIns="90000" rIns="90000" tIns="10440" bIns="10440" anchor="ctr">
            <a:noAutofit/>
          </a:bodyPr>
          <a:p>
            <a:endParaRPr b="0" lang="en-US" sz="2400" strike="noStrike" u="none">
              <a:solidFill>
                <a:srgbClr val="000000"/>
              </a:solidFill>
              <a:effectLst/>
              <a:uFillTx/>
              <a:latin typeface="Arial"/>
            </a:endParaRPr>
          </a:p>
        </p:txBody>
      </p:sp>
      <p:sp>
        <p:nvSpPr>
          <p:cNvPr id="209" name=""/>
          <p:cNvSpPr/>
          <p:nvPr/>
        </p:nvSpPr>
        <p:spPr>
          <a:xfrm flipV="1">
            <a:off x="2681280" y="1325160"/>
            <a:ext cx="571680" cy="57240"/>
          </a:xfrm>
          <a:prstGeom prst="line">
            <a:avLst/>
          </a:prstGeom>
          <a:ln w="12600">
            <a:solidFill>
              <a:srgbClr val="000000"/>
            </a:solidFill>
            <a:miter/>
          </a:ln>
        </p:spPr>
        <p:style>
          <a:lnRef idx="0"/>
          <a:fillRef idx="0"/>
          <a:effectRef idx="0"/>
          <a:fontRef idx="minor"/>
        </p:style>
        <p:txBody>
          <a:bodyPr lIns="90000" rIns="90000" tIns="10440" bIns="10440" anchor="ctr">
            <a:noAutofit/>
          </a:bodyPr>
          <a:p>
            <a:endParaRPr b="0" lang="en-US" sz="2400" strike="noStrike" u="none">
              <a:solidFill>
                <a:srgbClr val="000000"/>
              </a:solidFill>
              <a:effectLst/>
              <a:uFillTx/>
              <a:latin typeface="Arial"/>
            </a:endParaRPr>
          </a:p>
        </p:txBody>
      </p:sp>
      <p:sp>
        <p:nvSpPr>
          <p:cNvPr id="210" name=""/>
          <p:cNvSpPr/>
          <p:nvPr/>
        </p:nvSpPr>
        <p:spPr>
          <a:xfrm flipV="1">
            <a:off x="1695600" y="843120"/>
            <a:ext cx="498240" cy="1777680"/>
          </a:xfrm>
          <a:prstGeom prst="line">
            <a:avLst/>
          </a:prstGeom>
          <a:ln w="12600">
            <a:solidFill>
              <a:srgbClr val="000000"/>
            </a:solidFill>
            <a:prstDash val="lgDash"/>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211" name=""/>
          <p:cNvSpPr/>
          <p:nvPr/>
        </p:nvSpPr>
        <p:spPr>
          <a:xfrm>
            <a:off x="1692360" y="3230640"/>
            <a:ext cx="1203120" cy="317520"/>
          </a:xfrm>
          <a:prstGeom prst="line">
            <a:avLst/>
          </a:prstGeom>
          <a:ln w="12600">
            <a:solidFill>
              <a:srgbClr val="000000"/>
            </a:solidFill>
            <a:prstDash val="lgDash"/>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212" name=""/>
          <p:cNvSpPr/>
          <p:nvPr/>
        </p:nvSpPr>
        <p:spPr>
          <a:xfrm>
            <a:off x="3184560" y="4032000"/>
            <a:ext cx="877680" cy="183240"/>
          </a:xfrm>
          <a:prstGeom prst="rect">
            <a:avLst/>
          </a:prstGeom>
          <a:noFill/>
          <a:ln w="0">
            <a:noFill/>
          </a:ln>
        </p:spPr>
        <p:style>
          <a:lnRef idx="0"/>
          <a:fillRef idx="0"/>
          <a:effectRef idx="0"/>
          <a:fontRef idx="minor"/>
        </p:style>
        <p:txBody>
          <a:bodyPr lIns="0" rIns="0" tIns="0" bIns="0" anchor="ctr">
            <a:spAutoFit/>
          </a:bodyPr>
          <a:p>
            <a:pPr algn="ct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19.7</a:t>
            </a:r>
            <a:endParaRPr b="0" lang="en-US" sz="1200" strike="noStrike" u="none">
              <a:solidFill>
                <a:srgbClr val="000000"/>
              </a:solidFill>
              <a:effectLst/>
              <a:uFillTx/>
              <a:latin typeface="Arial"/>
            </a:endParaRPr>
          </a:p>
        </p:txBody>
      </p:sp>
      <p:sp>
        <p:nvSpPr>
          <p:cNvPr id="213" name=""/>
          <p:cNvSpPr/>
          <p:nvPr/>
        </p:nvSpPr>
        <p:spPr>
          <a:xfrm>
            <a:off x="2251080" y="4181040"/>
            <a:ext cx="938160" cy="366120"/>
          </a:xfrm>
          <a:prstGeom prst="rect">
            <a:avLst/>
          </a:prstGeom>
          <a:noFill/>
          <a:ln w="0">
            <a:noFill/>
          </a:ln>
        </p:spPr>
        <p:style>
          <a:lnRef idx="0"/>
          <a:fillRef idx="0"/>
          <a:effectRef idx="0"/>
          <a:fontRef idx="minor"/>
        </p:style>
        <p:txBody>
          <a:bodyPr lIns="0" rIns="0" tIns="0" bIns="0" anchor="ctr">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Value-added services</a:t>
            </a:r>
            <a:endParaRPr b="0" lang="en-US" sz="1200" strike="noStrike" u="none">
              <a:solidFill>
                <a:srgbClr val="000000"/>
              </a:solidFill>
              <a:effectLst/>
              <a:uFillTx/>
              <a:latin typeface="Arial"/>
            </a:endParaRPr>
          </a:p>
        </p:txBody>
      </p:sp>
      <p:sp>
        <p:nvSpPr>
          <p:cNvPr id="214" name=""/>
          <p:cNvSpPr/>
          <p:nvPr/>
        </p:nvSpPr>
        <p:spPr>
          <a:xfrm>
            <a:off x="2249640" y="4686120"/>
            <a:ext cx="517320" cy="183240"/>
          </a:xfrm>
          <a:prstGeom prst="rect">
            <a:avLst/>
          </a:prstGeom>
          <a:noFill/>
          <a:ln w="0">
            <a:noFill/>
          </a:ln>
        </p:spPr>
        <p:style>
          <a:lnRef idx="0"/>
          <a:fillRef idx="0"/>
          <a:effectRef idx="0"/>
          <a:fontRef idx="minor"/>
        </p:style>
        <p:txBody>
          <a:bodyPr wrap="none" lIns="0" rIns="0" tIns="0" bIns="0" anchor="ctr">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Hosting</a:t>
            </a:r>
            <a:endParaRPr b="0" lang="en-US" sz="1200" strike="noStrike" u="none">
              <a:solidFill>
                <a:srgbClr val="000000"/>
              </a:solidFill>
              <a:effectLst/>
              <a:uFillTx/>
              <a:latin typeface="Arial"/>
            </a:endParaRPr>
          </a:p>
        </p:txBody>
      </p:sp>
      <p:sp>
        <p:nvSpPr>
          <p:cNvPr id="215" name=""/>
          <p:cNvSpPr/>
          <p:nvPr/>
        </p:nvSpPr>
        <p:spPr>
          <a:xfrm>
            <a:off x="2251080" y="5517720"/>
            <a:ext cx="915840" cy="183240"/>
          </a:xfrm>
          <a:prstGeom prst="rect">
            <a:avLst/>
          </a:prstGeom>
          <a:noFill/>
          <a:ln w="0">
            <a:noFill/>
          </a:ln>
        </p:spPr>
        <p:style>
          <a:lnRef idx="0"/>
          <a:fillRef idx="0"/>
          <a:effectRef idx="0"/>
          <a:fontRef idx="minor"/>
        </p:style>
        <p:txBody>
          <a:bodyPr lIns="0" rIns="0" tIns="0" bIns="0" anchor="ctr">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Transport**</a:t>
            </a:r>
            <a:endParaRPr b="0" lang="en-US" sz="1200" strike="noStrike" u="none">
              <a:solidFill>
                <a:srgbClr val="000000"/>
              </a:solidFill>
              <a:effectLst/>
              <a:uFillTx/>
              <a:latin typeface="Arial"/>
            </a:endParaRPr>
          </a:p>
        </p:txBody>
      </p:sp>
      <p:sp>
        <p:nvSpPr>
          <p:cNvPr id="216" name=""/>
          <p:cNvSpPr/>
          <p:nvPr/>
        </p:nvSpPr>
        <p:spPr>
          <a:xfrm>
            <a:off x="1692360" y="3243240"/>
            <a:ext cx="1380960" cy="723960"/>
          </a:xfrm>
          <a:prstGeom prst="line">
            <a:avLst/>
          </a:prstGeom>
          <a:ln w="12600">
            <a:solidFill>
              <a:srgbClr val="000000"/>
            </a:solidFill>
            <a:prstDash val="lgDash"/>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217" name=""/>
          <p:cNvSpPr/>
          <p:nvPr/>
        </p:nvSpPr>
        <p:spPr>
          <a:xfrm>
            <a:off x="1689120" y="3643200"/>
            <a:ext cx="504720" cy="2254320"/>
          </a:xfrm>
          <a:prstGeom prst="line">
            <a:avLst/>
          </a:prstGeom>
          <a:ln w="12600">
            <a:solidFill>
              <a:srgbClr val="000000"/>
            </a:solidFill>
            <a:prstDash val="lgDash"/>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218" name=""/>
          <p:cNvSpPr/>
          <p:nvPr/>
        </p:nvSpPr>
        <p:spPr>
          <a:xfrm>
            <a:off x="5145840" y="3563640"/>
            <a:ext cx="347760" cy="183240"/>
          </a:xfrm>
          <a:prstGeom prst="rect">
            <a:avLst/>
          </a:prstGeom>
          <a:noFill/>
          <a:ln w="0">
            <a:noFill/>
          </a:ln>
        </p:spPr>
        <p:style>
          <a:lnRef idx="0"/>
          <a:fillRef idx="0"/>
          <a:effectRef idx="0"/>
          <a:fontRef idx="minor"/>
        </p:style>
        <p:txBody>
          <a:bodyPr wrap="none" lIns="0" rIns="0" tIns="0" bIns="0" anchor="ctr">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DS-0</a:t>
            </a:r>
            <a:endParaRPr b="0" lang="en-US" sz="1200" strike="noStrike" u="none">
              <a:solidFill>
                <a:srgbClr val="000000"/>
              </a:solidFill>
              <a:effectLst/>
              <a:uFillTx/>
              <a:latin typeface="Arial"/>
            </a:endParaRPr>
          </a:p>
        </p:txBody>
      </p:sp>
      <p:sp>
        <p:nvSpPr>
          <p:cNvPr id="219" name=""/>
          <p:cNvSpPr/>
          <p:nvPr/>
        </p:nvSpPr>
        <p:spPr>
          <a:xfrm>
            <a:off x="5145840" y="3204720"/>
            <a:ext cx="347760" cy="183240"/>
          </a:xfrm>
          <a:prstGeom prst="rect">
            <a:avLst/>
          </a:prstGeom>
          <a:noFill/>
          <a:ln w="0">
            <a:noFill/>
          </a:ln>
        </p:spPr>
        <p:style>
          <a:lnRef idx="0"/>
          <a:fillRef idx="0"/>
          <a:effectRef idx="0"/>
          <a:fontRef idx="minor"/>
        </p:style>
        <p:txBody>
          <a:bodyPr wrap="none" lIns="0" rIns="0" tIns="0" bIns="0" anchor="ctr">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DS-1</a:t>
            </a:r>
            <a:endParaRPr b="0" lang="en-US" sz="1200" strike="noStrike" u="none">
              <a:solidFill>
                <a:srgbClr val="000000"/>
              </a:solidFill>
              <a:effectLst/>
              <a:uFillTx/>
              <a:latin typeface="Arial"/>
            </a:endParaRPr>
          </a:p>
        </p:txBody>
      </p:sp>
      <p:sp>
        <p:nvSpPr>
          <p:cNvPr id="220" name=""/>
          <p:cNvSpPr/>
          <p:nvPr/>
        </p:nvSpPr>
        <p:spPr>
          <a:xfrm>
            <a:off x="5145840" y="2334960"/>
            <a:ext cx="347760" cy="183240"/>
          </a:xfrm>
          <a:prstGeom prst="rect">
            <a:avLst/>
          </a:prstGeom>
          <a:noFill/>
          <a:ln w="0">
            <a:noFill/>
          </a:ln>
        </p:spPr>
        <p:style>
          <a:lnRef idx="0"/>
          <a:fillRef idx="0"/>
          <a:effectRef idx="0"/>
          <a:fontRef idx="minor"/>
        </p:style>
        <p:txBody>
          <a:bodyPr wrap="none" lIns="0" rIns="0" tIns="0" bIns="0" anchor="ctr">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DS-3</a:t>
            </a:r>
            <a:endParaRPr b="0" lang="en-US" sz="1200" strike="noStrike" u="none">
              <a:solidFill>
                <a:srgbClr val="000000"/>
              </a:solidFill>
              <a:effectLst/>
              <a:uFillTx/>
              <a:latin typeface="Arial"/>
            </a:endParaRPr>
          </a:p>
        </p:txBody>
      </p:sp>
      <p:sp>
        <p:nvSpPr>
          <p:cNvPr id="221" name=""/>
          <p:cNvSpPr/>
          <p:nvPr/>
        </p:nvSpPr>
        <p:spPr>
          <a:xfrm>
            <a:off x="5146200" y="1760400"/>
            <a:ext cx="364680" cy="183240"/>
          </a:xfrm>
          <a:prstGeom prst="rect">
            <a:avLst/>
          </a:prstGeom>
          <a:noFill/>
          <a:ln w="0">
            <a:noFill/>
          </a:ln>
        </p:spPr>
        <p:style>
          <a:lnRef idx="0"/>
          <a:fillRef idx="0"/>
          <a:effectRef idx="0"/>
          <a:fontRef idx="minor"/>
        </p:style>
        <p:txBody>
          <a:bodyPr wrap="none" lIns="0" rIns="0" tIns="0" bIns="0" anchor="ctr">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OC-3</a:t>
            </a:r>
            <a:endParaRPr b="0" lang="en-US" sz="1200" strike="noStrike" u="none">
              <a:solidFill>
                <a:srgbClr val="000000"/>
              </a:solidFill>
              <a:effectLst/>
              <a:uFillTx/>
              <a:latin typeface="Arial"/>
            </a:endParaRPr>
          </a:p>
        </p:txBody>
      </p:sp>
      <p:graphicFrame>
        <p:nvGraphicFramePr>
          <p:cNvPr id="222" name=""/>
          <p:cNvGraphicFramePr/>
          <p:nvPr/>
        </p:nvGraphicFramePr>
        <p:xfrm>
          <a:off x="5603760" y="1441440"/>
          <a:ext cx="1103400" cy="2532240"/>
        </p:xfrm>
        <a:graphic>
          <a:graphicData uri="http://schemas.openxmlformats.org/presentationml/2006/ole">
            <p:oleObj r:id="rId5" spid="">
              <p:embed/>
              <p:pic>
                <p:nvPicPr>
                  <p:cNvPr id="223" name="" descr=""/>
                  <p:cNvPicPr/>
                  <p:nvPr/>
                </p:nvPicPr>
                <p:blipFill>
                  <a:blip r:embed="rId6"/>
                  <a:stretch/>
                </p:blipFill>
                <p:spPr>
                  <a:xfrm>
                    <a:off x="5603760" y="1441440"/>
                    <a:ext cx="1103400" cy="2532240"/>
                  </a:xfrm>
                  <a:prstGeom prst="rect">
                    <a:avLst/>
                  </a:prstGeom>
                  <a:noFill/>
                  <a:ln w="0">
                    <a:noFill/>
                  </a:ln>
                </p:spPr>
              </p:pic>
            </p:oleObj>
          </a:graphicData>
        </a:graphic>
      </p:graphicFrame>
      <p:sp>
        <p:nvSpPr>
          <p:cNvPr id="224" name=""/>
          <p:cNvSpPr/>
          <p:nvPr/>
        </p:nvSpPr>
        <p:spPr>
          <a:xfrm>
            <a:off x="5672160" y="623520"/>
            <a:ext cx="878040" cy="183240"/>
          </a:xfrm>
          <a:prstGeom prst="rect">
            <a:avLst/>
          </a:prstGeom>
          <a:noFill/>
          <a:ln w="0">
            <a:noFill/>
          </a:ln>
        </p:spPr>
        <p:style>
          <a:lnRef idx="0"/>
          <a:fillRef idx="0"/>
          <a:effectRef idx="0"/>
          <a:fontRef idx="minor"/>
        </p:style>
        <p:txBody>
          <a:bodyPr lIns="0" rIns="0" tIns="0" bIns="0" anchor="ctr">
            <a:spAutoFit/>
          </a:bodyPr>
          <a:p>
            <a:pPr algn="ct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0.24</a:t>
            </a:r>
            <a:endParaRPr b="0" lang="en-US" sz="1200" strike="noStrike" u="none">
              <a:solidFill>
                <a:srgbClr val="000000"/>
              </a:solidFill>
              <a:effectLst/>
              <a:uFillTx/>
              <a:latin typeface="Arial"/>
            </a:endParaRPr>
          </a:p>
        </p:txBody>
      </p:sp>
      <p:sp>
        <p:nvSpPr>
          <p:cNvPr id="225" name=""/>
          <p:cNvSpPr/>
          <p:nvPr/>
        </p:nvSpPr>
        <p:spPr>
          <a:xfrm>
            <a:off x="4910760" y="750600"/>
            <a:ext cx="653040" cy="183240"/>
          </a:xfrm>
          <a:prstGeom prst="rect">
            <a:avLst/>
          </a:prstGeom>
          <a:noFill/>
          <a:ln w="0">
            <a:noFill/>
          </a:ln>
        </p:spPr>
        <p:style>
          <a:lnRef idx="0"/>
          <a:fillRef idx="0"/>
          <a:effectRef idx="0"/>
          <a:fontRef idx="minor"/>
        </p:style>
        <p:txBody>
          <a:bodyPr wrap="none" lIns="0" rIns="0" tIns="0" bIns="0" anchor="ctr">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Transport</a:t>
            </a:r>
            <a:endParaRPr b="0" lang="en-US" sz="1200" strike="noStrike" u="none">
              <a:solidFill>
                <a:srgbClr val="000000"/>
              </a:solidFill>
              <a:effectLst/>
              <a:uFillTx/>
              <a:latin typeface="Arial"/>
            </a:endParaRPr>
          </a:p>
        </p:txBody>
      </p:sp>
      <p:sp>
        <p:nvSpPr>
          <p:cNvPr id="226" name=""/>
          <p:cNvSpPr/>
          <p:nvPr/>
        </p:nvSpPr>
        <p:spPr>
          <a:xfrm flipV="1">
            <a:off x="4121280" y="738000"/>
            <a:ext cx="828720" cy="517320"/>
          </a:xfrm>
          <a:prstGeom prst="line">
            <a:avLst/>
          </a:prstGeom>
          <a:ln w="12600">
            <a:solidFill>
              <a:srgbClr val="000000"/>
            </a:solidFill>
            <a:prstDash val="lgDash"/>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227" name=""/>
          <p:cNvSpPr/>
          <p:nvPr/>
        </p:nvSpPr>
        <p:spPr>
          <a:xfrm flipV="1">
            <a:off x="4127400" y="1211040"/>
            <a:ext cx="822600" cy="75960"/>
          </a:xfrm>
          <a:prstGeom prst="line">
            <a:avLst/>
          </a:prstGeom>
          <a:ln w="12600">
            <a:solidFill>
              <a:srgbClr val="000000"/>
            </a:solidFill>
            <a:prstDash val="lgDash"/>
            <a:miter/>
          </a:ln>
        </p:spPr>
        <p:style>
          <a:lnRef idx="0"/>
          <a:fillRef idx="0"/>
          <a:effectRef idx="0"/>
          <a:fontRef idx="minor"/>
        </p:style>
        <p:txBody>
          <a:bodyPr lIns="90000" rIns="90000" tIns="29160" bIns="29160" anchor="ctr">
            <a:noAutofit/>
          </a:bodyPr>
          <a:p>
            <a:endParaRPr b="0" lang="en-US" sz="2400" strike="noStrike" u="none">
              <a:solidFill>
                <a:srgbClr val="000000"/>
              </a:solidFill>
              <a:effectLst/>
              <a:uFillTx/>
              <a:latin typeface="Arial"/>
            </a:endParaRPr>
          </a:p>
        </p:txBody>
      </p:sp>
      <p:sp>
        <p:nvSpPr>
          <p:cNvPr id="228" name=""/>
          <p:cNvSpPr/>
          <p:nvPr/>
        </p:nvSpPr>
        <p:spPr>
          <a:xfrm flipV="1">
            <a:off x="4044960" y="1376280"/>
            <a:ext cx="971640" cy="806400"/>
          </a:xfrm>
          <a:prstGeom prst="line">
            <a:avLst/>
          </a:prstGeom>
          <a:ln w="12600">
            <a:solidFill>
              <a:srgbClr val="000000"/>
            </a:solidFill>
            <a:prstDash val="lgDash"/>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229" name=""/>
          <p:cNvSpPr/>
          <p:nvPr/>
        </p:nvSpPr>
        <p:spPr>
          <a:xfrm>
            <a:off x="4146480" y="3490920"/>
            <a:ext cx="803520" cy="177840"/>
          </a:xfrm>
          <a:prstGeom prst="line">
            <a:avLst/>
          </a:prstGeom>
          <a:ln w="12600">
            <a:solidFill>
              <a:srgbClr val="000000"/>
            </a:solidFill>
            <a:prstDash val="lgDash"/>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230" name=""/>
          <p:cNvSpPr/>
          <p:nvPr/>
        </p:nvSpPr>
        <p:spPr>
          <a:xfrm>
            <a:off x="4902120" y="5243040"/>
            <a:ext cx="747720" cy="366120"/>
          </a:xfrm>
          <a:prstGeom prst="rect">
            <a:avLst/>
          </a:prstGeom>
          <a:noFill/>
          <a:ln w="0">
            <a:noFill/>
          </a:ln>
        </p:spPr>
        <p:style>
          <a:lnRef idx="0"/>
          <a:fillRef idx="0"/>
          <a:effectRef idx="0"/>
          <a:fontRef idx="minor"/>
        </p:style>
        <p:txBody>
          <a:bodyPr lIns="0" rIns="0" tIns="0" bIns="0" anchor="ctr">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Dedicated connection</a:t>
            </a:r>
            <a:endParaRPr b="0" lang="en-US" sz="1200" strike="noStrike" u="none">
              <a:solidFill>
                <a:srgbClr val="000000"/>
              </a:solidFill>
              <a:effectLst/>
              <a:uFillTx/>
              <a:latin typeface="Arial"/>
            </a:endParaRPr>
          </a:p>
        </p:txBody>
      </p:sp>
      <p:sp>
        <p:nvSpPr>
          <p:cNvPr id="231" name=""/>
          <p:cNvSpPr/>
          <p:nvPr/>
        </p:nvSpPr>
        <p:spPr>
          <a:xfrm>
            <a:off x="4900680" y="4496760"/>
            <a:ext cx="784440" cy="549000"/>
          </a:xfrm>
          <a:prstGeom prst="rect">
            <a:avLst/>
          </a:prstGeom>
          <a:noFill/>
          <a:ln w="0">
            <a:noFill/>
          </a:ln>
        </p:spPr>
        <p:style>
          <a:lnRef idx="0"/>
          <a:fillRef idx="0"/>
          <a:effectRef idx="0"/>
          <a:fontRef idx="minor"/>
        </p:style>
        <p:txBody>
          <a:bodyPr wrap="none" lIns="0" rIns="0" tIns="0" bIns="0" anchor="ctr">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Cable  &lt;0.1</a:t>
            </a:r>
            <a:endParaRPr b="0" lang="en-US" sz="1200" strike="noStrike" u="none">
              <a:solidFill>
                <a:srgbClr val="000000"/>
              </a:solidFill>
              <a:effectLst/>
              <a:uFillTx/>
              <a:latin typeface="Arial"/>
            </a:endParaRPr>
          </a:p>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DSL  0.1</a:t>
            </a:r>
            <a:endParaRPr b="0" lang="en-US" sz="1200" strike="noStrike" u="none">
              <a:solidFill>
                <a:srgbClr val="000000"/>
              </a:solidFill>
              <a:effectLst/>
              <a:uFillTx/>
              <a:latin typeface="Arial"/>
            </a:endParaRPr>
          </a:p>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Dial up</a:t>
            </a:r>
            <a:endParaRPr b="0" lang="en-US" sz="1200" strike="noStrike" u="none">
              <a:solidFill>
                <a:srgbClr val="000000"/>
              </a:solidFill>
              <a:effectLst/>
              <a:uFillTx/>
              <a:latin typeface="Arial"/>
            </a:endParaRPr>
          </a:p>
        </p:txBody>
      </p:sp>
      <p:sp>
        <p:nvSpPr>
          <p:cNvPr id="232" name=""/>
          <p:cNvSpPr/>
          <p:nvPr/>
        </p:nvSpPr>
        <p:spPr>
          <a:xfrm flipV="1">
            <a:off x="4019400" y="4430520"/>
            <a:ext cx="955800" cy="958680"/>
          </a:xfrm>
          <a:prstGeom prst="line">
            <a:avLst/>
          </a:prstGeom>
          <a:ln w="12600">
            <a:solidFill>
              <a:srgbClr val="000000"/>
            </a:solidFill>
            <a:prstDash val="lgDash"/>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233" name=""/>
          <p:cNvSpPr/>
          <p:nvPr/>
        </p:nvSpPr>
        <p:spPr>
          <a:xfrm flipV="1">
            <a:off x="4121280" y="5864400"/>
            <a:ext cx="828720" cy="7920"/>
          </a:xfrm>
          <a:prstGeom prst="line">
            <a:avLst/>
          </a:prstGeom>
          <a:ln w="12600">
            <a:solidFill>
              <a:srgbClr val="000000"/>
            </a:solidFill>
            <a:prstDash val="lgDash"/>
            <a:miter/>
          </a:ln>
        </p:spPr>
        <p:style>
          <a:lnRef idx="0"/>
          <a:fillRef idx="0"/>
          <a:effectRef idx="0"/>
          <a:fontRef idx="minor"/>
        </p:style>
        <p:txBody>
          <a:bodyPr lIns="90000" rIns="90000" tIns="-38880" bIns="-38880" anchor="ctr">
            <a:noAutofit/>
          </a:bodyPr>
          <a:p>
            <a:endParaRPr b="0" lang="en-US" sz="2400" strike="noStrike" u="none">
              <a:solidFill>
                <a:srgbClr val="000000"/>
              </a:solidFill>
              <a:effectLst/>
              <a:uFillTx/>
              <a:latin typeface="Arial"/>
            </a:endParaRPr>
          </a:p>
        </p:txBody>
      </p:sp>
      <p:sp>
        <p:nvSpPr>
          <p:cNvPr id="234" name=""/>
          <p:cNvSpPr/>
          <p:nvPr/>
        </p:nvSpPr>
        <p:spPr>
          <a:xfrm rot="5400000">
            <a:off x="4509720" y="3303720"/>
            <a:ext cx="5346720" cy="444240"/>
          </a:xfrm>
          <a:prstGeom prst="triangle">
            <a:avLst>
              <a:gd name="adj" fmla="val 50000"/>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235" name=""/>
          <p:cNvSpPr/>
          <p:nvPr/>
        </p:nvSpPr>
        <p:spPr>
          <a:xfrm>
            <a:off x="7454880" y="2128680"/>
            <a:ext cx="1273320" cy="2794320"/>
          </a:xfrm>
          <a:custGeom>
            <a:avLst/>
            <a:gdLst>
              <a:gd name="textAreaLeft" fmla="*/ 290520 w 1273320"/>
              <a:gd name="textAreaRight" fmla="*/ 982800 w 1273320"/>
              <a:gd name="textAreaTop" fmla="*/ 637920 h 2794320"/>
              <a:gd name="textAreaBottom" fmla="*/ 2156400 h 2794320"/>
            </a:gdLst>
            <a:ahLst/>
            <a:cxnLst/>
            <a:rect l="textAreaLeft" t="textAreaTop" r="textAreaRight" b="textAreaBottom"/>
            <a:pathLst>
              <a:path w="21600" h="21600">
                <a:moveTo>
                  <a:pt x="0" y="10800"/>
                </a:moveTo>
                <a:lnTo>
                  <a:pt x="2652" y="12384"/>
                </a:lnTo>
                <a:lnTo>
                  <a:pt x="786" y="14846"/>
                </a:lnTo>
                <a:lnTo>
                  <a:pt x="3839" y="15321"/>
                </a:lnTo>
                <a:lnTo>
                  <a:pt x="3163" y="18437"/>
                </a:lnTo>
                <a:lnTo>
                  <a:pt x="6159" y="17681"/>
                </a:lnTo>
                <a:lnTo>
                  <a:pt x="6580" y="20741"/>
                </a:lnTo>
                <a:lnTo>
                  <a:pt x="9074" y="18919"/>
                </a:lnTo>
                <a:lnTo>
                  <a:pt x="10800" y="21600"/>
                </a:lnTo>
                <a:lnTo>
                  <a:pt x="12384" y="18948"/>
                </a:lnTo>
                <a:lnTo>
                  <a:pt x="14846" y="20814"/>
                </a:lnTo>
                <a:lnTo>
                  <a:pt x="15321" y="17761"/>
                </a:lnTo>
                <a:lnTo>
                  <a:pt x="18437" y="18437"/>
                </a:lnTo>
                <a:lnTo>
                  <a:pt x="17681" y="15441"/>
                </a:lnTo>
                <a:lnTo>
                  <a:pt x="20741" y="15020"/>
                </a:lnTo>
                <a:lnTo>
                  <a:pt x="18919" y="12526"/>
                </a:lnTo>
                <a:lnTo>
                  <a:pt x="21600" y="10800"/>
                </a:lnTo>
                <a:lnTo>
                  <a:pt x="18948" y="9216"/>
                </a:lnTo>
                <a:lnTo>
                  <a:pt x="20814" y="6754"/>
                </a:lnTo>
                <a:lnTo>
                  <a:pt x="17761" y="6279"/>
                </a:lnTo>
                <a:lnTo>
                  <a:pt x="18437" y="3163"/>
                </a:lnTo>
                <a:lnTo>
                  <a:pt x="15441" y="3919"/>
                </a:lnTo>
                <a:lnTo>
                  <a:pt x="15020" y="859"/>
                </a:lnTo>
                <a:lnTo>
                  <a:pt x="12526" y="2681"/>
                </a:lnTo>
                <a:lnTo>
                  <a:pt x="10800" y="0"/>
                </a:lnTo>
                <a:lnTo>
                  <a:pt x="9216" y="2652"/>
                </a:lnTo>
                <a:lnTo>
                  <a:pt x="6754" y="786"/>
                </a:lnTo>
                <a:lnTo>
                  <a:pt x="6279" y="3839"/>
                </a:lnTo>
                <a:lnTo>
                  <a:pt x="3163" y="3163"/>
                </a:lnTo>
                <a:lnTo>
                  <a:pt x="3919" y="6159"/>
                </a:lnTo>
                <a:lnTo>
                  <a:pt x="859" y="6580"/>
                </a:lnTo>
                <a:lnTo>
                  <a:pt x="2681" y="9074"/>
                </a:lnTo>
                <a:lnTo>
                  <a:pt x="0" y="10800"/>
                </a:lnTo>
                <a:close/>
              </a:path>
            </a:pathLst>
          </a:cu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Total</a:t>
            </a:r>
            <a:br>
              <a:rPr sz="1200"/>
            </a:br>
            <a:r>
              <a:rPr b="0" lang="en-US" sz="1200" strike="noStrike" u="none">
                <a:solidFill>
                  <a:srgbClr val="000000"/>
                </a:solidFill>
                <a:effectLst/>
                <a:uFillTx/>
                <a:latin typeface="Arial"/>
              </a:rPr>
              <a:t>addressable</a:t>
            </a:r>
            <a:br>
              <a:rPr sz="1200"/>
            </a:br>
            <a:r>
              <a:rPr b="0" lang="en-US" sz="1200" strike="noStrike" u="none">
                <a:solidFill>
                  <a:srgbClr val="000000"/>
                </a:solidFill>
                <a:effectLst/>
                <a:uFillTx/>
                <a:latin typeface="Arial"/>
              </a:rPr>
              <a:t>enterprise</a:t>
            </a:r>
            <a:br>
              <a:rPr sz="1200"/>
            </a:br>
            <a:r>
              <a:rPr b="0" lang="en-US" sz="1200" strike="noStrike" u="none">
                <a:solidFill>
                  <a:srgbClr val="000000"/>
                </a:solidFill>
                <a:effectLst/>
                <a:uFillTx/>
                <a:latin typeface="Arial"/>
              </a:rPr>
              <a:t>market</a:t>
            </a:r>
            <a:br>
              <a:rPr sz="1200"/>
            </a:br>
            <a:r>
              <a:rPr b="0" lang="en-US" sz="1200" strike="noStrike" u="none">
                <a:solidFill>
                  <a:srgbClr val="000000"/>
                </a:solidFill>
                <a:effectLst/>
                <a:uFillTx/>
                <a:latin typeface="Symbol"/>
                <a:ea typeface="Symbol"/>
              </a:rPr>
              <a:t></a:t>
            </a:r>
            <a:r>
              <a:rPr b="0" lang="en-US" sz="1200" strike="noStrike" u="none">
                <a:solidFill>
                  <a:srgbClr val="000000"/>
                </a:solidFill>
                <a:effectLst/>
                <a:uFillTx/>
                <a:latin typeface="Arial"/>
              </a:rPr>
              <a:t> $15.4</a:t>
            </a:r>
            <a:br>
              <a:rPr sz="1200"/>
            </a:br>
            <a:r>
              <a:rPr b="0" lang="en-US" sz="1200" strike="noStrike" u="none">
                <a:solidFill>
                  <a:srgbClr val="000000"/>
                </a:solidFill>
                <a:effectLst/>
                <a:uFillTx/>
                <a:latin typeface="Arial"/>
              </a:rPr>
              <a:t>billion</a:t>
            </a:r>
            <a:br>
              <a:rPr sz="1200"/>
            </a:br>
            <a:r>
              <a:rPr b="0" lang="en-US" sz="1200" strike="noStrike" u="none">
                <a:solidFill>
                  <a:srgbClr val="000000"/>
                </a:solidFill>
                <a:effectLst/>
                <a:uFillTx/>
                <a:latin typeface="Arial"/>
              </a:rPr>
              <a:t>in 2001</a:t>
            </a:r>
            <a:endParaRPr b="0" lang="en-US" sz="1200" strike="noStrike" u="none">
              <a:solidFill>
                <a:srgbClr val="000000"/>
              </a:solidFill>
              <a:effectLst/>
              <a:uFillTx/>
              <a:latin typeface="Arial"/>
            </a:endParaRPr>
          </a:p>
        </p:txBody>
      </p:sp>
      <p:sp>
        <p:nvSpPr>
          <p:cNvPr id="236" name=""/>
          <p:cNvSpPr/>
          <p:nvPr/>
        </p:nvSpPr>
        <p:spPr>
          <a:xfrm>
            <a:off x="2250360" y="5114520"/>
            <a:ext cx="551160" cy="183240"/>
          </a:xfrm>
          <a:prstGeom prst="rect">
            <a:avLst/>
          </a:prstGeom>
          <a:noFill/>
          <a:ln w="0">
            <a:noFill/>
          </a:ln>
        </p:spPr>
        <p:style>
          <a:lnRef idx="0"/>
          <a:fillRef idx="0"/>
          <a:effectRef idx="0"/>
          <a:fontRef idx="minor"/>
        </p:style>
        <p:txBody>
          <a:bodyPr wrap="none" lIns="0" rIns="0" tIns="0" bIns="0" anchor="ctr">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Access*</a:t>
            </a:r>
            <a:endParaRPr b="0" lang="en-US" sz="1200" strike="noStrike" u="none">
              <a:solidFill>
                <a:srgbClr val="000000"/>
              </a:solidFill>
              <a:effectLst/>
              <a:uFillTx/>
              <a:latin typeface="Arial"/>
            </a:endParaRPr>
          </a:p>
        </p:txBody>
      </p:sp>
      <p:sp>
        <p:nvSpPr>
          <p:cNvPr id="237" name=""/>
          <p:cNvSpPr/>
          <p:nvPr/>
        </p:nvSpPr>
        <p:spPr>
          <a:xfrm>
            <a:off x="6510960" y="955440"/>
            <a:ext cx="297360" cy="183240"/>
          </a:xfrm>
          <a:prstGeom prst="rect">
            <a:avLst/>
          </a:prstGeom>
          <a:solidFill>
            <a:srgbClr val="ffffff"/>
          </a:solidFill>
          <a:ln w="0">
            <a:noFill/>
          </a:ln>
        </p:spPr>
        <p:style>
          <a:lnRef idx="0"/>
          <a:fillRef idx="0"/>
          <a:effectRef idx="0"/>
          <a:fontRef idx="minor"/>
        </p:style>
        <p:txBody>
          <a:bodyPr wrap="none" lIns="0" rIns="0" tIns="0" bIns="0" anchor="ctr">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0.02</a:t>
            </a:r>
            <a:endParaRPr b="0" lang="en-US" sz="1200" strike="noStrike" u="none">
              <a:solidFill>
                <a:srgbClr val="000000"/>
              </a:solidFill>
              <a:effectLst/>
              <a:uFillTx/>
              <a:latin typeface="Arial"/>
            </a:endParaRPr>
          </a:p>
        </p:txBody>
      </p:sp>
      <p:graphicFrame>
        <p:nvGraphicFramePr>
          <p:cNvPr id="238" name=""/>
          <p:cNvGraphicFramePr/>
          <p:nvPr/>
        </p:nvGraphicFramePr>
        <p:xfrm>
          <a:off x="5603760" y="646200"/>
          <a:ext cx="930240" cy="557280"/>
        </p:xfrm>
        <a:graphic>
          <a:graphicData uri="http://schemas.openxmlformats.org/presentationml/2006/ole">
            <p:oleObj r:id="rId7" spid="">
              <p:embed/>
              <p:pic>
                <p:nvPicPr>
                  <p:cNvPr id="239" name="" descr=""/>
                  <p:cNvPicPr/>
                  <p:nvPr/>
                </p:nvPicPr>
                <p:blipFill>
                  <a:blip r:embed="rId8"/>
                  <a:stretch/>
                </p:blipFill>
                <p:spPr>
                  <a:xfrm>
                    <a:off x="5603760" y="646200"/>
                    <a:ext cx="930240" cy="557280"/>
                  </a:xfrm>
                  <a:prstGeom prst="rect">
                    <a:avLst/>
                  </a:prstGeom>
                  <a:noFill/>
                  <a:ln w="0">
                    <a:noFill/>
                  </a:ln>
                </p:spPr>
              </p:pic>
            </p:oleObj>
          </a:graphicData>
        </a:graphic>
      </p:graphicFrame>
      <p:sp>
        <p:nvSpPr>
          <p:cNvPr id="240" name=""/>
          <p:cNvSpPr/>
          <p:nvPr/>
        </p:nvSpPr>
        <p:spPr>
          <a:xfrm>
            <a:off x="5964840" y="801360"/>
            <a:ext cx="297360" cy="183240"/>
          </a:xfrm>
          <a:prstGeom prst="rect">
            <a:avLst/>
          </a:prstGeom>
          <a:noFill/>
          <a:ln w="0">
            <a:noFill/>
          </a:ln>
        </p:spPr>
        <p:style>
          <a:lnRef idx="0"/>
          <a:fillRef idx="0"/>
          <a:effectRef idx="0"/>
          <a:fontRef idx="minor"/>
        </p:style>
        <p:txBody>
          <a:bodyPr wrap="none" lIns="0" rIns="0" tIns="0" bIns="0" anchor="ctr">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200" strike="noStrike" u="none">
                <a:solidFill>
                  <a:srgbClr val="000000"/>
                </a:solidFill>
                <a:effectLst/>
                <a:uFillTx/>
                <a:latin typeface="Arial"/>
              </a:rPr>
              <a:t>0.22</a:t>
            </a:r>
            <a:endParaRPr b="0" lang="en-US" sz="1200" strike="noStrike" u="none">
              <a:solidFill>
                <a:srgbClr val="000000"/>
              </a:solidFill>
              <a:effectLst/>
              <a:uFillTx/>
              <a:latin typeface="Arial"/>
            </a:endParaRPr>
          </a:p>
        </p:txBody>
      </p:sp>
      <p:sp>
        <p:nvSpPr>
          <p:cNvPr id="241" name=""/>
          <p:cNvSpPr/>
          <p:nvPr/>
        </p:nvSpPr>
        <p:spPr>
          <a:xfrm>
            <a:off x="5672160" y="1353960"/>
            <a:ext cx="878040" cy="183240"/>
          </a:xfrm>
          <a:prstGeom prst="rect">
            <a:avLst/>
          </a:prstGeom>
          <a:noFill/>
          <a:ln w="0">
            <a:noFill/>
          </a:ln>
        </p:spPr>
        <p:style>
          <a:lnRef idx="0"/>
          <a:fillRef idx="0"/>
          <a:effectRef idx="0"/>
          <a:fontRef idx="minor"/>
        </p:style>
        <p:txBody>
          <a:bodyPr lIns="0" rIns="0" tIns="0" bIns="0" anchor="ctr">
            <a:spAutoFit/>
          </a:bodyPr>
          <a:p>
            <a:pPr algn="ct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16.20</a:t>
            </a:r>
            <a:endParaRPr b="0" lang="en-US" sz="1200" strike="noStrike" u="none">
              <a:solidFill>
                <a:srgbClr val="000000"/>
              </a:solidFill>
              <a:effectLst/>
              <a:uFillTx/>
              <a:latin typeface="Arial"/>
            </a:endParaRPr>
          </a:p>
        </p:txBody>
      </p:sp>
      <p:sp>
        <p:nvSpPr>
          <p:cNvPr id="242" name=""/>
          <p:cNvSpPr/>
          <p:nvPr/>
        </p:nvSpPr>
        <p:spPr>
          <a:xfrm>
            <a:off x="5952960" y="1562400"/>
            <a:ext cx="295560" cy="366120"/>
          </a:xfrm>
          <a:prstGeom prst="rect">
            <a:avLst/>
          </a:prstGeom>
          <a:noFill/>
          <a:ln w="0">
            <a:noFill/>
          </a:ln>
        </p:spPr>
        <p:style>
          <a:lnRef idx="0"/>
          <a:fillRef idx="0"/>
          <a:effectRef idx="0"/>
          <a:fontRef idx="minor"/>
        </p:style>
        <p:txBody>
          <a:bodyPr lIns="0" rIns="0" tIns="0" bIns="0" anchor="ctr">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200" strike="noStrike" u="none">
                <a:solidFill>
                  <a:srgbClr val="000000"/>
                </a:solidFill>
                <a:effectLst/>
                <a:uFillTx/>
                <a:latin typeface="Arial"/>
              </a:rPr>
              <a:t>4.00</a:t>
            </a:r>
            <a:endParaRPr b="0" lang="en-US" sz="1200" strike="noStrike" u="none">
              <a:solidFill>
                <a:srgbClr val="000000"/>
              </a:solidFill>
              <a:effectLst/>
              <a:uFillTx/>
              <a:latin typeface="Arial"/>
            </a:endParaRPr>
          </a:p>
        </p:txBody>
      </p:sp>
      <p:sp>
        <p:nvSpPr>
          <p:cNvPr id="243" name=""/>
          <p:cNvSpPr/>
          <p:nvPr/>
        </p:nvSpPr>
        <p:spPr>
          <a:xfrm>
            <a:off x="5952960" y="2240280"/>
            <a:ext cx="295560" cy="366120"/>
          </a:xfrm>
          <a:prstGeom prst="rect">
            <a:avLst/>
          </a:prstGeom>
          <a:noFill/>
          <a:ln w="0">
            <a:noFill/>
          </a:ln>
        </p:spPr>
        <p:style>
          <a:lnRef idx="0"/>
          <a:fillRef idx="0"/>
          <a:effectRef idx="0"/>
          <a:fontRef idx="minor"/>
        </p:style>
        <p:txBody>
          <a:bodyPr lIns="0" rIns="0" tIns="0" bIns="0" anchor="ctr">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200" strike="noStrike" u="none">
                <a:solidFill>
                  <a:srgbClr val="000000"/>
                </a:solidFill>
                <a:effectLst/>
                <a:uFillTx/>
                <a:latin typeface="Arial"/>
              </a:rPr>
              <a:t>6.20</a:t>
            </a:r>
            <a:endParaRPr b="0" lang="en-US" sz="1200" strike="noStrike" u="none">
              <a:solidFill>
                <a:srgbClr val="000000"/>
              </a:solidFill>
              <a:effectLst/>
              <a:uFillTx/>
              <a:latin typeface="Arial"/>
            </a:endParaRPr>
          </a:p>
        </p:txBody>
      </p:sp>
      <p:sp>
        <p:nvSpPr>
          <p:cNvPr id="244" name=""/>
          <p:cNvSpPr/>
          <p:nvPr/>
        </p:nvSpPr>
        <p:spPr>
          <a:xfrm>
            <a:off x="5952960" y="3002400"/>
            <a:ext cx="295560" cy="366120"/>
          </a:xfrm>
          <a:prstGeom prst="rect">
            <a:avLst/>
          </a:prstGeom>
          <a:noFill/>
          <a:ln w="0">
            <a:noFill/>
          </a:ln>
        </p:spPr>
        <p:style>
          <a:lnRef idx="0"/>
          <a:fillRef idx="0"/>
          <a:effectRef idx="0"/>
          <a:fontRef idx="minor"/>
        </p:style>
        <p:txBody>
          <a:bodyPr lIns="0" rIns="0" tIns="0" bIns="0" anchor="ctr">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5.00</a:t>
            </a:r>
            <a:endParaRPr b="0" lang="en-US" sz="1200" strike="noStrike" u="none">
              <a:solidFill>
                <a:srgbClr val="000000"/>
              </a:solidFill>
              <a:effectLst/>
              <a:uFillTx/>
              <a:latin typeface="Arial"/>
            </a:endParaRPr>
          </a:p>
        </p:txBody>
      </p:sp>
      <p:sp>
        <p:nvSpPr>
          <p:cNvPr id="245" name=""/>
          <p:cNvSpPr/>
          <p:nvPr/>
        </p:nvSpPr>
        <p:spPr>
          <a:xfrm>
            <a:off x="6575400" y="3472200"/>
            <a:ext cx="295200" cy="366120"/>
          </a:xfrm>
          <a:prstGeom prst="rect">
            <a:avLst/>
          </a:prstGeom>
          <a:solidFill>
            <a:srgbClr val="ffffff"/>
          </a:solidFill>
          <a:ln w="0">
            <a:noFill/>
          </a:ln>
        </p:spPr>
        <p:style>
          <a:lnRef idx="0"/>
          <a:fillRef idx="0"/>
          <a:effectRef idx="0"/>
          <a:fontRef idx="minor"/>
        </p:style>
        <p:txBody>
          <a:bodyPr lIns="0" rIns="0" tIns="0" bIns="0" anchor="ctr">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1.00</a:t>
            </a:r>
            <a:endParaRPr b="0" lang="en-US" sz="1200" strike="noStrike" u="none">
              <a:solidFill>
                <a:srgbClr val="000000"/>
              </a:solidFill>
              <a:effectLst/>
              <a:uFillTx/>
              <a:latin typeface="Arial"/>
            </a:endParaRPr>
          </a:p>
        </p:txBody>
      </p:sp>
      <p:sp>
        <p:nvSpPr>
          <p:cNvPr id="246" name=""/>
          <p:cNvSpPr/>
          <p:nvPr/>
        </p:nvSpPr>
        <p:spPr>
          <a:xfrm>
            <a:off x="5670720" y="4470120"/>
            <a:ext cx="877680" cy="183240"/>
          </a:xfrm>
          <a:prstGeom prst="rect">
            <a:avLst/>
          </a:prstGeom>
          <a:noFill/>
          <a:ln w="0">
            <a:noFill/>
          </a:ln>
        </p:spPr>
        <p:style>
          <a:lnRef idx="0"/>
          <a:fillRef idx="0"/>
          <a:effectRef idx="0"/>
          <a:fontRef idx="minor"/>
        </p:style>
        <p:txBody>
          <a:bodyPr lIns="0" rIns="0" tIns="0" bIns="0" anchor="ctr">
            <a:spAutoFit/>
          </a:bodyPr>
          <a:p>
            <a:pPr algn="ct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6.1</a:t>
            </a:r>
            <a:endParaRPr b="0" lang="en-US" sz="1200" strike="noStrike" u="none">
              <a:solidFill>
                <a:srgbClr val="000000"/>
              </a:solidFill>
              <a:effectLst/>
              <a:uFillTx/>
              <a:latin typeface="Arial"/>
            </a:endParaRPr>
          </a:p>
        </p:txBody>
      </p:sp>
      <p:graphicFrame>
        <p:nvGraphicFramePr>
          <p:cNvPr id="247" name=""/>
          <p:cNvGraphicFramePr/>
          <p:nvPr/>
        </p:nvGraphicFramePr>
        <p:xfrm>
          <a:off x="3009960" y="4138560"/>
          <a:ext cx="1211040" cy="1790640"/>
        </p:xfrm>
        <a:graphic>
          <a:graphicData uri="http://schemas.openxmlformats.org/presentationml/2006/ole">
            <p:oleObj r:id="rId9" spid="">
              <p:embed/>
              <p:pic>
                <p:nvPicPr>
                  <p:cNvPr id="248" name="" descr=""/>
                  <p:cNvPicPr/>
                  <p:nvPr/>
                </p:nvPicPr>
                <p:blipFill>
                  <a:blip r:embed="rId10"/>
                  <a:stretch/>
                </p:blipFill>
                <p:spPr>
                  <a:xfrm>
                    <a:off x="3009960" y="4138560"/>
                    <a:ext cx="1211040" cy="1790640"/>
                  </a:xfrm>
                  <a:prstGeom prst="rect">
                    <a:avLst/>
                  </a:prstGeom>
                  <a:noFill/>
                  <a:ln w="0">
                    <a:noFill/>
                  </a:ln>
                </p:spPr>
              </p:pic>
            </p:oleObj>
          </a:graphicData>
        </a:graphic>
      </p:graphicFrame>
      <p:graphicFrame>
        <p:nvGraphicFramePr>
          <p:cNvPr id="249" name=""/>
          <p:cNvGraphicFramePr/>
          <p:nvPr/>
        </p:nvGraphicFramePr>
        <p:xfrm>
          <a:off x="5603760" y="4603680"/>
          <a:ext cx="1106640" cy="1490760"/>
        </p:xfrm>
        <a:graphic>
          <a:graphicData uri="http://schemas.openxmlformats.org/presentationml/2006/ole">
            <p:oleObj r:id="rId11" spid="">
              <p:embed/>
              <p:pic>
                <p:nvPicPr>
                  <p:cNvPr id="250" name="" descr=""/>
                  <p:cNvPicPr/>
                  <p:nvPr/>
                </p:nvPicPr>
                <p:blipFill>
                  <a:blip r:embed="rId12"/>
                  <a:stretch/>
                </p:blipFill>
                <p:spPr>
                  <a:xfrm>
                    <a:off x="5603760" y="4603680"/>
                    <a:ext cx="1106640" cy="1490760"/>
                  </a:xfrm>
                  <a:prstGeom prst="rect">
                    <a:avLst/>
                  </a:prstGeom>
                  <a:noFill/>
                  <a:ln w="0">
                    <a:noFill/>
                  </a:ln>
                </p:spPr>
              </p:pic>
            </p:oleObj>
          </a:graphicData>
        </a:graphic>
      </p:graphicFrame>
      <p:sp>
        <p:nvSpPr>
          <p:cNvPr id="251" name=""/>
          <p:cNvSpPr/>
          <p:nvPr/>
        </p:nvSpPr>
        <p:spPr>
          <a:xfrm>
            <a:off x="5670720" y="4862160"/>
            <a:ext cx="877680" cy="183240"/>
          </a:xfrm>
          <a:prstGeom prst="rect">
            <a:avLst/>
          </a:prstGeom>
          <a:noFill/>
          <a:ln w="0">
            <a:noFill/>
          </a:ln>
        </p:spPr>
        <p:style>
          <a:lnRef idx="0"/>
          <a:fillRef idx="0"/>
          <a:effectRef idx="0"/>
          <a:fontRef idx="minor"/>
        </p:style>
        <p:txBody>
          <a:bodyPr lIns="0" rIns="0" tIns="0" bIns="0" anchor="ctr">
            <a:spAutoFit/>
          </a:bodyPr>
          <a:p>
            <a:pPr algn="ct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0.8</a:t>
            </a:r>
            <a:endParaRPr b="0" lang="en-US" sz="1200" strike="noStrike" u="none">
              <a:solidFill>
                <a:srgbClr val="000000"/>
              </a:solidFill>
              <a:effectLst/>
              <a:uFillTx/>
              <a:latin typeface="Arial"/>
            </a:endParaRPr>
          </a:p>
        </p:txBody>
      </p:sp>
      <p:sp>
        <p:nvSpPr>
          <p:cNvPr id="252" name=""/>
          <p:cNvSpPr/>
          <p:nvPr/>
        </p:nvSpPr>
        <p:spPr>
          <a:xfrm>
            <a:off x="5670720" y="5256000"/>
            <a:ext cx="877680" cy="183240"/>
          </a:xfrm>
          <a:prstGeom prst="rect">
            <a:avLst/>
          </a:prstGeom>
          <a:noFill/>
          <a:ln w="0">
            <a:noFill/>
          </a:ln>
        </p:spPr>
        <p:style>
          <a:lnRef idx="0"/>
          <a:fillRef idx="0"/>
          <a:effectRef idx="0"/>
          <a:fontRef idx="minor"/>
        </p:style>
        <p:txBody>
          <a:bodyPr lIns="0" rIns="0" tIns="0" bIns="0" anchor="ctr">
            <a:spAutoFit/>
          </a:bodyPr>
          <a:p>
            <a:pPr algn="ct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200" strike="noStrike" u="none">
                <a:solidFill>
                  <a:srgbClr val="000000"/>
                </a:solidFill>
                <a:effectLst/>
                <a:uFillTx/>
                <a:latin typeface="Arial"/>
              </a:rPr>
              <a:t>5.0</a:t>
            </a:r>
            <a:endParaRPr b="0" lang="en-US" sz="1200" strike="noStrike" u="none">
              <a:solidFill>
                <a:srgbClr val="000000"/>
              </a:solidFill>
              <a:effectLst/>
              <a:uFillTx/>
              <a:latin typeface="Arial"/>
            </a:endParaRPr>
          </a:p>
        </p:txBody>
      </p:sp>
      <p:sp>
        <p:nvSpPr>
          <p:cNvPr id="253" name=""/>
          <p:cNvSpPr/>
          <p:nvPr/>
        </p:nvSpPr>
        <p:spPr>
          <a:xfrm>
            <a:off x="3143160" y="4316040"/>
            <a:ext cx="878040" cy="183240"/>
          </a:xfrm>
          <a:prstGeom prst="rect">
            <a:avLst/>
          </a:prstGeom>
          <a:noFill/>
          <a:ln w="0">
            <a:noFill/>
          </a:ln>
        </p:spPr>
        <p:style>
          <a:lnRef idx="0"/>
          <a:fillRef idx="0"/>
          <a:effectRef idx="0"/>
          <a:fontRef idx="minor"/>
        </p:style>
        <p:txBody>
          <a:bodyPr lIns="0" rIns="0" tIns="0" bIns="0" anchor="ctr">
            <a:spAutoFit/>
          </a:bodyPr>
          <a:p>
            <a:pPr algn="ct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3.3</a:t>
            </a:r>
            <a:endParaRPr b="0" lang="en-US" sz="1200" strike="noStrike" u="none">
              <a:solidFill>
                <a:srgbClr val="000000"/>
              </a:solidFill>
              <a:effectLst/>
              <a:uFillTx/>
              <a:latin typeface="Arial"/>
            </a:endParaRPr>
          </a:p>
        </p:txBody>
      </p:sp>
      <p:sp>
        <p:nvSpPr>
          <p:cNvPr id="254" name=""/>
          <p:cNvSpPr/>
          <p:nvPr/>
        </p:nvSpPr>
        <p:spPr>
          <a:xfrm>
            <a:off x="4911120" y="864720"/>
            <a:ext cx="593640" cy="366120"/>
          </a:xfrm>
          <a:prstGeom prst="rect">
            <a:avLst/>
          </a:prstGeom>
          <a:noFill/>
          <a:ln w="0">
            <a:noFill/>
          </a:ln>
        </p:spPr>
        <p:style>
          <a:lnRef idx="0"/>
          <a:fillRef idx="0"/>
          <a:effectRef idx="0"/>
          <a:fontRef idx="minor"/>
        </p:style>
        <p:txBody>
          <a:bodyPr wrap="none" lIns="0" rIns="0" tIns="0" bIns="0" anchor="ctr">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Security </a:t>
            </a:r>
            <a:endParaRPr b="0" lang="en-US" sz="1200" strike="noStrike" u="none">
              <a:solidFill>
                <a:srgbClr val="000000"/>
              </a:solidFill>
              <a:effectLst/>
              <a:uFillTx/>
              <a:latin typeface="Arial"/>
            </a:endParaRPr>
          </a:p>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services</a:t>
            </a:r>
            <a:endParaRPr b="0" lang="en-US" sz="1200" strike="noStrike" u="none">
              <a:solidFill>
                <a:srgbClr val="000000"/>
              </a:solidFill>
              <a:effectLst/>
              <a:uFillTx/>
              <a:latin typeface="Arial"/>
            </a:endParaRPr>
          </a:p>
        </p:txBody>
      </p:sp>
      <p:grpSp>
        <p:nvGrpSpPr>
          <p:cNvPr id="255" name=""/>
          <p:cNvGrpSpPr/>
          <p:nvPr/>
        </p:nvGrpSpPr>
        <p:grpSpPr>
          <a:xfrm>
            <a:off x="5391000" y="4764240"/>
            <a:ext cx="433440" cy="204480"/>
            <a:chOff x="5391000" y="4764240"/>
            <a:chExt cx="433440" cy="204480"/>
          </a:xfrm>
        </p:grpSpPr>
        <p:sp>
          <p:nvSpPr>
            <p:cNvPr id="256" name=""/>
            <p:cNvSpPr/>
            <p:nvPr/>
          </p:nvSpPr>
          <p:spPr>
            <a:xfrm>
              <a:off x="5521320" y="4764240"/>
              <a:ext cx="302760" cy="0"/>
            </a:xfrm>
            <a:prstGeom prst="line">
              <a:avLst/>
            </a:prstGeom>
            <a:ln w="1260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257" name=""/>
            <p:cNvSpPr/>
            <p:nvPr/>
          </p:nvSpPr>
          <p:spPr>
            <a:xfrm>
              <a:off x="5391000" y="4968720"/>
              <a:ext cx="433440" cy="0"/>
            </a:xfrm>
            <a:prstGeom prst="line">
              <a:avLst/>
            </a:prstGeom>
            <a:ln w="1260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grpSp>
      <p:sp>
        <p:nvSpPr>
          <p:cNvPr id="258" name=""/>
          <p:cNvSpPr/>
          <p:nvPr/>
        </p:nvSpPr>
        <p:spPr>
          <a:xfrm>
            <a:off x="5670720" y="4614840"/>
            <a:ext cx="145800" cy="98280"/>
          </a:xfrm>
          <a:prstGeom prst="line">
            <a:avLst/>
          </a:prstGeom>
          <a:ln w="1260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259" name=""/>
          <p:cNvSpPr/>
          <p:nvPr/>
        </p:nvSpPr>
        <p:spPr>
          <a:xfrm flipH="1" flipV="1">
            <a:off x="6381720" y="960120"/>
            <a:ext cx="131760" cy="82440"/>
          </a:xfrm>
          <a:prstGeom prst="line">
            <a:avLst/>
          </a:prstGeom>
          <a:ln w="12600">
            <a:solidFill>
              <a:srgbClr val="000000"/>
            </a:solidFill>
            <a:miter/>
          </a:ln>
        </p:spPr>
        <p:style>
          <a:lnRef idx="0"/>
          <a:fillRef idx="0"/>
          <a:effectRef idx="0"/>
          <a:fontRef idx="minor"/>
        </p:style>
        <p:txBody>
          <a:bodyPr lIns="90000" rIns="90000" tIns="35640" bIns="35640" anchor="ctr">
            <a:noAutofit/>
          </a:bodyPr>
          <a:p>
            <a:endParaRPr b="0" lang="en-US" sz="2400" strike="noStrike" u="none">
              <a:solidFill>
                <a:srgbClr val="000000"/>
              </a:solidFill>
              <a:effectLst/>
              <a:uFillTx/>
              <a:latin typeface="Arial"/>
            </a:endParaRPr>
          </a:p>
        </p:txBody>
      </p:sp>
      <p:sp>
        <p:nvSpPr>
          <p:cNvPr id="260" name=""/>
          <p:cNvSpPr/>
          <p:nvPr/>
        </p:nvSpPr>
        <p:spPr>
          <a:xfrm flipH="1">
            <a:off x="6453000" y="3679920"/>
            <a:ext cx="137880" cy="21960"/>
          </a:xfrm>
          <a:prstGeom prst="line">
            <a:avLst/>
          </a:prstGeom>
          <a:ln w="12600">
            <a:solidFill>
              <a:srgbClr val="000000"/>
            </a:solidFill>
            <a:miter/>
          </a:ln>
        </p:spPr>
        <p:style>
          <a:lnRef idx="0"/>
          <a:fillRef idx="0"/>
          <a:effectRef idx="0"/>
          <a:fontRef idx="minor"/>
        </p:style>
        <p:txBody>
          <a:bodyPr lIns="90000" rIns="90000" tIns="-24840" bIns="-24840" anchor="ctr">
            <a:noAutofit/>
          </a:bodyPr>
          <a:p>
            <a:endParaRPr b="0" lang="en-US" sz="2400" strike="noStrike" u="none">
              <a:solidFill>
                <a:srgbClr val="000000"/>
              </a:solidFill>
              <a:effectLst/>
              <a:uFillTx/>
              <a:latin typeface="Arial"/>
            </a:endParaRPr>
          </a:p>
        </p:txBody>
      </p:sp>
      <p:grpSp>
        <p:nvGrpSpPr>
          <p:cNvPr id="261" name=""/>
          <p:cNvGrpSpPr/>
          <p:nvPr/>
        </p:nvGrpSpPr>
        <p:grpSpPr>
          <a:xfrm>
            <a:off x="5732640" y="1728720"/>
            <a:ext cx="799920" cy="313920"/>
            <a:chOff x="5732640" y="1728720"/>
            <a:chExt cx="799920" cy="313920"/>
          </a:xfrm>
        </p:grpSpPr>
        <p:sp>
          <p:nvSpPr>
            <p:cNvPr id="262" name=""/>
            <p:cNvSpPr/>
            <p:nvPr/>
          </p:nvSpPr>
          <p:spPr>
            <a:xfrm flipH="1">
              <a:off x="5732640" y="1738080"/>
              <a:ext cx="799920" cy="288360"/>
            </a:xfrm>
            <a:prstGeom prst="line">
              <a:avLst/>
            </a:prstGeom>
            <a:ln w="57240">
              <a:solidFill>
                <a:srgbClr val="ffffff"/>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263" name=""/>
            <p:cNvSpPr/>
            <p:nvPr/>
          </p:nvSpPr>
          <p:spPr>
            <a:xfrm flipH="1">
              <a:off x="5770080" y="1728720"/>
              <a:ext cx="723960" cy="258480"/>
            </a:xfrm>
            <a:prstGeom prst="line">
              <a:avLst/>
            </a:prstGeom>
            <a:ln w="1260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264" name=""/>
            <p:cNvSpPr/>
            <p:nvPr/>
          </p:nvSpPr>
          <p:spPr>
            <a:xfrm flipH="1">
              <a:off x="5769000" y="1779480"/>
              <a:ext cx="728640" cy="263160"/>
            </a:xfrm>
            <a:prstGeom prst="line">
              <a:avLst/>
            </a:prstGeom>
            <a:ln w="1260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grpSp>
      <p:grpSp>
        <p:nvGrpSpPr>
          <p:cNvPr id="265" name=""/>
          <p:cNvGrpSpPr/>
          <p:nvPr/>
        </p:nvGrpSpPr>
        <p:grpSpPr>
          <a:xfrm>
            <a:off x="5732640" y="2411280"/>
            <a:ext cx="799920" cy="313920"/>
            <a:chOff x="5732640" y="2411280"/>
            <a:chExt cx="799920" cy="313920"/>
          </a:xfrm>
        </p:grpSpPr>
        <p:sp>
          <p:nvSpPr>
            <p:cNvPr id="266" name=""/>
            <p:cNvSpPr/>
            <p:nvPr/>
          </p:nvSpPr>
          <p:spPr>
            <a:xfrm flipH="1">
              <a:off x="5732640" y="2420640"/>
              <a:ext cx="799920" cy="288360"/>
            </a:xfrm>
            <a:prstGeom prst="line">
              <a:avLst/>
            </a:prstGeom>
            <a:ln w="57240">
              <a:solidFill>
                <a:srgbClr val="ffffff"/>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267" name=""/>
            <p:cNvSpPr/>
            <p:nvPr/>
          </p:nvSpPr>
          <p:spPr>
            <a:xfrm flipH="1">
              <a:off x="5770080" y="2411280"/>
              <a:ext cx="723960" cy="258480"/>
            </a:xfrm>
            <a:prstGeom prst="line">
              <a:avLst/>
            </a:prstGeom>
            <a:ln w="1260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268" name=""/>
            <p:cNvSpPr/>
            <p:nvPr/>
          </p:nvSpPr>
          <p:spPr>
            <a:xfrm flipH="1">
              <a:off x="5769000" y="2462040"/>
              <a:ext cx="728640" cy="263160"/>
            </a:xfrm>
            <a:prstGeom prst="line">
              <a:avLst/>
            </a:prstGeom>
            <a:ln w="1260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grpSp>
      <p:grpSp>
        <p:nvGrpSpPr>
          <p:cNvPr id="269" name=""/>
          <p:cNvGrpSpPr/>
          <p:nvPr/>
        </p:nvGrpSpPr>
        <p:grpSpPr>
          <a:xfrm>
            <a:off x="5732640" y="3187800"/>
            <a:ext cx="799920" cy="313920"/>
            <a:chOff x="5732640" y="3187800"/>
            <a:chExt cx="799920" cy="313920"/>
          </a:xfrm>
        </p:grpSpPr>
        <p:sp>
          <p:nvSpPr>
            <p:cNvPr id="270" name=""/>
            <p:cNvSpPr/>
            <p:nvPr/>
          </p:nvSpPr>
          <p:spPr>
            <a:xfrm flipH="1">
              <a:off x="5732640" y="3197160"/>
              <a:ext cx="799920" cy="288360"/>
            </a:xfrm>
            <a:prstGeom prst="line">
              <a:avLst/>
            </a:prstGeom>
            <a:ln w="57240">
              <a:solidFill>
                <a:srgbClr val="ffffff"/>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271" name=""/>
            <p:cNvSpPr/>
            <p:nvPr/>
          </p:nvSpPr>
          <p:spPr>
            <a:xfrm flipH="1">
              <a:off x="5770080" y="3187800"/>
              <a:ext cx="723960" cy="258480"/>
            </a:xfrm>
            <a:prstGeom prst="line">
              <a:avLst/>
            </a:prstGeom>
            <a:ln w="1260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272" name=""/>
            <p:cNvSpPr/>
            <p:nvPr/>
          </p:nvSpPr>
          <p:spPr>
            <a:xfrm flipH="1">
              <a:off x="5769000" y="3238560"/>
              <a:ext cx="728640" cy="263160"/>
            </a:xfrm>
            <a:prstGeom prst="line">
              <a:avLst/>
            </a:prstGeom>
            <a:ln w="1260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grpSp>
      <p:grpSp>
        <p:nvGrpSpPr>
          <p:cNvPr id="273" name=""/>
          <p:cNvGrpSpPr/>
          <p:nvPr/>
        </p:nvGrpSpPr>
        <p:grpSpPr>
          <a:xfrm>
            <a:off x="5732640" y="5376960"/>
            <a:ext cx="799920" cy="313920"/>
            <a:chOff x="5732640" y="5376960"/>
            <a:chExt cx="799920" cy="313920"/>
          </a:xfrm>
        </p:grpSpPr>
        <p:sp>
          <p:nvSpPr>
            <p:cNvPr id="274" name=""/>
            <p:cNvSpPr/>
            <p:nvPr/>
          </p:nvSpPr>
          <p:spPr>
            <a:xfrm flipH="1">
              <a:off x="5732640" y="5386320"/>
              <a:ext cx="799920" cy="288360"/>
            </a:xfrm>
            <a:prstGeom prst="line">
              <a:avLst/>
            </a:prstGeom>
            <a:ln w="57240">
              <a:solidFill>
                <a:srgbClr val="ffffff"/>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275" name=""/>
            <p:cNvSpPr/>
            <p:nvPr/>
          </p:nvSpPr>
          <p:spPr>
            <a:xfrm flipH="1">
              <a:off x="5770080" y="5376960"/>
              <a:ext cx="723960" cy="258480"/>
            </a:xfrm>
            <a:prstGeom prst="line">
              <a:avLst/>
            </a:prstGeom>
            <a:ln w="1260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276" name=""/>
            <p:cNvSpPr/>
            <p:nvPr/>
          </p:nvSpPr>
          <p:spPr>
            <a:xfrm flipH="1">
              <a:off x="5769000" y="5427720"/>
              <a:ext cx="728640" cy="263160"/>
            </a:xfrm>
            <a:prstGeom prst="line">
              <a:avLst/>
            </a:prstGeom>
            <a:ln w="1260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grpSp>
      <p:sp>
        <p:nvSpPr>
          <p:cNvPr id="3" name="PlaceHolder 2"/>
          <p:cNvSpPr>
            <a:spLocks noGrp="1"/>
          </p:cNvSpPr>
          <p:nvPr>
            <p:ph type="sldNum" idx="2"/>
          </p:nvPr>
        </p:nvSpPr>
        <p:spPr/>
        <p:txBody>
          <a:bodyPr/>
          <a:p>
            <a:fld id="{532153FB-8033-4DA6-A53A-9C35883CC2D2}" type="slidenum">
              <a:t>8</a:t>
            </a:fld>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77" name="PlaceHolder 1"/>
          <p:cNvSpPr>
            <a:spLocks noGrp="1"/>
          </p:cNvSpPr>
          <p:nvPr>
            <p:ph type="title"/>
          </p:nvPr>
        </p:nvSpPr>
        <p:spPr>
          <a:xfrm>
            <a:off x="139320" y="227160"/>
            <a:ext cx="8591400" cy="289800"/>
          </a:xfrm>
          <a:prstGeom prst="rect">
            <a:avLst/>
          </a:prstGeom>
          <a:noFill/>
          <a:ln w="0">
            <a:noFill/>
          </a:ln>
        </p:spPr>
        <p:txBody>
          <a:bodyPr lIns="0" rIns="0" tIns="0" bIns="0" anchor="t">
            <a:spAutoFit/>
          </a:bodyPr>
          <a:p>
            <a:pPr indent="0">
              <a:buNone/>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900" strike="noStrike" u="none">
                <a:solidFill>
                  <a:srgbClr val="000000"/>
                </a:solidFill>
                <a:effectLst/>
                <a:uFillTx/>
                <a:latin typeface="Arial"/>
              </a:rPr>
              <a:t>KEY BUYING CRITERIA FOR ENTERPRISE DATA CUSTOMERS</a:t>
            </a:r>
            <a:endParaRPr b="1" lang="en-US" sz="1900" strike="noStrike" u="none">
              <a:solidFill>
                <a:srgbClr val="000000"/>
              </a:solidFill>
              <a:effectLst/>
              <a:uFillTx/>
              <a:latin typeface="Arial"/>
            </a:endParaRPr>
          </a:p>
        </p:txBody>
      </p:sp>
      <p:sp>
        <p:nvSpPr>
          <p:cNvPr id="278" name=""/>
          <p:cNvSpPr/>
          <p:nvPr/>
        </p:nvSpPr>
        <p:spPr>
          <a:xfrm>
            <a:off x="2276640" y="1042920"/>
            <a:ext cx="6454440" cy="5478840"/>
          </a:xfrm>
          <a:prstGeom prst="rect">
            <a:avLst/>
          </a:prstGeom>
          <a:noFill/>
          <a:ln w="0">
            <a:noFill/>
          </a:ln>
        </p:spPr>
        <p:style>
          <a:lnRef idx="0"/>
          <a:fillRef idx="0"/>
          <a:effectRef idx="0"/>
          <a:fontRef idx="minor"/>
        </p:style>
        <p:txBody>
          <a:bodyPr lIns="0" rIns="0" tIns="0" bIns="0" anchor="t">
            <a:spAutoFit/>
          </a:bodyPr>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600" strike="noStrike" u="none">
                <a:solidFill>
                  <a:srgbClr val="000000"/>
                </a:solidFill>
                <a:effectLst/>
                <a:uFillTx/>
                <a:latin typeface="Arial"/>
              </a:rPr>
              <a:t>Definition</a:t>
            </a:r>
            <a:endParaRPr b="0" lang="en-US" sz="1600" strike="noStrike" u="none">
              <a:solidFill>
                <a:srgbClr val="000000"/>
              </a:solidFill>
              <a:effectLst/>
              <a:uFillTx/>
              <a:latin typeface="Arial"/>
            </a:endParaRPr>
          </a:p>
          <a:p>
            <a:pP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600" strike="noStrike" u="none">
              <a:solidFill>
                <a:srgbClr val="000000"/>
              </a:solidFill>
              <a:effectLst/>
              <a:uFillTx/>
              <a:latin typeface="Arial"/>
            </a:endParaRPr>
          </a:p>
          <a:p>
            <a:pPr lvl="1" marL="144360" indent="-14292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Breadth and depth of product offering</a:t>
            </a:r>
            <a:endParaRPr b="0" lang="en-US" sz="1600" strike="noStrike" u="none">
              <a:solidFill>
                <a:srgbClr val="000000"/>
              </a:solidFill>
              <a:effectLst/>
              <a:uFillTx/>
              <a:latin typeface="Arial"/>
            </a:endParaRPr>
          </a:p>
          <a:p>
            <a:pPr lvl="1" marL="144360" indent="-14292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Breadth and depth of network coverage (e.g., quality and quantity of connections and traffic)</a:t>
            </a:r>
            <a:endParaRPr b="0" lang="en-US" sz="1600" strike="noStrike" u="none">
              <a:solidFill>
                <a:srgbClr val="000000"/>
              </a:solidFill>
              <a:effectLst/>
              <a:uFillTx/>
              <a:latin typeface="Arial"/>
            </a:endParaRPr>
          </a:p>
          <a:p>
            <a:pPr lvl="2" marL="295200" indent="-149040">
              <a:buClr>
                <a:srgbClr val="000000"/>
              </a:buClr>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North America</a:t>
            </a:r>
            <a:endParaRPr b="0" lang="en-US" sz="1600" strike="noStrike" u="none">
              <a:solidFill>
                <a:srgbClr val="000000"/>
              </a:solidFill>
              <a:effectLst/>
              <a:uFillTx/>
              <a:latin typeface="Arial"/>
            </a:endParaRPr>
          </a:p>
          <a:p>
            <a:pPr lvl="2" marL="295200" indent="-149040">
              <a:buClr>
                <a:srgbClr val="000000"/>
              </a:buClr>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Globally</a:t>
            </a:r>
            <a:endParaRPr b="0" lang="en-US" sz="1600" strike="noStrike" u="none">
              <a:solidFill>
                <a:srgbClr val="000000"/>
              </a:solidFill>
              <a:effectLst/>
              <a:uFillTx/>
              <a:latin typeface="Arial"/>
            </a:endParaRPr>
          </a:p>
          <a:p>
            <a:pPr lvl="1" marL="144360" indent="-14292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Provisioning and other delivery capabilities, including fault notification/repair, directly related to initiating and maintaining service</a:t>
            </a:r>
            <a:endParaRPr b="0" lang="en-US" sz="1600" strike="noStrike" u="none">
              <a:solidFill>
                <a:srgbClr val="000000"/>
              </a:solidFill>
              <a:effectLst/>
              <a:uFillTx/>
              <a:latin typeface="Arial"/>
            </a:endParaRPr>
          </a:p>
          <a:p>
            <a:pPr lvl="1" marL="144360" indent="-14292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Sales support capabilities (e.g., engineering)</a:t>
            </a:r>
            <a:endParaRPr b="0" lang="en-US" sz="1600" strike="noStrike" u="none">
              <a:solidFill>
                <a:srgbClr val="000000"/>
              </a:solidFill>
              <a:effectLst/>
              <a:uFillTx/>
              <a:latin typeface="Arial"/>
            </a:endParaRPr>
          </a:p>
          <a:p>
            <a:pPr lvl="1" marL="144360" indent="-14292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600" strike="noStrike" u="none">
              <a:solidFill>
                <a:srgbClr val="000000"/>
              </a:solidFill>
              <a:effectLst/>
              <a:uFillTx/>
              <a:latin typeface="Arial"/>
            </a:endParaRPr>
          </a:p>
          <a:p>
            <a:pPr lvl="1" marL="144360" indent="-14292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Standard or negotiated specifications for service quality</a:t>
            </a:r>
            <a:endParaRPr b="0" lang="en-US" sz="1600" strike="noStrike" u="none">
              <a:solidFill>
                <a:srgbClr val="000000"/>
              </a:solidFill>
              <a:effectLst/>
              <a:uFillTx/>
              <a:latin typeface="Arial"/>
            </a:endParaRPr>
          </a:p>
          <a:p>
            <a:pPr lvl="1" marL="144360" indent="-14292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Generally measurable statistics to determine compliance</a:t>
            </a:r>
            <a:endParaRPr b="0" lang="en-US" sz="1600" strike="noStrike" u="none">
              <a:solidFill>
                <a:srgbClr val="000000"/>
              </a:solidFill>
              <a:effectLst/>
              <a:uFillTx/>
              <a:latin typeface="Arial"/>
            </a:endParaRPr>
          </a:p>
          <a:p>
            <a:pPr lvl="1" marL="144360" indent="-14292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Example metrics include latency, network availability, lost packets, provisioning time</a:t>
            </a:r>
            <a:endParaRPr b="0" lang="en-US" sz="1600" strike="noStrike" u="none">
              <a:solidFill>
                <a:srgbClr val="000000"/>
              </a:solidFill>
              <a:effectLst/>
              <a:uFillTx/>
              <a:latin typeface="Arial"/>
            </a:endParaRPr>
          </a:p>
          <a:p>
            <a:pPr lvl="1" marL="144360" indent="-14292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600" strike="noStrike" u="none">
              <a:solidFill>
                <a:srgbClr val="000000"/>
              </a:solidFill>
              <a:effectLst/>
              <a:uFillTx/>
              <a:latin typeface="Arial"/>
            </a:endParaRPr>
          </a:p>
          <a:p>
            <a:pPr lvl="1" marL="144360" indent="-14292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Price per service/volume</a:t>
            </a:r>
            <a:endParaRPr b="0" lang="en-US" sz="1600" strike="noStrike" u="none">
              <a:solidFill>
                <a:srgbClr val="000000"/>
              </a:solidFill>
              <a:effectLst/>
              <a:uFillTx/>
              <a:latin typeface="Arial"/>
            </a:endParaRPr>
          </a:p>
          <a:p>
            <a:pPr lvl="1" marL="144360" indent="-14292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Beyond pure price, contract/service flexibility is also a consideration</a:t>
            </a:r>
            <a:endParaRPr b="0" lang="en-US" sz="1600" strike="noStrike" u="none">
              <a:solidFill>
                <a:srgbClr val="000000"/>
              </a:solidFill>
              <a:effectLst/>
              <a:uFillTx/>
              <a:latin typeface="Arial"/>
            </a:endParaRPr>
          </a:p>
          <a:p>
            <a:pPr lvl="1" marL="144360" indent="-14292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600" strike="noStrike" u="none">
              <a:solidFill>
                <a:srgbClr val="000000"/>
              </a:solidFill>
              <a:effectLst/>
              <a:uFillTx/>
              <a:latin typeface="Arial"/>
            </a:endParaRPr>
          </a:p>
          <a:p>
            <a:pPr lvl="1" marL="144360" indent="-14292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600" strike="noStrike" u="none">
              <a:solidFill>
                <a:srgbClr val="000000"/>
              </a:solidFill>
              <a:effectLst/>
              <a:uFillTx/>
              <a:latin typeface="Arial"/>
            </a:endParaRPr>
          </a:p>
          <a:p>
            <a:pPr lvl="1" marL="144360" indent="-14292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Brand recognition</a:t>
            </a:r>
            <a:endParaRPr b="0" lang="en-US" sz="1600" strike="noStrike" u="none">
              <a:solidFill>
                <a:srgbClr val="000000"/>
              </a:solidFill>
              <a:effectLst/>
              <a:uFillTx/>
              <a:latin typeface="Arial"/>
            </a:endParaRPr>
          </a:p>
          <a:p>
            <a:pPr lvl="1" marL="144360" indent="-14292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Proven track record</a:t>
            </a:r>
            <a:endParaRPr b="0" lang="en-US" sz="1600" strike="noStrike" u="none">
              <a:solidFill>
                <a:srgbClr val="000000"/>
              </a:solidFill>
              <a:effectLst/>
              <a:uFillTx/>
              <a:latin typeface="Arial"/>
            </a:endParaRPr>
          </a:p>
        </p:txBody>
      </p:sp>
      <p:sp>
        <p:nvSpPr>
          <p:cNvPr id="279" name=""/>
          <p:cNvSpPr/>
          <p:nvPr/>
        </p:nvSpPr>
        <p:spPr>
          <a:xfrm>
            <a:off x="136440" y="1562040"/>
            <a:ext cx="1882800" cy="762120"/>
          </a:xfrm>
          <a:prstGeom prst="ellipse">
            <a:avLst/>
          </a:prstGeom>
          <a:solidFill>
            <a:srgbClr val="ffffff"/>
          </a:solidFill>
          <a:ln w="12600">
            <a:solidFill>
              <a:srgbClr val="000000"/>
            </a:solidFill>
            <a:miter/>
          </a:ln>
          <a:effectLst>
            <a:outerShdw dist="17819" dir="2700000" blurRad="0" rotWithShape="0">
              <a:srgbClr val="000000"/>
            </a:outerShdw>
          </a:effectLst>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Product and </a:t>
            </a:r>
            <a:endParaRPr b="0" lang="en-US" sz="1600" strike="noStrike" u="none">
              <a:solidFill>
                <a:srgbClr val="000000"/>
              </a:solidFill>
              <a:effectLst/>
              <a:uFillTx/>
              <a:latin typeface="Arial"/>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Network</a:t>
            </a:r>
            <a:endParaRPr b="0" lang="en-US" sz="1600" strike="noStrike" u="none">
              <a:solidFill>
                <a:srgbClr val="000000"/>
              </a:solidFill>
              <a:effectLst/>
              <a:uFillTx/>
              <a:latin typeface="Arial"/>
            </a:endParaRPr>
          </a:p>
        </p:txBody>
      </p:sp>
      <p:sp>
        <p:nvSpPr>
          <p:cNvPr id="280" name=""/>
          <p:cNvSpPr/>
          <p:nvPr/>
        </p:nvSpPr>
        <p:spPr>
          <a:xfrm>
            <a:off x="136440" y="3668760"/>
            <a:ext cx="1882800" cy="762120"/>
          </a:xfrm>
          <a:prstGeom prst="ellipse">
            <a:avLst/>
          </a:prstGeom>
          <a:solidFill>
            <a:srgbClr val="ffffff"/>
          </a:solidFill>
          <a:ln w="12600">
            <a:solidFill>
              <a:srgbClr val="000000"/>
            </a:solidFill>
            <a:miter/>
          </a:ln>
          <a:effectLst>
            <a:outerShdw dist="17819" dir="2700000" blurRad="0" rotWithShape="0">
              <a:srgbClr val="000000"/>
            </a:outerShdw>
          </a:effectLst>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SLA</a:t>
            </a:r>
            <a:endParaRPr b="0" lang="en-US" sz="1600" strike="noStrike" u="none">
              <a:solidFill>
                <a:srgbClr val="000000"/>
              </a:solidFill>
              <a:effectLst/>
              <a:uFillTx/>
              <a:latin typeface="Arial"/>
            </a:endParaRPr>
          </a:p>
        </p:txBody>
      </p:sp>
      <p:sp>
        <p:nvSpPr>
          <p:cNvPr id="281" name=""/>
          <p:cNvSpPr/>
          <p:nvPr/>
        </p:nvSpPr>
        <p:spPr>
          <a:xfrm>
            <a:off x="136440" y="4805280"/>
            <a:ext cx="1882800" cy="762120"/>
          </a:xfrm>
          <a:prstGeom prst="ellipse">
            <a:avLst/>
          </a:prstGeom>
          <a:solidFill>
            <a:srgbClr val="ffffff"/>
          </a:solidFill>
          <a:ln w="12600">
            <a:solidFill>
              <a:srgbClr val="000000"/>
            </a:solidFill>
            <a:miter/>
          </a:ln>
          <a:effectLst>
            <a:outerShdw dist="17819" dir="2700000" blurRad="0" rotWithShape="0">
              <a:srgbClr val="000000"/>
            </a:outerShdw>
          </a:effectLst>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Price</a:t>
            </a:r>
            <a:endParaRPr b="0" lang="en-US" sz="1600" strike="noStrike" u="none">
              <a:solidFill>
                <a:srgbClr val="000000"/>
              </a:solidFill>
              <a:effectLst/>
              <a:uFillTx/>
              <a:latin typeface="Arial"/>
            </a:endParaRPr>
          </a:p>
        </p:txBody>
      </p:sp>
      <p:sp>
        <p:nvSpPr>
          <p:cNvPr id="282" name=""/>
          <p:cNvSpPr/>
          <p:nvPr/>
        </p:nvSpPr>
        <p:spPr>
          <a:xfrm>
            <a:off x="2286000" y="1308240"/>
            <a:ext cx="6442200" cy="0"/>
          </a:xfrm>
          <a:prstGeom prst="line">
            <a:avLst/>
          </a:prstGeom>
          <a:ln w="1260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283" name=""/>
          <p:cNvSpPr/>
          <p:nvPr/>
        </p:nvSpPr>
        <p:spPr>
          <a:xfrm>
            <a:off x="136440" y="5765760"/>
            <a:ext cx="1882800" cy="762120"/>
          </a:xfrm>
          <a:prstGeom prst="ellipse">
            <a:avLst/>
          </a:prstGeom>
          <a:solidFill>
            <a:srgbClr val="ffffff"/>
          </a:solidFill>
          <a:ln w="12600">
            <a:solidFill>
              <a:srgbClr val="000000"/>
            </a:solidFill>
            <a:miter/>
          </a:ln>
          <a:effectLst>
            <a:outerShdw dist="17819" dir="2700000" blurRad="0" rotWithShape="0">
              <a:srgbClr val="000000"/>
            </a:outerShdw>
          </a:effectLst>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Reputation</a:t>
            </a:r>
            <a:endParaRPr b="0" lang="en-US" sz="1600" strike="noStrike" u="none">
              <a:solidFill>
                <a:srgbClr val="000000"/>
              </a:solidFill>
              <a:effectLst/>
              <a:uFillTx/>
              <a:latin typeface="Arial"/>
            </a:endParaRPr>
          </a:p>
        </p:txBody>
      </p:sp>
      <p:sp>
        <p:nvSpPr>
          <p:cNvPr id="3" name="PlaceHolder 2"/>
          <p:cNvSpPr>
            <a:spLocks noGrp="1"/>
          </p:cNvSpPr>
          <p:nvPr>
            <p:ph type="sldNum" idx="2"/>
          </p:nvPr>
        </p:nvSpPr>
        <p:spPr/>
        <p:txBody>
          <a:bodyPr/>
          <a:p>
            <a:fld id="{164C5AB4-1233-4F16-9747-7E9EA42A5071}" type="slidenum">
              <a:t>9</a:t>
            </a:fld>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Office Them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3390</TotalTime>
  <Application>LibreOffice/25.2.7.0.0$Linux_X86_64 LibreOffice_project/c3912edc4c615b55f2051310c417e592ac3ce905</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2000-11-28T20:19:46Z</dcterms:created>
  <dc:creator>Pat Schwartz_x0012_ﾋれത்㢠〿_x0002_</dc:creator>
  <dc:description>US version</dc:description>
  <cp:keywords>V5</cp:keywords>
  <dc:language>en-US</dc:language>
  <cp:lastModifiedBy>paula_austin</cp:lastModifiedBy>
  <cp:lastPrinted>2000-12-04T15:49:55Z</cp:lastPrinted>
  <dcterms:modified xsi:type="dcterms:W3CDTF">2000-12-19T19:37:31Z</dcterms:modified>
  <cp:revision>327</cp:revision>
  <dc:subject/>
  <dc:title>Title (Initial Cap All)</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DocID">
    <vt:lpwstr>enx116/01204 enx116.ppt</vt:lpwstr>
  </property>
  <property fmtid="{D5CDD505-2E9C-101B-9397-08002B2CF9AE}" pid="3" name="DocIDPosition">
    <vt:r8>0</vt:r8>
  </property>
  <property fmtid="{D5CDD505-2E9C-101B-9397-08002B2CF9AE}" pid="4" name="DocIDinSlide">
    <vt:bool>1</vt:bool>
  </property>
  <property fmtid="{D5CDD505-2E9C-101B-9397-08002B2CF9AE}" pid="5" name="DocIDinTitle">
    <vt:bool>1</vt:bool>
  </property>
  <property fmtid="{D5CDD505-2E9C-101B-9397-08002B2CF9AE}" pid="6" name="McKPaperSize">
    <vt:lpwstr>US</vt:lpwstr>
  </property>
  <property fmtid="{D5CDD505-2E9C-101B-9397-08002B2CF9AE}" pid="7" name="NotesPageLayout">
    <vt:lpwstr>Lower</vt:lpwstr>
  </property>
  <property fmtid="{D5CDD505-2E9C-101B-9397-08002B2CF9AE}" pid="8" name="Universal Objects">
    <vt:bool>1</vt:bool>
  </property>
</Properties>
</file>