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29.png" ContentType="image/png"/>
  <Override PartName="/ppt/media/image7.png" ContentType="image/png"/>
  <Override PartName="/ppt/media/image16.png" ContentType="image/png"/>
  <Override PartName="/ppt/media/image11.png" ContentType="image/png"/>
  <Override PartName="/ppt/media/image2.png" ContentType="image/png"/>
  <Override PartName="/ppt/media/image17.png" ContentType="image/png"/>
  <Override PartName="/ppt/media/image8.png" ContentType="image/png"/>
  <Override PartName="/ppt/media/image3.png" ContentType="image/png"/>
  <Override PartName="/ppt/media/image12.png" ContentType="image/png"/>
  <Override PartName="/ppt/media/image18.png" ContentType="image/png"/>
  <Override PartName="/ppt/media/image20.png" ContentType="image/png"/>
  <Override PartName="/ppt/media/image9.png" ContentType="image/png"/>
  <Override PartName="/ppt/media/image4.png" ContentType="image/png"/>
  <Override PartName="/ppt/media/image13.png" ContentType="image/png"/>
  <Override PartName="/ppt/media/image30.png" ContentType="image/png"/>
  <Override PartName="/ppt/media/image28.png" ContentType="image/png"/>
  <Override PartName="/ppt/media/image10.png" ContentType="image/png"/>
  <Override PartName="/ppt/media/image1.png" ContentType="image/png"/>
  <Override PartName="/ppt/media/image6.png" ContentType="image/png"/>
  <Override PartName="/ppt/media/image15.png" ContentType="image/png"/>
  <Override PartName="/ppt/media/image5.png" ContentType="image/png"/>
  <Override PartName="/ppt/media/image14.png" ContentType="image/png"/>
  <Override PartName="/ppt/media/image19.png" ContentType="image/png"/>
  <Override PartName="/ppt/media/image21.png" ContentType="image/png"/>
  <Override PartName="/ppt/media/image22.png" ContentType="image/png"/>
  <Override PartName="/ppt/media/image23.png" ContentType="image/png"/>
  <Override PartName="/ppt/media/image24.png" ContentType="image/png"/>
  <Override PartName="/ppt/media/image25.png" ContentType="image/png"/>
  <Override PartName="/ppt/media/image26.png" ContentType="image/png"/>
  <Override PartName="/ppt/media/image27.png" ContentType="image/png"/>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embeddings/oleObject4.bin" ContentType="application/vnd.openxmlformats-officedocument.oleObject"/>
  <Override PartName="/ppt/embeddings/oleObject5.bin" ContentType="application/vnd.openxmlformats-officedocument.oleObject"/>
  <Override PartName="/ppt/embeddings/oleObject6.bin" ContentType="application/vnd.openxmlformats-officedocument.oleObjec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_rels/slide2.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10.xml" ContentType="application/vnd.openxmlformats-officedocument.presentationml.notesSlide+xml"/>
  <Override PartName="/ppt/notesSlides/_rels/notesSlide17.xml.rels" ContentType="application/vnd.openxmlformats-package.relationships+xml"/>
  <Override PartName="/ppt/notesSlides/_rels/notesSlide16.xml.rels" ContentType="application/vnd.openxmlformats-package.relationships+xml"/>
  <Override PartName="/ppt/notesSlides/_rels/notesSlide15.xml.rels" ContentType="application/vnd.openxmlformats-package.relationships+xml"/>
  <Override PartName="/ppt/notesSlides/_rels/notesSlide8.xml.rels" ContentType="application/vnd.openxmlformats-package.relationships+xml"/>
  <Override PartName="/ppt/notesSlides/_rels/notesSlide14.xml.rels" ContentType="application/vnd.openxmlformats-package.relationships+xml"/>
  <Override PartName="/ppt/notesSlides/_rels/notesSlide7.xml.rels" ContentType="application/vnd.openxmlformats-package.relationships+xml"/>
  <Override PartName="/ppt/notesSlides/_rels/notesSlide11.xml.rels" ContentType="application/vnd.openxmlformats-package.relationships+xml"/>
  <Override PartName="/ppt/notesSlides/_rels/notesSlide10.xml.rels" ContentType="application/vnd.openxmlformats-package.relationships+xml"/>
  <Override PartName="/ppt/notesSlides/_rels/notesSlide6.xml.rels" ContentType="application/vnd.openxmlformats-package.relationships+xml"/>
  <Override PartName="/ppt/notesSlides/_rels/notesSlide5.xml.rels" ContentType="application/vnd.openxmlformats-package.relationships+xml"/>
  <Override PartName="/ppt/notesSlides/notesSlide11.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Lst>
  <p:sldSz cx="10058400" cy="7772400"/>
  <p:notesSz cx="6983413"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5" name=""/>
          <p:cNvSpPr/>
          <p:nvPr/>
        </p:nvSpPr>
        <p:spPr>
          <a:xfrm>
            <a:off x="0" y="0"/>
            <a:ext cx="6984000" cy="92808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Arial"/>
            </a:endParaRPr>
          </a:p>
        </p:txBody>
      </p:sp>
      <p:sp>
        <p:nvSpPr>
          <p:cNvPr id="36" name="PlaceHolder 1"/>
          <p:cNvSpPr>
            <a:spLocks noGrp="1"/>
          </p:cNvSpPr>
          <p:nvPr>
            <p:ph type="hdr"/>
          </p:nvPr>
        </p:nvSpPr>
        <p:spPr>
          <a:xfrm>
            <a:off x="-360" y="0"/>
            <a:ext cx="3027240" cy="463680"/>
          </a:xfrm>
          <a:prstGeom prst="rect">
            <a:avLst/>
          </a:prstGeom>
          <a:noFill/>
          <a:ln w="0">
            <a:noFill/>
          </a:ln>
        </p:spPr>
        <p:txBody>
          <a:bodyPr lIns="93960" rIns="93960" tIns="46800" bIns="46800" anchor="t">
            <a:noAutofit/>
          </a:bodyPr>
          <a:p>
            <a:pPr marL="216000" indent="0">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37" name="PlaceHolder 2"/>
          <p:cNvSpPr>
            <a:spLocks noGrp="1"/>
          </p:cNvSpPr>
          <p:nvPr>
            <p:ph type="sldImg"/>
          </p:nvPr>
        </p:nvSpPr>
        <p:spPr>
          <a:xfrm>
            <a:off x="1239840" y="691920"/>
            <a:ext cx="4511520" cy="3484440"/>
          </a:xfrm>
          <a:prstGeom prst="rect">
            <a:avLst/>
          </a:prstGeom>
          <a:solidFill>
            <a:srgbClr val="ffffff"/>
          </a:solidFill>
          <a:ln w="9360">
            <a:solidFill>
              <a:srgbClr val="000000"/>
            </a:solidFill>
            <a:miter/>
          </a:ln>
        </p:spPr>
        <p:txBody>
          <a:bodyPr lIns="90000" rIns="90000" tIns="46800" bIns="46800" anchor="ctr">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move the slide</a:t>
            </a:r>
            <a:endParaRPr b="0" lang="en-US" sz="2400" strike="noStrike" u="none">
              <a:solidFill>
                <a:srgbClr val="000000"/>
              </a:solidFill>
              <a:effectLst/>
              <a:uFillTx/>
              <a:latin typeface="Palatino"/>
            </a:endParaRPr>
          </a:p>
        </p:txBody>
      </p:sp>
      <p:sp>
        <p:nvSpPr>
          <p:cNvPr id="38" name="PlaceHolder 3"/>
          <p:cNvSpPr>
            <a:spLocks noGrp="1"/>
          </p:cNvSpPr>
          <p:nvPr>
            <p:ph type="body"/>
          </p:nvPr>
        </p:nvSpPr>
        <p:spPr>
          <a:xfrm>
            <a:off x="931680" y="4411440"/>
            <a:ext cx="5121000" cy="8413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100" strike="noStrike" u="none">
                <a:solidFill>
                  <a:srgbClr val="000000"/>
                </a:solidFill>
                <a:effectLst/>
                <a:uFillTx/>
                <a:latin typeface="Palatino"/>
              </a:rPr>
              <a:t>Click to edit the notes format</a:t>
            </a:r>
            <a:endParaRPr b="0" lang="en-US" sz="1100" strike="noStrike" u="none">
              <a:solidFill>
                <a:srgbClr val="000000"/>
              </a:solidFill>
              <a:effectLst/>
              <a:uFillTx/>
              <a:latin typeface="Palatino"/>
            </a:endParaRPr>
          </a:p>
        </p:txBody>
      </p:sp>
      <p:sp>
        <p:nvSpPr>
          <p:cNvPr id="39" name="PlaceHolder 4"/>
          <p:cNvSpPr>
            <a:spLocks noGrp="1"/>
          </p:cNvSpPr>
          <p:nvPr>
            <p:ph type="ftr" idx="4"/>
          </p:nvPr>
        </p:nvSpPr>
        <p:spPr>
          <a:xfrm>
            <a:off x="3493800" y="204840"/>
            <a:ext cx="3025800" cy="277920"/>
          </a:xfrm>
          <a:prstGeom prst="rect">
            <a:avLst/>
          </a:prstGeom>
          <a:noFill/>
          <a:ln w="0">
            <a:noFill/>
          </a:ln>
        </p:spPr>
        <p:txBody>
          <a:bodyPr lIns="93960" rIns="93960" tIns="46800" bIns="46800" anchor="b">
            <a:noAutofit/>
          </a:bodyPr>
          <a:lstStyle>
            <a:lvl1pPr marL="216000"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lang="en-US" sz="1200" strike="noStrike" u="none">
                <a:solidFill>
                  <a:srgbClr val="000000"/>
                </a:solidFill>
                <a:effectLst/>
                <a:uFillTx/>
                <a:latin typeface="Times New Roman"/>
              </a:defRPr>
            </a:lvl1pPr>
          </a:lstStyle>
          <a:p>
            <a:pPr marL="216000"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40" name="PlaceHolder 5"/>
          <p:cNvSpPr>
            <a:spLocks noGrp="1"/>
          </p:cNvSpPr>
          <p:nvPr>
            <p:ph type="sldNum" idx="5"/>
          </p:nvPr>
        </p:nvSpPr>
        <p:spPr>
          <a:xfrm>
            <a:off x="3957480" y="8818560"/>
            <a:ext cx="3027600" cy="463680"/>
          </a:xfrm>
          <a:prstGeom prst="rect">
            <a:avLst/>
          </a:prstGeom>
          <a:noFill/>
          <a:ln w="0">
            <a:noFill/>
          </a:ln>
        </p:spPr>
        <p:txBody>
          <a:bodyPr lIns="93960" rIns="93960" tIns="46800" bIns="46800" anchor="b">
            <a:noAutofit/>
          </a:bodyPr>
          <a:lstStyle>
            <a:lvl1pPr marL="216000"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defRPr b="0" lang="en-US" sz="1200" strike="noStrike" u="none">
                <a:solidFill>
                  <a:srgbClr val="000000"/>
                </a:solidFill>
                <a:effectLst/>
                <a:uFillTx/>
                <a:latin typeface="Times New Roman"/>
              </a:defRPr>
            </a:lvl1pPr>
          </a:lstStyle>
          <a:p>
            <a:pPr marL="216000" indent="0" algn="r">
              <a:buNone/>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24C122FA-CA3F-4DFB-AAFF-5E9BD2CEA701}"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
</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
</Relationships>
</file>

<file path=ppt/notesSlides/_rels/notesSlide14.xml.rels><?xml version="1.0" encoding="UTF-8"?>
<Relationships xmlns="http://schemas.openxmlformats.org/package/2006/relationships"><Relationship Id="rId1" Type="http://schemas.openxmlformats.org/officeDocument/2006/relationships/slide" Target="../slides/slide14.xml"/><Relationship Id="rId2" Type="http://schemas.openxmlformats.org/officeDocument/2006/relationships/notesMaster" Target="../notesMasters/notesMaster1.xml"/>
</Relationships>
</file>

<file path=ppt/notesSlides/_rels/notesSlide15.xml.rels><?xml version="1.0" encoding="UTF-8"?>
<Relationships xmlns="http://schemas.openxmlformats.org/package/2006/relationships"><Relationship Id="rId1" Type="http://schemas.openxmlformats.org/officeDocument/2006/relationships/slide" Target="../slides/slide15.xml"/><Relationship Id="rId2" Type="http://schemas.openxmlformats.org/officeDocument/2006/relationships/notesMaster" Target="../notesMasters/notesMaster1.xml"/>
</Relationships>
</file>

<file path=ppt/notesSlides/_rels/notesSlide16.xml.rels><?xml version="1.0" encoding="UTF-8"?>
<Relationships xmlns="http://schemas.openxmlformats.org/package/2006/relationships"><Relationship Id="rId1" Type="http://schemas.openxmlformats.org/officeDocument/2006/relationships/slide" Target="../slides/slide16.xml"/><Relationship Id="rId2" Type="http://schemas.openxmlformats.org/officeDocument/2006/relationships/notesMaster" Target="../notesMasters/notesMaster1.xml"/>
</Relationships>
</file>

<file path=ppt/notesSlides/_rels/notesSlide17.xml.rels><?xml version="1.0" encoding="UTF-8"?>
<Relationships xmlns="http://schemas.openxmlformats.org/package/2006/relationships"><Relationship Id="rId1" Type="http://schemas.openxmlformats.org/officeDocument/2006/relationships/slide" Target="../slides/slide17.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
</Relationships>
</file>

<file path=ppt/notesSlides/notesSlide10.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4"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8AB233D9-1E31-466C-AFE3-7423730CE22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65"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66"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67" name="PlaceHolder 1"/>
          <p:cNvSpPr>
            <a:spLocks noGrp="1"/>
          </p:cNvSpPr>
          <p:nvPr>
            <p:ph type="sldImg"/>
          </p:nvPr>
        </p:nvSpPr>
        <p:spPr>
          <a:xfrm>
            <a:off x="947880" y="493560"/>
            <a:ext cx="5097240" cy="3938760"/>
          </a:xfrm>
          <a:prstGeom prst="rect">
            <a:avLst/>
          </a:prstGeom>
          <a:ln w="0">
            <a:noFill/>
          </a:ln>
        </p:spPr>
      </p:sp>
      <p:sp>
        <p:nvSpPr>
          <p:cNvPr id="768" name="PlaceHolder 2"/>
          <p:cNvSpPr>
            <a:spLocks noGrp="1"/>
          </p:cNvSpPr>
          <p:nvPr>
            <p:ph type="body"/>
          </p:nvPr>
        </p:nvSpPr>
        <p:spPr>
          <a:xfrm>
            <a:off x="929880" y="4433400"/>
            <a:ext cx="5124600" cy="41245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9"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275DBD19-0D46-43CF-9C40-93F4B75BD0D6}"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70"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71"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72" name="PlaceHolder 1"/>
          <p:cNvSpPr>
            <a:spLocks noGrp="1"/>
          </p:cNvSpPr>
          <p:nvPr>
            <p:ph type="sldImg"/>
          </p:nvPr>
        </p:nvSpPr>
        <p:spPr>
          <a:xfrm>
            <a:off x="947880" y="493560"/>
            <a:ext cx="5097240" cy="3938760"/>
          </a:xfrm>
          <a:prstGeom prst="rect">
            <a:avLst/>
          </a:prstGeom>
          <a:ln w="0">
            <a:noFill/>
          </a:ln>
        </p:spPr>
      </p:sp>
      <p:sp>
        <p:nvSpPr>
          <p:cNvPr id="773" name="PlaceHolder 2"/>
          <p:cNvSpPr>
            <a:spLocks noGrp="1"/>
          </p:cNvSpPr>
          <p:nvPr>
            <p:ph type="body"/>
          </p:nvPr>
        </p:nvSpPr>
        <p:spPr>
          <a:xfrm>
            <a:off x="929880" y="4433400"/>
            <a:ext cx="5124600" cy="41245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4"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B679AAEF-F38F-4741-A998-B38C9B6FF459}"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75"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76"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77" name="PlaceHolder 1"/>
          <p:cNvSpPr>
            <a:spLocks noGrp="1"/>
          </p:cNvSpPr>
          <p:nvPr>
            <p:ph type="sldImg"/>
          </p:nvPr>
        </p:nvSpPr>
        <p:spPr>
          <a:xfrm>
            <a:off x="947880" y="493560"/>
            <a:ext cx="5097240" cy="3938760"/>
          </a:xfrm>
          <a:prstGeom prst="rect">
            <a:avLst/>
          </a:prstGeom>
          <a:ln w="0">
            <a:noFill/>
          </a:ln>
        </p:spPr>
      </p:sp>
      <p:sp>
        <p:nvSpPr>
          <p:cNvPr id="778" name="PlaceHolder 2"/>
          <p:cNvSpPr>
            <a:spLocks noGrp="1"/>
          </p:cNvSpPr>
          <p:nvPr>
            <p:ph type="body"/>
          </p:nvPr>
        </p:nvSpPr>
        <p:spPr>
          <a:xfrm>
            <a:off x="929880" y="4433400"/>
            <a:ext cx="5124600" cy="41245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9"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EA4B3F51-48AD-4909-9115-40CB7D0F7A9E}"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80"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81"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82" name="PlaceHolder 1"/>
          <p:cNvSpPr>
            <a:spLocks noGrp="1"/>
          </p:cNvSpPr>
          <p:nvPr>
            <p:ph type="sldImg"/>
          </p:nvPr>
        </p:nvSpPr>
        <p:spPr>
          <a:xfrm>
            <a:off x="947880" y="493560"/>
            <a:ext cx="5097240" cy="3938760"/>
          </a:xfrm>
          <a:prstGeom prst="rect">
            <a:avLst/>
          </a:prstGeom>
          <a:ln w="0">
            <a:noFill/>
          </a:ln>
        </p:spPr>
      </p:sp>
      <p:sp>
        <p:nvSpPr>
          <p:cNvPr id="783" name="PlaceHolder 2"/>
          <p:cNvSpPr>
            <a:spLocks noGrp="1"/>
          </p:cNvSpPr>
          <p:nvPr>
            <p:ph type="body"/>
          </p:nvPr>
        </p:nvSpPr>
        <p:spPr>
          <a:xfrm>
            <a:off x="929880" y="4433400"/>
            <a:ext cx="5124600" cy="41245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4"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47DEAB01-6E7F-46F8-AA06-39FCA2104AC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85"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86"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87" name="PlaceHolder 1"/>
          <p:cNvSpPr>
            <a:spLocks noGrp="1"/>
          </p:cNvSpPr>
          <p:nvPr>
            <p:ph type="sldImg"/>
          </p:nvPr>
        </p:nvSpPr>
        <p:spPr>
          <a:xfrm>
            <a:off x="947880" y="493560"/>
            <a:ext cx="5097240" cy="3938760"/>
          </a:xfrm>
          <a:prstGeom prst="rect">
            <a:avLst/>
          </a:prstGeom>
          <a:ln w="0">
            <a:noFill/>
          </a:ln>
        </p:spPr>
      </p:sp>
      <p:sp>
        <p:nvSpPr>
          <p:cNvPr id="788" name="PlaceHolder 2"/>
          <p:cNvSpPr>
            <a:spLocks noGrp="1"/>
          </p:cNvSpPr>
          <p:nvPr>
            <p:ph type="body"/>
          </p:nvPr>
        </p:nvSpPr>
        <p:spPr>
          <a:xfrm>
            <a:off x="929880" y="4433400"/>
            <a:ext cx="5124600" cy="41245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89"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3D26C7C0-7EA5-48CE-8683-B009D466C95C}"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90"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91"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92" name="PlaceHolder 1"/>
          <p:cNvSpPr>
            <a:spLocks noGrp="1"/>
          </p:cNvSpPr>
          <p:nvPr>
            <p:ph type="sldImg"/>
          </p:nvPr>
        </p:nvSpPr>
        <p:spPr>
          <a:xfrm>
            <a:off x="946080" y="493560"/>
            <a:ext cx="5097600" cy="3938760"/>
          </a:xfrm>
          <a:prstGeom prst="rect">
            <a:avLst/>
          </a:prstGeom>
          <a:ln w="0">
            <a:noFill/>
          </a:ln>
        </p:spPr>
      </p:sp>
      <p:sp>
        <p:nvSpPr>
          <p:cNvPr id="793" name="PlaceHolder 2"/>
          <p:cNvSpPr>
            <a:spLocks noGrp="1"/>
          </p:cNvSpPr>
          <p:nvPr>
            <p:ph type="body"/>
          </p:nvPr>
        </p:nvSpPr>
        <p:spPr>
          <a:xfrm>
            <a:off x="929880" y="4433400"/>
            <a:ext cx="5124600" cy="41259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4"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2D126C2E-A9F2-45C2-9844-CF76C416F838}"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45"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46"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47" name="PlaceHolder 1"/>
          <p:cNvSpPr>
            <a:spLocks noGrp="1"/>
          </p:cNvSpPr>
          <p:nvPr>
            <p:ph type="sldImg"/>
          </p:nvPr>
        </p:nvSpPr>
        <p:spPr>
          <a:xfrm>
            <a:off x="947880" y="495360"/>
            <a:ext cx="5094000" cy="3936960"/>
          </a:xfrm>
          <a:prstGeom prst="rect">
            <a:avLst/>
          </a:prstGeom>
          <a:ln w="0">
            <a:noFill/>
          </a:ln>
        </p:spPr>
      </p:sp>
      <p:sp>
        <p:nvSpPr>
          <p:cNvPr id="748" name="PlaceHolder 2"/>
          <p:cNvSpPr>
            <a:spLocks noGrp="1"/>
          </p:cNvSpPr>
          <p:nvPr>
            <p:ph type="body"/>
          </p:nvPr>
        </p:nvSpPr>
        <p:spPr>
          <a:xfrm>
            <a:off x="929880" y="4433400"/>
            <a:ext cx="5124600" cy="41259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49"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286DDDA3-068A-4834-A22F-1E63808EE9D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50"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51"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52" name="PlaceHolder 1"/>
          <p:cNvSpPr>
            <a:spLocks noGrp="1"/>
          </p:cNvSpPr>
          <p:nvPr>
            <p:ph type="sldImg"/>
          </p:nvPr>
        </p:nvSpPr>
        <p:spPr>
          <a:xfrm>
            <a:off x="947880" y="493560"/>
            <a:ext cx="5097240" cy="3938760"/>
          </a:xfrm>
          <a:prstGeom prst="rect">
            <a:avLst/>
          </a:prstGeom>
          <a:ln w="0">
            <a:noFill/>
          </a:ln>
        </p:spPr>
      </p:sp>
      <p:sp>
        <p:nvSpPr>
          <p:cNvPr id="753" name="PlaceHolder 2"/>
          <p:cNvSpPr>
            <a:spLocks noGrp="1"/>
          </p:cNvSpPr>
          <p:nvPr>
            <p:ph type="body"/>
          </p:nvPr>
        </p:nvSpPr>
        <p:spPr>
          <a:xfrm>
            <a:off x="929880" y="4433400"/>
            <a:ext cx="5124600" cy="41245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4"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67E75E1E-9518-4D6E-899A-50858714652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55"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56"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57" name="PlaceHolder 1"/>
          <p:cNvSpPr>
            <a:spLocks noGrp="1"/>
          </p:cNvSpPr>
          <p:nvPr>
            <p:ph type="sldImg"/>
          </p:nvPr>
        </p:nvSpPr>
        <p:spPr>
          <a:xfrm>
            <a:off x="947880" y="495360"/>
            <a:ext cx="5094000" cy="3936960"/>
          </a:xfrm>
          <a:prstGeom prst="rect">
            <a:avLst/>
          </a:prstGeom>
          <a:ln w="0">
            <a:noFill/>
          </a:ln>
        </p:spPr>
      </p:sp>
      <p:sp>
        <p:nvSpPr>
          <p:cNvPr id="758" name="PlaceHolder 2"/>
          <p:cNvSpPr>
            <a:spLocks noGrp="1"/>
          </p:cNvSpPr>
          <p:nvPr>
            <p:ph type="body"/>
          </p:nvPr>
        </p:nvSpPr>
        <p:spPr>
          <a:xfrm>
            <a:off x="929880" y="4433400"/>
            <a:ext cx="5124600" cy="412596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9" name=""/>
          <p:cNvSpPr txBox="1"/>
          <p:nvPr/>
        </p:nvSpPr>
        <p:spPr>
          <a:xfrm>
            <a:off x="3957480" y="8818560"/>
            <a:ext cx="3027600" cy="463680"/>
          </a:xfrm>
          <a:prstGeom prst="rect">
            <a:avLst/>
          </a:prstGeom>
          <a:noFill/>
          <a:ln w="0">
            <a:noFill/>
          </a:ln>
        </p:spPr>
        <p:txBody>
          <a:bodyPr lIns="93960" rIns="93960" tIns="46800" bIns="46800" anchor="b">
            <a:no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fld id="{DF21D944-65FC-4AE5-A8AB-5870BA9F327D}"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
        <p:nvSpPr>
          <p:cNvPr id="760" name=""/>
          <p:cNvSpPr txBox="1"/>
          <p:nvPr/>
        </p:nvSpPr>
        <p:spPr>
          <a:xfrm>
            <a:off x="3493800" y="204840"/>
            <a:ext cx="3025800" cy="277920"/>
          </a:xfrm>
          <a:prstGeom prst="rect">
            <a:avLst/>
          </a:prstGeom>
          <a:noFill/>
          <a:ln w="0">
            <a:noFill/>
          </a:ln>
        </p:spPr>
        <p:txBody>
          <a:bodyPr lIns="93960" rIns="93960" tIns="46800" bIns="46800" anchor="b">
            <a:spAutoFit/>
          </a:bodyPr>
          <a:p>
            <a:pPr marL="216000" indent="-216000" algn="r">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txho/ho0282/00824cs.ppt</a:t>
            </a:r>
            <a:endParaRPr b="0" lang="en-US" sz="1200" strike="noStrike" u="none">
              <a:solidFill>
                <a:srgbClr val="000000"/>
              </a:solidFill>
              <a:effectLst/>
              <a:uFillTx/>
              <a:latin typeface="Times New Roman"/>
            </a:endParaRPr>
          </a:p>
        </p:txBody>
      </p:sp>
      <p:sp>
        <p:nvSpPr>
          <p:cNvPr id="761" name=""/>
          <p:cNvSpPr txBox="1"/>
          <p:nvPr/>
        </p:nvSpPr>
        <p:spPr>
          <a:xfrm>
            <a:off x="-360" y="0"/>
            <a:ext cx="3027240" cy="463680"/>
          </a:xfrm>
          <a:prstGeom prst="rect">
            <a:avLst/>
          </a:prstGeom>
          <a:noFill/>
          <a:ln w="0">
            <a:noFill/>
          </a:ln>
        </p:spPr>
        <p:txBody>
          <a:bodyPr lIns="93960" rIns="93960" tIns="46800" bIns="46800" anchor="t">
            <a:noAutofit/>
          </a:bodyPr>
          <a:p>
            <a:pPr marL="216000" indent="-216000">
              <a:buClr>
                <a:srgbClr val="000000"/>
              </a:buClr>
              <a:buSzPct val="45000"/>
              <a:buFont typeface="Wingdings" charset="2"/>
              <a:buChar char=""/>
              <a:tabLst>
                <a:tab algn="l" pos="0"/>
                <a:tab algn="l" pos="939960"/>
                <a:tab algn="l" pos="1879560"/>
                <a:tab algn="l" pos="2819520"/>
                <a:tab algn="l" pos="3759120"/>
                <a:tab algn="l" pos="4699080"/>
                <a:tab algn="l" pos="5638680"/>
                <a:tab algn="l" pos="6578640"/>
                <a:tab algn="l" pos="7518240"/>
                <a:tab algn="l" pos="8458200"/>
                <a:tab algn="l" pos="9398160"/>
                <a:tab algn="l" pos="1033776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762" name="PlaceHolder 1"/>
          <p:cNvSpPr>
            <a:spLocks noGrp="1"/>
          </p:cNvSpPr>
          <p:nvPr>
            <p:ph type="sldImg"/>
          </p:nvPr>
        </p:nvSpPr>
        <p:spPr>
          <a:xfrm>
            <a:off x="947880" y="493560"/>
            <a:ext cx="5097240" cy="3938760"/>
          </a:xfrm>
          <a:prstGeom prst="rect">
            <a:avLst/>
          </a:prstGeom>
          <a:ln w="0">
            <a:noFill/>
          </a:ln>
        </p:spPr>
      </p:sp>
      <p:sp>
        <p:nvSpPr>
          <p:cNvPr id="763" name="PlaceHolder 2"/>
          <p:cNvSpPr>
            <a:spLocks noGrp="1"/>
          </p:cNvSpPr>
          <p:nvPr>
            <p:ph type="body"/>
          </p:nvPr>
        </p:nvSpPr>
        <p:spPr>
          <a:xfrm>
            <a:off x="929880" y="4433400"/>
            <a:ext cx="5124600" cy="4124520"/>
          </a:xfrm>
          <a:prstGeom prst="rect">
            <a:avLst/>
          </a:prstGeom>
          <a:noFill/>
          <a:ln w="0">
            <a:noFill/>
          </a:ln>
        </p:spPr>
        <p:txBody>
          <a:bodyPr lIns="0" rIns="0" tIns="0" bIns="0" anchor="t">
            <a:noAutofit/>
          </a:bodyPr>
          <a:p>
            <a:pPr marL="106200" indent="-10620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100" strike="noStrike" u="none">
              <a:solidFill>
                <a:srgbClr val="000000"/>
              </a:solidFill>
              <a:effectLst/>
              <a:uFillTx/>
              <a:latin typeface="Palatino"/>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830240" y="2020680"/>
            <a:ext cx="7313760" cy="18324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Click to edit the title text format</a:t>
            </a:r>
            <a:endParaRPr b="1" lang="en-US" sz="1200" strike="noStrike" u="none">
              <a:solidFill>
                <a:srgbClr val="000000"/>
              </a:solidFill>
              <a:effectLst/>
              <a:uFillTx/>
              <a:latin typeface="Arial"/>
            </a:endParaRPr>
          </a:p>
        </p:txBody>
      </p:sp>
      <p:sp>
        <p:nvSpPr>
          <p:cNvPr id="1" name="PlaceHolder 2"/>
          <p:cNvSpPr>
            <a:spLocks noGrp="1"/>
          </p:cNvSpPr>
          <p:nvPr>
            <p:ph type="body"/>
          </p:nvPr>
        </p:nvSpPr>
        <p:spPr>
          <a:xfrm>
            <a:off x="1830240" y="2587320"/>
            <a:ext cx="7313760" cy="128052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Click to edit the outline text format</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343080" indent="-113040">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457200" indent="-106200">
              <a:buClr>
                <a:srgbClr val="000000"/>
              </a:buClr>
              <a:buSzPct val="75000"/>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
        <p:nvSpPr>
          <p:cNvPr id="2" name="PlaceHolder 3"/>
          <p:cNvSpPr>
            <a:spLocks noGrp="1"/>
          </p:cNvSpPr>
          <p:nvPr>
            <p:ph type="ftr" idx="1"/>
          </p:nvPr>
        </p:nvSpPr>
        <p:spPr>
          <a:xfrm>
            <a:off x="8554680" y="203040"/>
            <a:ext cx="115236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txho/ho0282/00824cs.ppt</a:t>
            </a:r>
            <a:endParaRPr b="0" lang="en-US" sz="800" strike="noStrike" u="none">
              <a:solidFill>
                <a:srgbClr val="000000"/>
              </a:solidFill>
              <a:effectLst/>
              <a:uFillTx/>
              <a:latin typeface="Times New Roman"/>
            </a:endParaRPr>
          </a:p>
        </p:txBody>
      </p:sp>
      <p:sp>
        <p:nvSpPr>
          <p:cNvPr id="3" name="PlaceHolder 4"/>
          <p:cNvSpPr>
            <a:spLocks noGrp="1"/>
          </p:cNvSpPr>
          <p:nvPr>
            <p:ph type="sldNum" idx="2"/>
          </p:nvPr>
        </p:nvSpPr>
        <p:spPr>
          <a:xfrm>
            <a:off x="9418680" y="7183080"/>
            <a:ext cx="185760" cy="18324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12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fld id="{C0281723-5989-472C-8837-C68010F83D4F}"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grpSp>
        <p:nvGrpSpPr>
          <p:cNvPr id="4" name="McK Slide Elements"/>
          <p:cNvGrpSpPr/>
          <p:nvPr/>
        </p:nvGrpSpPr>
        <p:grpSpPr>
          <a:xfrm>
            <a:off x="1828800" y="876240"/>
            <a:ext cx="7315560" cy="6261120"/>
            <a:chOff x="1828800" y="876240"/>
            <a:chExt cx="7315560" cy="6261120"/>
          </a:xfrm>
        </p:grpSpPr>
        <p:sp>
          <p:nvSpPr>
            <p:cNvPr id="5" name="McK Separator"/>
            <p:cNvSpPr/>
            <p:nvPr/>
          </p:nvSpPr>
          <p:spPr>
            <a:xfrm>
              <a:off x="1830240" y="2001960"/>
              <a:ext cx="7313760" cy="1440"/>
            </a:xfrm>
            <a:prstGeom prst="line">
              <a:avLst/>
            </a:prstGeom>
            <a:ln w="9360">
              <a:solidFill>
                <a:srgbClr val="000000"/>
              </a:solidFill>
              <a:miter/>
            </a:ln>
          </p:spPr>
          <p:style>
            <a:lnRef idx="0"/>
            <a:fillRef idx="0"/>
            <a:effectRef idx="0"/>
            <a:fontRef idx="minor"/>
          </p:style>
          <p:txBody>
            <a:bodyPr lIns="0" rIns="0" tIns="0" bIns="0" anchor="t">
              <a:noAutofit/>
            </a:bodyPr>
            <a:p>
              <a:endParaRPr b="0" lang="en-US" sz="2400" strike="noStrike" u="none">
                <a:solidFill>
                  <a:srgbClr val="000000"/>
                </a:solidFill>
                <a:effectLst/>
                <a:uFillTx/>
                <a:latin typeface="Arial"/>
              </a:endParaRPr>
            </a:p>
          </p:txBody>
        </p:sp>
        <p:sp>
          <p:nvSpPr>
            <p:cNvPr id="6" name="McK Annotation" hidden="1"/>
            <p:cNvSpPr/>
            <p:nvPr/>
          </p:nvSpPr>
          <p:spPr>
            <a:xfrm>
              <a:off x="1830240" y="876240"/>
              <a:ext cx="5481720" cy="1832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Palatino"/>
                </a:rPr>
                <a:t>Annotation</a:t>
              </a:r>
              <a:endParaRPr b="0" lang="en-US" sz="1200" strike="noStrike" u="none">
                <a:solidFill>
                  <a:srgbClr val="000000"/>
                </a:solidFill>
                <a:effectLst/>
                <a:uFillTx/>
                <a:latin typeface="Arial"/>
              </a:endParaRPr>
            </a:p>
          </p:txBody>
        </p:sp>
        <p:sp>
          <p:nvSpPr>
            <p:cNvPr id="7" name="McK Footnote" hidden="1"/>
            <p:cNvSpPr/>
            <p:nvPr/>
          </p:nvSpPr>
          <p:spPr>
            <a:xfrm>
              <a:off x="1830240" y="6836400"/>
              <a:ext cx="731376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Footnote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Sources</a:t>
              </a:r>
              <a:endParaRPr b="0" lang="en-US" sz="900" strike="noStrike" u="none">
                <a:solidFill>
                  <a:srgbClr val="000000"/>
                </a:solidFill>
                <a:effectLst/>
                <a:uFillTx/>
                <a:latin typeface="Arial"/>
              </a:endParaRPr>
            </a:p>
          </p:txBody>
        </p:sp>
        <p:grpSp>
          <p:nvGrpSpPr>
            <p:cNvPr id="8" name="McK Sticker"/>
            <p:cNvGrpSpPr/>
            <p:nvPr/>
          </p:nvGrpSpPr>
          <p:grpSpPr>
            <a:xfrm>
              <a:off x="8648280" y="2058840"/>
              <a:ext cx="496080" cy="176400"/>
              <a:chOff x="8648280" y="2058840"/>
              <a:chExt cx="496080" cy="176400"/>
            </a:xfrm>
          </p:grpSpPr>
          <p:grpSp>
            <p:nvGrpSpPr>
              <p:cNvPr id="9" name=""/>
              <p:cNvGrpSpPr/>
              <p:nvPr/>
            </p:nvGrpSpPr>
            <p:grpSpPr>
              <a:xfrm>
                <a:off x="8659800" y="2058840"/>
                <a:ext cx="483840" cy="176400"/>
                <a:chOff x="8659800" y="2058840"/>
                <a:chExt cx="483840" cy="176400"/>
              </a:xfrm>
            </p:grpSpPr>
            <p:sp>
              <p:nvSpPr>
                <p:cNvPr id="10" name=""/>
                <p:cNvSpPr/>
                <p:nvPr/>
              </p:nvSpPr>
              <p:spPr>
                <a:xfrm>
                  <a:off x="8659800" y="20588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1" name=""/>
                <p:cNvSpPr/>
                <p:nvPr/>
              </p:nvSpPr>
              <p:spPr>
                <a:xfrm>
                  <a:off x="8659800" y="2235240"/>
                  <a:ext cx="4838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2" name="McK Footnote" hidden="1"/>
              <p:cNvSpPr/>
              <p:nvPr/>
            </p:nvSpPr>
            <p:spPr>
              <a:xfrm>
                <a:off x="8648280" y="2077920"/>
                <a:ext cx="49608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i="1" lang="en-US" sz="900" strike="noStrike" u="none">
                    <a:solidFill>
                      <a:srgbClr val="000000"/>
                    </a:solidFill>
                    <a:effectLst/>
                    <a:uFillTx/>
                    <a:latin typeface="Arial"/>
                  </a:rPr>
                  <a:t>STICKER</a:t>
                </a:r>
                <a:endParaRPr b="0" lang="en-US" sz="900" strike="noStrike" u="none">
                  <a:solidFill>
                    <a:srgbClr val="000000"/>
                  </a:solidFill>
                  <a:effectLst/>
                  <a:uFillTx/>
                  <a:latin typeface="Arial"/>
                </a:endParaRPr>
              </a:p>
            </p:txBody>
          </p:sp>
        </p:grpSp>
        <p:grpSp>
          <p:nvGrpSpPr>
            <p:cNvPr id="13" name="McK Legend"/>
            <p:cNvGrpSpPr/>
            <p:nvPr/>
          </p:nvGrpSpPr>
          <p:grpSpPr>
            <a:xfrm>
              <a:off x="8443800" y="2422440"/>
              <a:ext cx="691200" cy="677880"/>
              <a:chOff x="8443800" y="2422440"/>
              <a:chExt cx="691200" cy="677880"/>
            </a:xfrm>
          </p:grpSpPr>
          <p:grpSp>
            <p:nvGrpSpPr>
              <p:cNvPr id="14" name=""/>
              <p:cNvGrpSpPr/>
              <p:nvPr/>
            </p:nvGrpSpPr>
            <p:grpSpPr>
              <a:xfrm>
                <a:off x="8443800" y="2422440"/>
                <a:ext cx="691200" cy="137880"/>
                <a:chOff x="8443800" y="2422440"/>
                <a:chExt cx="691200" cy="137880"/>
              </a:xfrm>
            </p:grpSpPr>
            <p:sp>
              <p:nvSpPr>
                <p:cNvPr id="15" name="" hidden="1"/>
                <p:cNvSpPr/>
                <p:nvPr/>
              </p:nvSpPr>
              <p:spPr>
                <a:xfrm>
                  <a:off x="8443800" y="24256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6" name="McK Footnote" hidden="1"/>
                <p:cNvSpPr/>
                <p:nvPr/>
              </p:nvSpPr>
              <p:spPr>
                <a:xfrm>
                  <a:off x="8753040" y="242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17" name=""/>
              <p:cNvGrpSpPr/>
              <p:nvPr/>
            </p:nvGrpSpPr>
            <p:grpSpPr>
              <a:xfrm>
                <a:off x="8443800" y="2602080"/>
                <a:ext cx="691200" cy="137880"/>
                <a:chOff x="8443800" y="2602080"/>
                <a:chExt cx="691200" cy="137880"/>
              </a:xfrm>
            </p:grpSpPr>
            <p:sp>
              <p:nvSpPr>
                <p:cNvPr id="18" name="" hidden="1"/>
                <p:cNvSpPr/>
                <p:nvPr/>
              </p:nvSpPr>
              <p:spPr>
                <a:xfrm>
                  <a:off x="8443800" y="260676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 name="McK Footnote" hidden="1"/>
                <p:cNvSpPr/>
                <p:nvPr/>
              </p:nvSpPr>
              <p:spPr>
                <a:xfrm>
                  <a:off x="8753040" y="260208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0" name=""/>
              <p:cNvGrpSpPr/>
              <p:nvPr/>
            </p:nvGrpSpPr>
            <p:grpSpPr>
              <a:xfrm>
                <a:off x="8443800" y="2781360"/>
                <a:ext cx="691200" cy="137880"/>
                <a:chOff x="8443800" y="2781360"/>
                <a:chExt cx="691200" cy="137880"/>
              </a:xfrm>
            </p:grpSpPr>
            <p:sp>
              <p:nvSpPr>
                <p:cNvPr id="21" name="" hidden="1"/>
                <p:cNvSpPr/>
                <p:nvPr/>
              </p:nvSpPr>
              <p:spPr>
                <a:xfrm>
                  <a:off x="8443800" y="2784600"/>
                  <a:ext cx="255600" cy="128520"/>
                </a:xfrm>
                <a:prstGeom prst="rect">
                  <a:avLst/>
                </a:prstGeom>
                <a:solidFill>
                  <a:srgbClr val="90909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 name="McK Footnote" hidden="1"/>
                <p:cNvSpPr/>
                <p:nvPr/>
              </p:nvSpPr>
              <p:spPr>
                <a:xfrm>
                  <a:off x="8753040" y="278136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nvGrpSpPr>
              <p:cNvPr id="23" name=""/>
              <p:cNvGrpSpPr/>
              <p:nvPr/>
            </p:nvGrpSpPr>
            <p:grpSpPr>
              <a:xfrm>
                <a:off x="8443800" y="2962440"/>
                <a:ext cx="691200" cy="137880"/>
                <a:chOff x="8443800" y="2962440"/>
                <a:chExt cx="691200" cy="137880"/>
              </a:xfrm>
            </p:grpSpPr>
            <p:sp>
              <p:nvSpPr>
                <p:cNvPr id="24" name="" hidden="1"/>
                <p:cNvSpPr/>
                <p:nvPr/>
              </p:nvSpPr>
              <p:spPr>
                <a:xfrm>
                  <a:off x="8443800" y="2965320"/>
                  <a:ext cx="255600" cy="128880"/>
                </a:xfrm>
                <a:prstGeom prst="rect">
                  <a:avLst/>
                </a:pr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5" name="McK Footnote" hidden="1"/>
                <p:cNvSpPr/>
                <p:nvPr/>
              </p:nvSpPr>
              <p:spPr>
                <a:xfrm>
                  <a:off x="8753040" y="2962440"/>
                  <a:ext cx="381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Legend</a:t>
                  </a:r>
                  <a:endParaRPr b="0" lang="en-US" sz="900" strike="noStrike" u="none">
                    <a:solidFill>
                      <a:srgbClr val="000000"/>
                    </a:solidFill>
                    <a:effectLst/>
                    <a:uFillTx/>
                    <a:latin typeface="Arial"/>
                  </a:endParaRPr>
                </a:p>
              </p:txBody>
            </p:sp>
          </p:grpSp>
        </p:grpSp>
        <p:sp>
          <p:nvSpPr>
            <p:cNvPr id="26" name="McK Measure" hidden="1"/>
            <p:cNvSpPr/>
            <p:nvPr/>
          </p:nvSpPr>
          <p:spPr>
            <a:xfrm>
              <a:off x="1828800" y="2271600"/>
              <a:ext cx="107640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Unit of measure</a:t>
              </a:r>
              <a:endParaRPr b="0" lang="en-US" sz="1200" strike="noStrike" u="none">
                <a:solidFill>
                  <a:srgbClr val="000000"/>
                </a:solidFill>
                <a:effectLst/>
                <a:uFillTx/>
                <a:latin typeface="Arial"/>
              </a:endParaRPr>
            </a:p>
          </p:txBody>
        </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3200400" y="3228480"/>
            <a:ext cx="5027760" cy="36540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Click to edit the title text format</a:t>
            </a:r>
            <a:endParaRPr b="0" lang="en-US" sz="2400" strike="noStrike" u="none">
              <a:solidFill>
                <a:srgbClr val="000000"/>
              </a:solidFill>
              <a:effectLst/>
              <a:uFillTx/>
              <a:latin typeface="Palatino"/>
            </a:endParaRPr>
          </a:p>
        </p:txBody>
      </p:sp>
      <p:sp>
        <p:nvSpPr>
          <p:cNvPr id="28" name="PlaceHolder 2"/>
          <p:cNvSpPr>
            <a:spLocks noGrp="1"/>
          </p:cNvSpPr>
          <p:nvPr>
            <p:ph type="ftr" idx="3"/>
          </p:nvPr>
        </p:nvSpPr>
        <p:spPr>
          <a:xfrm>
            <a:off x="8554680" y="203040"/>
            <a:ext cx="1152360" cy="122400"/>
          </a:xfrm>
          <a:prstGeom prst="rect">
            <a:avLst/>
          </a:prstGeom>
          <a:noFill/>
          <a:ln w="0">
            <a:noFill/>
          </a:ln>
        </p:spPr>
        <p:txBody>
          <a:bodyPr lIns="0" rIns="0" tIns="0" bIns="0" anchor="t">
            <a:noAutofit/>
          </a:bodyPr>
          <a:lstStyle>
            <a:lvl1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defRPr b="0" lang="en-US" sz="800" strike="noStrike" u="none">
                <a:solidFill>
                  <a:srgbClr val="000000"/>
                </a:solidFill>
                <a:effectLst/>
                <a:uFillTx/>
                <a:latin typeface="Times New Roman"/>
              </a:defRPr>
            </a:lvl1pPr>
          </a:lstStyle>
          <a:p>
            <a:pPr marL="216000" indent="0" algn="r">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Times New Roman"/>
              </a:rPr>
              <a:t>txho/ho0282/00824cs.ppt</a:t>
            </a:r>
            <a:endParaRPr b="0" lang="en-US" sz="800" strike="noStrike" u="none">
              <a:solidFill>
                <a:srgbClr val="000000"/>
              </a:solidFill>
              <a:effectLst/>
              <a:uFillTx/>
              <a:latin typeface="Times New Roman"/>
            </a:endParaRPr>
          </a:p>
        </p:txBody>
      </p:sp>
      <p:grpSp>
        <p:nvGrpSpPr>
          <p:cNvPr id="29" name="McK Title Elements"/>
          <p:cNvGrpSpPr/>
          <p:nvPr/>
        </p:nvGrpSpPr>
        <p:grpSpPr>
          <a:xfrm>
            <a:off x="3200400" y="2657520"/>
            <a:ext cx="5027760" cy="4532760"/>
            <a:chOff x="3200400" y="2657520"/>
            <a:chExt cx="5027760" cy="4532760"/>
          </a:xfrm>
        </p:grpSpPr>
        <p:sp>
          <p:nvSpPr>
            <p:cNvPr id="30" name="McK Confidential" hidden="1"/>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31" name="McK Disclaimer" hidden="1"/>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32" name="McK Document" hidden="1"/>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Document</a:t>
              </a:r>
              <a:endParaRPr b="0" lang="en-US" sz="1400" strike="noStrike" u="none">
                <a:solidFill>
                  <a:srgbClr val="000000"/>
                </a:solidFill>
                <a:effectLst/>
                <a:uFillTx/>
                <a:latin typeface="Arial"/>
              </a:endParaRPr>
            </a:p>
          </p:txBody>
        </p:sp>
        <p:sp>
          <p:nvSpPr>
            <p:cNvPr id="33" name="McK Date" hidden="1"/>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Date</a:t>
              </a:r>
              <a:endParaRPr b="0" lang="en-US" sz="1400" strike="noStrike" u="none">
                <a:solidFill>
                  <a:srgbClr val="000000"/>
                </a:solidFill>
                <a:effectLst/>
                <a:uFillTx/>
                <a:latin typeface="Arial"/>
              </a:endParaRPr>
            </a:p>
          </p:txBody>
        </p:sp>
      </p:grpSp>
      <p:sp>
        <p:nvSpPr>
          <p:cNvPr id="34" name="PlaceHolder 3"/>
          <p:cNvSpPr>
            <a:spLocks noGrp="1"/>
          </p:cNvSpPr>
          <p:nvPr>
            <p:ph type="body"/>
          </p:nvPr>
        </p:nvSpPr>
        <p:spPr>
          <a:xfrm>
            <a:off x="502920" y="1818720"/>
            <a:ext cx="9052200" cy="4507560"/>
          </a:xfrm>
          <a:prstGeom prst="rect">
            <a:avLst/>
          </a:prstGeom>
          <a:noFill/>
          <a:ln w="0">
            <a:noFill/>
          </a:ln>
        </p:spPr>
        <p:txBody>
          <a:bodyPr lIns="0" rIns="0" tIns="0" bIns="0" anchor="t">
            <a:normAutofit/>
          </a:bodyPr>
          <a:p>
            <a:pPr indent="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Click to edit the outline text format</a:t>
            </a:r>
            <a:endParaRPr b="0" lang="en-US" sz="1400" strike="noStrike" u="none">
              <a:solidFill>
                <a:srgbClr val="000000"/>
              </a:solidFill>
              <a:effectLst/>
              <a:uFillTx/>
              <a:latin typeface="Palatino"/>
            </a:endParaRPr>
          </a:p>
          <a:p>
            <a:pPr lvl="1" marL="1440" indent="0" algn="ct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Second Outline Level</a:t>
            </a:r>
            <a:endParaRPr b="0" lang="en-US" sz="1200" strike="noStrike" u="none">
              <a:solidFill>
                <a:srgbClr val="000000"/>
              </a:solidFill>
              <a:effectLst/>
              <a:uFillTx/>
              <a:latin typeface="Arial"/>
            </a:endParaRPr>
          </a:p>
          <a:p>
            <a:pPr lvl="2" marL="11592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Third Outline Level</a:t>
            </a:r>
            <a:endParaRPr b="0" lang="en-US" sz="1200" strike="noStrike" u="none">
              <a:solidFill>
                <a:srgbClr val="000000"/>
              </a:solidFill>
              <a:effectLst/>
              <a:uFillTx/>
              <a:latin typeface="Arial"/>
            </a:endParaRPr>
          </a:p>
          <a:p>
            <a:pPr lvl="3" marL="230040" algn="ctr">
              <a:buClr>
                <a:srgbClr val="000000"/>
              </a:buClr>
              <a:buFont typeface="Arial"/>
              <a:buChar cha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Fourth Outline Level</a:t>
            </a:r>
            <a:endParaRPr b="0" lang="en-US" sz="1200" strike="noStrike" u="none">
              <a:solidFill>
                <a:srgbClr val="000000"/>
              </a:solidFill>
              <a:effectLst/>
              <a:uFillTx/>
              <a:latin typeface="Arial"/>
            </a:endParaRPr>
          </a:p>
          <a:p>
            <a:pPr lvl="4" marL="351000" algn="ctr">
              <a:buClr>
                <a:srgbClr val="000000"/>
              </a:buClr>
              <a:buSzPct val="75000"/>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Fifth Outline Level</a:t>
            </a:r>
            <a:endParaRPr b="0" lang="en-US" sz="1200" strike="noStrike" u="none">
              <a:solidFill>
                <a:srgbClr val="000000"/>
              </a:solidFill>
              <a:effectLst/>
              <a:uFillTx/>
              <a:latin typeface="Arial"/>
            </a:endParaRPr>
          </a:p>
          <a:p>
            <a:pPr lvl="5"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Sixth Outline Level</a:t>
            </a:r>
            <a:endParaRPr b="0" lang="en-US" sz="1200" strike="noStrike" u="none">
              <a:solidFill>
                <a:srgbClr val="000000"/>
              </a:solidFill>
              <a:effectLst/>
              <a:uFillTx/>
              <a:latin typeface="Arial"/>
            </a:endParaRPr>
          </a:p>
          <a:p>
            <a:pPr lvl="6" marL="351000">
              <a:spcBef>
                <a:spcPts val="3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Arial"/>
              </a:rPr>
              <a:t>Seventh Outline Level</a:t>
            </a:r>
            <a:endParaRPr b="0" lang="en-US" sz="12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4.png"/><Relationship Id="rId3" Type="http://schemas.openxmlformats.org/officeDocument/2006/relationships/oleObject" Target="../embeddings/oleObject2.bin"/><Relationship Id="rId4" Type="http://schemas.openxmlformats.org/officeDocument/2006/relationships/image" Target="../media/image15.png"/><Relationship Id="rId5" Type="http://schemas.openxmlformats.org/officeDocument/2006/relationships/oleObject" Target="../embeddings/oleObject3.bin"/><Relationship Id="rId6" Type="http://schemas.openxmlformats.org/officeDocument/2006/relationships/image" Target="../media/image15.png"/><Relationship Id="rId7" Type="http://schemas.openxmlformats.org/officeDocument/2006/relationships/oleObject" Target="../embeddings/oleObject4.bin"/><Relationship Id="rId8" Type="http://schemas.openxmlformats.org/officeDocument/2006/relationships/image" Target="../media/image16.png"/><Relationship Id="rId9" Type="http://schemas.openxmlformats.org/officeDocument/2006/relationships/slideLayout" Target="../slideLayouts/slideLayout1.xml"/><Relationship Id="rId10" Type="http://schemas.openxmlformats.org/officeDocument/2006/relationships/notesSlide" Target="../notesSlides/notesSlide10.xml"/>
</Relationships>
</file>

<file path=ppt/slides/_rels/slide11.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7.png"/><Relationship Id="rId3" Type="http://schemas.openxmlformats.org/officeDocument/2006/relationships/oleObject" Target="../embeddings/oleObject2.bin"/><Relationship Id="rId4" Type="http://schemas.openxmlformats.org/officeDocument/2006/relationships/image" Target="../media/image16.png"/><Relationship Id="rId5" Type="http://schemas.openxmlformats.org/officeDocument/2006/relationships/slideLayout" Target="../slideLayouts/slideLayout1.xml"/><Relationship Id="rId6" Type="http://schemas.openxmlformats.org/officeDocument/2006/relationships/notesSlide" Target="../notesSlides/notesSlide11.xml"/>
</Relationships>
</file>

<file path=ppt/slides/_rels/slide1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8.png"/><Relationship Id="rId3" Type="http://schemas.openxmlformats.org/officeDocument/2006/relationships/oleObject" Target="../embeddings/oleObject2.bin"/><Relationship Id="rId4" Type="http://schemas.openxmlformats.org/officeDocument/2006/relationships/image" Target="../media/image19.png"/><Relationship Id="rId5" Type="http://schemas.openxmlformats.org/officeDocument/2006/relationships/oleObject" Target="../embeddings/oleObject3.bin"/><Relationship Id="rId6" Type="http://schemas.openxmlformats.org/officeDocument/2006/relationships/image" Target="../media/image20.png"/><Relationship Id="rId7" Type="http://schemas.openxmlformats.org/officeDocument/2006/relationships/oleObject" Target="../embeddings/oleObject4.bin"/><Relationship Id="rId8" Type="http://schemas.openxmlformats.org/officeDocument/2006/relationships/image" Target="../media/image21.png"/><Relationship Id="rId9" Type="http://schemas.openxmlformats.org/officeDocument/2006/relationships/oleObject" Target="../embeddings/oleObject5.bin"/><Relationship Id="rId10" Type="http://schemas.openxmlformats.org/officeDocument/2006/relationships/image" Target="../media/image22.png"/><Relationship Id="rId11" Type="http://schemas.openxmlformats.org/officeDocument/2006/relationships/oleObject" Target="../embeddings/oleObject6.bin"/><Relationship Id="rId12" Type="http://schemas.openxmlformats.org/officeDocument/2006/relationships/image" Target="../media/image23.png"/><Relationship Id="rId1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4.png"/><Relationship Id="rId3" Type="http://schemas.openxmlformats.org/officeDocument/2006/relationships/oleObject" Target="../embeddings/oleObject2.bin"/><Relationship Id="rId4" Type="http://schemas.openxmlformats.org/officeDocument/2006/relationships/image" Target="../media/image25.png"/><Relationship Id="rId5" Type="http://schemas.openxmlformats.org/officeDocument/2006/relationships/oleObject" Target="../embeddings/oleObject3.bin"/><Relationship Id="rId6" Type="http://schemas.openxmlformats.org/officeDocument/2006/relationships/image" Target="../media/image26.png"/><Relationship Id="rId7" Type="http://schemas.openxmlformats.org/officeDocument/2006/relationships/slideLayout" Target="../slideLayouts/slideLayout1.xml"/><Relationship Id="rId8" Type="http://schemas.openxmlformats.org/officeDocument/2006/relationships/notesSlide" Target="../notesSlides/notesSlide14.xml"/>
</Relationships>
</file>

<file path=ppt/slides/_rels/slide1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7.png"/><Relationship Id="rId3" Type="http://schemas.openxmlformats.org/officeDocument/2006/relationships/oleObject" Target="../embeddings/oleObject2.bin"/><Relationship Id="rId4" Type="http://schemas.openxmlformats.org/officeDocument/2006/relationships/image" Target="../media/image28.png"/><Relationship Id="rId5" Type="http://schemas.openxmlformats.org/officeDocument/2006/relationships/oleObject" Target="../embeddings/oleObject3.bin"/><Relationship Id="rId6" Type="http://schemas.openxmlformats.org/officeDocument/2006/relationships/image" Target="../media/image29.png"/><Relationship Id="rId7" Type="http://schemas.openxmlformats.org/officeDocument/2006/relationships/oleObject" Target="../embeddings/oleObject4.bin"/><Relationship Id="rId8" Type="http://schemas.openxmlformats.org/officeDocument/2006/relationships/image" Target="../media/image30.png"/><Relationship Id="rId9" Type="http://schemas.openxmlformats.org/officeDocument/2006/relationships/slideLayout" Target="../slideLayouts/slideLayout1.xml"/><Relationship Id="rId10" Type="http://schemas.openxmlformats.org/officeDocument/2006/relationships/notesSlide" Target="../notesSlides/notesSlide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2.png"/><Relationship Id="rId3" Type="http://schemas.openxmlformats.org/officeDocument/2006/relationships/oleObject" Target="../embeddings/oleObject2.bin"/><Relationship Id="rId4" Type="http://schemas.openxmlformats.org/officeDocument/2006/relationships/image" Target="../media/image3.png"/><Relationship Id="rId5" Type="http://schemas.openxmlformats.org/officeDocument/2006/relationships/oleObject" Target="../embeddings/oleObject3.bin"/><Relationship Id="rId6" Type="http://schemas.openxmlformats.org/officeDocument/2006/relationships/image" Target="../media/image4.png"/><Relationship Id="rId7" Type="http://schemas.openxmlformats.org/officeDocument/2006/relationships/oleObject" Target="../embeddings/oleObject4.bin"/><Relationship Id="rId8" Type="http://schemas.openxmlformats.org/officeDocument/2006/relationships/image" Target="../media/image5.png"/><Relationship Id="rId9" Type="http://schemas.openxmlformats.org/officeDocument/2006/relationships/oleObject" Target="../embeddings/oleObject5.bin"/><Relationship Id="rId10" Type="http://schemas.openxmlformats.org/officeDocument/2006/relationships/image" Target="../media/image6.png"/><Relationship Id="rId11" Type="http://schemas.openxmlformats.org/officeDocument/2006/relationships/oleObject" Target="../embeddings/oleObject6.bin"/><Relationship Id="rId12" Type="http://schemas.openxmlformats.org/officeDocument/2006/relationships/image" Target="../media/image7.png"/><Relationship Id="rId13" Type="http://schemas.openxmlformats.org/officeDocument/2006/relationships/slideLayout" Target="../slideLayouts/slideLayout1.xml"/><Relationship Id="rId14" Type="http://schemas.openxmlformats.org/officeDocument/2006/relationships/notesSlide" Target="../notesSlides/notesSlide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8.png"/><Relationship Id="rId3" Type="http://schemas.openxmlformats.org/officeDocument/2006/relationships/oleObject" Target="../embeddings/oleObject2.bin"/><Relationship Id="rId4" Type="http://schemas.openxmlformats.org/officeDocument/2006/relationships/image" Target="../media/image9.png"/><Relationship Id="rId5" Type="http://schemas.openxmlformats.org/officeDocument/2006/relationships/oleObject" Target="../embeddings/oleObject3.bin"/><Relationship Id="rId6" Type="http://schemas.openxmlformats.org/officeDocument/2006/relationships/image" Target="../media/image10.png"/><Relationship Id="rId7" Type="http://schemas.openxmlformats.org/officeDocument/2006/relationships/slideLayout" Target="../slideLayouts/slideLayout1.xml"/><Relationship Id="rId8" Type="http://schemas.openxmlformats.org/officeDocument/2006/relationships/notesSlide" Target="../notesSlides/notesSlide8.xml"/>
</Relationships>
</file>

<file path=ppt/slides/_rels/slide9.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1.png"/><Relationship Id="rId3" Type="http://schemas.openxmlformats.org/officeDocument/2006/relationships/oleObject" Target="../embeddings/oleObject2.bin"/><Relationship Id="rId4" Type="http://schemas.openxmlformats.org/officeDocument/2006/relationships/image" Target="../media/image12.png"/><Relationship Id="rId5" Type="http://schemas.openxmlformats.org/officeDocument/2006/relationships/oleObject" Target="../embeddings/oleObject3.bin"/><Relationship Id="rId6" Type="http://schemas.openxmlformats.org/officeDocument/2006/relationships/image" Target="../media/image13.png"/><Relationship Id="rId7"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 name="McK Measure"/>
          <p:cNvSpPr/>
          <p:nvPr/>
        </p:nvSpPr>
        <p:spPr>
          <a:xfrm>
            <a:off x="8851680" y="372960"/>
            <a:ext cx="86364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fld id="{90255196-607F-4D32-84A7-AA47520B0BF8}"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34D9A136-628B-4254-BCA3-7A3EAE34C310}" type="datetime12">
              <a:rPr b="0" lang="en-US" sz="800" strike="noStrike" u="none">
                <a:solidFill>
                  <a:srgbClr val="000000"/>
                </a:solidFill>
                <a:effectLst/>
                <a:uFillTx/>
                <a:latin typeface="Arial"/>
              </a:rPr>
              <a:t>01:08 AM</a:t>
            </a:fld>
            <a:endParaRPr b="0" lang="en-US" sz="800" strike="noStrike" u="none">
              <a:solidFill>
                <a:srgbClr val="000000"/>
              </a:solidFill>
              <a:effectLst/>
              <a:uFillTx/>
              <a:latin typeface="Arial"/>
            </a:endParaRPr>
          </a:p>
        </p:txBody>
      </p:sp>
      <p:sp>
        <p:nvSpPr>
          <p:cNvPr id="42" name="McK Disclaimer"/>
          <p:cNvSpPr/>
          <p:nvPr/>
        </p:nvSpPr>
        <p:spPr>
          <a:xfrm>
            <a:off x="3200400" y="6502320"/>
            <a:ext cx="3718080" cy="68796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900" strike="noStrike" u="none">
                <a:solidFill>
                  <a:srgbClr val="000000"/>
                </a:solidFill>
                <a:effectLst/>
                <a:uFillTx/>
                <a:latin typeface="Palatino"/>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Arial"/>
            </a:endParaRPr>
          </a:p>
        </p:txBody>
      </p:sp>
      <p:sp>
        <p:nvSpPr>
          <p:cNvPr id="43" name="McK Confidential"/>
          <p:cNvSpPr/>
          <p:nvPr/>
        </p:nvSpPr>
        <p:spPr>
          <a:xfrm>
            <a:off x="3200400" y="2657520"/>
            <a:ext cx="279720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1109520"/>
                <a:tab algn="l" pos="2219400"/>
                <a:tab algn="l" pos="3328920"/>
                <a:tab algn="l" pos="4438800"/>
                <a:tab algn="l" pos="5548320"/>
                <a:tab algn="l" pos="6657840"/>
                <a:tab algn="l" pos="7767720"/>
                <a:tab algn="l" pos="8877240"/>
                <a:tab algn="l" pos="9987120"/>
              </a:tabLst>
            </a:pPr>
            <a:r>
              <a:rPr b="0" lang="en-US" sz="1400" strike="noStrike" u="none">
                <a:solidFill>
                  <a:srgbClr val="000000"/>
                </a:solidFill>
                <a:effectLst/>
                <a:uFillTx/>
                <a:latin typeface="Palatino"/>
              </a:rPr>
              <a:t>CONFIDENTIAL</a:t>
            </a:r>
            <a:endParaRPr b="0" lang="en-US" sz="1400" strike="noStrike" u="none">
              <a:solidFill>
                <a:srgbClr val="000000"/>
              </a:solidFill>
              <a:effectLst/>
              <a:uFillTx/>
              <a:latin typeface="Arial"/>
            </a:endParaRPr>
          </a:p>
        </p:txBody>
      </p:sp>
      <p:sp>
        <p:nvSpPr>
          <p:cNvPr id="44" name="McK Document"/>
          <p:cNvSpPr/>
          <p:nvPr/>
        </p:nvSpPr>
        <p:spPr>
          <a:xfrm>
            <a:off x="3200400" y="5353200"/>
            <a:ext cx="5027760" cy="212400"/>
          </a:xfrm>
          <a:prstGeom prst="rect">
            <a:avLst/>
          </a:prstGeom>
          <a:noFill/>
          <a:ln w="0">
            <a:noFill/>
          </a:ln>
        </p:spPr>
        <p:style>
          <a:lnRef idx="0"/>
          <a:fillRef idx="0"/>
          <a:effectRef idx="0"/>
          <a:fontRef idx="minor"/>
        </p:style>
        <p:txBody>
          <a:bodyPr lIns="0" rIns="0" tIns="0" bIns="0" anchor="t">
            <a:noAutofit/>
          </a:bodyPr>
          <a:p>
            <a:pPr>
              <a:lnSpc>
                <a:spcPct val="100000"/>
              </a:lnSpc>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Discussion document</a:t>
            </a:r>
            <a:endParaRPr b="0" lang="en-US" sz="1400" strike="noStrike" u="none">
              <a:solidFill>
                <a:srgbClr val="000000"/>
              </a:solidFill>
              <a:effectLst/>
              <a:uFillTx/>
              <a:latin typeface="Arial"/>
            </a:endParaRPr>
          </a:p>
        </p:txBody>
      </p:sp>
      <p:sp>
        <p:nvSpPr>
          <p:cNvPr id="45" name="McK Date"/>
          <p:cNvSpPr/>
          <p:nvPr/>
        </p:nvSpPr>
        <p:spPr>
          <a:xfrm>
            <a:off x="3200400" y="5626080"/>
            <a:ext cx="5027760" cy="212760"/>
          </a:xfrm>
          <a:prstGeom prst="rect">
            <a:avLst/>
          </a:prstGeom>
          <a:noFill/>
          <a:ln w="0">
            <a:noFill/>
          </a:ln>
        </p:spPr>
        <p:style>
          <a:lnRef idx="0"/>
          <a:fillRef idx="0"/>
          <a:effectRef idx="0"/>
          <a:fontRef idx="minor"/>
        </p:style>
        <p:txBody>
          <a:bodyPr lIns="0" rIns="0" tIns="0" bIns="0" anchor="t">
            <a:no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Palatino"/>
              </a:rPr>
              <a:t>August 31, 2000</a:t>
            </a:r>
            <a:endParaRPr b="0" lang="en-US" sz="1400" strike="noStrike" u="none">
              <a:solidFill>
                <a:srgbClr val="000000"/>
              </a:solidFill>
              <a:effectLst/>
              <a:uFillTx/>
              <a:latin typeface="Arial"/>
            </a:endParaRPr>
          </a:p>
        </p:txBody>
      </p:sp>
      <p:sp>
        <p:nvSpPr>
          <p:cNvPr id="46" name="PlaceHolder 1"/>
          <p:cNvSpPr>
            <a:spLocks noGrp="1"/>
          </p:cNvSpPr>
          <p:nvPr>
            <p:ph type="title"/>
          </p:nvPr>
        </p:nvSpPr>
        <p:spPr>
          <a:xfrm>
            <a:off x="3200400" y="3228480"/>
            <a:ext cx="5027760" cy="731880"/>
          </a:xfrm>
          <a:prstGeom prst="rect">
            <a:avLst/>
          </a:prstGeom>
          <a:noFill/>
          <a:ln w="0">
            <a:noFill/>
          </a:ln>
        </p:spPr>
        <p:txBody>
          <a:bodyPr lIns="0" rIns="0" tIns="0" bIns="0" anchor="t">
            <a:spAutoFit/>
          </a:bodyPr>
          <a:p>
            <a:pPr indent="0">
              <a:lnSpc>
                <a:spcPct val="100000"/>
              </a:lnSpc>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2400" strike="noStrike" u="none">
                <a:solidFill>
                  <a:srgbClr val="000000"/>
                </a:solidFill>
                <a:effectLst/>
                <a:uFillTx/>
                <a:latin typeface="Palatino"/>
              </a:rPr>
              <a:t>Screening Opportunities in the Agricultural Markets</a:t>
            </a:r>
            <a:endParaRPr b="0" lang="en-US" sz="2400" strike="noStrike" u="none">
              <a:solidFill>
                <a:srgbClr val="000000"/>
              </a:solidFill>
              <a:effectLst/>
              <a:uFillTx/>
              <a:latin typeface="Palatino"/>
            </a:endParaRPr>
          </a:p>
        </p:txBody>
      </p:sp>
      <p:sp>
        <p:nvSpPr>
          <p:cNvPr id="47" name="PlaceHolder 2"/>
          <p:cNvSpPr>
            <a:spLocks noGrp="1"/>
          </p:cNvSpPr>
          <p:nvPr>
            <p:ph type="subTitle"/>
          </p:nvPr>
        </p:nvSpPr>
        <p:spPr>
          <a:xfrm>
            <a:off x="3200400" y="4392360"/>
            <a:ext cx="5027760" cy="21276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400" strike="noStrike" u="none">
                <a:solidFill>
                  <a:srgbClr val="000000"/>
                </a:solidFill>
                <a:effectLst/>
                <a:uFillTx/>
                <a:latin typeface="Palatino"/>
              </a:rPr>
              <a:t>ENRON CORP.</a:t>
            </a:r>
            <a:endParaRPr b="0" lang="en-US" sz="1400" strike="noStrike" u="none">
              <a:solidFill>
                <a:srgbClr val="000000"/>
              </a:solidFill>
              <a:effectLst/>
              <a:uFillTx/>
              <a:latin typeface="Palatino"/>
            </a:endParaRPr>
          </a:p>
        </p:txBody>
      </p:sp>
      <p:sp>
        <p:nvSpPr>
          <p:cNvPr id="4" name="PlaceHolder 3"/>
          <p:cNvSpPr>
            <a:spLocks noGrp="1"/>
          </p:cNvSpPr>
          <p:nvPr>
            <p:ph type="sldNum" idx="2"/>
          </p:nvPr>
        </p:nvSpPr>
        <p:spPr/>
        <p:txBody>
          <a:bodyPr/>
          <a:p>
            <a:fld id="{1F09BA08-BE23-455D-810E-844A0DF96C8B}" type="slidenum">
              <a:t>1</a:t>
            </a:fld>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300" name=""/>
          <p:cNvGraphicFramePr/>
          <p:nvPr/>
        </p:nvGraphicFramePr>
        <p:xfrm>
          <a:off x="1374840" y="3568680"/>
          <a:ext cx="1231920" cy="268200"/>
        </p:xfrm>
        <a:graphic>
          <a:graphicData uri="http://schemas.openxmlformats.org/presentationml/2006/ole">
            <p:oleObj r:id="rId1" spid="">
              <p:embed/>
              <p:pic>
                <p:nvPicPr>
                  <p:cNvPr id="301" name="" descr=""/>
                  <p:cNvPicPr/>
                  <p:nvPr/>
                </p:nvPicPr>
                <p:blipFill>
                  <a:blip r:embed="rId2"/>
                  <a:stretch/>
                </p:blipFill>
                <p:spPr>
                  <a:xfrm>
                    <a:off x="1374840" y="3568680"/>
                    <a:ext cx="1231920" cy="268200"/>
                  </a:xfrm>
                  <a:prstGeom prst="rect">
                    <a:avLst/>
                  </a:prstGeom>
                  <a:noFill/>
                  <a:ln w="0">
                    <a:noFill/>
                  </a:ln>
                </p:spPr>
              </p:pic>
            </p:oleObj>
          </a:graphicData>
        </a:graphic>
      </p:graphicFrame>
      <p:graphicFrame>
        <p:nvGraphicFramePr>
          <p:cNvPr id="302" name=""/>
          <p:cNvGraphicFramePr/>
          <p:nvPr/>
        </p:nvGraphicFramePr>
        <p:xfrm>
          <a:off x="1365120" y="4782960"/>
          <a:ext cx="1252800" cy="274680"/>
        </p:xfrm>
        <a:graphic>
          <a:graphicData uri="http://schemas.openxmlformats.org/presentationml/2006/ole">
            <p:oleObj r:id="rId3" spid="">
              <p:embed/>
              <p:pic>
                <p:nvPicPr>
                  <p:cNvPr id="303" name="" descr=""/>
                  <p:cNvPicPr/>
                  <p:nvPr/>
                </p:nvPicPr>
                <p:blipFill>
                  <a:blip r:embed="rId4"/>
                  <a:stretch/>
                </p:blipFill>
                <p:spPr>
                  <a:xfrm>
                    <a:off x="1365120" y="4782960"/>
                    <a:ext cx="1252800" cy="274680"/>
                  </a:xfrm>
                  <a:prstGeom prst="rect">
                    <a:avLst/>
                  </a:prstGeom>
                  <a:noFill/>
                  <a:ln w="0">
                    <a:noFill/>
                  </a:ln>
                </p:spPr>
              </p:pic>
            </p:oleObj>
          </a:graphicData>
        </a:graphic>
      </p:graphicFrame>
      <p:sp>
        <p:nvSpPr>
          <p:cNvPr id="304" name="PlaceHolder 1"/>
          <p:cNvSpPr>
            <a:spLocks noGrp="1"/>
          </p:cNvSpPr>
          <p:nvPr>
            <p:ph type="title"/>
          </p:nvPr>
        </p:nvSpPr>
        <p:spPr>
          <a:xfrm>
            <a:off x="687240" y="11188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PRELIMINARY ASSESSMENT OF SOFTS</a:t>
            </a:r>
            <a:endParaRPr b="1" lang="en-US" sz="1200" strike="noStrike" u="none">
              <a:solidFill>
                <a:srgbClr val="000000"/>
              </a:solidFill>
              <a:effectLst/>
              <a:uFillTx/>
              <a:latin typeface="Arial"/>
            </a:endParaRPr>
          </a:p>
        </p:txBody>
      </p:sp>
      <p:sp>
        <p:nvSpPr>
          <p:cNvPr id="305" name=""/>
          <p:cNvSpPr/>
          <p:nvPr/>
        </p:nvSpPr>
        <p:spPr>
          <a:xfrm>
            <a:off x="1371600" y="2235240"/>
            <a:ext cx="80154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306" name=""/>
          <p:cNvGrpSpPr/>
          <p:nvPr/>
        </p:nvGrpSpPr>
        <p:grpSpPr>
          <a:xfrm>
            <a:off x="687240" y="2057400"/>
            <a:ext cx="574920" cy="4171320"/>
            <a:chOff x="687240" y="2057400"/>
            <a:chExt cx="574920" cy="4171320"/>
          </a:xfrm>
        </p:grpSpPr>
        <p:sp>
          <p:nvSpPr>
            <p:cNvPr id="307" name=""/>
            <p:cNvSpPr/>
            <p:nvPr/>
          </p:nvSpPr>
          <p:spPr>
            <a:xfrm>
              <a:off x="687240" y="2377800"/>
              <a:ext cx="574920" cy="385092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Coffee</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br>
                <a:rPr sz="900"/>
              </a:b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Cocoa</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FCOJ</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Sugar</a:t>
              </a:r>
              <a:endParaRPr b="0" lang="en-US" sz="900" strike="noStrike" u="none">
                <a:solidFill>
                  <a:srgbClr val="000000"/>
                </a:solidFill>
                <a:effectLst/>
                <a:uFillTx/>
                <a:latin typeface="Arial"/>
              </a:endParaRPr>
            </a:p>
          </p:txBody>
        </p:sp>
        <p:sp>
          <p:nvSpPr>
            <p:cNvPr id="308" name=""/>
            <p:cNvSpPr/>
            <p:nvPr/>
          </p:nvSpPr>
          <p:spPr>
            <a:xfrm>
              <a:off x="687240" y="2057400"/>
              <a:ext cx="574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Product</a:t>
              </a:r>
              <a:endParaRPr b="0" lang="en-US" sz="900" strike="noStrike" u="none">
                <a:solidFill>
                  <a:srgbClr val="000000"/>
                </a:solidFill>
                <a:effectLst/>
                <a:uFillTx/>
                <a:latin typeface="Arial"/>
              </a:endParaRPr>
            </a:p>
          </p:txBody>
        </p:sp>
      </p:grpSp>
      <p:sp>
        <p:nvSpPr>
          <p:cNvPr id="309" name=""/>
          <p:cNvSpPr/>
          <p:nvPr/>
        </p:nvSpPr>
        <p:spPr>
          <a:xfrm>
            <a:off x="1384200" y="1920240"/>
            <a:ext cx="67644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Market size</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Billions</a:t>
            </a:r>
            <a:endParaRPr b="0" lang="en-US" sz="900" strike="noStrike" u="none">
              <a:solidFill>
                <a:srgbClr val="000000"/>
              </a:solidFill>
              <a:effectLst/>
              <a:uFillTx/>
              <a:latin typeface="Arial"/>
            </a:endParaRPr>
          </a:p>
        </p:txBody>
      </p:sp>
      <p:grpSp>
        <p:nvGrpSpPr>
          <p:cNvPr id="310" name=""/>
          <p:cNvGrpSpPr/>
          <p:nvPr/>
        </p:nvGrpSpPr>
        <p:grpSpPr>
          <a:xfrm>
            <a:off x="4987800" y="2057400"/>
            <a:ext cx="4398840" cy="4858920"/>
            <a:chOff x="4987800" y="2057400"/>
            <a:chExt cx="4398840" cy="4858920"/>
          </a:xfrm>
        </p:grpSpPr>
        <p:sp>
          <p:nvSpPr>
            <p:cNvPr id="311" name=""/>
            <p:cNvSpPr/>
            <p:nvPr/>
          </p:nvSpPr>
          <p:spPr>
            <a:xfrm>
              <a:off x="4987800" y="2377800"/>
              <a:ext cx="4398840" cy="45385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production concentration (Brazil, Colombia) and single event sensitivity (port strikes, freezes); liquid market ($177B annual notional value of exchange-traded contracts)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limited opportunities at roaster level due to ability to pass through prices; potential opportunity to provide weather derivatives at producer/processor level</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 many sites exist but no true leader with developed trading platform; LIFFE offers click execution on exchange-traded contracts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small, relationship driven market with growing areas concentrated in political unstable countries (Ivory Coast); sensitive to single events (weather, politics); small but highly traded futures market ($40B annual notional value with volume spikes around single events)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origination limited to few physical processed products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E-one physical site exists with unknown liquidity; LIFFE offers click execution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illiquid financial market ($13B annual notional value), but volume spikes around single events) and small market size limits opportunity, high production concentration and single event sensitivity (storm damage, freezes)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potential to create market hub in Brazil for concentrate (and other softs); high concentration at buying level (top 3 ~70% market share)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 One online exchange has signed up entities representing 80% of world production; concentration and large scale contracting limits trading</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liquid financial market ($244B annual notional value) but information fragmentation requires global presence; low presence of spec players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limited to international opportunities (mill financing, absorbing buyer risk) but large market size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 – LIFFE offers click trading; physical trading sites have been identified but liquidity unknown</a:t>
              </a:r>
              <a:endParaRPr b="0" lang="en-US" sz="900" strike="noStrike" u="none">
                <a:solidFill>
                  <a:srgbClr val="000000"/>
                </a:solidFill>
                <a:effectLst/>
                <a:uFillTx/>
                <a:latin typeface="Arial"/>
              </a:endParaRPr>
            </a:p>
          </p:txBody>
        </p:sp>
        <p:sp>
          <p:nvSpPr>
            <p:cNvPr id="312" name=""/>
            <p:cNvSpPr/>
            <p:nvPr/>
          </p:nvSpPr>
          <p:spPr>
            <a:xfrm>
              <a:off x="4987800" y="2057400"/>
              <a:ext cx="439884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Comments</a:t>
              </a:r>
              <a:endParaRPr b="0" lang="en-US" sz="900" strike="noStrike" u="none">
                <a:solidFill>
                  <a:srgbClr val="000000"/>
                </a:solidFill>
                <a:effectLst/>
                <a:uFillTx/>
                <a:latin typeface="Arial"/>
              </a:endParaRPr>
            </a:p>
          </p:txBody>
        </p:sp>
      </p:grpSp>
      <p:sp>
        <p:nvSpPr>
          <p:cNvPr id="313" name=""/>
          <p:cNvSpPr/>
          <p:nvPr/>
        </p:nvSpPr>
        <p:spPr>
          <a:xfrm>
            <a:off x="2490840" y="1465560"/>
            <a:ext cx="654480" cy="13788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Opportunity</a:t>
            </a:r>
            <a:endParaRPr b="0" lang="en-US" sz="900" strike="noStrike" u="none">
              <a:solidFill>
                <a:srgbClr val="000000"/>
              </a:solidFill>
              <a:effectLst/>
              <a:uFillTx/>
              <a:latin typeface="Arial"/>
            </a:endParaRPr>
          </a:p>
        </p:txBody>
      </p:sp>
      <p:sp>
        <p:nvSpPr>
          <p:cNvPr id="314" name=""/>
          <p:cNvSpPr/>
          <p:nvPr/>
        </p:nvSpPr>
        <p:spPr>
          <a:xfrm>
            <a:off x="2490840" y="1687680"/>
            <a:ext cx="2093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15" name=""/>
          <p:cNvSpPr/>
          <p:nvPr/>
        </p:nvSpPr>
        <p:spPr>
          <a:xfrm>
            <a:off x="2548080" y="1782720"/>
            <a:ext cx="512640" cy="41292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 </a:t>
            </a:r>
            <a:br>
              <a:rPr sz="900"/>
            </a:br>
            <a:r>
              <a:rPr b="1" lang="en-US" sz="900" strike="noStrike" u="none">
                <a:solidFill>
                  <a:srgbClr val="000000"/>
                </a:solidFill>
                <a:effectLst/>
                <a:uFillTx/>
                <a:latin typeface="Arial"/>
              </a:rPr>
              <a:t>Trading (PT)</a:t>
            </a:r>
            <a:endParaRPr b="0" lang="en-US" sz="900" strike="noStrike" u="none">
              <a:solidFill>
                <a:srgbClr val="000000"/>
              </a:solidFill>
              <a:effectLst/>
              <a:uFillTx/>
              <a:latin typeface="Arial"/>
            </a:endParaRPr>
          </a:p>
        </p:txBody>
      </p:sp>
      <p:grpSp>
        <p:nvGrpSpPr>
          <p:cNvPr id="316" name=""/>
          <p:cNvGrpSpPr/>
          <p:nvPr/>
        </p:nvGrpSpPr>
        <p:grpSpPr>
          <a:xfrm>
            <a:off x="2654280" y="2341440"/>
            <a:ext cx="254160" cy="253800"/>
            <a:chOff x="2654280" y="2341440"/>
            <a:chExt cx="254160" cy="253800"/>
          </a:xfrm>
        </p:grpSpPr>
        <p:sp>
          <p:nvSpPr>
            <p:cNvPr id="317" name=""/>
            <p:cNvSpPr/>
            <p:nvPr/>
          </p:nvSpPr>
          <p:spPr>
            <a:xfrm>
              <a:off x="2654280" y="234144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18" name=""/>
            <p:cNvSpPr/>
            <p:nvPr/>
          </p:nvSpPr>
          <p:spPr>
            <a:xfrm>
              <a:off x="2654280" y="2341440"/>
              <a:ext cx="253800" cy="25344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319" name=""/>
          <p:cNvSpPr/>
          <p:nvPr/>
        </p:nvSpPr>
        <p:spPr>
          <a:xfrm>
            <a:off x="3076200" y="1920240"/>
            <a:ext cx="610200" cy="27540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a:t>
            </a:r>
            <a:endParaRPr b="0" lang="en-US" sz="900" strike="noStrike" u="none">
              <a:solidFill>
                <a:srgbClr val="000000"/>
              </a:solidFill>
              <a:effectLst/>
              <a:uFillTx/>
              <a:latin typeface="Arial"/>
            </a:endParaRPr>
          </a:p>
        </p:txBody>
      </p:sp>
      <p:grpSp>
        <p:nvGrpSpPr>
          <p:cNvPr id="320" name=""/>
          <p:cNvGrpSpPr/>
          <p:nvPr/>
        </p:nvGrpSpPr>
        <p:grpSpPr>
          <a:xfrm>
            <a:off x="3287880" y="2341440"/>
            <a:ext cx="253800" cy="254160"/>
            <a:chOff x="3287880" y="2341440"/>
            <a:chExt cx="253800" cy="254160"/>
          </a:xfrm>
        </p:grpSpPr>
        <p:sp>
          <p:nvSpPr>
            <p:cNvPr id="321" name=""/>
            <p:cNvSpPr/>
            <p:nvPr/>
          </p:nvSpPr>
          <p:spPr>
            <a:xfrm>
              <a:off x="3287880" y="2341440"/>
              <a:ext cx="25380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22" name=""/>
            <p:cNvSpPr/>
            <p:nvPr/>
          </p:nvSpPr>
          <p:spPr>
            <a:xfrm>
              <a:off x="3288240" y="2341440"/>
              <a:ext cx="252720" cy="253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323" name=""/>
          <p:cNvSpPr/>
          <p:nvPr/>
        </p:nvSpPr>
        <p:spPr>
          <a:xfrm>
            <a:off x="3825360" y="1920240"/>
            <a:ext cx="686880" cy="27540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a:t>
            </a:r>
            <a:endParaRPr b="0" lang="en-US" sz="900" strike="noStrike" u="none">
              <a:solidFill>
                <a:srgbClr val="000000"/>
              </a:solidFill>
              <a:effectLst/>
              <a:uFillTx/>
              <a:latin typeface="Arial"/>
            </a:endParaRPr>
          </a:p>
        </p:txBody>
      </p:sp>
      <p:grpSp>
        <p:nvGrpSpPr>
          <p:cNvPr id="324" name=""/>
          <p:cNvGrpSpPr/>
          <p:nvPr/>
        </p:nvGrpSpPr>
        <p:grpSpPr>
          <a:xfrm>
            <a:off x="4037040" y="2341440"/>
            <a:ext cx="253800" cy="254160"/>
            <a:chOff x="4037040" y="2341440"/>
            <a:chExt cx="253800" cy="254160"/>
          </a:xfrm>
        </p:grpSpPr>
        <p:sp>
          <p:nvSpPr>
            <p:cNvPr id="325" name=""/>
            <p:cNvSpPr/>
            <p:nvPr/>
          </p:nvSpPr>
          <p:spPr>
            <a:xfrm>
              <a:off x="4037040" y="2341440"/>
              <a:ext cx="25380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26" name=""/>
            <p:cNvSpPr/>
            <p:nvPr/>
          </p:nvSpPr>
          <p:spPr>
            <a:xfrm>
              <a:off x="4037760" y="2341440"/>
              <a:ext cx="252720" cy="25380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27" name=""/>
          <p:cNvGrpSpPr/>
          <p:nvPr/>
        </p:nvGrpSpPr>
        <p:grpSpPr>
          <a:xfrm>
            <a:off x="3274920" y="4802040"/>
            <a:ext cx="254160" cy="254160"/>
            <a:chOff x="3274920" y="4802040"/>
            <a:chExt cx="254160" cy="254160"/>
          </a:xfrm>
        </p:grpSpPr>
        <p:sp>
          <p:nvSpPr>
            <p:cNvPr id="328" name=""/>
            <p:cNvSpPr/>
            <p:nvPr/>
          </p:nvSpPr>
          <p:spPr>
            <a:xfrm>
              <a:off x="3274920" y="480204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29" name=""/>
            <p:cNvSpPr/>
            <p:nvPr/>
          </p:nvSpPr>
          <p:spPr>
            <a:xfrm>
              <a:off x="3275280" y="4802040"/>
              <a:ext cx="253440" cy="253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30" name=""/>
          <p:cNvGrpSpPr/>
          <p:nvPr/>
        </p:nvGrpSpPr>
        <p:grpSpPr>
          <a:xfrm>
            <a:off x="4024440" y="4802040"/>
            <a:ext cx="253800" cy="254160"/>
            <a:chOff x="4024440" y="4802040"/>
            <a:chExt cx="253800" cy="254160"/>
          </a:xfrm>
        </p:grpSpPr>
        <p:sp>
          <p:nvSpPr>
            <p:cNvPr id="331" name=""/>
            <p:cNvSpPr/>
            <p:nvPr/>
          </p:nvSpPr>
          <p:spPr>
            <a:xfrm>
              <a:off x="4024440" y="4802040"/>
              <a:ext cx="25380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32" name=""/>
            <p:cNvSpPr/>
            <p:nvPr/>
          </p:nvSpPr>
          <p:spPr>
            <a:xfrm>
              <a:off x="4024440" y="4802040"/>
              <a:ext cx="253440" cy="253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33" name=""/>
          <p:cNvGrpSpPr/>
          <p:nvPr/>
        </p:nvGrpSpPr>
        <p:grpSpPr>
          <a:xfrm>
            <a:off x="3287880" y="3584520"/>
            <a:ext cx="253800" cy="253800"/>
            <a:chOff x="3287880" y="3584520"/>
            <a:chExt cx="253800" cy="253800"/>
          </a:xfrm>
        </p:grpSpPr>
        <p:sp>
          <p:nvSpPr>
            <p:cNvPr id="334" name=""/>
            <p:cNvSpPr/>
            <p:nvPr/>
          </p:nvSpPr>
          <p:spPr>
            <a:xfrm>
              <a:off x="3287880" y="358452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35" name=""/>
            <p:cNvSpPr/>
            <p:nvPr/>
          </p:nvSpPr>
          <p:spPr>
            <a:xfrm>
              <a:off x="3288240" y="3584520"/>
              <a:ext cx="252720" cy="253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36" name=""/>
          <p:cNvGrpSpPr/>
          <p:nvPr/>
        </p:nvGrpSpPr>
        <p:grpSpPr>
          <a:xfrm>
            <a:off x="2641680" y="6024600"/>
            <a:ext cx="253800" cy="253800"/>
            <a:chOff x="2641680" y="6024600"/>
            <a:chExt cx="253800" cy="253800"/>
          </a:xfrm>
        </p:grpSpPr>
        <p:sp>
          <p:nvSpPr>
            <p:cNvPr id="337" name=""/>
            <p:cNvSpPr/>
            <p:nvPr/>
          </p:nvSpPr>
          <p:spPr>
            <a:xfrm>
              <a:off x="2641680" y="602460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38" name=""/>
            <p:cNvSpPr/>
            <p:nvPr/>
          </p:nvSpPr>
          <p:spPr>
            <a:xfrm>
              <a:off x="2642040" y="6024600"/>
              <a:ext cx="25272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39" name=""/>
          <p:cNvGrpSpPr/>
          <p:nvPr/>
        </p:nvGrpSpPr>
        <p:grpSpPr>
          <a:xfrm>
            <a:off x="3274920" y="6024600"/>
            <a:ext cx="254160" cy="253800"/>
            <a:chOff x="3274920" y="6024600"/>
            <a:chExt cx="254160" cy="253800"/>
          </a:xfrm>
        </p:grpSpPr>
        <p:sp>
          <p:nvSpPr>
            <p:cNvPr id="340" name=""/>
            <p:cNvSpPr/>
            <p:nvPr/>
          </p:nvSpPr>
          <p:spPr>
            <a:xfrm>
              <a:off x="3274920" y="602460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1" name=""/>
            <p:cNvSpPr/>
            <p:nvPr/>
          </p:nvSpPr>
          <p:spPr>
            <a:xfrm>
              <a:off x="3275280" y="6024600"/>
              <a:ext cx="25344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42" name=""/>
          <p:cNvGrpSpPr/>
          <p:nvPr/>
        </p:nvGrpSpPr>
        <p:grpSpPr>
          <a:xfrm>
            <a:off x="4024440" y="6024600"/>
            <a:ext cx="253800" cy="253800"/>
            <a:chOff x="4024440" y="6024600"/>
            <a:chExt cx="253800" cy="253800"/>
          </a:xfrm>
        </p:grpSpPr>
        <p:sp>
          <p:nvSpPr>
            <p:cNvPr id="343" name=""/>
            <p:cNvSpPr/>
            <p:nvPr/>
          </p:nvSpPr>
          <p:spPr>
            <a:xfrm>
              <a:off x="4024440" y="602460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44" name=""/>
            <p:cNvSpPr/>
            <p:nvPr/>
          </p:nvSpPr>
          <p:spPr>
            <a:xfrm>
              <a:off x="4024440" y="6024600"/>
              <a:ext cx="25344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aphicFrame>
        <p:nvGraphicFramePr>
          <p:cNvPr id="345" name=""/>
          <p:cNvGraphicFramePr/>
          <p:nvPr/>
        </p:nvGraphicFramePr>
        <p:xfrm>
          <a:off x="1365120" y="2327400"/>
          <a:ext cx="1252800" cy="274680"/>
        </p:xfrm>
        <a:graphic>
          <a:graphicData uri="http://schemas.openxmlformats.org/presentationml/2006/ole">
            <p:oleObj r:id="rId5" spid="">
              <p:embed/>
              <p:pic>
                <p:nvPicPr>
                  <p:cNvPr id="346" name="" descr=""/>
                  <p:cNvPicPr/>
                  <p:nvPr/>
                </p:nvPicPr>
                <p:blipFill>
                  <a:blip r:embed="rId6"/>
                  <a:stretch/>
                </p:blipFill>
                <p:spPr>
                  <a:xfrm>
                    <a:off x="1365120" y="2327400"/>
                    <a:ext cx="1252800" cy="274680"/>
                  </a:xfrm>
                  <a:prstGeom prst="rect">
                    <a:avLst/>
                  </a:prstGeom>
                  <a:noFill/>
                  <a:ln w="0">
                    <a:noFill/>
                  </a:ln>
                </p:spPr>
              </p:pic>
            </p:oleObj>
          </a:graphicData>
        </a:graphic>
      </p:graphicFrame>
      <p:graphicFrame>
        <p:nvGraphicFramePr>
          <p:cNvPr id="347" name=""/>
          <p:cNvGraphicFramePr/>
          <p:nvPr/>
        </p:nvGraphicFramePr>
        <p:xfrm>
          <a:off x="1374840" y="6019920"/>
          <a:ext cx="1231920" cy="269640"/>
        </p:xfrm>
        <a:graphic>
          <a:graphicData uri="http://schemas.openxmlformats.org/presentationml/2006/ole">
            <p:oleObj r:id="rId7" spid="">
              <p:embed/>
              <p:pic>
                <p:nvPicPr>
                  <p:cNvPr id="348" name="" descr=""/>
                  <p:cNvPicPr/>
                  <p:nvPr/>
                </p:nvPicPr>
                <p:blipFill>
                  <a:blip r:embed="rId8"/>
                  <a:stretch/>
                </p:blipFill>
                <p:spPr>
                  <a:xfrm>
                    <a:off x="1374840" y="6019920"/>
                    <a:ext cx="1231920" cy="269640"/>
                  </a:xfrm>
                  <a:prstGeom prst="rect">
                    <a:avLst/>
                  </a:prstGeom>
                  <a:noFill/>
                  <a:ln w="0">
                    <a:noFill/>
                  </a:ln>
                </p:spPr>
              </p:pic>
            </p:oleObj>
          </a:graphicData>
        </a:graphic>
      </p:graphicFrame>
      <p:sp>
        <p:nvSpPr>
          <p:cNvPr id="349" name=""/>
          <p:cNvSpPr/>
          <p:nvPr/>
        </p:nvSpPr>
        <p:spPr>
          <a:xfrm>
            <a:off x="1433520" y="3306600"/>
            <a:ext cx="114120" cy="1378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a:t>
            </a:r>
            <a:endParaRPr b="0" lang="en-US" sz="900" strike="noStrike" u="none">
              <a:solidFill>
                <a:srgbClr val="000000"/>
              </a:solidFill>
              <a:effectLst/>
              <a:uFillTx/>
              <a:latin typeface="Arial"/>
            </a:endParaRPr>
          </a:p>
        </p:txBody>
      </p:sp>
      <p:sp>
        <p:nvSpPr>
          <p:cNvPr id="350" name=""/>
          <p:cNvSpPr/>
          <p:nvPr/>
        </p:nvSpPr>
        <p:spPr>
          <a:xfrm flipV="1">
            <a:off x="1436760" y="3476160"/>
            <a:ext cx="19080" cy="9540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351" name=""/>
          <p:cNvGrpSpPr/>
          <p:nvPr/>
        </p:nvGrpSpPr>
        <p:grpSpPr>
          <a:xfrm>
            <a:off x="8175600" y="1527120"/>
            <a:ext cx="640440" cy="137880"/>
            <a:chOff x="8175600" y="1527120"/>
            <a:chExt cx="640440" cy="137880"/>
          </a:xfrm>
        </p:grpSpPr>
        <p:sp>
          <p:nvSpPr>
            <p:cNvPr id="352" name=""/>
            <p:cNvSpPr/>
            <p:nvPr/>
          </p:nvSpPr>
          <p:spPr>
            <a:xfrm>
              <a:off x="8175600" y="153036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53" name="McK Footnote"/>
            <p:cNvSpPr/>
            <p:nvPr/>
          </p:nvSpPr>
          <p:spPr>
            <a:xfrm>
              <a:off x="8484840" y="1527120"/>
              <a:ext cx="3312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Global</a:t>
              </a:r>
              <a:endParaRPr b="0" lang="en-US" sz="900" strike="noStrike" u="none">
                <a:solidFill>
                  <a:srgbClr val="000000"/>
                </a:solidFill>
                <a:effectLst/>
                <a:uFillTx/>
                <a:latin typeface="Arial"/>
              </a:endParaRPr>
            </a:p>
          </p:txBody>
        </p:sp>
      </p:grpSp>
      <p:grpSp>
        <p:nvGrpSpPr>
          <p:cNvPr id="354" name=""/>
          <p:cNvGrpSpPr/>
          <p:nvPr/>
        </p:nvGrpSpPr>
        <p:grpSpPr>
          <a:xfrm>
            <a:off x="8175600" y="1706400"/>
            <a:ext cx="1212120" cy="137880"/>
            <a:chOff x="8175600" y="1706400"/>
            <a:chExt cx="1212120" cy="137880"/>
          </a:xfrm>
        </p:grpSpPr>
        <p:sp>
          <p:nvSpPr>
            <p:cNvPr id="355" name=""/>
            <p:cNvSpPr/>
            <p:nvPr/>
          </p:nvSpPr>
          <p:spPr>
            <a:xfrm>
              <a:off x="8175600" y="171108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56" name="McK Footnote"/>
            <p:cNvSpPr/>
            <p:nvPr/>
          </p:nvSpPr>
          <p:spPr>
            <a:xfrm>
              <a:off x="8484840" y="1706400"/>
              <a:ext cx="902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U.S. consumption</a:t>
              </a:r>
              <a:endParaRPr b="0" lang="en-US" sz="900" strike="noStrike" u="none">
                <a:solidFill>
                  <a:srgbClr val="000000"/>
                </a:solidFill>
                <a:effectLst/>
                <a:uFillTx/>
                <a:latin typeface="Arial"/>
              </a:endParaRPr>
            </a:p>
          </p:txBody>
        </p:sp>
      </p:grpSp>
      <p:grpSp>
        <p:nvGrpSpPr>
          <p:cNvPr id="357" name=""/>
          <p:cNvGrpSpPr/>
          <p:nvPr/>
        </p:nvGrpSpPr>
        <p:grpSpPr>
          <a:xfrm>
            <a:off x="2641680" y="4802040"/>
            <a:ext cx="253800" cy="253800"/>
            <a:chOff x="2641680" y="4802040"/>
            <a:chExt cx="253800" cy="253800"/>
          </a:xfrm>
        </p:grpSpPr>
        <p:sp>
          <p:nvSpPr>
            <p:cNvPr id="358" name=""/>
            <p:cNvSpPr/>
            <p:nvPr/>
          </p:nvSpPr>
          <p:spPr>
            <a:xfrm>
              <a:off x="2641680" y="480204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59" name=""/>
            <p:cNvSpPr/>
            <p:nvPr/>
          </p:nvSpPr>
          <p:spPr>
            <a:xfrm>
              <a:off x="2642400" y="4802040"/>
              <a:ext cx="25272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60" name=""/>
          <p:cNvGrpSpPr/>
          <p:nvPr/>
        </p:nvGrpSpPr>
        <p:grpSpPr>
          <a:xfrm>
            <a:off x="2654280" y="3584520"/>
            <a:ext cx="254160" cy="253800"/>
            <a:chOff x="2654280" y="3584520"/>
            <a:chExt cx="254160" cy="253800"/>
          </a:xfrm>
        </p:grpSpPr>
        <p:sp>
          <p:nvSpPr>
            <p:cNvPr id="361" name=""/>
            <p:cNvSpPr/>
            <p:nvPr/>
          </p:nvSpPr>
          <p:spPr>
            <a:xfrm>
              <a:off x="2654280" y="358452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62" name=""/>
            <p:cNvSpPr/>
            <p:nvPr/>
          </p:nvSpPr>
          <p:spPr>
            <a:xfrm>
              <a:off x="2654280" y="3584520"/>
              <a:ext cx="253800" cy="25344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63" name=""/>
          <p:cNvGrpSpPr/>
          <p:nvPr/>
        </p:nvGrpSpPr>
        <p:grpSpPr>
          <a:xfrm>
            <a:off x="4024440" y="3584520"/>
            <a:ext cx="253800" cy="253800"/>
            <a:chOff x="4024440" y="3584520"/>
            <a:chExt cx="253800" cy="253800"/>
          </a:xfrm>
        </p:grpSpPr>
        <p:sp>
          <p:nvSpPr>
            <p:cNvPr id="364" name=""/>
            <p:cNvSpPr/>
            <p:nvPr/>
          </p:nvSpPr>
          <p:spPr>
            <a:xfrm>
              <a:off x="4024440" y="358452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65" name=""/>
            <p:cNvSpPr/>
            <p:nvPr/>
          </p:nvSpPr>
          <p:spPr>
            <a:xfrm>
              <a:off x="4024440" y="3584520"/>
              <a:ext cx="25344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366" name="McK Footnote"/>
          <p:cNvSpPr/>
          <p:nvPr/>
        </p:nvSpPr>
        <p:spPr>
          <a:xfrm>
            <a:off x="687240" y="6999480"/>
            <a:ext cx="8686800" cy="13788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analyst reports; press releases; USDA</a:t>
            </a:r>
            <a:endParaRPr b="0" lang="en-US" sz="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DF5FC68-BE73-4785-9F7C-F7438E53F094}" type="slidenum">
              <a:t>10</a:t>
            </a:fld>
          </a:p>
        </p:txBody>
      </p:sp>
    </p:spTree>
  </p:cSld>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7" name=""/>
          <p:cNvSpPr/>
          <p:nvPr/>
        </p:nvSpPr>
        <p:spPr>
          <a:xfrm>
            <a:off x="1371600" y="3174840"/>
            <a:ext cx="80154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68" name=""/>
          <p:cNvSpPr/>
          <p:nvPr/>
        </p:nvSpPr>
        <p:spPr>
          <a:xfrm>
            <a:off x="687240" y="3632040"/>
            <a:ext cx="574920" cy="1378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Tea</a:t>
            </a:r>
            <a:endParaRPr b="0" lang="en-US" sz="900" strike="noStrike" u="none">
              <a:solidFill>
                <a:srgbClr val="000000"/>
              </a:solidFill>
              <a:effectLst/>
              <a:uFillTx/>
              <a:latin typeface="Arial"/>
            </a:endParaRPr>
          </a:p>
        </p:txBody>
      </p:sp>
      <p:sp>
        <p:nvSpPr>
          <p:cNvPr id="369" name=""/>
          <p:cNvSpPr/>
          <p:nvPr/>
        </p:nvSpPr>
        <p:spPr>
          <a:xfrm>
            <a:off x="687240" y="2997360"/>
            <a:ext cx="57492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Product</a:t>
            </a:r>
            <a:endParaRPr b="0" lang="en-US" sz="900" strike="noStrike" u="none">
              <a:solidFill>
                <a:srgbClr val="000000"/>
              </a:solidFill>
              <a:effectLst/>
              <a:uFillTx/>
              <a:latin typeface="Arial"/>
            </a:endParaRPr>
          </a:p>
        </p:txBody>
      </p:sp>
      <p:sp>
        <p:nvSpPr>
          <p:cNvPr id="370" name=""/>
          <p:cNvSpPr/>
          <p:nvPr/>
        </p:nvSpPr>
        <p:spPr>
          <a:xfrm>
            <a:off x="1409760" y="2859840"/>
            <a:ext cx="67608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Market size</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Billions</a:t>
            </a:r>
            <a:endParaRPr b="0" lang="en-US" sz="900" strike="noStrike" u="none">
              <a:solidFill>
                <a:srgbClr val="000000"/>
              </a:solidFill>
              <a:effectLst/>
              <a:uFillTx/>
              <a:latin typeface="Arial"/>
            </a:endParaRPr>
          </a:p>
        </p:txBody>
      </p:sp>
      <p:grpSp>
        <p:nvGrpSpPr>
          <p:cNvPr id="371" name=""/>
          <p:cNvGrpSpPr/>
          <p:nvPr/>
        </p:nvGrpSpPr>
        <p:grpSpPr>
          <a:xfrm>
            <a:off x="4987800" y="2997360"/>
            <a:ext cx="4398840" cy="2796120"/>
            <a:chOff x="4987800" y="2997360"/>
            <a:chExt cx="4398840" cy="2796120"/>
          </a:xfrm>
        </p:grpSpPr>
        <p:sp>
          <p:nvSpPr>
            <p:cNvPr id="372" name=""/>
            <p:cNvSpPr/>
            <p:nvPr/>
          </p:nvSpPr>
          <p:spPr>
            <a:xfrm>
              <a:off x="4987800" y="3317760"/>
              <a:ext cx="4398840" cy="2475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no financial market; small market size limits opportunity; production concentrated geographically (top 4 countries produce 70% of tea); ability to trade physical product through auction houses; low volume of spec trading</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potential opportunity to create exchange between manufacturer and wholesale buyer; significant amount of contract growing</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 sites exist but liquidity and transaction capability unknown; LIFFE offers click trading</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liquid futures market that is impacted by government reports but information and growing area fragmentation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manufacturers output (fabrics) prices not correlated to input prices (cotton, synthetic fibers); low concentration along most of value chain, but heavy government involvement and key intermediaries (Louis Dreyfus, Dunavant)</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 – one site operated by leading mills and trading houses in the industry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p:txBody>
        </p:sp>
        <p:sp>
          <p:nvSpPr>
            <p:cNvPr id="373" name=""/>
            <p:cNvSpPr/>
            <p:nvPr/>
          </p:nvSpPr>
          <p:spPr>
            <a:xfrm>
              <a:off x="4987800" y="2997360"/>
              <a:ext cx="439884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Comments</a:t>
              </a:r>
              <a:endParaRPr b="0" lang="en-US" sz="900" strike="noStrike" u="none">
                <a:solidFill>
                  <a:srgbClr val="000000"/>
                </a:solidFill>
                <a:effectLst/>
                <a:uFillTx/>
                <a:latin typeface="Arial"/>
              </a:endParaRPr>
            </a:p>
          </p:txBody>
        </p:sp>
      </p:grpSp>
      <p:sp>
        <p:nvSpPr>
          <p:cNvPr id="374" name=""/>
          <p:cNvSpPr/>
          <p:nvPr/>
        </p:nvSpPr>
        <p:spPr>
          <a:xfrm>
            <a:off x="2490840" y="2405160"/>
            <a:ext cx="654480" cy="13788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Opportunity</a:t>
            </a:r>
            <a:endParaRPr b="0" lang="en-US" sz="900" strike="noStrike" u="none">
              <a:solidFill>
                <a:srgbClr val="000000"/>
              </a:solidFill>
              <a:effectLst/>
              <a:uFillTx/>
              <a:latin typeface="Arial"/>
            </a:endParaRPr>
          </a:p>
        </p:txBody>
      </p:sp>
      <p:sp>
        <p:nvSpPr>
          <p:cNvPr id="375" name=""/>
          <p:cNvSpPr/>
          <p:nvPr/>
        </p:nvSpPr>
        <p:spPr>
          <a:xfrm>
            <a:off x="2490840" y="2627280"/>
            <a:ext cx="2093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76" name=""/>
          <p:cNvSpPr/>
          <p:nvPr/>
        </p:nvSpPr>
        <p:spPr>
          <a:xfrm>
            <a:off x="2548080" y="2722320"/>
            <a:ext cx="512640" cy="41292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 </a:t>
            </a:r>
            <a:br>
              <a:rPr sz="900"/>
            </a:br>
            <a:r>
              <a:rPr b="1" lang="en-US" sz="900" strike="noStrike" u="none">
                <a:solidFill>
                  <a:srgbClr val="000000"/>
                </a:solidFill>
                <a:effectLst/>
                <a:uFillTx/>
                <a:latin typeface="Arial"/>
              </a:rPr>
              <a:t>Trading (PT)</a:t>
            </a:r>
            <a:endParaRPr b="0" lang="en-US" sz="900" strike="noStrike" u="none">
              <a:solidFill>
                <a:srgbClr val="000000"/>
              </a:solidFill>
              <a:effectLst/>
              <a:uFillTx/>
              <a:latin typeface="Arial"/>
            </a:endParaRPr>
          </a:p>
        </p:txBody>
      </p:sp>
      <p:sp>
        <p:nvSpPr>
          <p:cNvPr id="377" name=""/>
          <p:cNvSpPr/>
          <p:nvPr/>
        </p:nvSpPr>
        <p:spPr>
          <a:xfrm>
            <a:off x="3076200" y="2859840"/>
            <a:ext cx="610200" cy="27540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a:t>
            </a:r>
            <a:endParaRPr b="0" lang="en-US" sz="900" strike="noStrike" u="none">
              <a:solidFill>
                <a:srgbClr val="000000"/>
              </a:solidFill>
              <a:effectLst/>
              <a:uFillTx/>
              <a:latin typeface="Arial"/>
            </a:endParaRPr>
          </a:p>
        </p:txBody>
      </p:sp>
      <p:sp>
        <p:nvSpPr>
          <p:cNvPr id="378" name=""/>
          <p:cNvSpPr/>
          <p:nvPr/>
        </p:nvSpPr>
        <p:spPr>
          <a:xfrm>
            <a:off x="3825360" y="2859840"/>
            <a:ext cx="686880" cy="27540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a:t>
            </a:r>
            <a:endParaRPr b="0" lang="en-US" sz="900" strike="noStrike" u="none">
              <a:solidFill>
                <a:srgbClr val="000000"/>
              </a:solidFill>
              <a:effectLst/>
              <a:uFillTx/>
              <a:latin typeface="Arial"/>
            </a:endParaRPr>
          </a:p>
        </p:txBody>
      </p:sp>
      <p:grpSp>
        <p:nvGrpSpPr>
          <p:cNvPr id="379" name=""/>
          <p:cNvGrpSpPr/>
          <p:nvPr/>
        </p:nvGrpSpPr>
        <p:grpSpPr>
          <a:xfrm>
            <a:off x="2769120" y="3575160"/>
            <a:ext cx="126360" cy="253800"/>
            <a:chOff x="2769120" y="3575160"/>
            <a:chExt cx="126360" cy="253800"/>
          </a:xfrm>
        </p:grpSpPr>
        <p:sp>
          <p:nvSpPr>
            <p:cNvPr id="380" name=""/>
            <p:cNvSpPr/>
            <p:nvPr/>
          </p:nvSpPr>
          <p:spPr>
            <a:xfrm>
              <a:off x="2641680" y="357516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1" name=""/>
            <p:cNvSpPr/>
            <p:nvPr/>
          </p:nvSpPr>
          <p:spPr>
            <a:xfrm>
              <a:off x="2769120" y="3575160"/>
              <a:ext cx="773094112920" cy="25380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82" name=""/>
          <p:cNvGrpSpPr/>
          <p:nvPr/>
        </p:nvGrpSpPr>
        <p:grpSpPr>
          <a:xfrm>
            <a:off x="3300480" y="3575160"/>
            <a:ext cx="253800" cy="253800"/>
            <a:chOff x="3300480" y="3575160"/>
            <a:chExt cx="253800" cy="253800"/>
          </a:xfrm>
        </p:grpSpPr>
        <p:sp>
          <p:nvSpPr>
            <p:cNvPr id="383" name=""/>
            <p:cNvSpPr/>
            <p:nvPr/>
          </p:nvSpPr>
          <p:spPr>
            <a:xfrm>
              <a:off x="3300480" y="357516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4" name=""/>
            <p:cNvSpPr/>
            <p:nvPr/>
          </p:nvSpPr>
          <p:spPr>
            <a:xfrm>
              <a:off x="3300480" y="3575160"/>
              <a:ext cx="253440" cy="253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85" name=""/>
          <p:cNvGrpSpPr/>
          <p:nvPr/>
        </p:nvGrpSpPr>
        <p:grpSpPr>
          <a:xfrm>
            <a:off x="2641680" y="4753080"/>
            <a:ext cx="253800" cy="253800"/>
            <a:chOff x="2641680" y="4753080"/>
            <a:chExt cx="253800" cy="253800"/>
          </a:xfrm>
        </p:grpSpPr>
        <p:sp>
          <p:nvSpPr>
            <p:cNvPr id="386" name=""/>
            <p:cNvSpPr/>
            <p:nvPr/>
          </p:nvSpPr>
          <p:spPr>
            <a:xfrm>
              <a:off x="2641680" y="475308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87" name=""/>
            <p:cNvSpPr/>
            <p:nvPr/>
          </p:nvSpPr>
          <p:spPr>
            <a:xfrm>
              <a:off x="2642040" y="4753080"/>
              <a:ext cx="25272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88" name=""/>
          <p:cNvGrpSpPr/>
          <p:nvPr/>
        </p:nvGrpSpPr>
        <p:grpSpPr>
          <a:xfrm>
            <a:off x="3274920" y="4753080"/>
            <a:ext cx="254160" cy="253800"/>
            <a:chOff x="3274920" y="4753080"/>
            <a:chExt cx="254160" cy="253800"/>
          </a:xfrm>
        </p:grpSpPr>
        <p:sp>
          <p:nvSpPr>
            <p:cNvPr id="389" name=""/>
            <p:cNvSpPr/>
            <p:nvPr/>
          </p:nvSpPr>
          <p:spPr>
            <a:xfrm>
              <a:off x="3274920" y="475308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0" name=""/>
            <p:cNvSpPr/>
            <p:nvPr/>
          </p:nvSpPr>
          <p:spPr>
            <a:xfrm>
              <a:off x="3275280" y="4753080"/>
              <a:ext cx="25344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391" name=""/>
          <p:cNvGrpSpPr/>
          <p:nvPr/>
        </p:nvGrpSpPr>
        <p:grpSpPr>
          <a:xfrm>
            <a:off x="4024440" y="4753080"/>
            <a:ext cx="253800" cy="253800"/>
            <a:chOff x="4024440" y="4753080"/>
            <a:chExt cx="253800" cy="253800"/>
          </a:xfrm>
        </p:grpSpPr>
        <p:sp>
          <p:nvSpPr>
            <p:cNvPr id="392" name=""/>
            <p:cNvSpPr/>
            <p:nvPr/>
          </p:nvSpPr>
          <p:spPr>
            <a:xfrm>
              <a:off x="4024440" y="475308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393" name=""/>
            <p:cNvSpPr/>
            <p:nvPr/>
          </p:nvSpPr>
          <p:spPr>
            <a:xfrm>
              <a:off x="4024800" y="4753080"/>
              <a:ext cx="25272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aphicFrame>
        <p:nvGraphicFramePr>
          <p:cNvPr id="394" name=""/>
          <p:cNvGraphicFramePr/>
          <p:nvPr/>
        </p:nvGraphicFramePr>
        <p:xfrm>
          <a:off x="1400040" y="3565440"/>
          <a:ext cx="1231920" cy="270000"/>
        </p:xfrm>
        <a:graphic>
          <a:graphicData uri="http://schemas.openxmlformats.org/presentationml/2006/ole">
            <p:oleObj r:id="rId1" spid="">
              <p:embed/>
              <p:pic>
                <p:nvPicPr>
                  <p:cNvPr id="395" name="" descr=""/>
                  <p:cNvPicPr/>
                  <p:nvPr/>
                </p:nvPicPr>
                <p:blipFill>
                  <a:blip r:embed="rId2"/>
                  <a:stretch/>
                </p:blipFill>
                <p:spPr>
                  <a:xfrm>
                    <a:off x="1400040" y="3565440"/>
                    <a:ext cx="1231920" cy="270000"/>
                  </a:xfrm>
                  <a:prstGeom prst="rect">
                    <a:avLst/>
                  </a:prstGeom>
                  <a:noFill/>
                  <a:ln w="0">
                    <a:noFill/>
                  </a:ln>
                </p:spPr>
              </p:pic>
            </p:oleObj>
          </a:graphicData>
        </a:graphic>
      </p:graphicFrame>
      <p:graphicFrame>
        <p:nvGraphicFramePr>
          <p:cNvPr id="396" name=""/>
          <p:cNvGraphicFramePr/>
          <p:nvPr/>
        </p:nvGraphicFramePr>
        <p:xfrm>
          <a:off x="1400040" y="4745160"/>
          <a:ext cx="1231920" cy="269640"/>
        </p:xfrm>
        <a:graphic>
          <a:graphicData uri="http://schemas.openxmlformats.org/presentationml/2006/ole">
            <p:oleObj r:id="rId3" spid="">
              <p:embed/>
              <p:pic>
                <p:nvPicPr>
                  <p:cNvPr id="397" name="" descr=""/>
                  <p:cNvPicPr/>
                  <p:nvPr/>
                </p:nvPicPr>
                <p:blipFill>
                  <a:blip r:embed="rId4"/>
                  <a:stretch/>
                </p:blipFill>
                <p:spPr>
                  <a:xfrm>
                    <a:off x="1400040" y="4745160"/>
                    <a:ext cx="1231920" cy="269640"/>
                  </a:xfrm>
                  <a:prstGeom prst="rect">
                    <a:avLst/>
                  </a:prstGeom>
                  <a:noFill/>
                  <a:ln w="0">
                    <a:noFill/>
                  </a:ln>
                </p:spPr>
              </p:pic>
            </p:oleObj>
          </a:graphicData>
        </a:graphic>
      </p:graphicFrame>
      <p:sp>
        <p:nvSpPr>
          <p:cNvPr id="398" name=""/>
          <p:cNvSpPr/>
          <p:nvPr/>
        </p:nvSpPr>
        <p:spPr>
          <a:xfrm>
            <a:off x="1459080" y="3317760"/>
            <a:ext cx="196560" cy="1378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&lt;1</a:t>
            </a:r>
            <a:endParaRPr b="0" lang="en-US" sz="900" strike="noStrike" u="none">
              <a:solidFill>
                <a:srgbClr val="000000"/>
              </a:solidFill>
              <a:effectLst/>
              <a:uFillTx/>
              <a:latin typeface="Arial"/>
            </a:endParaRPr>
          </a:p>
        </p:txBody>
      </p:sp>
      <p:sp>
        <p:nvSpPr>
          <p:cNvPr id="399" name=""/>
          <p:cNvSpPr/>
          <p:nvPr/>
        </p:nvSpPr>
        <p:spPr>
          <a:xfrm flipV="1">
            <a:off x="1461960" y="3454200"/>
            <a:ext cx="52560" cy="12204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400" name=""/>
          <p:cNvGrpSpPr/>
          <p:nvPr/>
        </p:nvGrpSpPr>
        <p:grpSpPr>
          <a:xfrm>
            <a:off x="8175600" y="2467080"/>
            <a:ext cx="640440" cy="137880"/>
            <a:chOff x="8175600" y="2467080"/>
            <a:chExt cx="640440" cy="137880"/>
          </a:xfrm>
        </p:grpSpPr>
        <p:sp>
          <p:nvSpPr>
            <p:cNvPr id="401" name=""/>
            <p:cNvSpPr/>
            <p:nvPr/>
          </p:nvSpPr>
          <p:spPr>
            <a:xfrm>
              <a:off x="8175600" y="247032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02" name="McK Footnote"/>
            <p:cNvSpPr/>
            <p:nvPr/>
          </p:nvSpPr>
          <p:spPr>
            <a:xfrm>
              <a:off x="8484840" y="2467080"/>
              <a:ext cx="3312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Global</a:t>
              </a:r>
              <a:endParaRPr b="0" lang="en-US" sz="900" strike="noStrike" u="none">
                <a:solidFill>
                  <a:srgbClr val="000000"/>
                </a:solidFill>
                <a:effectLst/>
                <a:uFillTx/>
                <a:latin typeface="Arial"/>
              </a:endParaRPr>
            </a:p>
          </p:txBody>
        </p:sp>
      </p:grpSp>
      <p:grpSp>
        <p:nvGrpSpPr>
          <p:cNvPr id="403" name=""/>
          <p:cNvGrpSpPr/>
          <p:nvPr/>
        </p:nvGrpSpPr>
        <p:grpSpPr>
          <a:xfrm>
            <a:off x="8175600" y="2646360"/>
            <a:ext cx="1212120" cy="137880"/>
            <a:chOff x="8175600" y="2646360"/>
            <a:chExt cx="1212120" cy="137880"/>
          </a:xfrm>
        </p:grpSpPr>
        <p:sp>
          <p:nvSpPr>
            <p:cNvPr id="404" name=""/>
            <p:cNvSpPr/>
            <p:nvPr/>
          </p:nvSpPr>
          <p:spPr>
            <a:xfrm>
              <a:off x="8175600" y="2651040"/>
              <a:ext cx="25560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05" name="McK Footnote"/>
            <p:cNvSpPr/>
            <p:nvPr/>
          </p:nvSpPr>
          <p:spPr>
            <a:xfrm>
              <a:off x="8484840" y="2646360"/>
              <a:ext cx="902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U.S. consumption</a:t>
              </a:r>
              <a:endParaRPr b="0" lang="en-US" sz="900" strike="noStrike" u="none">
                <a:solidFill>
                  <a:srgbClr val="000000"/>
                </a:solidFill>
                <a:effectLst/>
                <a:uFillTx/>
                <a:latin typeface="Arial"/>
              </a:endParaRPr>
            </a:p>
          </p:txBody>
        </p:sp>
      </p:grpSp>
      <p:grpSp>
        <p:nvGrpSpPr>
          <p:cNvPr id="406" name=""/>
          <p:cNvGrpSpPr/>
          <p:nvPr/>
        </p:nvGrpSpPr>
        <p:grpSpPr>
          <a:xfrm>
            <a:off x="4024440" y="3575160"/>
            <a:ext cx="253800" cy="253800"/>
            <a:chOff x="4024440" y="3575160"/>
            <a:chExt cx="253800" cy="253800"/>
          </a:xfrm>
        </p:grpSpPr>
        <p:sp>
          <p:nvSpPr>
            <p:cNvPr id="407" name=""/>
            <p:cNvSpPr/>
            <p:nvPr/>
          </p:nvSpPr>
          <p:spPr>
            <a:xfrm>
              <a:off x="4024440" y="357516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408" name=""/>
            <p:cNvSpPr/>
            <p:nvPr/>
          </p:nvSpPr>
          <p:spPr>
            <a:xfrm>
              <a:off x="4024800" y="3575160"/>
              <a:ext cx="25272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409" name="McK Footnote"/>
          <p:cNvSpPr/>
          <p:nvPr/>
        </p:nvSpPr>
        <p:spPr>
          <a:xfrm>
            <a:off x="687240" y="6999480"/>
            <a:ext cx="8686800" cy="13788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analyst reports; press releases; USDA</a:t>
            </a:r>
            <a:endParaRPr b="0" lang="en-US" sz="900" strike="noStrike" u="none">
              <a:solidFill>
                <a:srgbClr val="000000"/>
              </a:solidFill>
              <a:effectLst/>
              <a:uFillTx/>
              <a:latin typeface="Arial"/>
            </a:endParaRPr>
          </a:p>
        </p:txBody>
      </p:sp>
      <p:sp>
        <p:nvSpPr>
          <p:cNvPr id="410" name="PlaceHolder 1"/>
          <p:cNvSpPr>
            <a:spLocks noGrp="1"/>
          </p:cNvSpPr>
          <p:nvPr>
            <p:ph type="title"/>
          </p:nvPr>
        </p:nvSpPr>
        <p:spPr>
          <a:xfrm>
            <a:off x="687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PRELIMINARY ASSESSMENT OF SOFTS</a:t>
            </a:r>
            <a:endParaRPr b="1" lang="en-US" sz="1200" strike="noStrike" u="none">
              <a:solidFill>
                <a:srgbClr val="000000"/>
              </a:solidFill>
              <a:effectLst/>
              <a:uFillTx/>
              <a:latin typeface="Arial"/>
            </a:endParaRPr>
          </a:p>
        </p:txBody>
      </p:sp>
      <p:sp>
        <p:nvSpPr>
          <p:cNvPr id="411" name=""/>
          <p:cNvSpPr/>
          <p:nvPr/>
        </p:nvSpPr>
        <p:spPr>
          <a:xfrm>
            <a:off x="687240" y="4811760"/>
            <a:ext cx="574920" cy="1378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Cotton</a:t>
            </a:r>
            <a:endParaRPr b="0" lang="en-US" sz="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FD6FCDF5-E4B4-4EC6-9A81-18D98A713A8E}" type="slidenum">
              <a:t>11</a:t>
            </a:fld>
          </a:p>
        </p:txBody>
      </p:sp>
    </p:spTree>
  </p:cSld>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12" name="PlaceHolder 1"/>
          <p:cNvSpPr>
            <a:spLocks noGrp="1"/>
          </p:cNvSpPr>
          <p:nvPr>
            <p:ph type="title"/>
          </p:nvPr>
        </p:nvSpPr>
        <p:spPr>
          <a:xfrm>
            <a:off x="677880" y="104256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OVERVIEW OF SOFTS MARKET</a:t>
            </a:r>
            <a:endParaRPr b="1" lang="en-US" sz="1200" strike="noStrike" u="none">
              <a:solidFill>
                <a:srgbClr val="000000"/>
              </a:solidFill>
              <a:effectLst/>
              <a:uFillTx/>
              <a:latin typeface="Arial"/>
            </a:endParaRPr>
          </a:p>
        </p:txBody>
      </p:sp>
      <p:graphicFrame>
        <p:nvGraphicFramePr>
          <p:cNvPr id="413" name=""/>
          <p:cNvGraphicFramePr/>
          <p:nvPr/>
        </p:nvGraphicFramePr>
        <p:xfrm>
          <a:off x="3911760" y="2344680"/>
          <a:ext cx="1231920" cy="1209600"/>
        </p:xfrm>
        <a:graphic>
          <a:graphicData uri="http://schemas.openxmlformats.org/presentationml/2006/ole">
            <p:oleObj r:id="rId1" spid="">
              <p:embed/>
              <p:pic>
                <p:nvPicPr>
                  <p:cNvPr id="414" name="" descr=""/>
                  <p:cNvPicPr/>
                  <p:nvPr/>
                </p:nvPicPr>
                <p:blipFill>
                  <a:blip r:embed="rId2"/>
                  <a:stretch/>
                </p:blipFill>
                <p:spPr>
                  <a:xfrm>
                    <a:off x="3911760" y="2344680"/>
                    <a:ext cx="1231920" cy="1209600"/>
                  </a:xfrm>
                  <a:prstGeom prst="rect">
                    <a:avLst/>
                  </a:prstGeom>
                  <a:noFill/>
                  <a:ln w="0">
                    <a:noFill/>
                  </a:ln>
                </p:spPr>
              </p:pic>
            </p:oleObj>
          </a:graphicData>
        </a:graphic>
      </p:graphicFrame>
      <p:sp>
        <p:nvSpPr>
          <p:cNvPr id="415" name=""/>
          <p:cNvSpPr/>
          <p:nvPr/>
        </p:nvSpPr>
        <p:spPr>
          <a:xfrm>
            <a:off x="3757320" y="2381400"/>
            <a:ext cx="343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Others</a:t>
            </a:r>
            <a:endParaRPr b="0" lang="en-US" sz="900" strike="noStrike" u="none">
              <a:solidFill>
                <a:srgbClr val="000000"/>
              </a:solidFill>
              <a:effectLst/>
              <a:uFillTx/>
              <a:latin typeface="Arial"/>
            </a:endParaRPr>
          </a:p>
        </p:txBody>
      </p:sp>
      <p:sp>
        <p:nvSpPr>
          <p:cNvPr id="416" name=""/>
          <p:cNvSpPr/>
          <p:nvPr/>
        </p:nvSpPr>
        <p:spPr>
          <a:xfrm>
            <a:off x="7845480" y="2152800"/>
            <a:ext cx="1528560" cy="6879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Increased trend towards vertical integration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ACPC instituting export retention program to better control prices</a:t>
            </a:r>
            <a:endParaRPr b="0" lang="en-US" sz="900" strike="noStrike" u="none">
              <a:solidFill>
                <a:srgbClr val="000000"/>
              </a:solidFill>
              <a:effectLst/>
              <a:uFillTx/>
              <a:latin typeface="Arial"/>
            </a:endParaRPr>
          </a:p>
        </p:txBody>
      </p:sp>
      <p:sp>
        <p:nvSpPr>
          <p:cNvPr id="417" name=""/>
          <p:cNvSpPr/>
          <p:nvPr/>
        </p:nvSpPr>
        <p:spPr>
          <a:xfrm>
            <a:off x="7845480" y="3720960"/>
            <a:ext cx="1528560" cy="9630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(1998) privatization of Ivory Coast cocoa industry</a:t>
            </a:r>
            <a:endParaRPr b="0" lang="en-US" sz="9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(1999) Military coup on government introducing uncertainty in Ivory Coast political situation (and cocoa industry)</a:t>
            </a:r>
            <a:endParaRPr b="0" lang="en-US" sz="900" strike="noStrike" u="none">
              <a:solidFill>
                <a:srgbClr val="000000"/>
              </a:solidFill>
              <a:effectLst/>
              <a:uFillTx/>
              <a:latin typeface="Arial"/>
            </a:endParaRPr>
          </a:p>
        </p:txBody>
      </p:sp>
      <p:sp>
        <p:nvSpPr>
          <p:cNvPr id="418" name=""/>
          <p:cNvSpPr/>
          <p:nvPr/>
        </p:nvSpPr>
        <p:spPr>
          <a:xfrm>
            <a:off x="7845480" y="5276880"/>
            <a:ext cx="1528560" cy="9630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Forecasts call for increased production in US resulting in expected decreased dependency on imports</a:t>
            </a:r>
            <a:endParaRPr b="0" lang="en-US" sz="9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Increase in foreign investments in U.S. processing facilities</a:t>
            </a:r>
            <a:endParaRPr b="0" lang="en-US" sz="900" strike="noStrike" u="none">
              <a:solidFill>
                <a:srgbClr val="000000"/>
              </a:solidFill>
              <a:effectLst/>
              <a:uFillTx/>
              <a:latin typeface="Arial"/>
            </a:endParaRPr>
          </a:p>
        </p:txBody>
      </p:sp>
      <p:sp>
        <p:nvSpPr>
          <p:cNvPr id="419" name=""/>
          <p:cNvSpPr/>
          <p:nvPr/>
        </p:nvSpPr>
        <p:spPr>
          <a:xfrm>
            <a:off x="686880" y="2152800"/>
            <a:ext cx="33732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Coffee</a:t>
            </a:r>
            <a:endParaRPr b="0" lang="en-US" sz="900" strike="noStrike" u="none">
              <a:solidFill>
                <a:srgbClr val="000000"/>
              </a:solidFill>
              <a:effectLst/>
              <a:uFillTx/>
              <a:latin typeface="Arial"/>
            </a:endParaRPr>
          </a:p>
        </p:txBody>
      </p:sp>
      <p:sp>
        <p:nvSpPr>
          <p:cNvPr id="420" name=""/>
          <p:cNvSpPr/>
          <p:nvPr/>
        </p:nvSpPr>
        <p:spPr>
          <a:xfrm>
            <a:off x="686880" y="3720960"/>
            <a:ext cx="3312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Cocoa</a:t>
            </a:r>
            <a:endParaRPr b="0" lang="en-US" sz="900" strike="noStrike" u="none">
              <a:solidFill>
                <a:srgbClr val="000000"/>
              </a:solidFill>
              <a:effectLst/>
              <a:uFillTx/>
              <a:latin typeface="Arial"/>
            </a:endParaRPr>
          </a:p>
        </p:txBody>
      </p:sp>
      <p:sp>
        <p:nvSpPr>
          <p:cNvPr id="421" name=""/>
          <p:cNvSpPr/>
          <p:nvPr/>
        </p:nvSpPr>
        <p:spPr>
          <a:xfrm>
            <a:off x="686880" y="5276880"/>
            <a:ext cx="2991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FCOJ</a:t>
            </a:r>
            <a:endParaRPr b="0" lang="en-US" sz="900" strike="noStrike" u="none">
              <a:solidFill>
                <a:srgbClr val="000000"/>
              </a:solidFill>
              <a:effectLst/>
              <a:uFillTx/>
              <a:latin typeface="Arial"/>
            </a:endParaRPr>
          </a:p>
        </p:txBody>
      </p:sp>
      <p:sp>
        <p:nvSpPr>
          <p:cNvPr id="422" name=""/>
          <p:cNvSpPr/>
          <p:nvPr/>
        </p:nvSpPr>
        <p:spPr>
          <a:xfrm>
            <a:off x="1333080" y="2152800"/>
            <a:ext cx="127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a:t>
            </a:r>
            <a:endParaRPr b="0" lang="en-US" sz="900" strike="noStrike" u="none">
              <a:solidFill>
                <a:srgbClr val="000000"/>
              </a:solidFill>
              <a:effectLst/>
              <a:uFillTx/>
              <a:latin typeface="Arial"/>
            </a:endParaRPr>
          </a:p>
        </p:txBody>
      </p:sp>
      <p:sp>
        <p:nvSpPr>
          <p:cNvPr id="423" name=""/>
          <p:cNvSpPr/>
          <p:nvPr/>
        </p:nvSpPr>
        <p:spPr>
          <a:xfrm>
            <a:off x="1333080" y="3720960"/>
            <a:ext cx="644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Arial"/>
            </a:endParaRPr>
          </a:p>
        </p:txBody>
      </p:sp>
      <p:sp>
        <p:nvSpPr>
          <p:cNvPr id="424" name=""/>
          <p:cNvSpPr/>
          <p:nvPr/>
        </p:nvSpPr>
        <p:spPr>
          <a:xfrm>
            <a:off x="1333080" y="5276880"/>
            <a:ext cx="644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8</a:t>
            </a:r>
            <a:endParaRPr b="0" lang="en-US" sz="900" strike="noStrike" u="none">
              <a:solidFill>
                <a:srgbClr val="000000"/>
              </a:solidFill>
              <a:effectLst/>
              <a:uFillTx/>
              <a:latin typeface="Arial"/>
            </a:endParaRPr>
          </a:p>
        </p:txBody>
      </p:sp>
      <p:sp>
        <p:nvSpPr>
          <p:cNvPr id="425" name=""/>
          <p:cNvSpPr/>
          <p:nvPr/>
        </p:nvSpPr>
        <p:spPr>
          <a:xfrm>
            <a:off x="2212560" y="2141640"/>
            <a:ext cx="254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$177</a:t>
            </a:r>
            <a:endParaRPr b="0" lang="en-US" sz="900" strike="noStrike" u="none">
              <a:solidFill>
                <a:srgbClr val="000000"/>
              </a:solidFill>
              <a:effectLst/>
              <a:uFillTx/>
              <a:latin typeface="Arial"/>
            </a:endParaRPr>
          </a:p>
        </p:txBody>
      </p:sp>
      <p:sp>
        <p:nvSpPr>
          <p:cNvPr id="426" name=""/>
          <p:cNvSpPr/>
          <p:nvPr/>
        </p:nvSpPr>
        <p:spPr>
          <a:xfrm>
            <a:off x="2212560" y="3720960"/>
            <a:ext cx="127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40</a:t>
            </a:r>
            <a:endParaRPr b="0" lang="en-US" sz="900" strike="noStrike" u="none">
              <a:solidFill>
                <a:srgbClr val="000000"/>
              </a:solidFill>
              <a:effectLst/>
              <a:uFillTx/>
              <a:latin typeface="Arial"/>
            </a:endParaRPr>
          </a:p>
        </p:txBody>
      </p:sp>
      <p:sp>
        <p:nvSpPr>
          <p:cNvPr id="427" name=""/>
          <p:cNvSpPr/>
          <p:nvPr/>
        </p:nvSpPr>
        <p:spPr>
          <a:xfrm>
            <a:off x="2212560" y="5276880"/>
            <a:ext cx="127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13</a:t>
            </a:r>
            <a:endParaRPr b="0" lang="en-US" sz="900" strike="noStrike" u="none">
              <a:solidFill>
                <a:srgbClr val="000000"/>
              </a:solidFill>
              <a:effectLst/>
              <a:uFillTx/>
              <a:latin typeface="Arial"/>
            </a:endParaRPr>
          </a:p>
        </p:txBody>
      </p:sp>
      <p:sp>
        <p:nvSpPr>
          <p:cNvPr id="428" name=""/>
          <p:cNvSpPr/>
          <p:nvPr/>
        </p:nvSpPr>
        <p:spPr>
          <a:xfrm>
            <a:off x="2760480" y="2152800"/>
            <a:ext cx="127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22</a:t>
            </a:r>
            <a:endParaRPr b="0" lang="en-US" sz="900" strike="noStrike" u="none">
              <a:solidFill>
                <a:srgbClr val="000000"/>
              </a:solidFill>
              <a:effectLst/>
              <a:uFillTx/>
              <a:latin typeface="Arial"/>
            </a:endParaRPr>
          </a:p>
        </p:txBody>
      </p:sp>
      <p:sp>
        <p:nvSpPr>
          <p:cNvPr id="429" name=""/>
          <p:cNvSpPr/>
          <p:nvPr/>
        </p:nvSpPr>
        <p:spPr>
          <a:xfrm>
            <a:off x="2760480" y="3720960"/>
            <a:ext cx="127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13</a:t>
            </a:r>
            <a:endParaRPr b="0" lang="en-US" sz="900" strike="noStrike" u="none">
              <a:solidFill>
                <a:srgbClr val="000000"/>
              </a:solidFill>
              <a:effectLst/>
              <a:uFillTx/>
              <a:latin typeface="Arial"/>
            </a:endParaRPr>
          </a:p>
        </p:txBody>
      </p:sp>
      <p:sp>
        <p:nvSpPr>
          <p:cNvPr id="430" name=""/>
          <p:cNvSpPr/>
          <p:nvPr/>
        </p:nvSpPr>
        <p:spPr>
          <a:xfrm>
            <a:off x="2760480" y="5276880"/>
            <a:ext cx="644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Arial"/>
            </a:endParaRPr>
          </a:p>
        </p:txBody>
      </p:sp>
      <p:sp>
        <p:nvSpPr>
          <p:cNvPr id="431" name=""/>
          <p:cNvSpPr/>
          <p:nvPr/>
        </p:nvSpPr>
        <p:spPr>
          <a:xfrm>
            <a:off x="687240" y="1919160"/>
            <a:ext cx="4323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Product</a:t>
            </a:r>
            <a:endParaRPr b="0" lang="en-US" sz="900" strike="noStrike" u="none">
              <a:solidFill>
                <a:srgbClr val="000000"/>
              </a:solidFill>
              <a:effectLst/>
              <a:uFillTx/>
              <a:latin typeface="Arial"/>
            </a:endParaRPr>
          </a:p>
        </p:txBody>
      </p:sp>
      <p:sp>
        <p:nvSpPr>
          <p:cNvPr id="432" name=""/>
          <p:cNvSpPr/>
          <p:nvPr/>
        </p:nvSpPr>
        <p:spPr>
          <a:xfrm>
            <a:off x="1333080" y="1766880"/>
            <a:ext cx="604080" cy="2754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Global size</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Billions</a:t>
            </a:r>
            <a:endParaRPr b="0" lang="en-US" sz="900" strike="noStrike" u="none">
              <a:solidFill>
                <a:srgbClr val="000000"/>
              </a:solidFill>
              <a:effectLst/>
              <a:uFillTx/>
              <a:latin typeface="Arial"/>
            </a:endParaRPr>
          </a:p>
        </p:txBody>
      </p:sp>
      <p:sp>
        <p:nvSpPr>
          <p:cNvPr id="433" name=""/>
          <p:cNvSpPr/>
          <p:nvPr/>
        </p:nvSpPr>
        <p:spPr>
          <a:xfrm>
            <a:off x="2052720" y="1614600"/>
            <a:ext cx="685800" cy="4129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Notional Value</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Billions</a:t>
            </a:r>
            <a:endParaRPr b="0" lang="en-US" sz="900" strike="noStrike" u="none">
              <a:solidFill>
                <a:srgbClr val="000000"/>
              </a:solidFill>
              <a:effectLst/>
              <a:uFillTx/>
              <a:latin typeface="Arial"/>
            </a:endParaRPr>
          </a:p>
        </p:txBody>
      </p:sp>
      <p:sp>
        <p:nvSpPr>
          <p:cNvPr id="434" name=""/>
          <p:cNvSpPr/>
          <p:nvPr/>
        </p:nvSpPr>
        <p:spPr>
          <a:xfrm>
            <a:off x="3497040" y="1766880"/>
            <a:ext cx="756360" cy="2754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Production </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concentration</a:t>
            </a:r>
            <a:endParaRPr b="0" lang="en-US" sz="900" strike="noStrike" u="none">
              <a:solidFill>
                <a:srgbClr val="000000"/>
              </a:solidFill>
              <a:effectLst/>
              <a:uFillTx/>
              <a:latin typeface="Arial"/>
            </a:endParaRPr>
          </a:p>
        </p:txBody>
      </p:sp>
      <p:sp>
        <p:nvSpPr>
          <p:cNvPr id="435" name=""/>
          <p:cNvSpPr/>
          <p:nvPr/>
        </p:nvSpPr>
        <p:spPr>
          <a:xfrm>
            <a:off x="7845120" y="1919160"/>
            <a:ext cx="4834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Notables</a:t>
            </a:r>
            <a:endParaRPr b="0" lang="en-US" sz="900" strike="noStrike" u="none">
              <a:solidFill>
                <a:srgbClr val="000000"/>
              </a:solidFill>
              <a:effectLst/>
              <a:uFillTx/>
              <a:latin typeface="Arial"/>
            </a:endParaRPr>
          </a:p>
        </p:txBody>
      </p:sp>
      <p:sp>
        <p:nvSpPr>
          <p:cNvPr id="436" name=""/>
          <p:cNvSpPr/>
          <p:nvPr/>
        </p:nvSpPr>
        <p:spPr>
          <a:xfrm>
            <a:off x="2052360" y="1386000"/>
            <a:ext cx="8391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p:txBody>
      </p:sp>
      <p:sp>
        <p:nvSpPr>
          <p:cNvPr id="437" name=""/>
          <p:cNvSpPr/>
          <p:nvPr/>
        </p:nvSpPr>
        <p:spPr>
          <a:xfrm>
            <a:off x="3496680" y="1386000"/>
            <a:ext cx="1207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Market characteristics</a:t>
            </a:r>
            <a:endParaRPr b="0" lang="en-US" sz="900" strike="noStrike" u="none">
              <a:solidFill>
                <a:srgbClr val="000000"/>
              </a:solidFill>
              <a:effectLst/>
              <a:uFillTx/>
              <a:latin typeface="Arial"/>
            </a:endParaRPr>
          </a:p>
        </p:txBody>
      </p:sp>
      <p:sp>
        <p:nvSpPr>
          <p:cNvPr id="438" name=""/>
          <p:cNvSpPr/>
          <p:nvPr/>
        </p:nvSpPr>
        <p:spPr>
          <a:xfrm>
            <a:off x="1333440" y="2076480"/>
            <a:ext cx="80406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39" name=""/>
          <p:cNvSpPr/>
          <p:nvPr/>
        </p:nvSpPr>
        <p:spPr>
          <a:xfrm>
            <a:off x="2052720" y="1557360"/>
            <a:ext cx="116532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40" name=""/>
          <p:cNvSpPr/>
          <p:nvPr/>
        </p:nvSpPr>
        <p:spPr>
          <a:xfrm>
            <a:off x="3497400" y="1557360"/>
            <a:ext cx="587664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41" name=""/>
          <p:cNvSpPr/>
          <p:nvPr/>
        </p:nvSpPr>
        <p:spPr>
          <a:xfrm>
            <a:off x="2689200" y="1751040"/>
            <a:ext cx="685800" cy="2754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Velocity*</a:t>
            </a:r>
            <a:endParaRPr b="0" lang="en-US" sz="900" strike="noStrike" u="none">
              <a:solidFill>
                <a:srgbClr val="000000"/>
              </a:solidFill>
              <a:effectLst/>
              <a:uFillTx/>
              <a:latin typeface="Arial"/>
            </a:endParaRPr>
          </a:p>
        </p:txBody>
      </p:sp>
      <p:sp>
        <p:nvSpPr>
          <p:cNvPr id="442" name=""/>
          <p:cNvSpPr/>
          <p:nvPr/>
        </p:nvSpPr>
        <p:spPr>
          <a:xfrm>
            <a:off x="5640120" y="1766880"/>
            <a:ext cx="768960" cy="2754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Consumption </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concentration</a:t>
            </a:r>
            <a:endParaRPr b="0" lang="en-US" sz="900" strike="noStrike" u="none">
              <a:solidFill>
                <a:srgbClr val="000000"/>
              </a:solidFill>
              <a:effectLst/>
              <a:uFillTx/>
              <a:latin typeface="Arial"/>
            </a:endParaRPr>
          </a:p>
        </p:txBody>
      </p:sp>
      <p:graphicFrame>
        <p:nvGraphicFramePr>
          <p:cNvPr id="443" name=""/>
          <p:cNvGraphicFramePr/>
          <p:nvPr/>
        </p:nvGraphicFramePr>
        <p:xfrm>
          <a:off x="6110280" y="2360520"/>
          <a:ext cx="1214280" cy="1176480"/>
        </p:xfrm>
        <a:graphic>
          <a:graphicData uri="http://schemas.openxmlformats.org/presentationml/2006/ole">
            <p:oleObj r:id="rId3" spid="">
              <p:embed/>
              <p:pic>
                <p:nvPicPr>
                  <p:cNvPr id="444" name="" descr=""/>
                  <p:cNvPicPr/>
                  <p:nvPr/>
                </p:nvPicPr>
                <p:blipFill>
                  <a:blip r:embed="rId4"/>
                  <a:stretch/>
                </p:blipFill>
                <p:spPr>
                  <a:xfrm>
                    <a:off x="6110280" y="2360520"/>
                    <a:ext cx="1214280" cy="1176480"/>
                  </a:xfrm>
                  <a:prstGeom prst="rect">
                    <a:avLst/>
                  </a:prstGeom>
                  <a:noFill/>
                  <a:ln w="0">
                    <a:noFill/>
                  </a:ln>
                </p:spPr>
              </p:pic>
            </p:oleObj>
          </a:graphicData>
        </a:graphic>
      </p:graphicFrame>
      <p:graphicFrame>
        <p:nvGraphicFramePr>
          <p:cNvPr id="445" name=""/>
          <p:cNvGraphicFramePr/>
          <p:nvPr/>
        </p:nvGraphicFramePr>
        <p:xfrm>
          <a:off x="3921120" y="3905280"/>
          <a:ext cx="1212840" cy="1176480"/>
        </p:xfrm>
        <a:graphic>
          <a:graphicData uri="http://schemas.openxmlformats.org/presentationml/2006/ole">
            <p:oleObj r:id="rId5" spid="">
              <p:embed/>
              <p:pic>
                <p:nvPicPr>
                  <p:cNvPr id="446" name="" descr=""/>
                  <p:cNvPicPr/>
                  <p:nvPr/>
                </p:nvPicPr>
                <p:blipFill>
                  <a:blip r:embed="rId6"/>
                  <a:stretch/>
                </p:blipFill>
                <p:spPr>
                  <a:xfrm>
                    <a:off x="3921120" y="3905280"/>
                    <a:ext cx="1212840" cy="1176480"/>
                  </a:xfrm>
                  <a:prstGeom prst="rect">
                    <a:avLst/>
                  </a:prstGeom>
                  <a:noFill/>
                  <a:ln w="0">
                    <a:noFill/>
                  </a:ln>
                </p:spPr>
              </p:pic>
            </p:oleObj>
          </a:graphicData>
        </a:graphic>
      </p:graphicFrame>
      <p:graphicFrame>
        <p:nvGraphicFramePr>
          <p:cNvPr id="447" name=""/>
          <p:cNvGraphicFramePr/>
          <p:nvPr/>
        </p:nvGraphicFramePr>
        <p:xfrm>
          <a:off x="3921120" y="5506920"/>
          <a:ext cx="1212840" cy="1176480"/>
        </p:xfrm>
        <a:graphic>
          <a:graphicData uri="http://schemas.openxmlformats.org/presentationml/2006/ole">
            <p:oleObj r:id="rId7" spid="">
              <p:embed/>
              <p:pic>
                <p:nvPicPr>
                  <p:cNvPr id="448" name="" descr=""/>
                  <p:cNvPicPr/>
                  <p:nvPr/>
                </p:nvPicPr>
                <p:blipFill>
                  <a:blip r:embed="rId8"/>
                  <a:stretch/>
                </p:blipFill>
                <p:spPr>
                  <a:xfrm>
                    <a:off x="3921120" y="5506920"/>
                    <a:ext cx="1212840" cy="1176480"/>
                  </a:xfrm>
                  <a:prstGeom prst="rect">
                    <a:avLst/>
                  </a:prstGeom>
                  <a:noFill/>
                  <a:ln w="0">
                    <a:noFill/>
                  </a:ln>
                </p:spPr>
              </p:pic>
            </p:oleObj>
          </a:graphicData>
        </a:graphic>
      </p:graphicFrame>
      <p:graphicFrame>
        <p:nvGraphicFramePr>
          <p:cNvPr id="449" name=""/>
          <p:cNvGraphicFramePr/>
          <p:nvPr/>
        </p:nvGraphicFramePr>
        <p:xfrm>
          <a:off x="6121440" y="3905280"/>
          <a:ext cx="1192320" cy="1143000"/>
        </p:xfrm>
        <a:graphic>
          <a:graphicData uri="http://schemas.openxmlformats.org/presentationml/2006/ole">
            <p:oleObj r:id="rId9" spid="">
              <p:embed/>
              <p:pic>
                <p:nvPicPr>
                  <p:cNvPr id="450" name="" descr=""/>
                  <p:cNvPicPr/>
                  <p:nvPr/>
                </p:nvPicPr>
                <p:blipFill>
                  <a:blip r:embed="rId10"/>
                  <a:stretch/>
                </p:blipFill>
                <p:spPr>
                  <a:xfrm>
                    <a:off x="6121440" y="3905280"/>
                    <a:ext cx="1192320" cy="1143000"/>
                  </a:xfrm>
                  <a:prstGeom prst="rect">
                    <a:avLst/>
                  </a:prstGeom>
                  <a:noFill/>
                  <a:ln w="0">
                    <a:noFill/>
                  </a:ln>
                </p:spPr>
              </p:pic>
            </p:oleObj>
          </a:graphicData>
        </a:graphic>
      </p:graphicFrame>
      <p:graphicFrame>
        <p:nvGraphicFramePr>
          <p:cNvPr id="451" name=""/>
          <p:cNvGraphicFramePr/>
          <p:nvPr/>
        </p:nvGraphicFramePr>
        <p:xfrm>
          <a:off x="6121440" y="5506920"/>
          <a:ext cx="1192320" cy="1143000"/>
        </p:xfrm>
        <a:graphic>
          <a:graphicData uri="http://schemas.openxmlformats.org/presentationml/2006/ole">
            <p:oleObj r:id="rId11" spid="">
              <p:embed/>
              <p:pic>
                <p:nvPicPr>
                  <p:cNvPr id="452" name="" descr=""/>
                  <p:cNvPicPr/>
                  <p:nvPr/>
                </p:nvPicPr>
                <p:blipFill>
                  <a:blip r:embed="rId12"/>
                  <a:stretch/>
                </p:blipFill>
                <p:spPr>
                  <a:xfrm>
                    <a:off x="6121440" y="5506920"/>
                    <a:ext cx="1192320" cy="1143000"/>
                  </a:xfrm>
                  <a:prstGeom prst="rect">
                    <a:avLst/>
                  </a:prstGeom>
                  <a:noFill/>
                  <a:ln w="0">
                    <a:noFill/>
                  </a:ln>
                </p:spPr>
              </p:pic>
            </p:oleObj>
          </a:graphicData>
        </a:graphic>
      </p:graphicFrame>
      <p:sp>
        <p:nvSpPr>
          <p:cNvPr id="453" name="McK Footnote"/>
          <p:cNvSpPr/>
          <p:nvPr/>
        </p:nvSpPr>
        <p:spPr>
          <a:xfrm>
            <a:off x="677880" y="6698880"/>
            <a:ext cx="8686800" cy="43848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Calculated by dividing notional traded value by physical market size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PSI Futures Research; Analyst report – Dresdner Klienwort Benson; CRB Commodity Yearbook; FAS; USDA; www.ldcitrus.com; www.floridajuice.com; www.abecitrus.com; www.fred.ifas.edu</a:t>
            </a:r>
            <a:endParaRPr b="0" lang="en-US" sz="900" strike="noStrike" u="none">
              <a:solidFill>
                <a:srgbClr val="000000"/>
              </a:solidFill>
              <a:effectLst/>
              <a:uFillTx/>
              <a:latin typeface="Arial"/>
            </a:endParaRPr>
          </a:p>
        </p:txBody>
      </p:sp>
      <p:sp>
        <p:nvSpPr>
          <p:cNvPr id="454" name=""/>
          <p:cNvSpPr/>
          <p:nvPr/>
        </p:nvSpPr>
        <p:spPr>
          <a:xfrm>
            <a:off x="4868640" y="2406600"/>
            <a:ext cx="2865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Brazil</a:t>
            </a:r>
            <a:endParaRPr b="0" lang="en-US" sz="900" strike="noStrike" u="none">
              <a:solidFill>
                <a:srgbClr val="000000"/>
              </a:solidFill>
              <a:effectLst/>
              <a:uFillTx/>
              <a:latin typeface="Arial"/>
            </a:endParaRPr>
          </a:p>
        </p:txBody>
      </p:sp>
      <p:sp>
        <p:nvSpPr>
          <p:cNvPr id="455" name=""/>
          <p:cNvSpPr/>
          <p:nvPr/>
        </p:nvSpPr>
        <p:spPr>
          <a:xfrm>
            <a:off x="4982760" y="2933640"/>
            <a:ext cx="4834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Columbia</a:t>
            </a:r>
            <a:endParaRPr b="0" lang="en-US" sz="900" strike="noStrike" u="none">
              <a:solidFill>
                <a:srgbClr val="000000"/>
              </a:solidFill>
              <a:effectLst/>
              <a:uFillTx/>
              <a:latin typeface="Arial"/>
            </a:endParaRPr>
          </a:p>
        </p:txBody>
      </p:sp>
      <p:sp>
        <p:nvSpPr>
          <p:cNvPr id="456" name=""/>
          <p:cNvSpPr/>
          <p:nvPr/>
        </p:nvSpPr>
        <p:spPr>
          <a:xfrm>
            <a:off x="4843080" y="3187800"/>
            <a:ext cx="42012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Vietnam</a:t>
            </a:r>
            <a:endParaRPr b="0" lang="en-US" sz="900" strike="noStrike" u="none">
              <a:solidFill>
                <a:srgbClr val="000000"/>
              </a:solidFill>
              <a:effectLst/>
              <a:uFillTx/>
              <a:latin typeface="Arial"/>
            </a:endParaRPr>
          </a:p>
        </p:txBody>
      </p:sp>
      <p:sp>
        <p:nvSpPr>
          <p:cNvPr id="457" name=""/>
          <p:cNvSpPr/>
          <p:nvPr/>
        </p:nvSpPr>
        <p:spPr>
          <a:xfrm>
            <a:off x="4633560" y="3321000"/>
            <a:ext cx="4964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Indonesia</a:t>
            </a:r>
            <a:endParaRPr b="0" lang="en-US" sz="900" strike="noStrike" u="none">
              <a:solidFill>
                <a:srgbClr val="000000"/>
              </a:solidFill>
              <a:effectLst/>
              <a:uFillTx/>
              <a:latin typeface="Arial"/>
            </a:endParaRPr>
          </a:p>
        </p:txBody>
      </p:sp>
      <p:sp>
        <p:nvSpPr>
          <p:cNvPr id="458" name=""/>
          <p:cNvSpPr/>
          <p:nvPr/>
        </p:nvSpPr>
        <p:spPr>
          <a:xfrm>
            <a:off x="3547800" y="2806560"/>
            <a:ext cx="4136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Ethiopia</a:t>
            </a:r>
            <a:endParaRPr b="0" lang="en-US" sz="900" strike="noStrike" u="none">
              <a:solidFill>
                <a:srgbClr val="000000"/>
              </a:solidFill>
              <a:effectLst/>
              <a:uFillTx/>
              <a:latin typeface="Arial"/>
            </a:endParaRPr>
          </a:p>
        </p:txBody>
      </p:sp>
      <p:sp>
        <p:nvSpPr>
          <p:cNvPr id="459" name=""/>
          <p:cNvSpPr/>
          <p:nvPr/>
        </p:nvSpPr>
        <p:spPr>
          <a:xfrm>
            <a:off x="3623760" y="2946240"/>
            <a:ext cx="4010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Uganda</a:t>
            </a:r>
            <a:endParaRPr b="0" lang="en-US" sz="900" strike="noStrike" u="none">
              <a:solidFill>
                <a:srgbClr val="000000"/>
              </a:solidFill>
              <a:effectLst/>
              <a:uFillTx/>
              <a:latin typeface="Arial"/>
            </a:endParaRPr>
          </a:p>
        </p:txBody>
      </p:sp>
      <p:sp>
        <p:nvSpPr>
          <p:cNvPr id="460" name=""/>
          <p:cNvSpPr/>
          <p:nvPr/>
        </p:nvSpPr>
        <p:spPr>
          <a:xfrm>
            <a:off x="3497040" y="3073320"/>
            <a:ext cx="559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Guatemala</a:t>
            </a:r>
            <a:endParaRPr b="0" lang="en-US" sz="900" strike="noStrike" u="none">
              <a:solidFill>
                <a:srgbClr val="000000"/>
              </a:solidFill>
              <a:effectLst/>
              <a:uFillTx/>
              <a:latin typeface="Arial"/>
            </a:endParaRPr>
          </a:p>
        </p:txBody>
      </p:sp>
      <p:sp>
        <p:nvSpPr>
          <p:cNvPr id="461" name=""/>
          <p:cNvSpPr/>
          <p:nvPr/>
        </p:nvSpPr>
        <p:spPr>
          <a:xfrm>
            <a:off x="3579480" y="3206880"/>
            <a:ext cx="578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Ivory Coast</a:t>
            </a:r>
            <a:endParaRPr b="0" lang="en-US" sz="900" strike="noStrike" u="none">
              <a:solidFill>
                <a:srgbClr val="000000"/>
              </a:solidFill>
              <a:effectLst/>
              <a:uFillTx/>
              <a:latin typeface="Arial"/>
            </a:endParaRPr>
          </a:p>
        </p:txBody>
      </p:sp>
      <p:sp>
        <p:nvSpPr>
          <p:cNvPr id="462" name=""/>
          <p:cNvSpPr/>
          <p:nvPr/>
        </p:nvSpPr>
        <p:spPr>
          <a:xfrm>
            <a:off x="3928680" y="3333600"/>
            <a:ext cx="2484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India</a:t>
            </a:r>
            <a:endParaRPr b="0" lang="en-US" sz="900" strike="noStrike" u="none">
              <a:solidFill>
                <a:srgbClr val="000000"/>
              </a:solidFill>
              <a:effectLst/>
              <a:uFillTx/>
              <a:latin typeface="Arial"/>
            </a:endParaRPr>
          </a:p>
        </p:txBody>
      </p:sp>
      <p:sp>
        <p:nvSpPr>
          <p:cNvPr id="463" name=""/>
          <p:cNvSpPr/>
          <p:nvPr/>
        </p:nvSpPr>
        <p:spPr>
          <a:xfrm>
            <a:off x="4100040" y="3473280"/>
            <a:ext cx="362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Mexico</a:t>
            </a:r>
            <a:endParaRPr b="0" lang="en-US" sz="900" strike="noStrike" u="none">
              <a:solidFill>
                <a:srgbClr val="000000"/>
              </a:solidFill>
              <a:effectLst/>
              <a:uFillTx/>
              <a:latin typeface="Arial"/>
            </a:endParaRPr>
          </a:p>
        </p:txBody>
      </p:sp>
      <p:sp>
        <p:nvSpPr>
          <p:cNvPr id="464" name=""/>
          <p:cNvSpPr/>
          <p:nvPr/>
        </p:nvSpPr>
        <p:spPr>
          <a:xfrm flipH="1">
            <a:off x="4216320" y="3265560"/>
            <a:ext cx="82800" cy="1141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5" name=""/>
          <p:cNvSpPr/>
          <p:nvPr/>
        </p:nvSpPr>
        <p:spPr>
          <a:xfrm flipH="1">
            <a:off x="4324320" y="3303720"/>
            <a:ext cx="114480" cy="17136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66" name=""/>
          <p:cNvSpPr/>
          <p:nvPr/>
        </p:nvSpPr>
        <p:spPr>
          <a:xfrm>
            <a:off x="5855760" y="2565360"/>
            <a:ext cx="343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Others</a:t>
            </a:r>
            <a:endParaRPr b="0" lang="en-US" sz="900" strike="noStrike" u="none">
              <a:solidFill>
                <a:srgbClr val="000000"/>
              </a:solidFill>
              <a:effectLst/>
              <a:uFillTx/>
              <a:latin typeface="Arial"/>
            </a:endParaRPr>
          </a:p>
        </p:txBody>
      </p:sp>
      <p:sp>
        <p:nvSpPr>
          <p:cNvPr id="467" name=""/>
          <p:cNvSpPr/>
          <p:nvPr/>
        </p:nvSpPr>
        <p:spPr>
          <a:xfrm>
            <a:off x="6103440" y="3143160"/>
            <a:ext cx="1594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UK</a:t>
            </a:r>
            <a:endParaRPr b="0" lang="en-US" sz="900" strike="noStrike" u="none">
              <a:solidFill>
                <a:srgbClr val="000000"/>
              </a:solidFill>
              <a:effectLst/>
              <a:uFillTx/>
              <a:latin typeface="Arial"/>
            </a:endParaRPr>
          </a:p>
        </p:txBody>
      </p:sp>
      <p:sp>
        <p:nvSpPr>
          <p:cNvPr id="468" name=""/>
          <p:cNvSpPr/>
          <p:nvPr/>
        </p:nvSpPr>
        <p:spPr>
          <a:xfrm>
            <a:off x="6129000" y="3270240"/>
            <a:ext cx="2865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Brazil</a:t>
            </a:r>
            <a:endParaRPr b="0" lang="en-US" sz="900" strike="noStrike" u="none">
              <a:solidFill>
                <a:srgbClr val="000000"/>
              </a:solidFill>
              <a:effectLst/>
              <a:uFillTx/>
              <a:latin typeface="Arial"/>
            </a:endParaRPr>
          </a:p>
        </p:txBody>
      </p:sp>
      <p:sp>
        <p:nvSpPr>
          <p:cNvPr id="469" name=""/>
          <p:cNvSpPr/>
          <p:nvPr/>
        </p:nvSpPr>
        <p:spPr>
          <a:xfrm>
            <a:off x="6249600" y="3378240"/>
            <a:ext cx="3564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France</a:t>
            </a:r>
            <a:endParaRPr b="0" lang="en-US" sz="900" strike="noStrike" u="none">
              <a:solidFill>
                <a:srgbClr val="000000"/>
              </a:solidFill>
              <a:effectLst/>
              <a:uFillTx/>
              <a:latin typeface="Arial"/>
            </a:endParaRPr>
          </a:p>
        </p:txBody>
      </p:sp>
      <p:sp>
        <p:nvSpPr>
          <p:cNvPr id="470" name=""/>
          <p:cNvSpPr/>
          <p:nvPr/>
        </p:nvSpPr>
        <p:spPr>
          <a:xfrm>
            <a:off x="6948000" y="2336760"/>
            <a:ext cx="1594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a:t>
            </a:r>
            <a:endParaRPr b="0" lang="en-US" sz="900" strike="noStrike" u="none">
              <a:solidFill>
                <a:srgbClr val="000000"/>
              </a:solidFill>
              <a:effectLst/>
              <a:uFillTx/>
              <a:latin typeface="Arial"/>
            </a:endParaRPr>
          </a:p>
        </p:txBody>
      </p:sp>
      <p:sp>
        <p:nvSpPr>
          <p:cNvPr id="471" name=""/>
          <p:cNvSpPr/>
          <p:nvPr/>
        </p:nvSpPr>
        <p:spPr>
          <a:xfrm>
            <a:off x="7176600" y="2844720"/>
            <a:ext cx="470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Germany</a:t>
            </a:r>
            <a:endParaRPr b="0" lang="en-US" sz="900" strike="noStrike" u="none">
              <a:solidFill>
                <a:srgbClr val="000000"/>
              </a:solidFill>
              <a:effectLst/>
              <a:uFillTx/>
              <a:latin typeface="Arial"/>
            </a:endParaRPr>
          </a:p>
        </p:txBody>
      </p:sp>
      <p:sp>
        <p:nvSpPr>
          <p:cNvPr id="472" name=""/>
          <p:cNvSpPr/>
          <p:nvPr/>
        </p:nvSpPr>
        <p:spPr>
          <a:xfrm>
            <a:off x="7030800" y="3181320"/>
            <a:ext cx="31212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Japan</a:t>
            </a:r>
            <a:endParaRPr b="0" lang="en-US" sz="900" strike="noStrike" u="none">
              <a:solidFill>
                <a:srgbClr val="000000"/>
              </a:solidFill>
              <a:effectLst/>
              <a:uFillTx/>
              <a:latin typeface="Arial"/>
            </a:endParaRPr>
          </a:p>
        </p:txBody>
      </p:sp>
      <p:sp>
        <p:nvSpPr>
          <p:cNvPr id="473" name=""/>
          <p:cNvSpPr/>
          <p:nvPr/>
        </p:nvSpPr>
        <p:spPr>
          <a:xfrm>
            <a:off x="6751440" y="3352680"/>
            <a:ext cx="2102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Italy</a:t>
            </a:r>
            <a:endParaRPr b="0" lang="en-US" sz="900" strike="noStrike" u="none">
              <a:solidFill>
                <a:srgbClr val="000000"/>
              </a:solidFill>
              <a:effectLst/>
              <a:uFillTx/>
              <a:latin typeface="Arial"/>
            </a:endParaRPr>
          </a:p>
        </p:txBody>
      </p:sp>
      <p:sp>
        <p:nvSpPr>
          <p:cNvPr id="474" name=""/>
          <p:cNvSpPr/>
          <p:nvPr/>
        </p:nvSpPr>
        <p:spPr>
          <a:xfrm flipH="1">
            <a:off x="6473520" y="3271680"/>
            <a:ext cx="82440" cy="11448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475" name=""/>
          <p:cNvSpPr/>
          <p:nvPr/>
        </p:nvSpPr>
        <p:spPr>
          <a:xfrm>
            <a:off x="3655440" y="2152800"/>
            <a:ext cx="17002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100% = 106.8 million 60 KG bags</a:t>
            </a:r>
            <a:endParaRPr b="0" lang="en-US" sz="900" strike="noStrike" u="none">
              <a:solidFill>
                <a:srgbClr val="000000"/>
              </a:solidFill>
              <a:effectLst/>
              <a:uFillTx/>
              <a:latin typeface="Arial"/>
            </a:endParaRPr>
          </a:p>
        </p:txBody>
      </p:sp>
      <p:sp>
        <p:nvSpPr>
          <p:cNvPr id="476" name=""/>
          <p:cNvSpPr/>
          <p:nvPr/>
        </p:nvSpPr>
        <p:spPr>
          <a:xfrm>
            <a:off x="5830200" y="2152800"/>
            <a:ext cx="163692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100% = 98.8 million 60 KG bags</a:t>
            </a:r>
            <a:endParaRPr b="0" lang="en-US" sz="900" strike="noStrike" u="none">
              <a:solidFill>
                <a:srgbClr val="000000"/>
              </a:solidFill>
              <a:effectLst/>
              <a:uFillTx/>
              <a:latin typeface="Arial"/>
            </a:endParaRPr>
          </a:p>
        </p:txBody>
      </p:sp>
      <p:sp>
        <p:nvSpPr>
          <p:cNvPr id="477" name=""/>
          <p:cNvSpPr/>
          <p:nvPr/>
        </p:nvSpPr>
        <p:spPr>
          <a:xfrm>
            <a:off x="4049280" y="3720960"/>
            <a:ext cx="8740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100% = 2.7 MMT</a:t>
            </a:r>
            <a:endParaRPr b="0" lang="en-US" sz="900" strike="noStrike" u="none">
              <a:solidFill>
                <a:srgbClr val="000000"/>
              </a:solidFill>
              <a:effectLst/>
              <a:uFillTx/>
              <a:latin typeface="Arial"/>
            </a:endParaRPr>
          </a:p>
        </p:txBody>
      </p:sp>
      <p:sp>
        <p:nvSpPr>
          <p:cNvPr id="478" name=""/>
          <p:cNvSpPr/>
          <p:nvPr/>
        </p:nvSpPr>
        <p:spPr>
          <a:xfrm>
            <a:off x="6237000" y="3720960"/>
            <a:ext cx="8740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100% = 2.7 MMT</a:t>
            </a:r>
            <a:endParaRPr b="0" lang="en-US" sz="900" strike="noStrike" u="none">
              <a:solidFill>
                <a:srgbClr val="000000"/>
              </a:solidFill>
              <a:effectLst/>
              <a:uFillTx/>
              <a:latin typeface="Arial"/>
            </a:endParaRPr>
          </a:p>
        </p:txBody>
      </p:sp>
      <p:sp>
        <p:nvSpPr>
          <p:cNvPr id="479" name=""/>
          <p:cNvSpPr/>
          <p:nvPr/>
        </p:nvSpPr>
        <p:spPr>
          <a:xfrm>
            <a:off x="4982760" y="4178160"/>
            <a:ext cx="578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Ivory Coast</a:t>
            </a:r>
            <a:endParaRPr b="0" lang="en-US" sz="900" strike="noStrike" u="none">
              <a:solidFill>
                <a:srgbClr val="000000"/>
              </a:solidFill>
              <a:effectLst/>
              <a:uFillTx/>
              <a:latin typeface="Arial"/>
            </a:endParaRPr>
          </a:p>
        </p:txBody>
      </p:sp>
      <p:sp>
        <p:nvSpPr>
          <p:cNvPr id="480" name=""/>
          <p:cNvSpPr/>
          <p:nvPr/>
        </p:nvSpPr>
        <p:spPr>
          <a:xfrm>
            <a:off x="4582800" y="4873680"/>
            <a:ext cx="343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Ghana</a:t>
            </a:r>
            <a:endParaRPr b="0" lang="en-US" sz="900" strike="noStrike" u="none">
              <a:solidFill>
                <a:srgbClr val="000000"/>
              </a:solidFill>
              <a:effectLst/>
              <a:uFillTx/>
              <a:latin typeface="Arial"/>
            </a:endParaRPr>
          </a:p>
        </p:txBody>
      </p:sp>
      <p:sp>
        <p:nvSpPr>
          <p:cNvPr id="481" name=""/>
          <p:cNvSpPr/>
          <p:nvPr/>
        </p:nvSpPr>
        <p:spPr>
          <a:xfrm>
            <a:off x="3744360" y="4778280"/>
            <a:ext cx="4964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Indonesia</a:t>
            </a:r>
            <a:endParaRPr b="0" lang="en-US" sz="900" strike="noStrike" u="none">
              <a:solidFill>
                <a:srgbClr val="000000"/>
              </a:solidFill>
              <a:effectLst/>
              <a:uFillTx/>
              <a:latin typeface="Arial"/>
            </a:endParaRPr>
          </a:p>
        </p:txBody>
      </p:sp>
      <p:sp>
        <p:nvSpPr>
          <p:cNvPr id="482" name=""/>
          <p:cNvSpPr/>
          <p:nvPr/>
        </p:nvSpPr>
        <p:spPr>
          <a:xfrm>
            <a:off x="3725640" y="4537080"/>
            <a:ext cx="2865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Brazil</a:t>
            </a:r>
            <a:endParaRPr b="0" lang="en-US" sz="900" strike="noStrike" u="none">
              <a:solidFill>
                <a:srgbClr val="000000"/>
              </a:solidFill>
              <a:effectLst/>
              <a:uFillTx/>
              <a:latin typeface="Arial"/>
            </a:endParaRPr>
          </a:p>
        </p:txBody>
      </p:sp>
      <p:sp>
        <p:nvSpPr>
          <p:cNvPr id="483" name=""/>
          <p:cNvSpPr/>
          <p:nvPr/>
        </p:nvSpPr>
        <p:spPr>
          <a:xfrm>
            <a:off x="3636720" y="4334040"/>
            <a:ext cx="362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Nigeria</a:t>
            </a:r>
            <a:endParaRPr b="0" lang="en-US" sz="900" strike="noStrike" u="none">
              <a:solidFill>
                <a:srgbClr val="000000"/>
              </a:solidFill>
              <a:effectLst/>
              <a:uFillTx/>
              <a:latin typeface="Arial"/>
            </a:endParaRPr>
          </a:p>
        </p:txBody>
      </p:sp>
      <p:sp>
        <p:nvSpPr>
          <p:cNvPr id="484" name=""/>
          <p:cNvSpPr/>
          <p:nvPr/>
        </p:nvSpPr>
        <p:spPr>
          <a:xfrm>
            <a:off x="3553920" y="4162320"/>
            <a:ext cx="470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Cameron</a:t>
            </a:r>
            <a:endParaRPr b="0" lang="en-US" sz="900" strike="noStrike" u="none">
              <a:solidFill>
                <a:srgbClr val="000000"/>
              </a:solidFill>
              <a:effectLst/>
              <a:uFillTx/>
              <a:latin typeface="Arial"/>
            </a:endParaRPr>
          </a:p>
        </p:txBody>
      </p:sp>
      <p:sp>
        <p:nvSpPr>
          <p:cNvPr id="485" name=""/>
          <p:cNvSpPr/>
          <p:nvPr/>
        </p:nvSpPr>
        <p:spPr>
          <a:xfrm>
            <a:off x="3827160" y="3914640"/>
            <a:ext cx="2865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Other</a:t>
            </a:r>
            <a:endParaRPr b="0" lang="en-US" sz="900" strike="noStrike" u="none">
              <a:solidFill>
                <a:srgbClr val="000000"/>
              </a:solidFill>
              <a:effectLst/>
              <a:uFillTx/>
              <a:latin typeface="Arial"/>
            </a:endParaRPr>
          </a:p>
        </p:txBody>
      </p:sp>
      <p:sp>
        <p:nvSpPr>
          <p:cNvPr id="486" name=""/>
          <p:cNvSpPr/>
          <p:nvPr/>
        </p:nvSpPr>
        <p:spPr>
          <a:xfrm>
            <a:off x="5919480" y="4178160"/>
            <a:ext cx="2865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Other</a:t>
            </a:r>
            <a:endParaRPr b="0" lang="en-US" sz="900" strike="noStrike" u="none">
              <a:solidFill>
                <a:srgbClr val="000000"/>
              </a:solidFill>
              <a:effectLst/>
              <a:uFillTx/>
              <a:latin typeface="Arial"/>
            </a:endParaRPr>
          </a:p>
        </p:txBody>
      </p:sp>
      <p:sp>
        <p:nvSpPr>
          <p:cNvPr id="487" name=""/>
          <p:cNvSpPr/>
          <p:nvPr/>
        </p:nvSpPr>
        <p:spPr>
          <a:xfrm>
            <a:off x="6071760" y="4737240"/>
            <a:ext cx="3564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France</a:t>
            </a:r>
            <a:endParaRPr b="0" lang="en-US" sz="900" strike="noStrike" u="none">
              <a:solidFill>
                <a:srgbClr val="000000"/>
              </a:solidFill>
              <a:effectLst/>
              <a:uFillTx/>
              <a:latin typeface="Arial"/>
            </a:endParaRPr>
          </a:p>
        </p:txBody>
      </p:sp>
      <p:sp>
        <p:nvSpPr>
          <p:cNvPr id="488" name=""/>
          <p:cNvSpPr/>
          <p:nvPr/>
        </p:nvSpPr>
        <p:spPr>
          <a:xfrm>
            <a:off x="6008400" y="4870440"/>
            <a:ext cx="578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Ivory Coast</a:t>
            </a:r>
            <a:endParaRPr b="0" lang="en-US" sz="900" strike="noStrike" u="none">
              <a:solidFill>
                <a:srgbClr val="000000"/>
              </a:solidFill>
              <a:effectLst/>
              <a:uFillTx/>
              <a:latin typeface="Arial"/>
            </a:endParaRPr>
          </a:p>
        </p:txBody>
      </p:sp>
      <p:sp>
        <p:nvSpPr>
          <p:cNvPr id="489" name=""/>
          <p:cNvSpPr/>
          <p:nvPr/>
        </p:nvSpPr>
        <p:spPr>
          <a:xfrm>
            <a:off x="6706800" y="4896000"/>
            <a:ext cx="1594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UK</a:t>
            </a:r>
            <a:endParaRPr b="0" lang="en-US" sz="900" strike="noStrike" u="none">
              <a:solidFill>
                <a:srgbClr val="000000"/>
              </a:solidFill>
              <a:effectLst/>
              <a:uFillTx/>
              <a:latin typeface="Arial"/>
            </a:endParaRPr>
          </a:p>
        </p:txBody>
      </p:sp>
      <p:sp>
        <p:nvSpPr>
          <p:cNvPr id="490" name=""/>
          <p:cNvSpPr/>
          <p:nvPr/>
        </p:nvSpPr>
        <p:spPr>
          <a:xfrm>
            <a:off x="6973560" y="4775040"/>
            <a:ext cx="2865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Brazil</a:t>
            </a:r>
            <a:endParaRPr b="0" lang="en-US" sz="900" strike="noStrike" u="none">
              <a:solidFill>
                <a:srgbClr val="000000"/>
              </a:solidFill>
              <a:effectLst/>
              <a:uFillTx/>
              <a:latin typeface="Arial"/>
            </a:endParaRPr>
          </a:p>
        </p:txBody>
      </p:sp>
      <p:sp>
        <p:nvSpPr>
          <p:cNvPr id="491" name=""/>
          <p:cNvSpPr/>
          <p:nvPr/>
        </p:nvSpPr>
        <p:spPr>
          <a:xfrm>
            <a:off x="7119720" y="4533840"/>
            <a:ext cx="470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Germany</a:t>
            </a:r>
            <a:endParaRPr b="0" lang="en-US" sz="900" strike="noStrike" u="none">
              <a:solidFill>
                <a:srgbClr val="000000"/>
              </a:solidFill>
              <a:effectLst/>
              <a:uFillTx/>
              <a:latin typeface="Arial"/>
            </a:endParaRPr>
          </a:p>
        </p:txBody>
      </p:sp>
      <p:sp>
        <p:nvSpPr>
          <p:cNvPr id="492" name=""/>
          <p:cNvSpPr/>
          <p:nvPr/>
        </p:nvSpPr>
        <p:spPr>
          <a:xfrm>
            <a:off x="7132320" y="4184640"/>
            <a:ext cx="1594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a:t>
            </a:r>
            <a:endParaRPr b="0" lang="en-US" sz="900" strike="noStrike" u="none">
              <a:solidFill>
                <a:srgbClr val="000000"/>
              </a:solidFill>
              <a:effectLst/>
              <a:uFillTx/>
              <a:latin typeface="Arial"/>
            </a:endParaRPr>
          </a:p>
        </p:txBody>
      </p:sp>
      <p:sp>
        <p:nvSpPr>
          <p:cNvPr id="493" name=""/>
          <p:cNvSpPr/>
          <p:nvPr/>
        </p:nvSpPr>
        <p:spPr>
          <a:xfrm>
            <a:off x="6916320" y="3886200"/>
            <a:ext cx="6170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Netherlands</a:t>
            </a:r>
            <a:endParaRPr b="0" lang="en-US" sz="900" strike="noStrike" u="none">
              <a:solidFill>
                <a:srgbClr val="000000"/>
              </a:solidFill>
              <a:effectLst/>
              <a:uFillTx/>
              <a:latin typeface="Arial"/>
            </a:endParaRPr>
          </a:p>
        </p:txBody>
      </p:sp>
      <p:sp>
        <p:nvSpPr>
          <p:cNvPr id="494" name=""/>
          <p:cNvSpPr/>
          <p:nvPr/>
        </p:nvSpPr>
        <p:spPr>
          <a:xfrm>
            <a:off x="4017600" y="5276880"/>
            <a:ext cx="937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100% = 53.6 MMT</a:t>
            </a:r>
            <a:endParaRPr b="0" lang="en-US" sz="900" strike="noStrike" u="none">
              <a:solidFill>
                <a:srgbClr val="000000"/>
              </a:solidFill>
              <a:effectLst/>
              <a:uFillTx/>
              <a:latin typeface="Arial"/>
            </a:endParaRPr>
          </a:p>
        </p:txBody>
      </p:sp>
      <p:sp>
        <p:nvSpPr>
          <p:cNvPr id="495" name=""/>
          <p:cNvSpPr/>
          <p:nvPr/>
        </p:nvSpPr>
        <p:spPr>
          <a:xfrm>
            <a:off x="5639760" y="5276880"/>
            <a:ext cx="20592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Manufacturer concentration – US market</a:t>
            </a:r>
            <a:endParaRPr b="0" lang="en-US" sz="900" strike="noStrike" u="none">
              <a:solidFill>
                <a:srgbClr val="000000"/>
              </a:solidFill>
              <a:effectLst/>
              <a:uFillTx/>
              <a:latin typeface="Arial"/>
            </a:endParaRPr>
          </a:p>
        </p:txBody>
      </p:sp>
      <p:sp>
        <p:nvSpPr>
          <p:cNvPr id="496" name=""/>
          <p:cNvSpPr/>
          <p:nvPr/>
        </p:nvSpPr>
        <p:spPr>
          <a:xfrm>
            <a:off x="3719160" y="5737320"/>
            <a:ext cx="2865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Other</a:t>
            </a:r>
            <a:endParaRPr b="0" lang="en-US" sz="900" strike="noStrike" u="none">
              <a:solidFill>
                <a:srgbClr val="000000"/>
              </a:solidFill>
              <a:effectLst/>
              <a:uFillTx/>
              <a:latin typeface="Arial"/>
            </a:endParaRPr>
          </a:p>
        </p:txBody>
      </p:sp>
      <p:sp>
        <p:nvSpPr>
          <p:cNvPr id="497" name=""/>
          <p:cNvSpPr/>
          <p:nvPr/>
        </p:nvSpPr>
        <p:spPr>
          <a:xfrm>
            <a:off x="3852360" y="6315120"/>
            <a:ext cx="29952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China</a:t>
            </a:r>
            <a:endParaRPr b="0" lang="en-US" sz="900" strike="noStrike" u="none">
              <a:solidFill>
                <a:srgbClr val="000000"/>
              </a:solidFill>
              <a:effectLst/>
              <a:uFillTx/>
              <a:latin typeface="Arial"/>
            </a:endParaRPr>
          </a:p>
        </p:txBody>
      </p:sp>
      <p:sp>
        <p:nvSpPr>
          <p:cNvPr id="498" name=""/>
          <p:cNvSpPr/>
          <p:nvPr/>
        </p:nvSpPr>
        <p:spPr>
          <a:xfrm>
            <a:off x="4868640" y="5610240"/>
            <a:ext cx="2865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Brazil</a:t>
            </a:r>
            <a:endParaRPr b="0" lang="en-US" sz="900" strike="noStrike" u="none">
              <a:solidFill>
                <a:srgbClr val="000000"/>
              </a:solidFill>
              <a:effectLst/>
              <a:uFillTx/>
              <a:latin typeface="Arial"/>
            </a:endParaRPr>
          </a:p>
        </p:txBody>
      </p:sp>
      <p:sp>
        <p:nvSpPr>
          <p:cNvPr id="499" name=""/>
          <p:cNvSpPr/>
          <p:nvPr/>
        </p:nvSpPr>
        <p:spPr>
          <a:xfrm>
            <a:off x="4804920" y="6340320"/>
            <a:ext cx="1594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US</a:t>
            </a:r>
            <a:endParaRPr b="0" lang="en-US" sz="900" strike="noStrike" u="none">
              <a:solidFill>
                <a:srgbClr val="000000"/>
              </a:solidFill>
              <a:effectLst/>
              <a:uFillTx/>
              <a:latin typeface="Arial"/>
            </a:endParaRPr>
          </a:p>
        </p:txBody>
      </p:sp>
      <p:sp>
        <p:nvSpPr>
          <p:cNvPr id="500" name=""/>
          <p:cNvSpPr/>
          <p:nvPr/>
        </p:nvSpPr>
        <p:spPr>
          <a:xfrm>
            <a:off x="4481280" y="6505560"/>
            <a:ext cx="362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Mexico</a:t>
            </a:r>
            <a:endParaRPr b="0" lang="en-US" sz="900" strike="noStrike" u="none">
              <a:solidFill>
                <a:srgbClr val="000000"/>
              </a:solidFill>
              <a:effectLst/>
              <a:uFillTx/>
              <a:latin typeface="Arial"/>
            </a:endParaRPr>
          </a:p>
        </p:txBody>
      </p:sp>
      <p:sp>
        <p:nvSpPr>
          <p:cNvPr id="501" name=""/>
          <p:cNvSpPr/>
          <p:nvPr/>
        </p:nvSpPr>
        <p:spPr>
          <a:xfrm>
            <a:off x="4049280" y="6467400"/>
            <a:ext cx="2930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Spain</a:t>
            </a:r>
            <a:endParaRPr b="0" lang="en-US" sz="900" strike="noStrike" u="none">
              <a:solidFill>
                <a:srgbClr val="000000"/>
              </a:solidFill>
              <a:effectLst/>
              <a:uFillTx/>
              <a:latin typeface="Arial"/>
            </a:endParaRPr>
          </a:p>
        </p:txBody>
      </p:sp>
      <p:sp>
        <p:nvSpPr>
          <p:cNvPr id="502" name=""/>
          <p:cNvSpPr/>
          <p:nvPr/>
        </p:nvSpPr>
        <p:spPr>
          <a:xfrm>
            <a:off x="5767200" y="5915160"/>
            <a:ext cx="464400" cy="2754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Florida’s </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Natural</a:t>
            </a:r>
            <a:endParaRPr b="0" lang="en-US" sz="900" strike="noStrike" u="none">
              <a:solidFill>
                <a:srgbClr val="000000"/>
              </a:solidFill>
              <a:effectLst/>
              <a:uFillTx/>
              <a:latin typeface="Arial"/>
            </a:endParaRPr>
          </a:p>
        </p:txBody>
      </p:sp>
      <p:sp>
        <p:nvSpPr>
          <p:cNvPr id="503" name=""/>
          <p:cNvSpPr/>
          <p:nvPr/>
        </p:nvSpPr>
        <p:spPr>
          <a:xfrm>
            <a:off x="6021000" y="5508720"/>
            <a:ext cx="388080" cy="2754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Private </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label</a:t>
            </a:r>
            <a:endParaRPr b="0" lang="en-US" sz="900" strike="noStrike" u="none">
              <a:solidFill>
                <a:srgbClr val="000000"/>
              </a:solidFill>
              <a:effectLst/>
              <a:uFillTx/>
              <a:latin typeface="Arial"/>
            </a:endParaRPr>
          </a:p>
        </p:txBody>
      </p:sp>
      <p:sp>
        <p:nvSpPr>
          <p:cNvPr id="504" name=""/>
          <p:cNvSpPr/>
          <p:nvPr/>
        </p:nvSpPr>
        <p:spPr>
          <a:xfrm>
            <a:off x="5849640" y="6384960"/>
            <a:ext cx="6231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Minute Maid</a:t>
            </a:r>
            <a:endParaRPr b="0" lang="en-US" sz="900" strike="noStrike" u="none">
              <a:solidFill>
                <a:srgbClr val="000000"/>
              </a:solidFill>
              <a:effectLst/>
              <a:uFillTx/>
              <a:latin typeface="Arial"/>
            </a:endParaRPr>
          </a:p>
        </p:txBody>
      </p:sp>
      <p:sp>
        <p:nvSpPr>
          <p:cNvPr id="505" name=""/>
          <p:cNvSpPr/>
          <p:nvPr/>
        </p:nvSpPr>
        <p:spPr>
          <a:xfrm>
            <a:off x="7151400" y="5845320"/>
            <a:ext cx="5090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Tropicana</a:t>
            </a:r>
            <a:endParaRPr b="0" lang="en-US" sz="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DA02204F-C026-4DA1-9EA6-F437A3B2A7A7}" type="slidenum">
              <a:t>12</a:t>
            </a:fld>
          </a:p>
        </p:txBody>
      </p:sp>
    </p:spTree>
  </p:cSld>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6" name="PlaceHolder 1"/>
          <p:cNvSpPr>
            <a:spLocks noGrp="1"/>
          </p:cNvSpPr>
          <p:nvPr>
            <p:ph type="title"/>
          </p:nvPr>
        </p:nvSpPr>
        <p:spPr>
          <a:xfrm>
            <a:off x="1830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ISSUES TO EXPLORE/RESOLVE IN MEATS AND SOFTS</a:t>
            </a:r>
            <a:endParaRPr b="1" lang="en-US" sz="1200" strike="noStrike" u="none">
              <a:solidFill>
                <a:srgbClr val="000000"/>
              </a:solidFill>
              <a:effectLst/>
              <a:uFillTx/>
              <a:latin typeface="Arial"/>
            </a:endParaRPr>
          </a:p>
        </p:txBody>
      </p:sp>
      <p:sp>
        <p:nvSpPr>
          <p:cNvPr id="507" name=""/>
          <p:cNvSpPr/>
          <p:nvPr/>
        </p:nvSpPr>
        <p:spPr>
          <a:xfrm>
            <a:off x="3833640" y="2587680"/>
            <a:ext cx="5310360" cy="38408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Testing meat processor demand/acceptance for risk management products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Identifying most likely participants on the short side (e.g., food wholesalers, grocers, etc.)</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Understanding risks associated with processor concentration (e.g., will Enron always be able to access physical markets?  Are there any real barriers to processors developing “me too” products?)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Testing feedlot demand/acceptance of new risk management products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Determining Enron’s ability to capitalize on structural elements for proprietary trading purposes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Identifying how/where Enron will be able to obtain access to asymmetric information at reasonable cost and effort</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Weather</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Producer dynamics in concentrated markets</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Government regulation/activity</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Understanding of embedded risks</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Potential exposure to and protection against market manipulation by large, established market participants</a:t>
            </a:r>
            <a:endParaRPr b="0" lang="en-US" sz="1200" strike="noStrike" u="none">
              <a:solidFill>
                <a:srgbClr val="000000"/>
              </a:solidFill>
              <a:effectLst/>
              <a:uFillTx/>
              <a:latin typeface="Arial"/>
            </a:endParaRPr>
          </a:p>
          <a:p>
            <a:pPr lvl="2" marL="228600" indent="-11268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Ability to unwind positions</a:t>
            </a:r>
            <a:endParaRPr b="0" lang="en-US" sz="1200" strike="noStrike" u="none">
              <a:solidFill>
                <a:srgbClr val="000000"/>
              </a:solidFill>
              <a:effectLst/>
              <a:uFillTx/>
              <a:latin typeface="Arial"/>
            </a:endParaRPr>
          </a:p>
        </p:txBody>
      </p:sp>
      <p:sp>
        <p:nvSpPr>
          <p:cNvPr id="508" name=""/>
          <p:cNvSpPr/>
          <p:nvPr/>
        </p:nvSpPr>
        <p:spPr>
          <a:xfrm>
            <a:off x="1832040" y="2585880"/>
            <a:ext cx="1652400" cy="73188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Building a broad-based origination business in meats</a:t>
            </a:r>
            <a:endParaRPr b="0" lang="en-US" sz="1200" strike="noStrike" u="none">
              <a:solidFill>
                <a:srgbClr val="000000"/>
              </a:solidFill>
              <a:effectLst/>
              <a:uFillTx/>
              <a:latin typeface="Arial"/>
            </a:endParaRPr>
          </a:p>
        </p:txBody>
      </p:sp>
      <p:sp>
        <p:nvSpPr>
          <p:cNvPr id="509" name=""/>
          <p:cNvSpPr/>
          <p:nvPr/>
        </p:nvSpPr>
        <p:spPr>
          <a:xfrm>
            <a:off x="1832040" y="4849920"/>
            <a:ext cx="1652400" cy="9147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Proprietary trading for softs (especially coffee, cocoa, and FCOJ)</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0DDF0FAA-AFDD-4B8E-8F84-2DD9FC6A2089}" type="slidenum">
              <a:t>13</a:t>
            </a:fld>
          </a:p>
        </p:txBody>
      </p:sp>
    </p:spTree>
  </p:cSld>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10" name=""/>
          <p:cNvSpPr/>
          <p:nvPr/>
        </p:nvSpPr>
        <p:spPr>
          <a:xfrm>
            <a:off x="1359000" y="3402000"/>
            <a:ext cx="8002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11" name=""/>
          <p:cNvSpPr/>
          <p:nvPr/>
        </p:nvSpPr>
        <p:spPr>
          <a:xfrm>
            <a:off x="674640" y="3638520"/>
            <a:ext cx="647640" cy="1530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Cheese</a:t>
            </a:r>
            <a:endParaRPr b="0" lang="en-US" sz="1000" strike="noStrike" u="none">
              <a:solidFill>
                <a:srgbClr val="000000"/>
              </a:solidFill>
              <a:effectLst/>
              <a:uFillTx/>
              <a:latin typeface="Arial"/>
            </a:endParaRPr>
          </a:p>
        </p:txBody>
      </p:sp>
      <p:sp>
        <p:nvSpPr>
          <p:cNvPr id="512" name=""/>
          <p:cNvSpPr/>
          <p:nvPr/>
        </p:nvSpPr>
        <p:spPr>
          <a:xfrm>
            <a:off x="674640" y="3209400"/>
            <a:ext cx="647640" cy="1530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Product</a:t>
            </a:r>
            <a:endParaRPr b="0" lang="en-US" sz="1000" strike="noStrike" u="none">
              <a:solidFill>
                <a:srgbClr val="000000"/>
              </a:solidFill>
              <a:effectLst/>
              <a:uFillTx/>
              <a:latin typeface="Arial"/>
            </a:endParaRPr>
          </a:p>
        </p:txBody>
      </p:sp>
      <p:grpSp>
        <p:nvGrpSpPr>
          <p:cNvPr id="513" name=""/>
          <p:cNvGrpSpPr/>
          <p:nvPr/>
        </p:nvGrpSpPr>
        <p:grpSpPr>
          <a:xfrm>
            <a:off x="1359000" y="3056760"/>
            <a:ext cx="804600" cy="640440"/>
            <a:chOff x="1359000" y="3056760"/>
            <a:chExt cx="804600" cy="640440"/>
          </a:xfrm>
        </p:grpSpPr>
        <p:sp>
          <p:nvSpPr>
            <p:cNvPr id="514" name=""/>
            <p:cNvSpPr/>
            <p:nvPr/>
          </p:nvSpPr>
          <p:spPr>
            <a:xfrm>
              <a:off x="1359000" y="3544920"/>
              <a:ext cx="804600" cy="152280"/>
            </a:xfrm>
            <a:prstGeom prst="rect">
              <a:avLst/>
            </a:prstGeom>
            <a:noFill/>
            <a:ln w="0">
              <a:noFill/>
            </a:ln>
          </p:spPr>
          <p:style>
            <a:lnRef idx="0"/>
            <a:fillRef idx="0"/>
            <a:effectRef idx="0"/>
            <a:fontRef idx="minor"/>
          </p:style>
          <p:txBody>
            <a:bodyPr lIns="0" rIns="0" tIns="0" bIns="0" anchor="t">
              <a:spAutoFit/>
            </a:bodyPr>
            <a:p>
              <a:pPr>
                <a:tabLst>
                  <a:tab algn="l" pos="0"/>
                  <a:tab algn="r" pos="262080"/>
                  <a:tab algn="l" pos="29844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515" name=""/>
            <p:cNvSpPr/>
            <p:nvPr/>
          </p:nvSpPr>
          <p:spPr>
            <a:xfrm>
              <a:off x="1359000" y="3056760"/>
              <a:ext cx="804600" cy="3056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Market size</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 Billions</a:t>
              </a:r>
              <a:endParaRPr b="0" lang="en-US" sz="1000" strike="noStrike" u="none">
                <a:solidFill>
                  <a:srgbClr val="000000"/>
                </a:solidFill>
                <a:effectLst/>
                <a:uFillTx/>
                <a:latin typeface="Arial"/>
              </a:endParaRPr>
            </a:p>
          </p:txBody>
        </p:sp>
      </p:grpSp>
      <p:grpSp>
        <p:nvGrpSpPr>
          <p:cNvPr id="516" name=""/>
          <p:cNvGrpSpPr/>
          <p:nvPr/>
        </p:nvGrpSpPr>
        <p:grpSpPr>
          <a:xfrm>
            <a:off x="5106960" y="3209040"/>
            <a:ext cx="4254120" cy="2930760"/>
            <a:chOff x="5106960" y="3209040"/>
            <a:chExt cx="4254120" cy="2930760"/>
          </a:xfrm>
        </p:grpSpPr>
        <p:sp>
          <p:nvSpPr>
            <p:cNvPr id="517" name=""/>
            <p:cNvSpPr/>
            <p:nvPr/>
          </p:nvSpPr>
          <p:spPr>
            <a:xfrm>
              <a:off x="5106960" y="3544560"/>
              <a:ext cx="4254120" cy="25952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PT – illiquid financial market; produced in many areas</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 – risk passed through by most players; otherwise, Illiquid milk futures available to hedge; heavy government subsidies</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 – No current e-commerce players identified; opportunity limited by high degree of contracting and direct sales; however, possible opportunity because of high degree of transactional inefficiency</a:t>
              </a:r>
              <a:endParaRPr b="0" lang="en-US" sz="1000" strike="noStrike" u="none">
                <a:solidFill>
                  <a:srgbClr val="000000"/>
                </a:solidFill>
                <a:effectLst/>
                <a:uFillTx/>
                <a:latin typeface="Arial"/>
              </a:endParaRPr>
            </a:p>
            <a:p>
              <a:pPr lvl="1" marL="114480" indent="-113040" algn="ctr">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PT – illiquid financial market; produced over many areas</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 – risk passed through by most players; otherwise, illiquid milk futures are used; heavy government subsidies provide price floor</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See above</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PT – illiquid financial market; limited potential for information concentration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 – minor input to many products; heavy government subsidies and purchases provide price floor</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See above</a:t>
              </a:r>
              <a:endParaRPr b="0" lang="en-US" sz="1000" strike="noStrike" u="none">
                <a:solidFill>
                  <a:srgbClr val="000000"/>
                </a:solidFill>
                <a:effectLst/>
                <a:uFillTx/>
                <a:latin typeface="Arial"/>
              </a:endParaRPr>
            </a:p>
          </p:txBody>
        </p:sp>
        <p:sp>
          <p:nvSpPr>
            <p:cNvPr id="518" name=""/>
            <p:cNvSpPr/>
            <p:nvPr/>
          </p:nvSpPr>
          <p:spPr>
            <a:xfrm>
              <a:off x="5106960" y="3209040"/>
              <a:ext cx="4254120" cy="1530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Comments</a:t>
              </a:r>
              <a:endParaRPr b="0" lang="en-US" sz="1000" strike="noStrike" u="none">
                <a:solidFill>
                  <a:srgbClr val="000000"/>
                </a:solidFill>
                <a:effectLst/>
                <a:uFillTx/>
                <a:latin typeface="Arial"/>
              </a:endParaRPr>
            </a:p>
          </p:txBody>
        </p:sp>
      </p:grpSp>
      <p:sp>
        <p:nvSpPr>
          <p:cNvPr id="519" name=""/>
          <p:cNvSpPr/>
          <p:nvPr/>
        </p:nvSpPr>
        <p:spPr>
          <a:xfrm>
            <a:off x="2414160" y="2674440"/>
            <a:ext cx="724320" cy="15300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Opportunity</a:t>
            </a:r>
            <a:endParaRPr b="0" lang="en-US" sz="1000" strike="noStrike" u="none">
              <a:solidFill>
                <a:srgbClr val="000000"/>
              </a:solidFill>
              <a:effectLst/>
              <a:uFillTx/>
              <a:latin typeface="Arial"/>
            </a:endParaRPr>
          </a:p>
        </p:txBody>
      </p:sp>
      <p:sp>
        <p:nvSpPr>
          <p:cNvPr id="520" name=""/>
          <p:cNvSpPr/>
          <p:nvPr/>
        </p:nvSpPr>
        <p:spPr>
          <a:xfrm>
            <a:off x="2413080" y="2854440"/>
            <a:ext cx="2093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21" name=""/>
          <p:cNvSpPr/>
          <p:nvPr/>
        </p:nvSpPr>
        <p:spPr>
          <a:xfrm>
            <a:off x="2413080" y="2904120"/>
            <a:ext cx="512640" cy="4582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Prop </a:t>
            </a:r>
            <a:br>
              <a:rPr sz="1000"/>
            </a:br>
            <a:r>
              <a:rPr b="1" lang="en-US" sz="1000" strike="noStrike" u="none">
                <a:solidFill>
                  <a:srgbClr val="000000"/>
                </a:solidFill>
                <a:effectLst/>
                <a:uFillTx/>
                <a:latin typeface="Arial"/>
              </a:rPr>
              <a:t>Trading (PT)</a:t>
            </a:r>
            <a:endParaRPr b="0" lang="en-US" sz="1000" strike="noStrike" u="none">
              <a:solidFill>
                <a:srgbClr val="000000"/>
              </a:solidFill>
              <a:effectLst/>
              <a:uFillTx/>
              <a:latin typeface="Arial"/>
            </a:endParaRPr>
          </a:p>
        </p:txBody>
      </p:sp>
      <p:sp>
        <p:nvSpPr>
          <p:cNvPr id="522" name=""/>
          <p:cNvSpPr/>
          <p:nvPr/>
        </p:nvSpPr>
        <p:spPr>
          <a:xfrm>
            <a:off x="3151440" y="3056760"/>
            <a:ext cx="675360" cy="30564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Origination</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(O)</a:t>
            </a:r>
            <a:endParaRPr b="0" lang="en-US" sz="1000" strike="noStrike" u="none">
              <a:solidFill>
                <a:srgbClr val="000000"/>
              </a:solidFill>
              <a:effectLst/>
              <a:uFillTx/>
              <a:latin typeface="Arial"/>
            </a:endParaRPr>
          </a:p>
        </p:txBody>
      </p:sp>
      <p:sp>
        <p:nvSpPr>
          <p:cNvPr id="523" name=""/>
          <p:cNvSpPr/>
          <p:nvPr/>
        </p:nvSpPr>
        <p:spPr>
          <a:xfrm>
            <a:off x="4026960" y="3056760"/>
            <a:ext cx="759960" cy="30564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E-commerce</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(E)</a:t>
            </a:r>
            <a:endParaRPr b="0" lang="en-US" sz="1000" strike="noStrike" u="none">
              <a:solidFill>
                <a:srgbClr val="000000"/>
              </a:solidFill>
              <a:effectLst/>
              <a:uFillTx/>
              <a:latin typeface="Arial"/>
            </a:endParaRPr>
          </a:p>
        </p:txBody>
      </p:sp>
      <p:grpSp>
        <p:nvGrpSpPr>
          <p:cNvPr id="524" name=""/>
          <p:cNvGrpSpPr/>
          <p:nvPr/>
        </p:nvGrpSpPr>
        <p:grpSpPr>
          <a:xfrm>
            <a:off x="2646360" y="4619520"/>
            <a:ext cx="126720" cy="254160"/>
            <a:chOff x="2646360" y="4619520"/>
            <a:chExt cx="126720" cy="254160"/>
          </a:xfrm>
        </p:grpSpPr>
        <p:sp>
          <p:nvSpPr>
            <p:cNvPr id="525" name=""/>
            <p:cNvSpPr/>
            <p:nvPr/>
          </p:nvSpPr>
          <p:spPr>
            <a:xfrm>
              <a:off x="2519280" y="4619520"/>
              <a:ext cx="25380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6" name=""/>
            <p:cNvSpPr/>
            <p:nvPr/>
          </p:nvSpPr>
          <p:spPr>
            <a:xfrm>
              <a:off x="2646360" y="4619520"/>
              <a:ext cx="773094112920" cy="25380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527" name=""/>
          <p:cNvGrpSpPr/>
          <p:nvPr/>
        </p:nvGrpSpPr>
        <p:grpSpPr>
          <a:xfrm>
            <a:off x="3362400" y="4619520"/>
            <a:ext cx="253800" cy="254160"/>
            <a:chOff x="3362400" y="4619520"/>
            <a:chExt cx="253800" cy="254160"/>
          </a:xfrm>
        </p:grpSpPr>
        <p:sp>
          <p:nvSpPr>
            <p:cNvPr id="528" name=""/>
            <p:cNvSpPr/>
            <p:nvPr/>
          </p:nvSpPr>
          <p:spPr>
            <a:xfrm>
              <a:off x="3362400" y="4619520"/>
              <a:ext cx="25380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29" name=""/>
            <p:cNvSpPr/>
            <p:nvPr/>
          </p:nvSpPr>
          <p:spPr>
            <a:xfrm>
              <a:off x="3363120" y="4619520"/>
              <a:ext cx="252720" cy="253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530" name=""/>
          <p:cNvGrpSpPr/>
          <p:nvPr/>
        </p:nvGrpSpPr>
        <p:grpSpPr>
          <a:xfrm>
            <a:off x="4366080" y="4619520"/>
            <a:ext cx="126720" cy="254160"/>
            <a:chOff x="4366080" y="4619520"/>
            <a:chExt cx="126720" cy="254160"/>
          </a:xfrm>
        </p:grpSpPr>
        <p:sp>
          <p:nvSpPr>
            <p:cNvPr id="531" name=""/>
            <p:cNvSpPr/>
            <p:nvPr/>
          </p:nvSpPr>
          <p:spPr>
            <a:xfrm>
              <a:off x="4238640" y="461952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2" name=""/>
            <p:cNvSpPr/>
            <p:nvPr/>
          </p:nvSpPr>
          <p:spPr>
            <a:xfrm>
              <a:off x="4366080" y="4619520"/>
              <a:ext cx="773094112920" cy="25380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533" name=""/>
          <p:cNvGrpSpPr/>
          <p:nvPr/>
        </p:nvGrpSpPr>
        <p:grpSpPr>
          <a:xfrm>
            <a:off x="2646720" y="5365800"/>
            <a:ext cx="126360" cy="253800"/>
            <a:chOff x="2646720" y="5365800"/>
            <a:chExt cx="126360" cy="253800"/>
          </a:xfrm>
        </p:grpSpPr>
        <p:sp>
          <p:nvSpPr>
            <p:cNvPr id="534" name=""/>
            <p:cNvSpPr/>
            <p:nvPr/>
          </p:nvSpPr>
          <p:spPr>
            <a:xfrm>
              <a:off x="2519280" y="536580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5" name=""/>
            <p:cNvSpPr/>
            <p:nvPr/>
          </p:nvSpPr>
          <p:spPr>
            <a:xfrm>
              <a:off x="2646720" y="5365800"/>
              <a:ext cx="773094112920" cy="25272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536" name=""/>
          <p:cNvGrpSpPr/>
          <p:nvPr/>
        </p:nvGrpSpPr>
        <p:grpSpPr>
          <a:xfrm>
            <a:off x="3362400" y="5365800"/>
            <a:ext cx="253800" cy="253800"/>
            <a:chOff x="3362400" y="5365800"/>
            <a:chExt cx="253800" cy="253800"/>
          </a:xfrm>
        </p:grpSpPr>
        <p:sp>
          <p:nvSpPr>
            <p:cNvPr id="537" name=""/>
            <p:cNvSpPr/>
            <p:nvPr/>
          </p:nvSpPr>
          <p:spPr>
            <a:xfrm>
              <a:off x="3362400" y="536580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38" name=""/>
            <p:cNvSpPr/>
            <p:nvPr/>
          </p:nvSpPr>
          <p:spPr>
            <a:xfrm>
              <a:off x="3362760" y="5365800"/>
              <a:ext cx="25272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539" name=""/>
          <p:cNvGrpSpPr/>
          <p:nvPr/>
        </p:nvGrpSpPr>
        <p:grpSpPr>
          <a:xfrm>
            <a:off x="4366080" y="5365800"/>
            <a:ext cx="126720" cy="253800"/>
            <a:chOff x="4366080" y="5365800"/>
            <a:chExt cx="126720" cy="253800"/>
          </a:xfrm>
        </p:grpSpPr>
        <p:sp>
          <p:nvSpPr>
            <p:cNvPr id="540" name=""/>
            <p:cNvSpPr/>
            <p:nvPr/>
          </p:nvSpPr>
          <p:spPr>
            <a:xfrm>
              <a:off x="4238640" y="536580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1" name=""/>
            <p:cNvSpPr/>
            <p:nvPr/>
          </p:nvSpPr>
          <p:spPr>
            <a:xfrm>
              <a:off x="4366080" y="5365800"/>
              <a:ext cx="773094112920" cy="25272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542" name=""/>
          <p:cNvGrpSpPr/>
          <p:nvPr/>
        </p:nvGrpSpPr>
        <p:grpSpPr>
          <a:xfrm>
            <a:off x="4366080" y="3587760"/>
            <a:ext cx="126720" cy="254160"/>
            <a:chOff x="4366080" y="3587760"/>
            <a:chExt cx="126720" cy="254160"/>
          </a:xfrm>
        </p:grpSpPr>
        <p:sp>
          <p:nvSpPr>
            <p:cNvPr id="543" name=""/>
            <p:cNvSpPr/>
            <p:nvPr/>
          </p:nvSpPr>
          <p:spPr>
            <a:xfrm>
              <a:off x="4238640" y="358776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4" name=""/>
            <p:cNvSpPr/>
            <p:nvPr/>
          </p:nvSpPr>
          <p:spPr>
            <a:xfrm>
              <a:off x="4366080" y="3587760"/>
              <a:ext cx="773094112920" cy="25380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545" name=""/>
          <p:cNvSpPr/>
          <p:nvPr/>
        </p:nvSpPr>
        <p:spPr>
          <a:xfrm>
            <a:off x="2519280" y="358776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546" name=""/>
          <p:cNvGrpSpPr/>
          <p:nvPr/>
        </p:nvGrpSpPr>
        <p:grpSpPr>
          <a:xfrm>
            <a:off x="8163000" y="2058840"/>
            <a:ext cx="640440" cy="137880"/>
            <a:chOff x="8163000" y="2058840"/>
            <a:chExt cx="640440" cy="137880"/>
          </a:xfrm>
        </p:grpSpPr>
        <p:sp>
          <p:nvSpPr>
            <p:cNvPr id="547" name=""/>
            <p:cNvSpPr/>
            <p:nvPr/>
          </p:nvSpPr>
          <p:spPr>
            <a:xfrm>
              <a:off x="8163000" y="206208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48" name="McK Footnote"/>
            <p:cNvSpPr/>
            <p:nvPr/>
          </p:nvSpPr>
          <p:spPr>
            <a:xfrm>
              <a:off x="8472240" y="2058840"/>
              <a:ext cx="3312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Global</a:t>
              </a:r>
              <a:endParaRPr b="0" lang="en-US" sz="900" strike="noStrike" u="none">
                <a:solidFill>
                  <a:srgbClr val="000000"/>
                </a:solidFill>
                <a:effectLst/>
                <a:uFillTx/>
                <a:latin typeface="Arial"/>
              </a:endParaRPr>
            </a:p>
          </p:txBody>
        </p:sp>
      </p:grpSp>
      <p:grpSp>
        <p:nvGrpSpPr>
          <p:cNvPr id="549" name=""/>
          <p:cNvGrpSpPr/>
          <p:nvPr/>
        </p:nvGrpSpPr>
        <p:grpSpPr>
          <a:xfrm>
            <a:off x="8163000" y="2238480"/>
            <a:ext cx="1211400" cy="137880"/>
            <a:chOff x="8163000" y="2238480"/>
            <a:chExt cx="1211400" cy="137880"/>
          </a:xfrm>
        </p:grpSpPr>
        <p:sp>
          <p:nvSpPr>
            <p:cNvPr id="550" name=""/>
            <p:cNvSpPr/>
            <p:nvPr/>
          </p:nvSpPr>
          <p:spPr>
            <a:xfrm>
              <a:off x="8163000" y="2243160"/>
              <a:ext cx="25524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51" name="McK Footnote"/>
            <p:cNvSpPr/>
            <p:nvPr/>
          </p:nvSpPr>
          <p:spPr>
            <a:xfrm>
              <a:off x="8471520" y="2238480"/>
              <a:ext cx="902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U.S. consumption</a:t>
              </a:r>
              <a:endParaRPr b="0" lang="en-US" sz="900" strike="noStrike" u="none">
                <a:solidFill>
                  <a:srgbClr val="000000"/>
                </a:solidFill>
                <a:effectLst/>
                <a:uFillTx/>
                <a:latin typeface="Arial"/>
              </a:endParaRPr>
            </a:p>
          </p:txBody>
        </p:sp>
      </p:grpSp>
      <p:graphicFrame>
        <p:nvGraphicFramePr>
          <p:cNvPr id="552" name=""/>
          <p:cNvGraphicFramePr/>
          <p:nvPr/>
        </p:nvGraphicFramePr>
        <p:xfrm>
          <a:off x="1359000" y="5359320"/>
          <a:ext cx="1211040" cy="265320"/>
        </p:xfrm>
        <a:graphic>
          <a:graphicData uri="http://schemas.openxmlformats.org/presentationml/2006/ole">
            <p:oleObj r:id="rId1" spid="">
              <p:embed/>
              <p:pic>
                <p:nvPicPr>
                  <p:cNvPr id="553" name="" descr=""/>
                  <p:cNvPicPr/>
                  <p:nvPr/>
                </p:nvPicPr>
                <p:blipFill>
                  <a:blip r:embed="rId2"/>
                  <a:stretch/>
                </p:blipFill>
                <p:spPr>
                  <a:xfrm>
                    <a:off x="1359000" y="5359320"/>
                    <a:ext cx="1211040" cy="265320"/>
                  </a:xfrm>
                  <a:prstGeom prst="rect">
                    <a:avLst/>
                  </a:prstGeom>
                  <a:noFill/>
                  <a:ln w="0">
                    <a:noFill/>
                  </a:ln>
                </p:spPr>
              </p:pic>
            </p:oleObj>
          </a:graphicData>
        </a:graphic>
      </p:graphicFrame>
      <p:graphicFrame>
        <p:nvGraphicFramePr>
          <p:cNvPr id="554" name=""/>
          <p:cNvGraphicFramePr/>
          <p:nvPr/>
        </p:nvGraphicFramePr>
        <p:xfrm>
          <a:off x="1359000" y="4614840"/>
          <a:ext cx="1211040" cy="264960"/>
        </p:xfrm>
        <a:graphic>
          <a:graphicData uri="http://schemas.openxmlformats.org/presentationml/2006/ole">
            <p:oleObj r:id="rId3" spid="">
              <p:embed/>
              <p:pic>
                <p:nvPicPr>
                  <p:cNvPr id="555" name="" descr=""/>
                  <p:cNvPicPr/>
                  <p:nvPr/>
                </p:nvPicPr>
                <p:blipFill>
                  <a:blip r:embed="rId4"/>
                  <a:stretch/>
                </p:blipFill>
                <p:spPr>
                  <a:xfrm>
                    <a:off x="1359000" y="4614840"/>
                    <a:ext cx="1211040" cy="264960"/>
                  </a:xfrm>
                  <a:prstGeom prst="rect">
                    <a:avLst/>
                  </a:prstGeom>
                  <a:noFill/>
                  <a:ln w="0">
                    <a:noFill/>
                  </a:ln>
                </p:spPr>
              </p:pic>
            </p:oleObj>
          </a:graphicData>
        </a:graphic>
      </p:graphicFrame>
      <p:graphicFrame>
        <p:nvGraphicFramePr>
          <p:cNvPr id="556" name=""/>
          <p:cNvGraphicFramePr/>
          <p:nvPr/>
        </p:nvGraphicFramePr>
        <p:xfrm>
          <a:off x="1359000" y="3583080"/>
          <a:ext cx="1211040" cy="264960"/>
        </p:xfrm>
        <a:graphic>
          <a:graphicData uri="http://schemas.openxmlformats.org/presentationml/2006/ole">
            <p:oleObj r:id="rId5" spid="">
              <p:embed/>
              <p:pic>
                <p:nvPicPr>
                  <p:cNvPr id="557" name="" descr=""/>
                  <p:cNvPicPr/>
                  <p:nvPr/>
                </p:nvPicPr>
                <p:blipFill>
                  <a:blip r:embed="rId6"/>
                  <a:stretch/>
                </p:blipFill>
                <p:spPr>
                  <a:xfrm>
                    <a:off x="1359000" y="3583080"/>
                    <a:ext cx="1211040" cy="264960"/>
                  </a:xfrm>
                  <a:prstGeom prst="rect">
                    <a:avLst/>
                  </a:prstGeom>
                  <a:noFill/>
                  <a:ln w="0">
                    <a:noFill/>
                  </a:ln>
                </p:spPr>
              </p:pic>
            </p:oleObj>
          </a:graphicData>
        </a:graphic>
      </p:graphicFrame>
      <p:grpSp>
        <p:nvGrpSpPr>
          <p:cNvPr id="558" name=""/>
          <p:cNvGrpSpPr/>
          <p:nvPr/>
        </p:nvGrpSpPr>
        <p:grpSpPr>
          <a:xfrm>
            <a:off x="3362400" y="3587760"/>
            <a:ext cx="253800" cy="254160"/>
            <a:chOff x="3362400" y="3587760"/>
            <a:chExt cx="253800" cy="254160"/>
          </a:xfrm>
        </p:grpSpPr>
        <p:sp>
          <p:nvSpPr>
            <p:cNvPr id="559" name=""/>
            <p:cNvSpPr/>
            <p:nvPr/>
          </p:nvSpPr>
          <p:spPr>
            <a:xfrm>
              <a:off x="3362400" y="3587760"/>
              <a:ext cx="25380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60" name=""/>
            <p:cNvSpPr/>
            <p:nvPr/>
          </p:nvSpPr>
          <p:spPr>
            <a:xfrm>
              <a:off x="3363120" y="3587760"/>
              <a:ext cx="252720" cy="253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561" name="PlaceHolder 1"/>
          <p:cNvSpPr>
            <a:spLocks noGrp="1"/>
          </p:cNvSpPr>
          <p:nvPr>
            <p:ph type="title"/>
          </p:nvPr>
        </p:nvSpPr>
        <p:spPr>
          <a:xfrm>
            <a:off x="677880" y="202068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PRELIMINARY ASSESSMENT OF DAIRY PRODUCTS</a:t>
            </a:r>
            <a:endParaRPr b="1" lang="en-US" sz="1200" strike="noStrike" u="none">
              <a:solidFill>
                <a:srgbClr val="000000"/>
              </a:solidFill>
              <a:effectLst/>
              <a:uFillTx/>
              <a:latin typeface="Arial"/>
            </a:endParaRPr>
          </a:p>
        </p:txBody>
      </p:sp>
      <p:sp>
        <p:nvSpPr>
          <p:cNvPr id="562" name=""/>
          <p:cNvSpPr/>
          <p:nvPr/>
        </p:nvSpPr>
        <p:spPr>
          <a:xfrm>
            <a:off x="674640" y="4672080"/>
            <a:ext cx="647640" cy="1530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Butter</a:t>
            </a:r>
            <a:endParaRPr b="0" lang="en-US" sz="1000" strike="noStrike" u="none">
              <a:solidFill>
                <a:srgbClr val="000000"/>
              </a:solidFill>
              <a:effectLst/>
              <a:uFillTx/>
              <a:latin typeface="Arial"/>
            </a:endParaRPr>
          </a:p>
        </p:txBody>
      </p:sp>
      <p:sp>
        <p:nvSpPr>
          <p:cNvPr id="563" name=""/>
          <p:cNvSpPr/>
          <p:nvPr/>
        </p:nvSpPr>
        <p:spPr>
          <a:xfrm>
            <a:off x="674640" y="5416560"/>
            <a:ext cx="647640" cy="1530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NFDM</a:t>
            </a:r>
            <a:endParaRPr b="0" lang="en-US" sz="1000" strike="noStrike" u="none">
              <a:solidFill>
                <a:srgbClr val="000000"/>
              </a:solidFill>
              <a:effectLst/>
              <a:uFillTx/>
              <a:latin typeface="Arial"/>
            </a:endParaRPr>
          </a:p>
        </p:txBody>
      </p:sp>
      <p:sp>
        <p:nvSpPr>
          <p:cNvPr id="564" name="McK Footnote"/>
          <p:cNvSpPr/>
          <p:nvPr/>
        </p:nvSpPr>
        <p:spPr>
          <a:xfrm>
            <a:off x="687240" y="6999480"/>
            <a:ext cx="8686800" cy="13788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analyst reports; press releases; USDA</a:t>
            </a:r>
            <a:endParaRPr b="0" lang="en-US" sz="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B43FCEC-57E4-445C-A87B-FC47914ABF91}" type="slidenum">
              <a:t>14</a:t>
            </a:fld>
          </a:p>
        </p:txBody>
      </p:sp>
    </p:spTree>
  </p:cSld>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65" name="PlaceHolder 1"/>
          <p:cNvSpPr>
            <a:spLocks noGrp="1"/>
          </p:cNvSpPr>
          <p:nvPr>
            <p:ph type="title"/>
          </p:nvPr>
        </p:nvSpPr>
        <p:spPr>
          <a:xfrm>
            <a:off x="687240" y="161424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PRELIMINARY ASSESSMENT OF OTHER FOOD PRODUCTS </a:t>
            </a:r>
            <a:r>
              <a:rPr b="0" lang="en-US" sz="900" strike="noStrike" u="none">
                <a:solidFill>
                  <a:srgbClr val="000000"/>
                </a:solidFill>
                <a:effectLst/>
                <a:uFillTx/>
                <a:latin typeface="Arial"/>
              </a:rPr>
              <a:t>(CONTINUED)</a:t>
            </a:r>
            <a:endParaRPr b="1" lang="en-US" sz="900" strike="noStrike" u="none">
              <a:solidFill>
                <a:srgbClr val="000000"/>
              </a:solidFill>
              <a:effectLst/>
              <a:uFillTx/>
              <a:latin typeface="Arial"/>
            </a:endParaRPr>
          </a:p>
        </p:txBody>
      </p:sp>
      <p:sp>
        <p:nvSpPr>
          <p:cNvPr id="566" name=""/>
          <p:cNvSpPr/>
          <p:nvPr/>
        </p:nvSpPr>
        <p:spPr>
          <a:xfrm>
            <a:off x="1509840" y="2671920"/>
            <a:ext cx="78642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67" name=""/>
          <p:cNvSpPr/>
          <p:nvPr/>
        </p:nvSpPr>
        <p:spPr>
          <a:xfrm>
            <a:off x="687240" y="2890800"/>
            <a:ext cx="648000" cy="1378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Eggs</a:t>
            </a:r>
            <a:endParaRPr b="0" lang="en-US" sz="900" strike="noStrike" u="none">
              <a:solidFill>
                <a:srgbClr val="000000"/>
              </a:solidFill>
              <a:effectLst/>
              <a:uFillTx/>
              <a:latin typeface="Arial"/>
            </a:endParaRPr>
          </a:p>
        </p:txBody>
      </p:sp>
      <p:sp>
        <p:nvSpPr>
          <p:cNvPr id="568" name=""/>
          <p:cNvSpPr/>
          <p:nvPr/>
        </p:nvSpPr>
        <p:spPr>
          <a:xfrm>
            <a:off x="687240" y="2494080"/>
            <a:ext cx="64800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Product</a:t>
            </a:r>
            <a:endParaRPr b="0" lang="en-US" sz="900" strike="noStrike" u="none">
              <a:solidFill>
                <a:srgbClr val="000000"/>
              </a:solidFill>
              <a:effectLst/>
              <a:uFillTx/>
              <a:latin typeface="Arial"/>
            </a:endParaRPr>
          </a:p>
        </p:txBody>
      </p:sp>
      <p:grpSp>
        <p:nvGrpSpPr>
          <p:cNvPr id="569" name=""/>
          <p:cNvGrpSpPr/>
          <p:nvPr/>
        </p:nvGrpSpPr>
        <p:grpSpPr>
          <a:xfrm>
            <a:off x="1541520" y="2356920"/>
            <a:ext cx="718920" cy="594360"/>
            <a:chOff x="1541520" y="2356920"/>
            <a:chExt cx="718920" cy="594360"/>
          </a:xfrm>
        </p:grpSpPr>
        <p:sp>
          <p:nvSpPr>
            <p:cNvPr id="570" name=""/>
            <p:cNvSpPr/>
            <p:nvPr/>
          </p:nvSpPr>
          <p:spPr>
            <a:xfrm>
              <a:off x="1541520" y="2814840"/>
              <a:ext cx="718920" cy="136440"/>
            </a:xfrm>
            <a:prstGeom prst="rect">
              <a:avLst/>
            </a:prstGeom>
            <a:noFill/>
            <a:ln w="0">
              <a:noFill/>
            </a:ln>
          </p:spPr>
          <p:style>
            <a:lnRef idx="0"/>
            <a:fillRef idx="0"/>
            <a:effectRef idx="0"/>
            <a:fontRef idx="minor"/>
          </p:style>
          <p:txBody>
            <a:bodyPr lIns="0" rIns="0" tIns="0" bIns="0" anchor="t">
              <a:spAutoFit/>
            </a:bodyPr>
            <a:p>
              <a:pPr>
                <a:tabLst>
                  <a:tab algn="l" pos="0"/>
                  <a:tab algn="r" pos="262080"/>
                  <a:tab algn="l" pos="29844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571" name=""/>
            <p:cNvSpPr/>
            <p:nvPr/>
          </p:nvSpPr>
          <p:spPr>
            <a:xfrm>
              <a:off x="1541520" y="2356920"/>
              <a:ext cx="718920" cy="2754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Global size</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 Billions</a:t>
              </a:r>
              <a:endParaRPr b="0" lang="en-US" sz="900" strike="noStrike" u="none">
                <a:solidFill>
                  <a:srgbClr val="000000"/>
                </a:solidFill>
                <a:effectLst/>
                <a:uFillTx/>
                <a:latin typeface="Arial"/>
              </a:endParaRPr>
            </a:p>
          </p:txBody>
        </p:sp>
      </p:grpSp>
      <p:sp>
        <p:nvSpPr>
          <p:cNvPr id="572" name=""/>
          <p:cNvSpPr/>
          <p:nvPr/>
        </p:nvSpPr>
        <p:spPr>
          <a:xfrm>
            <a:off x="4991040" y="2814480"/>
            <a:ext cx="4383000" cy="3988440"/>
          </a:xfrm>
          <a:prstGeom prst="rect">
            <a:avLst/>
          </a:prstGeom>
          <a:noFill/>
          <a:ln w="0">
            <a:noFill/>
          </a:ln>
        </p:spPr>
        <p:style>
          <a:lnRef idx="0"/>
          <a:fillRef idx="0"/>
          <a:effectRef idx="0"/>
          <a:fontRef idx="minor"/>
        </p:style>
        <p:txBody>
          <a:bodyPr lIns="0" rIns="0" tIns="0" bIns="0" anchor="t">
            <a:spAutoFit/>
          </a:bodyPr>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ECI (EGG Clearinghouse International) represents small but liquid market primarily to offload excess production (2% of physical market); limited traded market due to contracting and no financial market</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Risk held at producing level but passed through at other levels along most of value chain, but heavy government involvement </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 –  ECI captures most of market float</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sensitive to single events (e.g., weather, government trends); only 5% of market traded internationally; illiquid futures market</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limited price transparency; heavy government regulations and subsidies; limited fungibility</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 – one exchange identified; CBOT offers electronic trade routing and settlement to facilitate open country execution</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illiquid spot market (no futures exchange), dispersed producing regions, stable overall N. American yields (but individual/regional yields vary)</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LT production contracts between grower and processor </a:t>
            </a:r>
            <a:br>
              <a:rPr sz="900"/>
            </a:br>
            <a:r>
              <a:rPr b="0" lang="en-US" sz="900" strike="noStrike" u="none">
                <a:solidFill>
                  <a:srgbClr val="000000"/>
                </a:solidFill>
                <a:effectLst/>
                <a:uFillTx/>
                <a:latin typeface="Arial"/>
              </a:rPr>
              <a:t>(~75% of market); highly concentrated at processor (top 3 ~88% market share in frozen market) and buyer level</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 – possibility to create platform in negotiated fresh potato market (25% of market); however, high level of contracting and limited product fungibility</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PT – no futures exchange exists; production concentrated in China (37%) but fragmented within country</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 – producer bears both ST and LT risk; risk passed through at other points; increased trend toward fixed volume contracts between producers and wholesale buyers</a:t>
            </a:r>
            <a:endParaRPr b="0" lang="en-US" sz="900" strike="noStrike" u="none">
              <a:solidFill>
                <a:srgbClr val="000000"/>
              </a:solidFill>
              <a:effectLst/>
              <a:uFillTx/>
              <a:latin typeface="Arial"/>
            </a:endParaRPr>
          </a:p>
          <a:p>
            <a:pPr lvl="1" marL="101520" indent="-1000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E – few sites identified</a:t>
            </a:r>
            <a:endParaRPr b="0" lang="en-US" sz="900" strike="noStrike" u="none">
              <a:solidFill>
                <a:srgbClr val="000000"/>
              </a:solidFill>
              <a:effectLst/>
              <a:uFillTx/>
              <a:latin typeface="Arial"/>
            </a:endParaRPr>
          </a:p>
        </p:txBody>
      </p:sp>
      <p:sp>
        <p:nvSpPr>
          <p:cNvPr id="573" name=""/>
          <p:cNvSpPr/>
          <p:nvPr/>
        </p:nvSpPr>
        <p:spPr>
          <a:xfrm>
            <a:off x="4991040" y="2494080"/>
            <a:ext cx="438300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Comments</a:t>
            </a:r>
            <a:endParaRPr b="0" lang="en-US" sz="900" strike="noStrike" u="none">
              <a:solidFill>
                <a:srgbClr val="000000"/>
              </a:solidFill>
              <a:effectLst/>
              <a:uFillTx/>
              <a:latin typeface="Arial"/>
            </a:endParaRPr>
          </a:p>
        </p:txBody>
      </p:sp>
      <p:sp>
        <p:nvSpPr>
          <p:cNvPr id="574" name=""/>
          <p:cNvSpPr/>
          <p:nvPr/>
        </p:nvSpPr>
        <p:spPr>
          <a:xfrm>
            <a:off x="2568600" y="1959120"/>
            <a:ext cx="654480" cy="13788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Opportunity</a:t>
            </a:r>
            <a:endParaRPr b="0" lang="en-US" sz="900" strike="noStrike" u="none">
              <a:solidFill>
                <a:srgbClr val="000000"/>
              </a:solidFill>
              <a:effectLst/>
              <a:uFillTx/>
              <a:latin typeface="Arial"/>
            </a:endParaRPr>
          </a:p>
        </p:txBody>
      </p:sp>
      <p:sp>
        <p:nvSpPr>
          <p:cNvPr id="575" name=""/>
          <p:cNvSpPr/>
          <p:nvPr/>
        </p:nvSpPr>
        <p:spPr>
          <a:xfrm>
            <a:off x="2568600" y="2124000"/>
            <a:ext cx="2093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76" name=""/>
          <p:cNvSpPr/>
          <p:nvPr/>
        </p:nvSpPr>
        <p:spPr>
          <a:xfrm>
            <a:off x="2568600" y="2219040"/>
            <a:ext cx="512640" cy="41292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Prop </a:t>
            </a:r>
            <a:br>
              <a:rPr sz="900"/>
            </a:br>
            <a:r>
              <a:rPr b="1" lang="en-US" sz="900" strike="noStrike" u="none">
                <a:solidFill>
                  <a:srgbClr val="000000"/>
                </a:solidFill>
                <a:effectLst/>
                <a:uFillTx/>
                <a:latin typeface="Arial"/>
              </a:rPr>
              <a:t>Trading (PT)</a:t>
            </a:r>
            <a:endParaRPr b="0" lang="en-US" sz="900" strike="noStrike" u="none">
              <a:solidFill>
                <a:srgbClr val="000000"/>
              </a:solidFill>
              <a:effectLst/>
              <a:uFillTx/>
              <a:latin typeface="Arial"/>
            </a:endParaRPr>
          </a:p>
        </p:txBody>
      </p:sp>
      <p:sp>
        <p:nvSpPr>
          <p:cNvPr id="577" name=""/>
          <p:cNvSpPr/>
          <p:nvPr/>
        </p:nvSpPr>
        <p:spPr>
          <a:xfrm>
            <a:off x="3153960" y="2356560"/>
            <a:ext cx="610200" cy="27540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Origination</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(O)</a:t>
            </a:r>
            <a:endParaRPr b="0" lang="en-US" sz="900" strike="noStrike" u="none">
              <a:solidFill>
                <a:srgbClr val="000000"/>
              </a:solidFill>
              <a:effectLst/>
              <a:uFillTx/>
              <a:latin typeface="Arial"/>
            </a:endParaRPr>
          </a:p>
        </p:txBody>
      </p:sp>
      <p:sp>
        <p:nvSpPr>
          <p:cNvPr id="578" name=""/>
          <p:cNvSpPr/>
          <p:nvPr/>
        </p:nvSpPr>
        <p:spPr>
          <a:xfrm>
            <a:off x="3903480" y="2356560"/>
            <a:ext cx="686880" cy="27540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E-commerce</a:t>
            </a:r>
            <a:endParaRPr b="0" lang="en-US" sz="9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(E)</a:t>
            </a:r>
            <a:endParaRPr b="0" lang="en-US" sz="900" strike="noStrike" u="none">
              <a:solidFill>
                <a:srgbClr val="000000"/>
              </a:solidFill>
              <a:effectLst/>
              <a:uFillTx/>
              <a:latin typeface="Arial"/>
            </a:endParaRPr>
          </a:p>
        </p:txBody>
      </p:sp>
      <p:grpSp>
        <p:nvGrpSpPr>
          <p:cNvPr id="579" name=""/>
          <p:cNvGrpSpPr/>
          <p:nvPr/>
        </p:nvGrpSpPr>
        <p:grpSpPr>
          <a:xfrm>
            <a:off x="2802240" y="2860560"/>
            <a:ext cx="126360" cy="254160"/>
            <a:chOff x="2802240" y="2860560"/>
            <a:chExt cx="126360" cy="254160"/>
          </a:xfrm>
        </p:grpSpPr>
        <p:sp>
          <p:nvSpPr>
            <p:cNvPr id="580" name=""/>
            <p:cNvSpPr/>
            <p:nvPr/>
          </p:nvSpPr>
          <p:spPr>
            <a:xfrm>
              <a:off x="2674800" y="2860560"/>
              <a:ext cx="25380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81" name=""/>
            <p:cNvSpPr/>
            <p:nvPr/>
          </p:nvSpPr>
          <p:spPr>
            <a:xfrm>
              <a:off x="2802240" y="2860560"/>
              <a:ext cx="773094112920" cy="25380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582" name=""/>
          <p:cNvGrpSpPr/>
          <p:nvPr/>
        </p:nvGrpSpPr>
        <p:grpSpPr>
          <a:xfrm>
            <a:off x="3390840" y="2860560"/>
            <a:ext cx="253800" cy="254160"/>
            <a:chOff x="3390840" y="2860560"/>
            <a:chExt cx="253800" cy="254160"/>
          </a:xfrm>
        </p:grpSpPr>
        <p:sp>
          <p:nvSpPr>
            <p:cNvPr id="583" name=""/>
            <p:cNvSpPr/>
            <p:nvPr/>
          </p:nvSpPr>
          <p:spPr>
            <a:xfrm>
              <a:off x="3390840" y="2860560"/>
              <a:ext cx="25380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84" name=""/>
            <p:cNvSpPr/>
            <p:nvPr/>
          </p:nvSpPr>
          <p:spPr>
            <a:xfrm>
              <a:off x="3390840" y="2860560"/>
              <a:ext cx="253440" cy="253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585" name=""/>
          <p:cNvGrpSpPr/>
          <p:nvPr/>
        </p:nvGrpSpPr>
        <p:grpSpPr>
          <a:xfrm>
            <a:off x="4242240" y="2860560"/>
            <a:ext cx="126720" cy="253800"/>
            <a:chOff x="4242240" y="2860560"/>
            <a:chExt cx="126720" cy="253800"/>
          </a:xfrm>
        </p:grpSpPr>
        <p:sp>
          <p:nvSpPr>
            <p:cNvPr id="586" name=""/>
            <p:cNvSpPr/>
            <p:nvPr/>
          </p:nvSpPr>
          <p:spPr>
            <a:xfrm>
              <a:off x="4114800" y="286056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87" name=""/>
            <p:cNvSpPr/>
            <p:nvPr/>
          </p:nvSpPr>
          <p:spPr>
            <a:xfrm>
              <a:off x="4242240" y="2860560"/>
              <a:ext cx="773094112920" cy="25272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aphicFrame>
        <p:nvGraphicFramePr>
          <p:cNvPr id="588" name=""/>
          <p:cNvGraphicFramePr/>
          <p:nvPr/>
        </p:nvGraphicFramePr>
        <p:xfrm>
          <a:off x="1514520" y="2849400"/>
          <a:ext cx="1192320" cy="260640"/>
        </p:xfrm>
        <a:graphic>
          <a:graphicData uri="http://schemas.openxmlformats.org/presentationml/2006/ole">
            <p:oleObj r:id="rId1" spid="">
              <p:embed/>
              <p:pic>
                <p:nvPicPr>
                  <p:cNvPr id="589" name="" descr=""/>
                  <p:cNvPicPr/>
                  <p:nvPr/>
                </p:nvPicPr>
                <p:blipFill>
                  <a:blip r:embed="rId2"/>
                  <a:stretch/>
                </p:blipFill>
                <p:spPr>
                  <a:xfrm>
                    <a:off x="1514520" y="2849400"/>
                    <a:ext cx="1192320" cy="260640"/>
                  </a:xfrm>
                  <a:prstGeom prst="rect">
                    <a:avLst/>
                  </a:prstGeom>
                  <a:noFill/>
                  <a:ln w="0">
                    <a:noFill/>
                  </a:ln>
                </p:spPr>
              </p:pic>
            </p:oleObj>
          </a:graphicData>
        </a:graphic>
      </p:graphicFrame>
      <p:graphicFrame>
        <p:nvGraphicFramePr>
          <p:cNvPr id="590" name=""/>
          <p:cNvGraphicFramePr/>
          <p:nvPr/>
        </p:nvGraphicFramePr>
        <p:xfrm>
          <a:off x="1514520" y="3840120"/>
          <a:ext cx="1231920" cy="270000"/>
        </p:xfrm>
        <a:graphic>
          <a:graphicData uri="http://schemas.openxmlformats.org/presentationml/2006/ole">
            <p:oleObj r:id="rId3" spid="">
              <p:embed/>
              <p:pic>
                <p:nvPicPr>
                  <p:cNvPr id="591" name="" descr=""/>
                  <p:cNvPicPr/>
                  <p:nvPr/>
                </p:nvPicPr>
                <p:blipFill>
                  <a:blip r:embed="rId4"/>
                  <a:stretch/>
                </p:blipFill>
                <p:spPr>
                  <a:xfrm>
                    <a:off x="1514520" y="3840120"/>
                    <a:ext cx="1231920" cy="270000"/>
                  </a:xfrm>
                  <a:prstGeom prst="rect">
                    <a:avLst/>
                  </a:prstGeom>
                  <a:noFill/>
                  <a:ln w="0">
                    <a:noFill/>
                  </a:ln>
                </p:spPr>
              </p:pic>
            </p:oleObj>
          </a:graphicData>
        </a:graphic>
      </p:graphicFrame>
      <p:graphicFrame>
        <p:nvGraphicFramePr>
          <p:cNvPr id="592" name=""/>
          <p:cNvGraphicFramePr/>
          <p:nvPr/>
        </p:nvGraphicFramePr>
        <p:xfrm>
          <a:off x="1514520" y="4789440"/>
          <a:ext cx="1192320" cy="260280"/>
        </p:xfrm>
        <a:graphic>
          <a:graphicData uri="http://schemas.openxmlformats.org/presentationml/2006/ole">
            <p:oleObj r:id="rId5" spid="">
              <p:embed/>
              <p:pic>
                <p:nvPicPr>
                  <p:cNvPr id="593" name="" descr=""/>
                  <p:cNvPicPr/>
                  <p:nvPr/>
                </p:nvPicPr>
                <p:blipFill>
                  <a:blip r:embed="rId6"/>
                  <a:stretch/>
                </p:blipFill>
                <p:spPr>
                  <a:xfrm>
                    <a:off x="1514520" y="4789440"/>
                    <a:ext cx="1192320" cy="260280"/>
                  </a:xfrm>
                  <a:prstGeom prst="rect">
                    <a:avLst/>
                  </a:prstGeom>
                  <a:noFill/>
                  <a:ln w="0">
                    <a:noFill/>
                  </a:ln>
                </p:spPr>
              </p:pic>
            </p:oleObj>
          </a:graphicData>
        </a:graphic>
      </p:graphicFrame>
      <p:sp>
        <p:nvSpPr>
          <p:cNvPr id="594" name=""/>
          <p:cNvSpPr/>
          <p:nvPr/>
        </p:nvSpPr>
        <p:spPr>
          <a:xfrm>
            <a:off x="1618920" y="4600440"/>
            <a:ext cx="644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3</a:t>
            </a:r>
            <a:endParaRPr b="0" lang="en-US" sz="900" strike="noStrike" u="none">
              <a:solidFill>
                <a:srgbClr val="000000"/>
              </a:solidFill>
              <a:effectLst/>
              <a:uFillTx/>
              <a:latin typeface="Arial"/>
            </a:endParaRPr>
          </a:p>
        </p:txBody>
      </p:sp>
      <p:sp>
        <p:nvSpPr>
          <p:cNvPr id="595" name=""/>
          <p:cNvSpPr/>
          <p:nvPr/>
        </p:nvSpPr>
        <p:spPr>
          <a:xfrm flipH="1">
            <a:off x="1598400" y="4737240"/>
            <a:ext cx="37800" cy="101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96" name=""/>
          <p:cNvSpPr/>
          <p:nvPr/>
        </p:nvSpPr>
        <p:spPr>
          <a:xfrm>
            <a:off x="3390840" y="478800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97" name=""/>
          <p:cNvSpPr/>
          <p:nvPr/>
        </p:nvSpPr>
        <p:spPr>
          <a:xfrm>
            <a:off x="2674800" y="478800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598" name=""/>
          <p:cNvGrpSpPr/>
          <p:nvPr/>
        </p:nvGrpSpPr>
        <p:grpSpPr>
          <a:xfrm>
            <a:off x="2674800" y="3840120"/>
            <a:ext cx="254160" cy="254160"/>
            <a:chOff x="2674800" y="3840120"/>
            <a:chExt cx="254160" cy="254160"/>
          </a:xfrm>
        </p:grpSpPr>
        <p:sp>
          <p:nvSpPr>
            <p:cNvPr id="599" name=""/>
            <p:cNvSpPr/>
            <p:nvPr/>
          </p:nvSpPr>
          <p:spPr>
            <a:xfrm>
              <a:off x="2674800" y="384012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00" name=""/>
            <p:cNvSpPr/>
            <p:nvPr/>
          </p:nvSpPr>
          <p:spPr>
            <a:xfrm>
              <a:off x="2675160" y="3840120"/>
              <a:ext cx="253440" cy="25380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01" name=""/>
          <p:cNvGrpSpPr/>
          <p:nvPr/>
        </p:nvGrpSpPr>
        <p:grpSpPr>
          <a:xfrm>
            <a:off x="3518280" y="3840120"/>
            <a:ext cx="126720" cy="254160"/>
            <a:chOff x="3518280" y="3840120"/>
            <a:chExt cx="126720" cy="254160"/>
          </a:xfrm>
        </p:grpSpPr>
        <p:sp>
          <p:nvSpPr>
            <p:cNvPr id="602" name=""/>
            <p:cNvSpPr/>
            <p:nvPr/>
          </p:nvSpPr>
          <p:spPr>
            <a:xfrm>
              <a:off x="3390840" y="384012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03" name=""/>
            <p:cNvSpPr/>
            <p:nvPr/>
          </p:nvSpPr>
          <p:spPr>
            <a:xfrm>
              <a:off x="3518280" y="3840120"/>
              <a:ext cx="773094112920" cy="25380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604" name=""/>
          <p:cNvSpPr/>
          <p:nvPr/>
        </p:nvSpPr>
        <p:spPr>
          <a:xfrm>
            <a:off x="4114800" y="384012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605" name=""/>
          <p:cNvGrpSpPr/>
          <p:nvPr/>
        </p:nvGrpSpPr>
        <p:grpSpPr>
          <a:xfrm>
            <a:off x="4114800" y="4788000"/>
            <a:ext cx="254160" cy="253800"/>
            <a:chOff x="4114800" y="4788000"/>
            <a:chExt cx="254160" cy="253800"/>
          </a:xfrm>
        </p:grpSpPr>
        <p:sp>
          <p:nvSpPr>
            <p:cNvPr id="606" name=""/>
            <p:cNvSpPr/>
            <p:nvPr/>
          </p:nvSpPr>
          <p:spPr>
            <a:xfrm>
              <a:off x="4114800" y="478800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07" name=""/>
            <p:cNvSpPr/>
            <p:nvPr/>
          </p:nvSpPr>
          <p:spPr>
            <a:xfrm>
              <a:off x="4115160" y="4788000"/>
              <a:ext cx="25344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608" name=""/>
          <p:cNvSpPr/>
          <p:nvPr/>
        </p:nvSpPr>
        <p:spPr>
          <a:xfrm>
            <a:off x="3390840" y="604512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09" name=""/>
          <p:cNvSpPr/>
          <p:nvPr/>
        </p:nvSpPr>
        <p:spPr>
          <a:xfrm>
            <a:off x="2674800" y="604512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610" name=""/>
          <p:cNvGrpSpPr/>
          <p:nvPr/>
        </p:nvGrpSpPr>
        <p:grpSpPr>
          <a:xfrm>
            <a:off x="4114800" y="6045120"/>
            <a:ext cx="254160" cy="253800"/>
            <a:chOff x="4114800" y="6045120"/>
            <a:chExt cx="254160" cy="253800"/>
          </a:xfrm>
        </p:grpSpPr>
        <p:sp>
          <p:nvSpPr>
            <p:cNvPr id="611" name=""/>
            <p:cNvSpPr/>
            <p:nvPr/>
          </p:nvSpPr>
          <p:spPr>
            <a:xfrm>
              <a:off x="4114800" y="604512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12" name=""/>
            <p:cNvSpPr/>
            <p:nvPr/>
          </p:nvSpPr>
          <p:spPr>
            <a:xfrm>
              <a:off x="4115160" y="6045120"/>
              <a:ext cx="25344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aphicFrame>
        <p:nvGraphicFramePr>
          <p:cNvPr id="613" name=""/>
          <p:cNvGraphicFramePr/>
          <p:nvPr/>
        </p:nvGraphicFramePr>
        <p:xfrm>
          <a:off x="1514520" y="6045120"/>
          <a:ext cx="1211040" cy="265320"/>
        </p:xfrm>
        <a:graphic>
          <a:graphicData uri="http://schemas.openxmlformats.org/presentationml/2006/ole">
            <p:oleObj r:id="rId7" spid="">
              <p:embed/>
              <p:pic>
                <p:nvPicPr>
                  <p:cNvPr id="614" name="" descr=""/>
                  <p:cNvPicPr/>
                  <p:nvPr/>
                </p:nvPicPr>
                <p:blipFill>
                  <a:blip r:embed="rId8"/>
                  <a:stretch/>
                </p:blipFill>
                <p:spPr>
                  <a:xfrm>
                    <a:off x="1514520" y="6045120"/>
                    <a:ext cx="1211040" cy="265320"/>
                  </a:xfrm>
                  <a:prstGeom prst="rect">
                    <a:avLst/>
                  </a:prstGeom>
                  <a:noFill/>
                  <a:ln w="0">
                    <a:noFill/>
                  </a:ln>
                </p:spPr>
              </p:pic>
            </p:oleObj>
          </a:graphicData>
        </a:graphic>
      </p:graphicFrame>
      <p:sp>
        <p:nvSpPr>
          <p:cNvPr id="615" name=""/>
          <p:cNvSpPr/>
          <p:nvPr/>
        </p:nvSpPr>
        <p:spPr>
          <a:xfrm>
            <a:off x="1618920" y="5807160"/>
            <a:ext cx="644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2</a:t>
            </a:r>
            <a:endParaRPr b="0" lang="en-US" sz="900" strike="noStrike" u="none">
              <a:solidFill>
                <a:srgbClr val="000000"/>
              </a:solidFill>
              <a:effectLst/>
              <a:uFillTx/>
              <a:latin typeface="Arial"/>
            </a:endParaRPr>
          </a:p>
        </p:txBody>
      </p:sp>
      <p:sp>
        <p:nvSpPr>
          <p:cNvPr id="616" name=""/>
          <p:cNvSpPr/>
          <p:nvPr/>
        </p:nvSpPr>
        <p:spPr>
          <a:xfrm flipH="1">
            <a:off x="1598400" y="5943600"/>
            <a:ext cx="37800" cy="10152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17" name="McK Footnote"/>
          <p:cNvSpPr/>
          <p:nvPr/>
        </p:nvSpPr>
        <p:spPr>
          <a:xfrm>
            <a:off x="687240" y="6999480"/>
            <a:ext cx="8686800" cy="13788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analyst reports; press releases; USDA</a:t>
            </a:r>
            <a:endParaRPr b="0" lang="en-US" sz="900" strike="noStrike" u="none">
              <a:solidFill>
                <a:srgbClr val="000000"/>
              </a:solidFill>
              <a:effectLst/>
              <a:uFillTx/>
              <a:latin typeface="Arial"/>
            </a:endParaRPr>
          </a:p>
        </p:txBody>
      </p:sp>
      <p:sp>
        <p:nvSpPr>
          <p:cNvPr id="618" name=""/>
          <p:cNvSpPr/>
          <p:nvPr/>
        </p:nvSpPr>
        <p:spPr>
          <a:xfrm>
            <a:off x="687240" y="3948120"/>
            <a:ext cx="648000" cy="1378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Rice</a:t>
            </a:r>
            <a:endParaRPr b="0" lang="en-US" sz="900" strike="noStrike" u="none">
              <a:solidFill>
                <a:srgbClr val="000000"/>
              </a:solidFill>
              <a:effectLst/>
              <a:uFillTx/>
              <a:latin typeface="Arial"/>
            </a:endParaRPr>
          </a:p>
        </p:txBody>
      </p:sp>
      <p:sp>
        <p:nvSpPr>
          <p:cNvPr id="619" name=""/>
          <p:cNvSpPr/>
          <p:nvPr/>
        </p:nvSpPr>
        <p:spPr>
          <a:xfrm>
            <a:off x="687240" y="4849920"/>
            <a:ext cx="648000" cy="1378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Potatoes</a:t>
            </a:r>
            <a:endParaRPr b="0" lang="en-US" sz="900" strike="noStrike" u="none">
              <a:solidFill>
                <a:srgbClr val="000000"/>
              </a:solidFill>
              <a:effectLst/>
              <a:uFillTx/>
              <a:latin typeface="Arial"/>
            </a:endParaRPr>
          </a:p>
        </p:txBody>
      </p:sp>
      <p:sp>
        <p:nvSpPr>
          <p:cNvPr id="620" name=""/>
          <p:cNvSpPr/>
          <p:nvPr/>
        </p:nvSpPr>
        <p:spPr>
          <a:xfrm>
            <a:off x="687240" y="6132600"/>
            <a:ext cx="648000" cy="13788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Apples</a:t>
            </a:r>
            <a:endParaRPr b="0" lang="en-US" sz="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013ABBA0-E5DD-409D-A494-D1506A6F2F4E}" type="slidenum">
              <a:t>15</a:t>
            </a:fld>
          </a:p>
        </p:txBody>
      </p:sp>
    </p:spTree>
  </p:cSld>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21" name=""/>
          <p:cNvSpPr/>
          <p:nvPr/>
        </p:nvSpPr>
        <p:spPr>
          <a:xfrm>
            <a:off x="1830240" y="2824200"/>
            <a:ext cx="7313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nvGrpSpPr>
          <p:cNvPr id="622" name=""/>
          <p:cNvGrpSpPr/>
          <p:nvPr/>
        </p:nvGrpSpPr>
        <p:grpSpPr>
          <a:xfrm>
            <a:off x="1828800" y="2601360"/>
            <a:ext cx="782640" cy="3292200"/>
            <a:chOff x="1828800" y="2601360"/>
            <a:chExt cx="782640" cy="3292200"/>
          </a:xfrm>
        </p:grpSpPr>
        <p:sp>
          <p:nvSpPr>
            <p:cNvPr id="623" name=""/>
            <p:cNvSpPr/>
            <p:nvPr/>
          </p:nvSpPr>
          <p:spPr>
            <a:xfrm>
              <a:off x="1828800" y="2967120"/>
              <a:ext cx="782640" cy="292644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Grapes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Almonds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Hay</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Tobacco</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Lettuce</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Tomatoes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Fluid milk</a:t>
              </a:r>
              <a:endParaRPr b="0" lang="en-US" sz="1200" strike="noStrike" u="none">
                <a:solidFill>
                  <a:srgbClr val="000000"/>
                </a:solidFill>
                <a:effectLst/>
                <a:uFillTx/>
                <a:latin typeface="Arial"/>
              </a:endParaRPr>
            </a:p>
          </p:txBody>
        </p:sp>
        <p:sp>
          <p:nvSpPr>
            <p:cNvPr id="624" name=""/>
            <p:cNvSpPr/>
            <p:nvPr/>
          </p:nvSpPr>
          <p:spPr>
            <a:xfrm>
              <a:off x="1828800" y="2601360"/>
              <a:ext cx="78264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a:t>
              </a:r>
              <a:endParaRPr b="0" lang="en-US" sz="1200" strike="noStrike" u="none">
                <a:solidFill>
                  <a:srgbClr val="000000"/>
                </a:solidFill>
                <a:effectLst/>
                <a:uFillTx/>
                <a:latin typeface="Arial"/>
              </a:endParaRPr>
            </a:p>
          </p:txBody>
        </p:sp>
      </p:grpSp>
      <p:sp>
        <p:nvSpPr>
          <p:cNvPr id="625" name="PlaceHolder 1"/>
          <p:cNvSpPr>
            <a:spLocks noGrp="1"/>
          </p:cNvSpPr>
          <p:nvPr>
            <p:ph type="title"/>
          </p:nvPr>
        </p:nvSpPr>
        <p:spPr>
          <a:xfrm>
            <a:off x="1830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 OMISSIONS</a:t>
            </a:r>
            <a:endParaRPr b="1" lang="en-US" sz="1200" strike="noStrike" u="none">
              <a:solidFill>
                <a:srgbClr val="000000"/>
              </a:solidFill>
              <a:effectLst/>
              <a:uFillTx/>
              <a:latin typeface="Arial"/>
            </a:endParaRPr>
          </a:p>
        </p:txBody>
      </p:sp>
      <p:grpSp>
        <p:nvGrpSpPr>
          <p:cNvPr id="626" name=""/>
          <p:cNvGrpSpPr/>
          <p:nvPr/>
        </p:nvGrpSpPr>
        <p:grpSpPr>
          <a:xfrm>
            <a:off x="2997360" y="2610720"/>
            <a:ext cx="6146280" cy="3301920"/>
            <a:chOff x="2997360" y="2610720"/>
            <a:chExt cx="6146280" cy="3301920"/>
          </a:xfrm>
        </p:grpSpPr>
        <p:sp>
          <p:nvSpPr>
            <p:cNvPr id="627" name=""/>
            <p:cNvSpPr/>
            <p:nvPr/>
          </p:nvSpPr>
          <p:spPr>
            <a:xfrm>
              <a:off x="2997360" y="2986200"/>
              <a:ext cx="6146280" cy="29264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Limited opportunity for disintermediation; large amount of contract growing; limited fungibility</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Highly concentrated along value chain; Blue Diamond owns U.S. market and bulk of production in U.S.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Transportation costs high relative to product value; low volatility; regional market</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Heavily subsidized; shrinking market; significant concentration along value chain; contract grown; poor political situation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Small market; perishable; dominated by some big players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Regional market; concentrated production; processing contracted</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Limited ability to store combined with low short-term volatility – heavily regulated</a:t>
              </a:r>
              <a:endParaRPr b="0" lang="en-US" sz="1200" strike="noStrike" u="none">
                <a:solidFill>
                  <a:srgbClr val="000000"/>
                </a:solidFill>
                <a:effectLst/>
                <a:uFillTx/>
                <a:latin typeface="Arial"/>
              </a:endParaRPr>
            </a:p>
          </p:txBody>
        </p:sp>
        <p:sp>
          <p:nvSpPr>
            <p:cNvPr id="628" name=""/>
            <p:cNvSpPr/>
            <p:nvPr/>
          </p:nvSpPr>
          <p:spPr>
            <a:xfrm>
              <a:off x="2997360" y="2610720"/>
              <a:ext cx="614628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Rationale for omission</a:t>
              </a:r>
              <a:endParaRPr b="0" lang="en-US" sz="1200" strike="noStrike" u="none">
                <a:solidFill>
                  <a:srgbClr val="000000"/>
                </a:solidFill>
                <a:effectLst/>
                <a:uFillTx/>
                <a:latin typeface="Arial"/>
              </a:endParaRPr>
            </a:p>
          </p:txBody>
        </p:sp>
      </p:grpSp>
      <p:sp>
        <p:nvSpPr>
          <p:cNvPr id="629" name="McK Footnote"/>
          <p:cNvSpPr/>
          <p:nvPr/>
        </p:nvSpPr>
        <p:spPr>
          <a:xfrm>
            <a:off x="1830240" y="6999480"/>
            <a:ext cx="7313760" cy="13788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analyst reports; press releases; USDA</a:t>
            </a:r>
            <a:endParaRPr b="0" lang="en-US" sz="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F36FC6A2-3916-494B-B645-445DF29AB24D}" type="slidenum">
              <a:t>16</a:t>
            </a:fld>
          </a:p>
        </p:txBody>
      </p:sp>
    </p:spTree>
  </p:cSld>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0" name=""/>
          <p:cNvSpPr/>
          <p:nvPr/>
        </p:nvSpPr>
        <p:spPr>
          <a:xfrm>
            <a:off x="687240" y="319248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31" name=""/>
          <p:cNvSpPr/>
          <p:nvPr/>
        </p:nvSpPr>
        <p:spPr>
          <a:xfrm>
            <a:off x="687240" y="3247920"/>
            <a:ext cx="648000" cy="3056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Grains</a:t>
            </a:r>
            <a:endParaRPr b="0" lang="en-US" sz="1000" strike="noStrike" u="none">
              <a:solidFill>
                <a:srgbClr val="000000"/>
              </a:solidFill>
              <a:effectLst/>
              <a:uFillTx/>
              <a:latin typeface="Arial"/>
            </a:endParaRPr>
          </a:p>
        </p:txBody>
      </p:sp>
      <p:sp>
        <p:nvSpPr>
          <p:cNvPr id="632" name=""/>
          <p:cNvSpPr/>
          <p:nvPr/>
        </p:nvSpPr>
        <p:spPr>
          <a:xfrm>
            <a:off x="687240" y="2959920"/>
            <a:ext cx="648000" cy="1530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Area</a:t>
            </a:r>
            <a:endParaRPr b="0" lang="en-US" sz="1000" strike="noStrike" u="none">
              <a:solidFill>
                <a:srgbClr val="000000"/>
              </a:solidFill>
              <a:effectLst/>
              <a:uFillTx/>
              <a:latin typeface="Arial"/>
            </a:endParaRPr>
          </a:p>
        </p:txBody>
      </p:sp>
      <p:grpSp>
        <p:nvGrpSpPr>
          <p:cNvPr id="633" name=""/>
          <p:cNvGrpSpPr/>
          <p:nvPr/>
        </p:nvGrpSpPr>
        <p:grpSpPr>
          <a:xfrm>
            <a:off x="1335240" y="2999880"/>
            <a:ext cx="574560" cy="489240"/>
            <a:chOff x="1335240" y="2999880"/>
            <a:chExt cx="574560" cy="489240"/>
          </a:xfrm>
        </p:grpSpPr>
        <p:sp>
          <p:nvSpPr>
            <p:cNvPr id="634" name=""/>
            <p:cNvSpPr/>
            <p:nvPr/>
          </p:nvSpPr>
          <p:spPr>
            <a:xfrm>
              <a:off x="1335240" y="3336480"/>
              <a:ext cx="574560" cy="152640"/>
            </a:xfrm>
            <a:prstGeom prst="rect">
              <a:avLst/>
            </a:prstGeom>
            <a:noFill/>
            <a:ln w="0">
              <a:noFill/>
            </a:ln>
          </p:spPr>
          <p:style>
            <a:lnRef idx="0"/>
            <a:fillRef idx="0"/>
            <a:effectRef idx="0"/>
            <a:fontRef idx="minor"/>
          </p:style>
          <p:txBody>
            <a:bodyPr lIns="0" rIns="0" tIns="0" bIns="0" anchor="t">
              <a:spAutoFit/>
            </a:bodyPr>
            <a:p>
              <a:pPr>
                <a:tabLst>
                  <a:tab algn="l" pos="0"/>
                  <a:tab algn="r" pos="262080"/>
                  <a:tab algn="l" pos="29844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635" name=""/>
            <p:cNvSpPr/>
            <p:nvPr/>
          </p:nvSpPr>
          <p:spPr>
            <a:xfrm>
              <a:off x="1335240" y="2999880"/>
              <a:ext cx="574560" cy="1530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Strategy</a:t>
              </a:r>
              <a:endParaRPr b="0" lang="en-US" sz="1000" strike="noStrike" u="none">
                <a:solidFill>
                  <a:srgbClr val="000000"/>
                </a:solidFill>
                <a:effectLst/>
                <a:uFillTx/>
                <a:latin typeface="Arial"/>
              </a:endParaRPr>
            </a:p>
          </p:txBody>
        </p:sp>
      </p:grpSp>
      <p:grpSp>
        <p:nvGrpSpPr>
          <p:cNvPr id="636" name=""/>
          <p:cNvGrpSpPr/>
          <p:nvPr/>
        </p:nvGrpSpPr>
        <p:grpSpPr>
          <a:xfrm>
            <a:off x="5133960" y="2942640"/>
            <a:ext cx="4239720" cy="3693960"/>
            <a:chOff x="5133960" y="2942640"/>
            <a:chExt cx="4239720" cy="3693960"/>
          </a:xfrm>
        </p:grpSpPr>
        <p:sp>
          <p:nvSpPr>
            <p:cNvPr id="637" name=""/>
            <p:cNvSpPr/>
            <p:nvPr/>
          </p:nvSpPr>
          <p:spPr>
            <a:xfrm>
              <a:off x="5133960" y="3278160"/>
              <a:ext cx="4239720" cy="33584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Established processors (e.g., Cargill) and traditional exchanges are adopting functional e-commerce platforms at an accelerating pace. Although current transaction volume is limited and focused towards producers, large industry players are positioning themselves well to compete in this electronic space.  Most sites reference risk management initiatives but few deliver any actual products. </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Strong content and transaction oriented sites exist in both the live cattle and meat products segments. Opportunities on a go alone basis are limited because upstream and downstream areas are covered by existing sites.  Further, an industry consortium (IBP, Cargill, Smithfield, Tyson) has announced plans to target the entire supply chain and provide the necessary liquidity to this online space. </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Varying degrees of sophistication and commitment to online initiatives exist across the softs category. However, no large physical players dominate across this space with the exception of cotton.  Stand alone online opportunities exist in coffee and cocoa, however, opportunities in the other soft commodities would need to be complemented by origination or other trading activity</a:t>
              </a:r>
              <a:endParaRPr b="0" lang="en-US" sz="1000" strike="noStrike" u="none">
                <a:solidFill>
                  <a:srgbClr val="000000"/>
                </a:solidFill>
                <a:effectLst/>
                <a:uFillTx/>
                <a:latin typeface="Arial"/>
              </a:endParaRPr>
            </a:p>
          </p:txBody>
        </p:sp>
        <p:sp>
          <p:nvSpPr>
            <p:cNvPr id="638" name=""/>
            <p:cNvSpPr/>
            <p:nvPr/>
          </p:nvSpPr>
          <p:spPr>
            <a:xfrm>
              <a:off x="5133960" y="2942640"/>
              <a:ext cx="4239720" cy="1530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Comments</a:t>
              </a:r>
              <a:endParaRPr b="0" lang="en-US" sz="1000" strike="noStrike" u="none">
                <a:solidFill>
                  <a:srgbClr val="000000"/>
                </a:solidFill>
                <a:effectLst/>
                <a:uFillTx/>
                <a:latin typeface="Arial"/>
              </a:endParaRPr>
            </a:p>
          </p:txBody>
        </p:sp>
      </p:grpSp>
      <p:sp>
        <p:nvSpPr>
          <p:cNvPr id="639" name=""/>
          <p:cNvSpPr/>
          <p:nvPr/>
        </p:nvSpPr>
        <p:spPr>
          <a:xfrm>
            <a:off x="1984320" y="2694600"/>
            <a:ext cx="512640" cy="4582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Product/Service Offering</a:t>
            </a:r>
            <a:endParaRPr b="0" lang="en-US" sz="1000" strike="noStrike" u="none">
              <a:solidFill>
                <a:srgbClr val="000000"/>
              </a:solidFill>
              <a:effectLst/>
              <a:uFillTx/>
              <a:latin typeface="Arial"/>
            </a:endParaRPr>
          </a:p>
        </p:txBody>
      </p:sp>
      <p:sp>
        <p:nvSpPr>
          <p:cNvPr id="640" name=""/>
          <p:cNvSpPr/>
          <p:nvPr/>
        </p:nvSpPr>
        <p:spPr>
          <a:xfrm>
            <a:off x="2626920" y="2847240"/>
            <a:ext cx="774000" cy="30564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Members/</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Partnerships</a:t>
            </a:r>
            <a:endParaRPr b="0" lang="en-US" sz="1000" strike="noStrike" u="none">
              <a:solidFill>
                <a:srgbClr val="000000"/>
              </a:solidFill>
              <a:effectLst/>
              <a:uFillTx/>
              <a:latin typeface="Arial"/>
            </a:endParaRPr>
          </a:p>
        </p:txBody>
      </p:sp>
      <p:sp>
        <p:nvSpPr>
          <p:cNvPr id="641" name=""/>
          <p:cNvSpPr/>
          <p:nvPr/>
        </p:nvSpPr>
        <p:spPr>
          <a:xfrm>
            <a:off x="3443400" y="2847240"/>
            <a:ext cx="794880" cy="30564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Stage of </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Development</a:t>
            </a:r>
            <a:endParaRPr b="0" lang="en-US" sz="1000" strike="noStrike" u="none">
              <a:solidFill>
                <a:srgbClr val="000000"/>
              </a:solidFill>
              <a:effectLst/>
              <a:uFillTx/>
              <a:latin typeface="Arial"/>
            </a:endParaRPr>
          </a:p>
        </p:txBody>
      </p:sp>
      <p:grpSp>
        <p:nvGrpSpPr>
          <p:cNvPr id="642" name=""/>
          <p:cNvGrpSpPr/>
          <p:nvPr/>
        </p:nvGrpSpPr>
        <p:grpSpPr>
          <a:xfrm>
            <a:off x="4522680" y="3314880"/>
            <a:ext cx="252360" cy="253800"/>
            <a:chOff x="4522680" y="3314880"/>
            <a:chExt cx="252360" cy="253800"/>
          </a:xfrm>
        </p:grpSpPr>
        <p:sp>
          <p:nvSpPr>
            <p:cNvPr id="643" name=""/>
            <p:cNvSpPr/>
            <p:nvPr/>
          </p:nvSpPr>
          <p:spPr>
            <a:xfrm>
              <a:off x="4522680" y="3314880"/>
              <a:ext cx="2523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4" name=""/>
            <p:cNvSpPr/>
            <p:nvPr/>
          </p:nvSpPr>
          <p:spPr>
            <a:xfrm>
              <a:off x="4523040" y="3314880"/>
              <a:ext cx="25128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45" name=""/>
          <p:cNvGrpSpPr/>
          <p:nvPr/>
        </p:nvGrpSpPr>
        <p:grpSpPr>
          <a:xfrm>
            <a:off x="4522680" y="5738760"/>
            <a:ext cx="254160" cy="254160"/>
            <a:chOff x="4522680" y="5738760"/>
            <a:chExt cx="254160" cy="254160"/>
          </a:xfrm>
        </p:grpSpPr>
        <p:sp>
          <p:nvSpPr>
            <p:cNvPr id="646" name=""/>
            <p:cNvSpPr/>
            <p:nvPr/>
          </p:nvSpPr>
          <p:spPr>
            <a:xfrm>
              <a:off x="4522680" y="5738760"/>
              <a:ext cx="2541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47" name=""/>
            <p:cNvSpPr/>
            <p:nvPr/>
          </p:nvSpPr>
          <p:spPr>
            <a:xfrm>
              <a:off x="4523040" y="5738760"/>
              <a:ext cx="253440" cy="25380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48" name=""/>
          <p:cNvGrpSpPr/>
          <p:nvPr/>
        </p:nvGrpSpPr>
        <p:grpSpPr>
          <a:xfrm>
            <a:off x="2006640" y="5738760"/>
            <a:ext cx="252360" cy="253800"/>
            <a:chOff x="2006640" y="5738760"/>
            <a:chExt cx="252360" cy="253800"/>
          </a:xfrm>
        </p:grpSpPr>
        <p:sp>
          <p:nvSpPr>
            <p:cNvPr id="649" name=""/>
            <p:cNvSpPr/>
            <p:nvPr/>
          </p:nvSpPr>
          <p:spPr>
            <a:xfrm>
              <a:off x="2006640" y="5738760"/>
              <a:ext cx="2523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0" name=""/>
            <p:cNvSpPr/>
            <p:nvPr/>
          </p:nvSpPr>
          <p:spPr>
            <a:xfrm>
              <a:off x="2007000" y="5738760"/>
              <a:ext cx="25128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51" name=""/>
          <p:cNvGrpSpPr/>
          <p:nvPr/>
        </p:nvGrpSpPr>
        <p:grpSpPr>
          <a:xfrm>
            <a:off x="1417680" y="3314880"/>
            <a:ext cx="253800" cy="253800"/>
            <a:chOff x="1417680" y="3314880"/>
            <a:chExt cx="253800" cy="253800"/>
          </a:xfrm>
        </p:grpSpPr>
        <p:sp>
          <p:nvSpPr>
            <p:cNvPr id="652" name=""/>
            <p:cNvSpPr/>
            <p:nvPr/>
          </p:nvSpPr>
          <p:spPr>
            <a:xfrm>
              <a:off x="1417680" y="331488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3" name=""/>
            <p:cNvSpPr/>
            <p:nvPr/>
          </p:nvSpPr>
          <p:spPr>
            <a:xfrm>
              <a:off x="1417680" y="3314880"/>
              <a:ext cx="253440" cy="25344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54" name=""/>
          <p:cNvGrpSpPr/>
          <p:nvPr/>
        </p:nvGrpSpPr>
        <p:grpSpPr>
          <a:xfrm>
            <a:off x="2006640" y="3314880"/>
            <a:ext cx="253800" cy="253800"/>
            <a:chOff x="2006640" y="3314880"/>
            <a:chExt cx="253800" cy="253800"/>
          </a:xfrm>
        </p:grpSpPr>
        <p:sp>
          <p:nvSpPr>
            <p:cNvPr id="655" name=""/>
            <p:cNvSpPr/>
            <p:nvPr/>
          </p:nvSpPr>
          <p:spPr>
            <a:xfrm>
              <a:off x="2006640" y="331488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6" name=""/>
            <p:cNvSpPr/>
            <p:nvPr/>
          </p:nvSpPr>
          <p:spPr>
            <a:xfrm>
              <a:off x="2007000" y="3314880"/>
              <a:ext cx="25272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57" name=""/>
          <p:cNvGrpSpPr/>
          <p:nvPr/>
        </p:nvGrpSpPr>
        <p:grpSpPr>
          <a:xfrm>
            <a:off x="2730600" y="3314880"/>
            <a:ext cx="253800" cy="253800"/>
            <a:chOff x="2730600" y="3314880"/>
            <a:chExt cx="253800" cy="253800"/>
          </a:xfrm>
        </p:grpSpPr>
        <p:sp>
          <p:nvSpPr>
            <p:cNvPr id="658" name=""/>
            <p:cNvSpPr/>
            <p:nvPr/>
          </p:nvSpPr>
          <p:spPr>
            <a:xfrm>
              <a:off x="2730600" y="331488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59" name=""/>
            <p:cNvSpPr/>
            <p:nvPr/>
          </p:nvSpPr>
          <p:spPr>
            <a:xfrm>
              <a:off x="2730600" y="3314880"/>
              <a:ext cx="253440" cy="25344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660" name=""/>
          <p:cNvSpPr/>
          <p:nvPr/>
        </p:nvSpPr>
        <p:spPr>
          <a:xfrm>
            <a:off x="4462560" y="2694600"/>
            <a:ext cx="534960" cy="45828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Enron’s</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Potential</a:t>
            </a:r>
            <a:endParaRPr b="0" lang="en-US" sz="1000" strike="noStrike" u="none">
              <a:solidFill>
                <a:srgbClr val="000000"/>
              </a:solidFill>
              <a:effectLst/>
              <a:uFillTx/>
              <a:latin typeface="Arial"/>
            </a:endParaRPr>
          </a:p>
        </p:txBody>
      </p:sp>
      <p:grpSp>
        <p:nvGrpSpPr>
          <p:cNvPr id="661" name=""/>
          <p:cNvGrpSpPr/>
          <p:nvPr/>
        </p:nvGrpSpPr>
        <p:grpSpPr>
          <a:xfrm>
            <a:off x="3560760" y="3314880"/>
            <a:ext cx="252360" cy="253800"/>
            <a:chOff x="3560760" y="3314880"/>
            <a:chExt cx="252360" cy="253800"/>
          </a:xfrm>
        </p:grpSpPr>
        <p:sp>
          <p:nvSpPr>
            <p:cNvPr id="662" name=""/>
            <p:cNvSpPr/>
            <p:nvPr/>
          </p:nvSpPr>
          <p:spPr>
            <a:xfrm>
              <a:off x="3560760" y="3314880"/>
              <a:ext cx="2523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63" name=""/>
            <p:cNvSpPr/>
            <p:nvPr/>
          </p:nvSpPr>
          <p:spPr>
            <a:xfrm>
              <a:off x="3561120" y="3314880"/>
              <a:ext cx="25128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664" name=""/>
          <p:cNvSpPr/>
          <p:nvPr/>
        </p:nvSpPr>
        <p:spPr>
          <a:xfrm>
            <a:off x="1335240" y="2494800"/>
            <a:ext cx="2628720" cy="1530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Competitive Snapshot</a:t>
            </a:r>
            <a:endParaRPr b="0" lang="en-US" sz="1000" strike="noStrike" u="none">
              <a:solidFill>
                <a:srgbClr val="000000"/>
              </a:solidFill>
              <a:effectLst/>
              <a:uFillTx/>
              <a:latin typeface="Arial"/>
            </a:endParaRPr>
          </a:p>
        </p:txBody>
      </p:sp>
      <p:grpSp>
        <p:nvGrpSpPr>
          <p:cNvPr id="665" name=""/>
          <p:cNvGrpSpPr/>
          <p:nvPr/>
        </p:nvGrpSpPr>
        <p:grpSpPr>
          <a:xfrm>
            <a:off x="3560760" y="5738760"/>
            <a:ext cx="252360" cy="254160"/>
            <a:chOff x="3560760" y="5738760"/>
            <a:chExt cx="252360" cy="254160"/>
          </a:xfrm>
        </p:grpSpPr>
        <p:sp>
          <p:nvSpPr>
            <p:cNvPr id="666" name=""/>
            <p:cNvSpPr/>
            <p:nvPr/>
          </p:nvSpPr>
          <p:spPr>
            <a:xfrm>
              <a:off x="3560760" y="5738760"/>
              <a:ext cx="25236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67" name=""/>
            <p:cNvSpPr/>
            <p:nvPr/>
          </p:nvSpPr>
          <p:spPr>
            <a:xfrm>
              <a:off x="3561120" y="5738760"/>
              <a:ext cx="251280" cy="25380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68" name=""/>
          <p:cNvGrpSpPr/>
          <p:nvPr/>
        </p:nvGrpSpPr>
        <p:grpSpPr>
          <a:xfrm>
            <a:off x="1417680" y="5738760"/>
            <a:ext cx="255240" cy="254160"/>
            <a:chOff x="1417680" y="5738760"/>
            <a:chExt cx="255240" cy="254160"/>
          </a:xfrm>
        </p:grpSpPr>
        <p:sp>
          <p:nvSpPr>
            <p:cNvPr id="669" name=""/>
            <p:cNvSpPr/>
            <p:nvPr/>
          </p:nvSpPr>
          <p:spPr>
            <a:xfrm>
              <a:off x="1417680" y="5738760"/>
              <a:ext cx="255240" cy="25416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70" name=""/>
            <p:cNvSpPr/>
            <p:nvPr/>
          </p:nvSpPr>
          <p:spPr>
            <a:xfrm>
              <a:off x="1418040" y="5738760"/>
              <a:ext cx="254160" cy="25380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71" name=""/>
          <p:cNvGrpSpPr/>
          <p:nvPr/>
        </p:nvGrpSpPr>
        <p:grpSpPr>
          <a:xfrm>
            <a:off x="2730600" y="5738760"/>
            <a:ext cx="253800" cy="253800"/>
            <a:chOff x="2730600" y="5738760"/>
            <a:chExt cx="253800" cy="253800"/>
          </a:xfrm>
        </p:grpSpPr>
        <p:sp>
          <p:nvSpPr>
            <p:cNvPr id="672" name=""/>
            <p:cNvSpPr/>
            <p:nvPr/>
          </p:nvSpPr>
          <p:spPr>
            <a:xfrm>
              <a:off x="2730600" y="573876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73" name=""/>
            <p:cNvSpPr/>
            <p:nvPr/>
          </p:nvSpPr>
          <p:spPr>
            <a:xfrm>
              <a:off x="2730960" y="5738760"/>
              <a:ext cx="252720" cy="252720"/>
            </a:xfrm>
            <a:custGeom>
              <a:avLst/>
              <a:gdLst/>
              <a:ahLst/>
              <a:rect l="l" t="t" r="r" b="b"/>
              <a:pathLst>
                <a:path stroke="0" w="21600" h="21600">
                  <a:moveTo>
                    <a:pt x="10800" y="0"/>
                  </a:moveTo>
                  <a:arcTo wR="10800" hR="10800" stAng="-5400000" swAng="5400000"/>
                  <a:lnTo>
                    <a:pt x="10800" y="10800"/>
                  </a:lnTo>
                  <a:close/>
                </a:path>
                <a:path fill="none" w="21600" h="21600">
                  <a:moveTo>
                    <a:pt x="10800" y="0"/>
                  </a:moveTo>
                  <a:arcTo wR="10800" hR="10800" stAng="-5400000" swAng="54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74" name=""/>
          <p:cNvGrpSpPr/>
          <p:nvPr/>
        </p:nvGrpSpPr>
        <p:grpSpPr>
          <a:xfrm>
            <a:off x="1417680" y="4362480"/>
            <a:ext cx="255240" cy="253800"/>
            <a:chOff x="1417680" y="4362480"/>
            <a:chExt cx="255240" cy="253800"/>
          </a:xfrm>
        </p:grpSpPr>
        <p:sp>
          <p:nvSpPr>
            <p:cNvPr id="675" name=""/>
            <p:cNvSpPr/>
            <p:nvPr/>
          </p:nvSpPr>
          <p:spPr>
            <a:xfrm>
              <a:off x="1417680" y="4362480"/>
              <a:ext cx="25524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76" name=""/>
            <p:cNvSpPr/>
            <p:nvPr/>
          </p:nvSpPr>
          <p:spPr>
            <a:xfrm>
              <a:off x="1417680" y="4362480"/>
              <a:ext cx="254880" cy="25344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77" name=""/>
          <p:cNvGrpSpPr/>
          <p:nvPr/>
        </p:nvGrpSpPr>
        <p:grpSpPr>
          <a:xfrm>
            <a:off x="2006640" y="4362480"/>
            <a:ext cx="259920" cy="253800"/>
            <a:chOff x="2006640" y="4362480"/>
            <a:chExt cx="259920" cy="253800"/>
          </a:xfrm>
        </p:grpSpPr>
        <p:sp>
          <p:nvSpPr>
            <p:cNvPr id="678" name=""/>
            <p:cNvSpPr/>
            <p:nvPr/>
          </p:nvSpPr>
          <p:spPr>
            <a:xfrm>
              <a:off x="2006640" y="4362480"/>
              <a:ext cx="2556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79" name=""/>
            <p:cNvSpPr/>
            <p:nvPr/>
          </p:nvSpPr>
          <p:spPr>
            <a:xfrm>
              <a:off x="2007360" y="4362480"/>
              <a:ext cx="25920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80" name=""/>
          <p:cNvGrpSpPr/>
          <p:nvPr/>
        </p:nvGrpSpPr>
        <p:grpSpPr>
          <a:xfrm>
            <a:off x="2730600" y="4362480"/>
            <a:ext cx="255240" cy="253800"/>
            <a:chOff x="2730600" y="4362480"/>
            <a:chExt cx="255240" cy="253800"/>
          </a:xfrm>
        </p:grpSpPr>
        <p:sp>
          <p:nvSpPr>
            <p:cNvPr id="681" name=""/>
            <p:cNvSpPr/>
            <p:nvPr/>
          </p:nvSpPr>
          <p:spPr>
            <a:xfrm>
              <a:off x="2730600" y="4362480"/>
              <a:ext cx="25524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82" name=""/>
            <p:cNvSpPr/>
            <p:nvPr/>
          </p:nvSpPr>
          <p:spPr>
            <a:xfrm>
              <a:off x="2730600" y="4362480"/>
              <a:ext cx="254880" cy="25344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83" name=""/>
          <p:cNvGrpSpPr/>
          <p:nvPr/>
        </p:nvGrpSpPr>
        <p:grpSpPr>
          <a:xfrm>
            <a:off x="3560760" y="4362480"/>
            <a:ext cx="255240" cy="253800"/>
            <a:chOff x="3560760" y="4362480"/>
            <a:chExt cx="255240" cy="253800"/>
          </a:xfrm>
        </p:grpSpPr>
        <p:sp>
          <p:nvSpPr>
            <p:cNvPr id="684" name=""/>
            <p:cNvSpPr/>
            <p:nvPr/>
          </p:nvSpPr>
          <p:spPr>
            <a:xfrm>
              <a:off x="3560760" y="4362480"/>
              <a:ext cx="25524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85" name=""/>
            <p:cNvSpPr/>
            <p:nvPr/>
          </p:nvSpPr>
          <p:spPr>
            <a:xfrm>
              <a:off x="3561120" y="4362480"/>
              <a:ext cx="25416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686" name=""/>
          <p:cNvGrpSpPr/>
          <p:nvPr/>
        </p:nvGrpSpPr>
        <p:grpSpPr>
          <a:xfrm>
            <a:off x="4522680" y="4362480"/>
            <a:ext cx="254160" cy="253800"/>
            <a:chOff x="4522680" y="4362480"/>
            <a:chExt cx="254160" cy="253800"/>
          </a:xfrm>
        </p:grpSpPr>
        <p:sp>
          <p:nvSpPr>
            <p:cNvPr id="687" name=""/>
            <p:cNvSpPr/>
            <p:nvPr/>
          </p:nvSpPr>
          <p:spPr>
            <a:xfrm>
              <a:off x="4522680" y="436248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88" name=""/>
            <p:cNvSpPr/>
            <p:nvPr/>
          </p:nvSpPr>
          <p:spPr>
            <a:xfrm>
              <a:off x="4523040" y="4362480"/>
              <a:ext cx="25344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689" name=""/>
          <p:cNvSpPr/>
          <p:nvPr/>
        </p:nvSpPr>
        <p:spPr>
          <a:xfrm>
            <a:off x="1351080" y="2638440"/>
            <a:ext cx="28875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0" name="PlaceHolder 1"/>
          <p:cNvSpPr>
            <a:spLocks noGrp="1"/>
          </p:cNvSpPr>
          <p:nvPr>
            <p:ph type="title"/>
          </p:nvPr>
        </p:nvSpPr>
        <p:spPr>
          <a:xfrm>
            <a:off x="677880" y="202068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PRELIMINARY E-COMMERCE ASSESSMENT</a:t>
            </a:r>
            <a:endParaRPr b="1" lang="en-US" sz="1200" strike="noStrike" u="none">
              <a:solidFill>
                <a:srgbClr val="000000"/>
              </a:solidFill>
              <a:effectLst/>
              <a:uFillTx/>
              <a:latin typeface="Arial"/>
            </a:endParaRPr>
          </a:p>
        </p:txBody>
      </p:sp>
      <p:sp>
        <p:nvSpPr>
          <p:cNvPr id="691" name=""/>
          <p:cNvSpPr/>
          <p:nvPr/>
        </p:nvSpPr>
        <p:spPr>
          <a:xfrm>
            <a:off x="687240" y="4433760"/>
            <a:ext cx="648000" cy="1530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Meats</a:t>
            </a:r>
            <a:endParaRPr b="0" lang="en-US" sz="1000" strike="noStrike" u="none">
              <a:solidFill>
                <a:srgbClr val="000000"/>
              </a:solidFill>
              <a:effectLst/>
              <a:uFillTx/>
              <a:latin typeface="Arial"/>
            </a:endParaRPr>
          </a:p>
        </p:txBody>
      </p:sp>
      <p:sp>
        <p:nvSpPr>
          <p:cNvPr id="692" name=""/>
          <p:cNvSpPr/>
          <p:nvPr/>
        </p:nvSpPr>
        <p:spPr>
          <a:xfrm>
            <a:off x="687240" y="5780160"/>
            <a:ext cx="648000" cy="1530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Softs</a:t>
            </a:r>
            <a:endParaRPr b="0" lang="en-US" sz="10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26CC7137-DD28-4588-9B5E-CFD2B3134F46}" type="slidenum">
              <a:t>17</a:t>
            </a:fld>
          </a:p>
        </p:txBody>
      </p:sp>
    </p:spTree>
  </p:cSld>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3" name=""/>
          <p:cNvSpPr/>
          <p:nvPr/>
        </p:nvSpPr>
        <p:spPr>
          <a:xfrm>
            <a:off x="676440" y="2819520"/>
            <a:ext cx="2288880" cy="7318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Screen agricultural product markets to identify priority segments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Start exploratory trading activity</a:t>
            </a:r>
            <a:endParaRPr b="0" lang="en-US" sz="1200" strike="noStrike" u="none">
              <a:solidFill>
                <a:srgbClr val="000000"/>
              </a:solidFill>
              <a:effectLst/>
              <a:uFillTx/>
              <a:latin typeface="Arial"/>
            </a:endParaRPr>
          </a:p>
        </p:txBody>
      </p:sp>
      <p:sp>
        <p:nvSpPr>
          <p:cNvPr id="694" name=""/>
          <p:cNvSpPr/>
          <p:nvPr/>
        </p:nvSpPr>
        <p:spPr>
          <a:xfrm>
            <a:off x="676440" y="2133720"/>
            <a:ext cx="2288880" cy="452160"/>
          </a:xfrm>
          <a:custGeom>
            <a:avLst/>
            <a:gdLst>
              <a:gd name="textAreaLeft" fmla="*/ 0 w 2288880"/>
              <a:gd name="textAreaRight" fmla="*/ 2289240 w 2288880"/>
              <a:gd name="textAreaTop" fmla="*/ 0 h 452160"/>
              <a:gd name="textAreaBottom" fmla="*/ 452520 h 452160"/>
            </a:gdLst>
            <a:ahLst/>
            <a:cxnLst/>
            <a:rect l="textAreaLeft" t="textAreaTop" r="textAreaRight" b="textAreaBottom"/>
            <a:pathLst>
              <a:path w="21600" h="21600">
                <a:moveTo>
                  <a:pt x="0" y="0"/>
                </a:moveTo>
                <a:lnTo>
                  <a:pt x="18822" y="0"/>
                </a:lnTo>
                <a:lnTo>
                  <a:pt x="21600" y="10800"/>
                </a:lnTo>
                <a:lnTo>
                  <a:pt x="18822" y="21600"/>
                </a:lnTo>
                <a:lnTo>
                  <a:pt x="0" y="21600"/>
                </a:lnTo>
                <a:close/>
              </a:path>
            </a:pathLst>
          </a:custGeom>
          <a:solidFill>
            <a:srgbClr val="d0d0d0"/>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Identify priority segments</a:t>
            </a:r>
            <a:endParaRPr b="0" lang="en-US" sz="1200" strike="noStrike" u="none">
              <a:solidFill>
                <a:srgbClr val="000000"/>
              </a:solidFill>
              <a:effectLst/>
              <a:uFillTx/>
              <a:latin typeface="Arial"/>
            </a:endParaRPr>
          </a:p>
        </p:txBody>
      </p:sp>
      <p:sp>
        <p:nvSpPr>
          <p:cNvPr id="695" name="PlaceHolder 1"/>
          <p:cNvSpPr>
            <a:spLocks noGrp="1"/>
          </p:cNvSpPr>
          <p:nvPr>
            <p:ph type="title"/>
          </p:nvPr>
        </p:nvSpPr>
        <p:spPr>
          <a:xfrm>
            <a:off x="677880" y="1644480"/>
            <a:ext cx="8686800" cy="18288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LAUNCHING A BUSINESS IN AGRICULTURE</a:t>
            </a:r>
            <a:endParaRPr b="1" lang="en-US" sz="1200" strike="noStrike" u="none">
              <a:solidFill>
                <a:srgbClr val="000000"/>
              </a:solidFill>
              <a:effectLst/>
              <a:uFillTx/>
              <a:latin typeface="Arial"/>
            </a:endParaRPr>
          </a:p>
        </p:txBody>
      </p:sp>
      <p:sp>
        <p:nvSpPr>
          <p:cNvPr id="696" name=""/>
          <p:cNvSpPr/>
          <p:nvPr/>
        </p:nvSpPr>
        <p:spPr>
          <a:xfrm>
            <a:off x="677880" y="26766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697" name=""/>
          <p:cNvSpPr/>
          <p:nvPr/>
        </p:nvSpPr>
        <p:spPr>
          <a:xfrm>
            <a:off x="3879720" y="2819520"/>
            <a:ext cx="2289240" cy="5490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Develop entry strategies in priority markets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Design/test product concepts</a:t>
            </a:r>
            <a:endParaRPr b="0" lang="en-US" sz="1200" strike="noStrike" u="none">
              <a:solidFill>
                <a:srgbClr val="000000"/>
              </a:solidFill>
              <a:effectLst/>
              <a:uFillTx/>
              <a:latin typeface="Arial"/>
            </a:endParaRPr>
          </a:p>
        </p:txBody>
      </p:sp>
      <p:sp>
        <p:nvSpPr>
          <p:cNvPr id="698" name=""/>
          <p:cNvSpPr/>
          <p:nvPr/>
        </p:nvSpPr>
        <p:spPr>
          <a:xfrm>
            <a:off x="7085160" y="2819520"/>
            <a:ext cx="2288880" cy="34750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Begin to build the organization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Launch the business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Others TBD</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699" name=""/>
          <p:cNvSpPr/>
          <p:nvPr/>
        </p:nvSpPr>
        <p:spPr>
          <a:xfrm>
            <a:off x="6377040" y="3637080"/>
            <a:ext cx="473040" cy="3238560"/>
          </a:xfrm>
          <a:prstGeom prst="rightArrow">
            <a:avLst>
              <a:gd name="adj1" fmla="val 38296"/>
              <a:gd name="adj2" fmla="val 10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700" name=""/>
          <p:cNvGrpSpPr/>
          <p:nvPr/>
        </p:nvGrpSpPr>
        <p:grpSpPr>
          <a:xfrm>
            <a:off x="8359920" y="1689120"/>
            <a:ext cx="1014480" cy="137880"/>
            <a:chOff x="8359920" y="1689120"/>
            <a:chExt cx="1014480" cy="137880"/>
          </a:xfrm>
        </p:grpSpPr>
        <p:sp>
          <p:nvSpPr>
            <p:cNvPr id="701" name=""/>
            <p:cNvSpPr/>
            <p:nvPr/>
          </p:nvSpPr>
          <p:spPr>
            <a:xfrm>
              <a:off x="8359920" y="1693800"/>
              <a:ext cx="25524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02" name="McK Footnote"/>
            <p:cNvSpPr/>
            <p:nvPr/>
          </p:nvSpPr>
          <p:spPr>
            <a:xfrm>
              <a:off x="8668440" y="1689120"/>
              <a:ext cx="705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Today’s focus</a:t>
              </a:r>
              <a:endParaRPr b="0" lang="en-US" sz="900" strike="noStrike" u="none">
                <a:solidFill>
                  <a:srgbClr val="000000"/>
                </a:solidFill>
                <a:effectLst/>
                <a:uFillTx/>
                <a:latin typeface="Arial"/>
              </a:endParaRPr>
            </a:p>
          </p:txBody>
        </p:sp>
      </p:grpSp>
      <p:sp>
        <p:nvSpPr>
          <p:cNvPr id="703" name=""/>
          <p:cNvSpPr/>
          <p:nvPr/>
        </p:nvSpPr>
        <p:spPr>
          <a:xfrm>
            <a:off x="3879720" y="2133720"/>
            <a:ext cx="2497320" cy="452160"/>
          </a:xfrm>
          <a:custGeom>
            <a:avLst/>
            <a:gdLst>
              <a:gd name="textAreaLeft" fmla="*/ 0 w 2497320"/>
              <a:gd name="textAreaRight" fmla="*/ 2497680 w 2497320"/>
              <a:gd name="textAreaTop" fmla="*/ 0 h 452160"/>
              <a:gd name="textAreaBottom" fmla="*/ 452520 h 452160"/>
            </a:gdLst>
            <a:ahLst/>
            <a:cxnLst/>
            <a:rect l="textAreaLeft" t="textAreaTop" r="textAreaRight" b="textAreaBottom"/>
            <a:pathLst>
              <a:path w="21600" h="21600">
                <a:moveTo>
                  <a:pt x="0" y="0"/>
                </a:moveTo>
                <a:lnTo>
                  <a:pt x="18822" y="0"/>
                </a:lnTo>
                <a:lnTo>
                  <a:pt x="21600" y="10800"/>
                </a:lnTo>
                <a:lnTo>
                  <a:pt x="18822" y="21600"/>
                </a:lnTo>
                <a:lnTo>
                  <a:pt x="0" y="21600"/>
                </a:lnTo>
                <a:close/>
              </a:path>
            </a:pathLst>
          </a:custGeom>
          <a:solidFill>
            <a:srgbClr val="ffffff"/>
          </a:solidFill>
          <a:ln w="9360">
            <a:solidFill>
              <a:srgbClr val="000000"/>
            </a:solidFill>
            <a:miter/>
          </a:ln>
        </p:spPr>
        <p:style>
          <a:lnRef idx="0"/>
          <a:fillRef idx="0"/>
          <a:effectRef idx="0"/>
          <a:fontRef idx="minor"/>
        </p:style>
        <p:txBody>
          <a:bodyPr lIns="90000" rIns="90000" tIns="91440" bIns="91440" anchor="ctr">
            <a:normAutofit fontScale="700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Test entry strategies and product concepts</a:t>
            </a:r>
            <a:endParaRPr b="0" lang="en-US" sz="1200" strike="noStrike" u="none">
              <a:solidFill>
                <a:srgbClr val="000000"/>
              </a:solidFill>
              <a:effectLst/>
              <a:uFillTx/>
              <a:latin typeface="Arial"/>
            </a:endParaRPr>
          </a:p>
        </p:txBody>
      </p:sp>
      <p:sp>
        <p:nvSpPr>
          <p:cNvPr id="704" name=""/>
          <p:cNvSpPr/>
          <p:nvPr/>
        </p:nvSpPr>
        <p:spPr>
          <a:xfrm>
            <a:off x="7085160" y="2133720"/>
            <a:ext cx="2279520" cy="452160"/>
          </a:xfrm>
          <a:custGeom>
            <a:avLst/>
            <a:gdLst>
              <a:gd name="textAreaLeft" fmla="*/ 0 w 2279520"/>
              <a:gd name="textAreaRight" fmla="*/ 2279880 w 2279520"/>
              <a:gd name="textAreaTop" fmla="*/ 0 h 452160"/>
              <a:gd name="textAreaBottom" fmla="*/ 452520 h 452160"/>
            </a:gdLst>
            <a:ahLst/>
            <a:cxnLst/>
            <a:rect l="textAreaLeft" t="textAreaTop" r="textAreaRight" b="textAreaBottom"/>
            <a:pathLst>
              <a:path w="21600" h="21600">
                <a:moveTo>
                  <a:pt x="0" y="0"/>
                </a:moveTo>
                <a:lnTo>
                  <a:pt x="18822" y="0"/>
                </a:lnTo>
                <a:lnTo>
                  <a:pt x="21600" y="10800"/>
                </a:lnTo>
                <a:lnTo>
                  <a:pt x="18822" y="21600"/>
                </a:lnTo>
                <a:lnTo>
                  <a:pt x="0" y="21600"/>
                </a:lnTo>
                <a:close/>
              </a:path>
            </a:pathLst>
          </a:cu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Build the business</a:t>
            </a:r>
            <a:endParaRPr b="0" lang="en-US" sz="1200" strike="noStrike" u="none">
              <a:solidFill>
                <a:srgbClr val="000000"/>
              </a:solidFill>
              <a:effectLst/>
              <a:uFillTx/>
              <a:latin typeface="Arial"/>
            </a:endParaRPr>
          </a:p>
        </p:txBody>
      </p:sp>
      <p:sp>
        <p:nvSpPr>
          <p:cNvPr id="705" name=""/>
          <p:cNvSpPr/>
          <p:nvPr/>
        </p:nvSpPr>
        <p:spPr>
          <a:xfrm>
            <a:off x="674640" y="3637080"/>
            <a:ext cx="2290680" cy="345096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06" name=""/>
          <p:cNvSpPr/>
          <p:nvPr/>
        </p:nvSpPr>
        <p:spPr>
          <a:xfrm>
            <a:off x="750960" y="3695760"/>
            <a:ext cx="2141640" cy="18324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 screening</a:t>
            </a:r>
            <a:endParaRPr b="0" lang="en-US" sz="1200" strike="noStrike" u="none">
              <a:solidFill>
                <a:srgbClr val="000000"/>
              </a:solidFill>
              <a:effectLst/>
              <a:uFillTx/>
              <a:latin typeface="Arial"/>
            </a:endParaRPr>
          </a:p>
        </p:txBody>
      </p:sp>
      <p:sp>
        <p:nvSpPr>
          <p:cNvPr id="707" name=""/>
          <p:cNvSpPr/>
          <p:nvPr/>
        </p:nvSpPr>
        <p:spPr>
          <a:xfrm>
            <a:off x="793800" y="6595920"/>
            <a:ext cx="2171520" cy="36612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Priority segments and initial hypotheses on entry strategies</a:t>
            </a:r>
            <a:endParaRPr b="0" lang="en-US" sz="1200" strike="noStrike" u="none">
              <a:solidFill>
                <a:srgbClr val="000000"/>
              </a:solidFill>
              <a:effectLst/>
              <a:uFillTx/>
              <a:latin typeface="Arial"/>
            </a:endParaRPr>
          </a:p>
        </p:txBody>
      </p:sp>
      <p:sp>
        <p:nvSpPr>
          <p:cNvPr id="708" name=""/>
          <p:cNvSpPr/>
          <p:nvPr/>
        </p:nvSpPr>
        <p:spPr>
          <a:xfrm>
            <a:off x="3879720" y="3637080"/>
            <a:ext cx="2301840" cy="10976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Grains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Partnership opportunities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Producer risk management products and services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Proprietary trading</a:t>
            </a:r>
            <a:endParaRPr b="0" lang="en-US" sz="1200" strike="noStrike" u="none">
              <a:solidFill>
                <a:srgbClr val="000000"/>
              </a:solidFill>
              <a:effectLst/>
              <a:uFillTx/>
              <a:latin typeface="Arial"/>
            </a:endParaRPr>
          </a:p>
        </p:txBody>
      </p:sp>
      <p:sp>
        <p:nvSpPr>
          <p:cNvPr id="709" name=""/>
          <p:cNvSpPr/>
          <p:nvPr/>
        </p:nvSpPr>
        <p:spPr>
          <a:xfrm>
            <a:off x="3867120" y="4811760"/>
            <a:ext cx="2301840" cy="9147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Meats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Origination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Proprietary trading</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E-commerce</a:t>
            </a:r>
            <a:endParaRPr b="0" lang="en-US" sz="1200" strike="noStrike" u="none">
              <a:solidFill>
                <a:srgbClr val="000000"/>
              </a:solidFill>
              <a:effectLst/>
              <a:uFillTx/>
              <a:latin typeface="Arial"/>
            </a:endParaRPr>
          </a:p>
        </p:txBody>
      </p:sp>
      <p:sp>
        <p:nvSpPr>
          <p:cNvPr id="710" name=""/>
          <p:cNvSpPr/>
          <p:nvPr/>
        </p:nvSpPr>
        <p:spPr>
          <a:xfrm>
            <a:off x="3867120" y="5816520"/>
            <a:ext cx="2301840" cy="366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Softs proprietary trading</a:t>
            </a:r>
            <a:endParaRPr b="0" lang="en-US" sz="1200" strike="noStrike" u="none">
              <a:solidFill>
                <a:srgbClr val="000000"/>
              </a:solidFill>
              <a:effectLst/>
              <a:uFillTx/>
              <a:latin typeface="Arial"/>
            </a:endParaRPr>
          </a:p>
        </p:txBody>
      </p:sp>
      <p:sp>
        <p:nvSpPr>
          <p:cNvPr id="711" name=""/>
          <p:cNvSpPr/>
          <p:nvPr/>
        </p:nvSpPr>
        <p:spPr>
          <a:xfrm>
            <a:off x="3867120" y="6359400"/>
            <a:ext cx="2301840" cy="366120"/>
          </a:xfrm>
          <a:prstGeom prst="rect">
            <a:avLst/>
          </a:prstGeom>
          <a:solidFill>
            <a:srgbClr val="ffffff"/>
          </a:solidFill>
          <a:ln w="9360">
            <a:solidFill>
              <a:srgbClr val="000000"/>
            </a:solidFill>
            <a:prstDash val="dash"/>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Others TBD</a:t>
            </a:r>
            <a:endParaRPr b="0" lang="en-US" sz="1200" strike="noStrike" u="none">
              <a:solidFill>
                <a:srgbClr val="000000"/>
              </a:solidFill>
              <a:effectLst/>
              <a:uFillTx/>
              <a:latin typeface="Arial"/>
            </a:endParaRPr>
          </a:p>
        </p:txBody>
      </p:sp>
      <p:sp>
        <p:nvSpPr>
          <p:cNvPr id="712" name=""/>
          <p:cNvSpPr/>
          <p:nvPr/>
        </p:nvSpPr>
        <p:spPr>
          <a:xfrm>
            <a:off x="7085160" y="4906800"/>
            <a:ext cx="2279520" cy="366120"/>
          </a:xfrm>
          <a:prstGeom prst="rect">
            <a:avLst/>
          </a:prstGeom>
          <a:solidFill>
            <a:srgbClr val="ffffff"/>
          </a:solidFill>
          <a:ln w="9360">
            <a:solidFill>
              <a:srgbClr val="000000"/>
            </a:solidFill>
            <a:prstDash val="dash"/>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Meats group</a:t>
            </a:r>
            <a:endParaRPr b="0" lang="en-US" sz="1200" strike="noStrike" u="none">
              <a:solidFill>
                <a:srgbClr val="000000"/>
              </a:solidFill>
              <a:effectLst/>
              <a:uFillTx/>
              <a:latin typeface="Arial"/>
            </a:endParaRPr>
          </a:p>
        </p:txBody>
      </p:sp>
      <p:sp>
        <p:nvSpPr>
          <p:cNvPr id="713" name=""/>
          <p:cNvSpPr/>
          <p:nvPr/>
        </p:nvSpPr>
        <p:spPr>
          <a:xfrm>
            <a:off x="7085160" y="4416480"/>
            <a:ext cx="2279520" cy="366120"/>
          </a:xfrm>
          <a:prstGeom prst="rect">
            <a:avLst/>
          </a:prstGeom>
          <a:solidFill>
            <a:srgbClr val="ffffff"/>
          </a:solidFill>
          <a:ln w="9360">
            <a:solidFill>
              <a:srgbClr val="000000"/>
            </a:solidFill>
            <a:prstDash val="dash"/>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Softs desk</a:t>
            </a:r>
            <a:endParaRPr b="0" lang="en-US" sz="1200" strike="noStrike" u="none">
              <a:solidFill>
                <a:srgbClr val="000000"/>
              </a:solidFill>
              <a:effectLst/>
              <a:uFillTx/>
              <a:latin typeface="Arial"/>
            </a:endParaRPr>
          </a:p>
        </p:txBody>
      </p:sp>
      <p:sp>
        <p:nvSpPr>
          <p:cNvPr id="714" name=""/>
          <p:cNvSpPr/>
          <p:nvPr/>
        </p:nvSpPr>
        <p:spPr>
          <a:xfrm>
            <a:off x="1827360" y="4915080"/>
            <a:ext cx="4680" cy="3222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5" name=""/>
          <p:cNvSpPr/>
          <p:nvPr/>
        </p:nvSpPr>
        <p:spPr>
          <a:xfrm>
            <a:off x="1832040" y="6246720"/>
            <a:ext cx="0" cy="35568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6" name=""/>
          <p:cNvSpPr/>
          <p:nvPr/>
        </p:nvSpPr>
        <p:spPr>
          <a:xfrm>
            <a:off x="1836720" y="4276800"/>
            <a:ext cx="0" cy="3222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17" name=""/>
          <p:cNvSpPr/>
          <p:nvPr/>
        </p:nvSpPr>
        <p:spPr>
          <a:xfrm>
            <a:off x="3227400" y="3637080"/>
            <a:ext cx="473040" cy="3238560"/>
          </a:xfrm>
          <a:prstGeom prst="rightArrow">
            <a:avLst>
              <a:gd name="adj1" fmla="val 38296"/>
              <a:gd name="adj2" fmla="val 10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18" name=""/>
          <p:cNvSpPr/>
          <p:nvPr/>
        </p:nvSpPr>
        <p:spPr>
          <a:xfrm>
            <a:off x="793800" y="4602240"/>
            <a:ext cx="2035080" cy="366120"/>
          </a:xfrm>
          <a:prstGeom prst="rect">
            <a:avLst/>
          </a:prstGeom>
          <a:solidFill>
            <a:srgbClr val="d0d0d0"/>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Market size</a:t>
            </a:r>
            <a:endParaRPr b="0" lang="en-US" sz="1200" strike="noStrike" u="none">
              <a:solidFill>
                <a:srgbClr val="000000"/>
              </a:solidFill>
              <a:effectLst/>
              <a:uFillTx/>
              <a:latin typeface="Arial"/>
            </a:endParaRPr>
          </a:p>
        </p:txBody>
      </p:sp>
      <p:sp>
        <p:nvSpPr>
          <p:cNvPr id="719" name=""/>
          <p:cNvSpPr/>
          <p:nvPr/>
        </p:nvSpPr>
        <p:spPr>
          <a:xfrm>
            <a:off x="793800" y="5229360"/>
            <a:ext cx="2035080" cy="1097640"/>
          </a:xfrm>
          <a:prstGeom prst="rect">
            <a:avLst/>
          </a:prstGeom>
          <a:solidFill>
            <a:srgbClr val="d0d0d0"/>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Market characteristics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Product attributes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Market structure and risk disaggregation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Trends/discontinuities</a:t>
            </a:r>
            <a:endParaRPr b="0" lang="en-US" sz="1200" strike="noStrike" u="none">
              <a:solidFill>
                <a:srgbClr val="000000"/>
              </a:solidFill>
              <a:effectLst/>
              <a:uFillTx/>
              <a:latin typeface="Arial"/>
            </a:endParaRPr>
          </a:p>
        </p:txBody>
      </p:sp>
      <p:sp>
        <p:nvSpPr>
          <p:cNvPr id="720" name=""/>
          <p:cNvSpPr/>
          <p:nvPr/>
        </p:nvSpPr>
        <p:spPr>
          <a:xfrm>
            <a:off x="806400" y="4010040"/>
            <a:ext cx="2035080" cy="366120"/>
          </a:xfrm>
          <a:prstGeom prst="rect">
            <a:avLst/>
          </a:prstGeom>
          <a:solidFill>
            <a:srgbClr val="d0d0d0"/>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All agriculture products</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20CE5668-6DA9-4B38-A4A1-19638B4E7492}"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1" name="PlaceHolder 1"/>
          <p:cNvSpPr>
            <a:spLocks noGrp="1"/>
          </p:cNvSpPr>
          <p:nvPr>
            <p:ph type="title"/>
          </p:nvPr>
        </p:nvSpPr>
        <p:spPr>
          <a:xfrm>
            <a:off x="677880" y="202068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NEXT STEPS IN EVALUATING MEATS</a:t>
            </a:r>
            <a:endParaRPr b="1" lang="en-US" sz="1200" strike="noStrike" u="none">
              <a:solidFill>
                <a:srgbClr val="000000"/>
              </a:solidFill>
              <a:effectLst/>
              <a:uFillTx/>
              <a:latin typeface="Arial"/>
            </a:endParaRPr>
          </a:p>
        </p:txBody>
      </p:sp>
      <p:sp>
        <p:nvSpPr>
          <p:cNvPr id="722" name=""/>
          <p:cNvSpPr/>
          <p:nvPr/>
        </p:nvSpPr>
        <p:spPr>
          <a:xfrm>
            <a:off x="677880" y="275256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23" name=""/>
          <p:cNvSpPr/>
          <p:nvPr/>
        </p:nvSpPr>
        <p:spPr>
          <a:xfrm>
            <a:off x="2011320" y="2895480"/>
            <a:ext cx="5645160" cy="182520"/>
          </a:xfrm>
          <a:prstGeom prst="rect">
            <a:avLst/>
          </a:prstGeom>
          <a:noFill/>
          <a:ln w="0">
            <a:noFill/>
          </a:ln>
        </p:spPr>
        <p:style>
          <a:lnRef idx="0"/>
          <a:fillRef idx="0"/>
          <a:effectRef idx="0"/>
          <a:fontRef idx="minor"/>
        </p:style>
        <p:txBody>
          <a:bodyPr lIns="0" rIns="0" tIns="0" bIns="0" anchor="t">
            <a:spAutoFit/>
          </a:bodyPr>
          <a:p>
            <a:pPr lvl="1" marL="114480" indent="-113040">
              <a:spcBef>
                <a:spcPts val="901"/>
              </a:spcBef>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724" name=""/>
          <p:cNvSpPr/>
          <p:nvPr/>
        </p:nvSpPr>
        <p:spPr>
          <a:xfrm>
            <a:off x="4011480" y="2512440"/>
            <a:ext cx="408168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Next Step</a:t>
            </a:r>
            <a:endParaRPr b="0" lang="en-US" sz="1200" strike="noStrike" u="none">
              <a:solidFill>
                <a:srgbClr val="000000"/>
              </a:solidFill>
              <a:effectLst/>
              <a:uFillTx/>
              <a:latin typeface="Arial"/>
            </a:endParaRPr>
          </a:p>
        </p:txBody>
      </p:sp>
      <p:sp>
        <p:nvSpPr>
          <p:cNvPr id="725" name=""/>
          <p:cNvSpPr/>
          <p:nvPr/>
        </p:nvSpPr>
        <p:spPr>
          <a:xfrm>
            <a:off x="701640" y="2512440"/>
            <a:ext cx="153036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Issue</a:t>
            </a:r>
            <a:endParaRPr b="0" lang="en-US" sz="1200" strike="noStrike" u="none">
              <a:solidFill>
                <a:srgbClr val="000000"/>
              </a:solidFill>
              <a:effectLst/>
              <a:uFillTx/>
              <a:latin typeface="Arial"/>
            </a:endParaRPr>
          </a:p>
        </p:txBody>
      </p:sp>
      <p:sp>
        <p:nvSpPr>
          <p:cNvPr id="726" name=""/>
          <p:cNvSpPr/>
          <p:nvPr/>
        </p:nvSpPr>
        <p:spPr>
          <a:xfrm>
            <a:off x="4011480" y="2889360"/>
            <a:ext cx="5353200" cy="4206600"/>
          </a:xfrm>
          <a:prstGeom prst="rect">
            <a:avLst/>
          </a:prstGeom>
          <a:noFill/>
          <a:ln w="0">
            <a:noFill/>
          </a:ln>
        </p:spPr>
        <p:style>
          <a:lnRef idx="0"/>
          <a:fillRef idx="0"/>
          <a:effectRef idx="0"/>
          <a:fontRef idx="minor"/>
        </p:style>
        <p:txBody>
          <a:bodyPr lIns="0" rIns="0" tIns="0" bIns="0" anchor="t">
            <a:spAutoFit/>
          </a:bodyPr>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Conduct interviews and test potential products with selected processors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Evaluate impact of uncorrelated input and output prices on a processor’s earnings, cost of capital and market value</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Evaluate status of exchange traded contracts and reasons for success/ failure</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Determine market segmentation of buyers (e.g., foodservice co’s, grocery stores) of processed meats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Conduct interviews and test potential products with selected buyers of processed meats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Evaluate scenarios of potential processor responses and associated impact </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Conduct interviews and test potential products with selected feedlots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Determine financial impact (e.g., cost of capital, earnings volatility) of uncorrelated input and output prices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Evaluate key information concentration points (e.g., specific feedlots, processing facilities) and ability to capture information</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Identify key players in financial markets and respective goals and objectives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Continue to evaluate market dynamics to determine additional entry points</a:t>
            </a:r>
            <a:endParaRPr b="0" lang="en-US" sz="1200" strike="noStrike" u="none">
              <a:solidFill>
                <a:srgbClr val="000000"/>
              </a:solidFill>
              <a:effectLst/>
              <a:uFillTx/>
              <a:latin typeface="Arial"/>
            </a:endParaRPr>
          </a:p>
        </p:txBody>
      </p:sp>
      <p:sp>
        <p:nvSpPr>
          <p:cNvPr id="727" name=""/>
          <p:cNvSpPr/>
          <p:nvPr/>
        </p:nvSpPr>
        <p:spPr>
          <a:xfrm>
            <a:off x="662040" y="2889360"/>
            <a:ext cx="2819520" cy="42066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Meat processor demand/acceptance for risk management products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Likely participants on the short side of a potential processor output hedge (e.g., food wholesalers, grocers, etc.)</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Risks associated with processor concentration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Feedlot demand/acceptance of new risk management products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Enron’s ability to capitalize on structural elements for proprietary trading purposes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Additional market entry strategies</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EE2D5A26-462D-4D1C-86F7-82E0CD0672C4}" type="slidenum">
              <a:t>19</a:t>
            </a:fld>
          </a:p>
        </p:txBody>
      </p:sp>
    </p:spTree>
  </p:cSld>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830240" y="2020680"/>
            <a:ext cx="731376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WHERE WE ARE</a:t>
            </a:r>
            <a:endParaRPr b="1" lang="en-US" sz="1200" strike="noStrike" u="none">
              <a:solidFill>
                <a:srgbClr val="000000"/>
              </a:solidFill>
              <a:effectLst/>
              <a:uFillTx/>
              <a:latin typeface="Arial"/>
            </a:endParaRPr>
          </a:p>
        </p:txBody>
      </p:sp>
      <p:sp>
        <p:nvSpPr>
          <p:cNvPr id="49" name=""/>
          <p:cNvSpPr/>
          <p:nvPr/>
        </p:nvSpPr>
        <p:spPr>
          <a:xfrm>
            <a:off x="1830240" y="2511360"/>
            <a:ext cx="7313760" cy="3982680"/>
          </a:xfrm>
          <a:prstGeom prst="rect">
            <a:avLst/>
          </a:prstGeom>
          <a:noFill/>
          <a:ln w="0">
            <a:noFill/>
          </a:ln>
        </p:spPr>
        <p:style>
          <a:lnRef idx="0"/>
          <a:fillRef idx="0"/>
          <a:effectRef idx="0"/>
          <a:fontRef idx="minor"/>
        </p:style>
        <p:txBody>
          <a:bodyPr lIns="0" rIns="0" tIns="0" bIns="0" anchor="t">
            <a:spAutoFit/>
          </a:bodyPr>
          <a:p>
            <a:pPr lvl="1" marL="114480" indent="-113040">
              <a:spcAft>
                <a:spcPts val="1125"/>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 high-level assessment of the grains market resulted in an observation that</a:t>
            </a:r>
            <a:endParaRPr b="0" lang="en-US" sz="1200" strike="noStrike" u="none">
              <a:solidFill>
                <a:srgbClr val="000000"/>
              </a:solidFill>
              <a:effectLst/>
              <a:uFillTx/>
              <a:latin typeface="Arial"/>
            </a:endParaRPr>
          </a:p>
          <a:p>
            <a:pPr lvl="2" marL="228600" indent="-112680">
              <a:spcAft>
                <a:spcPts val="1125"/>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 conventional Enron stand-alone approach, with a focus on origination and physical-based trading, does not appear to be attractive</a:t>
            </a:r>
            <a:endParaRPr b="0" lang="en-US" sz="1200" strike="noStrike" u="none">
              <a:solidFill>
                <a:srgbClr val="000000"/>
              </a:solidFill>
              <a:effectLst/>
              <a:uFillTx/>
              <a:latin typeface="Arial"/>
            </a:endParaRPr>
          </a:p>
          <a:p>
            <a:pPr lvl="2" marL="228600" indent="-11268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Further analysis should be conducted to assess several potential opportunities:</a:t>
            </a:r>
            <a:endParaRPr b="0" lang="en-US" sz="1200" strike="noStrike" u="none">
              <a:solidFill>
                <a:srgbClr val="000000"/>
              </a:solidFill>
              <a:effectLst/>
              <a:uFillTx/>
              <a:latin typeface="Arial"/>
            </a:endParaRPr>
          </a:p>
          <a:p>
            <a:pPr lvl="3" marL="343080" indent="-11304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Pursuing origination and physical-based trading through potential JVs with one of the three large, integrated players</a:t>
            </a:r>
            <a:endParaRPr b="0" lang="en-US" sz="1200" strike="noStrike" u="none">
              <a:solidFill>
                <a:srgbClr val="000000"/>
              </a:solidFill>
              <a:effectLst/>
              <a:uFillTx/>
              <a:latin typeface="Arial"/>
            </a:endParaRPr>
          </a:p>
          <a:p>
            <a:pPr lvl="3" marL="343080" indent="-11304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Providing risk management products for producers; although farmers are somewhat insulated from risk by government programs, these programs only cover a portion of the risk</a:t>
            </a:r>
            <a:endParaRPr b="0" lang="en-US" sz="1200" strike="noStrike" u="none">
              <a:solidFill>
                <a:srgbClr val="000000"/>
              </a:solidFill>
              <a:effectLst/>
              <a:uFillTx/>
              <a:latin typeface="Arial"/>
            </a:endParaRPr>
          </a:p>
          <a:p>
            <a:pPr lvl="3" marL="343080" indent="-113040">
              <a:spcAft>
                <a:spcPts val="7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Evaluating international origination opportunities</a:t>
            </a:r>
            <a:endParaRPr b="0" lang="en-US" sz="1200" strike="noStrike" u="none">
              <a:solidFill>
                <a:srgbClr val="000000"/>
              </a:solidFill>
              <a:effectLst/>
              <a:uFillTx/>
              <a:latin typeface="Arial"/>
            </a:endParaRPr>
          </a:p>
          <a:p>
            <a:pPr lvl="3" marL="343080" indent="-113040">
              <a:spcAft>
                <a:spcPts val="2251"/>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Evaluating opportunities in proprietary trading or basis trading</a:t>
            </a:r>
            <a:endParaRPr b="0" lang="en-US" sz="1200" strike="noStrike" u="none">
              <a:solidFill>
                <a:srgbClr val="000000"/>
              </a:solidFill>
              <a:effectLst/>
              <a:uFillTx/>
              <a:latin typeface="Arial"/>
            </a:endParaRPr>
          </a:p>
          <a:p>
            <a:pPr lvl="1" marL="114480" indent="-113040">
              <a:spcAft>
                <a:spcPts val="1125"/>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The most recent phase of the project focused on non-grain market segments.  In these markets, our observations are that</a:t>
            </a:r>
            <a:endParaRPr b="0" lang="en-US" sz="1200" strike="noStrike" u="none">
              <a:solidFill>
                <a:srgbClr val="000000"/>
              </a:solidFill>
              <a:effectLst/>
              <a:uFillTx/>
              <a:latin typeface="Arial"/>
            </a:endParaRPr>
          </a:p>
          <a:p>
            <a:pPr lvl="2" marL="228600" indent="-112680">
              <a:spcAft>
                <a:spcPts val="1125"/>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Potential opportunities exist in meats to build a broad, origination-based business </a:t>
            </a:r>
            <a:endParaRPr b="0" lang="en-US" sz="1200" strike="noStrike" u="none">
              <a:solidFill>
                <a:srgbClr val="000000"/>
              </a:solidFill>
              <a:effectLst/>
              <a:uFillTx/>
              <a:latin typeface="Arial"/>
            </a:endParaRPr>
          </a:p>
          <a:p>
            <a:pPr lvl="2" marL="228600" indent="-112680">
              <a:spcAft>
                <a:spcPts val="1125"/>
              </a:spcAft>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Structural characteristics in the softs market create proprietary trading opportunities; origination opportunities appear to be limited although additional analysis is required</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3928D66-A54F-45D9-8D7B-8219FD1351BD}" type="slidenum">
              <a:t>2</a:t>
            </a:fld>
          </a:p>
        </p:txBody>
      </p:sp>
    </p:spTree>
  </p:cSld>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8" name="PlaceHolder 1"/>
          <p:cNvSpPr>
            <a:spLocks noGrp="1"/>
          </p:cNvSpPr>
          <p:nvPr>
            <p:ph type="title"/>
          </p:nvPr>
        </p:nvSpPr>
        <p:spPr>
          <a:xfrm>
            <a:off x="1830240" y="2020680"/>
            <a:ext cx="731376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NEXT STEPS IN EVALUATING SOFTS</a:t>
            </a:r>
            <a:endParaRPr b="1" lang="en-US" sz="1200" strike="noStrike" u="none">
              <a:solidFill>
                <a:srgbClr val="000000"/>
              </a:solidFill>
              <a:effectLst/>
              <a:uFillTx/>
              <a:latin typeface="Arial"/>
            </a:endParaRPr>
          </a:p>
        </p:txBody>
      </p:sp>
      <p:sp>
        <p:nvSpPr>
          <p:cNvPr id="729" name=""/>
          <p:cNvSpPr/>
          <p:nvPr/>
        </p:nvSpPr>
        <p:spPr>
          <a:xfrm>
            <a:off x="1830240" y="2852640"/>
            <a:ext cx="7313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0" name=""/>
          <p:cNvSpPr/>
          <p:nvPr/>
        </p:nvSpPr>
        <p:spPr>
          <a:xfrm>
            <a:off x="3164040" y="2995560"/>
            <a:ext cx="5645160" cy="182520"/>
          </a:xfrm>
          <a:prstGeom prst="rect">
            <a:avLst/>
          </a:prstGeom>
          <a:noFill/>
          <a:ln w="0">
            <a:noFill/>
          </a:ln>
        </p:spPr>
        <p:style>
          <a:lnRef idx="0"/>
          <a:fillRef idx="0"/>
          <a:effectRef idx="0"/>
          <a:fontRef idx="minor"/>
        </p:style>
        <p:txBody>
          <a:bodyPr lIns="0" rIns="0" tIns="0" bIns="0" anchor="t">
            <a:spAutoFit/>
          </a:bodyPr>
          <a:p>
            <a:pPr lvl="1" marL="114480" indent="-113040">
              <a:spcBef>
                <a:spcPts val="901"/>
              </a:spcBef>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731" name=""/>
          <p:cNvSpPr/>
          <p:nvPr/>
        </p:nvSpPr>
        <p:spPr>
          <a:xfrm>
            <a:off x="5164200" y="2612520"/>
            <a:ext cx="408132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Next Step</a:t>
            </a:r>
            <a:endParaRPr b="0" lang="en-US" sz="1200" strike="noStrike" u="none">
              <a:solidFill>
                <a:srgbClr val="000000"/>
              </a:solidFill>
              <a:effectLst/>
              <a:uFillTx/>
              <a:latin typeface="Arial"/>
            </a:endParaRPr>
          </a:p>
        </p:txBody>
      </p:sp>
      <p:sp>
        <p:nvSpPr>
          <p:cNvPr id="732" name=""/>
          <p:cNvSpPr/>
          <p:nvPr/>
        </p:nvSpPr>
        <p:spPr>
          <a:xfrm>
            <a:off x="1854360" y="2989440"/>
            <a:ext cx="903240" cy="274356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733" name=""/>
          <p:cNvSpPr/>
          <p:nvPr/>
        </p:nvSpPr>
        <p:spPr>
          <a:xfrm>
            <a:off x="1854360" y="2612520"/>
            <a:ext cx="153036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Issue</a:t>
            </a:r>
            <a:endParaRPr b="0" lang="en-US" sz="1200" strike="noStrike" u="none">
              <a:solidFill>
                <a:srgbClr val="000000"/>
              </a:solidFill>
              <a:effectLst/>
              <a:uFillTx/>
              <a:latin typeface="Arial"/>
            </a:endParaRPr>
          </a:p>
        </p:txBody>
      </p:sp>
      <p:sp>
        <p:nvSpPr>
          <p:cNvPr id="734" name=""/>
          <p:cNvSpPr/>
          <p:nvPr/>
        </p:nvSpPr>
        <p:spPr>
          <a:xfrm>
            <a:off x="5164200" y="2989440"/>
            <a:ext cx="3979800" cy="3657960"/>
          </a:xfrm>
          <a:prstGeom prst="rect">
            <a:avLst/>
          </a:prstGeom>
          <a:noFill/>
          <a:ln w="0">
            <a:noFill/>
          </a:ln>
        </p:spPr>
        <p:style>
          <a:lnRef idx="0"/>
          <a:fillRef idx="0"/>
          <a:effectRef idx="0"/>
          <a:fontRef idx="minor"/>
        </p:style>
        <p:txBody>
          <a:bodyPr lIns="0" rIns="0" tIns="0" bIns="0" anchor="t">
            <a:spAutoFit/>
          </a:bodyPr>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Determine origin of asymmetric information</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Assess potential benefit of information (e.g., value creation) </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Evaluate ability and cost to obtain information relative to potential benefit</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Assess ability to execute proprietary trades based on market liquidity (how large of a position can Enron take? In what time period must Enron execute? How long would it take to unwind?)</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Assess key financial market players and their ability to manipulate markets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Determine other players access to asymmetric information (relative to Enron) and current trading activity based on that information</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Explore opportunities for to build an international origination-led business </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Determine attractiveness of partnership opportunities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p:txBody>
      </p:sp>
      <p:sp>
        <p:nvSpPr>
          <p:cNvPr id="735" name=""/>
          <p:cNvSpPr/>
          <p:nvPr/>
        </p:nvSpPr>
        <p:spPr>
          <a:xfrm>
            <a:off x="1814400" y="2989440"/>
            <a:ext cx="2819520" cy="31093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Identification of where Enron will be able to obtain access to asymmetric information (for each product)</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Understanding of embedded risks associated with each product</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Potential exposure to and protection against market manipulation by large, established market participants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Ability to unwind positions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Identifying origination opportunities</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B44D74F5-A3A3-4F8E-A991-EFE346876655}" type="slidenum">
              <a:t>20</a:t>
            </a:fld>
          </a:p>
        </p:txBody>
      </p:sp>
    </p:spTree>
  </p:cSld>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36" name="PlaceHolder 1"/>
          <p:cNvSpPr>
            <a:spLocks noGrp="1"/>
          </p:cNvSpPr>
          <p:nvPr>
            <p:ph type="title"/>
          </p:nvPr>
        </p:nvSpPr>
        <p:spPr>
          <a:xfrm>
            <a:off x="677880" y="202068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NEXT STEPS IN EVALUATING GRAINS</a:t>
            </a:r>
            <a:endParaRPr b="1" lang="en-US" sz="1200" strike="noStrike" u="none">
              <a:solidFill>
                <a:srgbClr val="000000"/>
              </a:solidFill>
              <a:effectLst/>
              <a:uFillTx/>
              <a:latin typeface="Arial"/>
            </a:endParaRPr>
          </a:p>
        </p:txBody>
      </p:sp>
      <p:sp>
        <p:nvSpPr>
          <p:cNvPr id="737" name=""/>
          <p:cNvSpPr/>
          <p:nvPr/>
        </p:nvSpPr>
        <p:spPr>
          <a:xfrm>
            <a:off x="677880" y="285264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8" name=""/>
          <p:cNvSpPr/>
          <p:nvPr/>
        </p:nvSpPr>
        <p:spPr>
          <a:xfrm>
            <a:off x="2011320" y="2995560"/>
            <a:ext cx="5645160" cy="182520"/>
          </a:xfrm>
          <a:prstGeom prst="rect">
            <a:avLst/>
          </a:prstGeom>
          <a:noFill/>
          <a:ln w="0">
            <a:noFill/>
          </a:ln>
        </p:spPr>
        <p:style>
          <a:lnRef idx="0"/>
          <a:fillRef idx="0"/>
          <a:effectRef idx="0"/>
          <a:fontRef idx="minor"/>
        </p:style>
        <p:txBody>
          <a:bodyPr lIns="0" rIns="0" tIns="0" bIns="0" anchor="t">
            <a:spAutoFit/>
          </a:bodyPr>
          <a:p>
            <a:pPr lvl="1" marL="114480" indent="-113040">
              <a:spcBef>
                <a:spcPts val="901"/>
              </a:spcBef>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2400" strike="noStrike" u="none">
              <a:solidFill>
                <a:srgbClr val="000000"/>
              </a:solidFill>
              <a:effectLst/>
              <a:uFillTx/>
              <a:latin typeface="Arial"/>
            </a:endParaRPr>
          </a:p>
        </p:txBody>
      </p:sp>
      <p:sp>
        <p:nvSpPr>
          <p:cNvPr id="739" name=""/>
          <p:cNvSpPr/>
          <p:nvPr/>
        </p:nvSpPr>
        <p:spPr>
          <a:xfrm>
            <a:off x="4011480" y="2612520"/>
            <a:ext cx="408168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Next Step  </a:t>
            </a:r>
            <a:endParaRPr b="0" lang="en-US" sz="1200" strike="noStrike" u="none">
              <a:solidFill>
                <a:srgbClr val="000000"/>
              </a:solidFill>
              <a:effectLst/>
              <a:uFillTx/>
              <a:latin typeface="Arial"/>
            </a:endParaRPr>
          </a:p>
        </p:txBody>
      </p:sp>
      <p:sp>
        <p:nvSpPr>
          <p:cNvPr id="740" name=""/>
          <p:cNvSpPr/>
          <p:nvPr/>
        </p:nvSpPr>
        <p:spPr>
          <a:xfrm>
            <a:off x="701640" y="2989440"/>
            <a:ext cx="903240" cy="274356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741" name=""/>
          <p:cNvSpPr/>
          <p:nvPr/>
        </p:nvSpPr>
        <p:spPr>
          <a:xfrm>
            <a:off x="701640" y="2612520"/>
            <a:ext cx="153036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Issue</a:t>
            </a:r>
            <a:endParaRPr b="0" lang="en-US" sz="1200" strike="noStrike" u="none">
              <a:solidFill>
                <a:srgbClr val="000000"/>
              </a:solidFill>
              <a:effectLst/>
              <a:uFillTx/>
              <a:latin typeface="Arial"/>
            </a:endParaRPr>
          </a:p>
        </p:txBody>
      </p:sp>
      <p:sp>
        <p:nvSpPr>
          <p:cNvPr id="742" name=""/>
          <p:cNvSpPr/>
          <p:nvPr/>
        </p:nvSpPr>
        <p:spPr>
          <a:xfrm>
            <a:off x="4011480" y="2989440"/>
            <a:ext cx="5362560" cy="3475080"/>
          </a:xfrm>
          <a:prstGeom prst="rect">
            <a:avLst/>
          </a:prstGeom>
          <a:noFill/>
          <a:ln w="0">
            <a:noFill/>
          </a:ln>
        </p:spPr>
        <p:style>
          <a:lnRef idx="0"/>
          <a:fillRef idx="0"/>
          <a:effectRef idx="0"/>
          <a:fontRef idx="minor"/>
        </p:style>
        <p:txBody>
          <a:bodyPr lIns="0" rIns="0" tIns="0" bIns="0" anchor="t">
            <a:spAutoFit/>
          </a:bodyPr>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Estimate total size of opportunity (e.g., how much value might Enron create utilizing the asset/information base of these players and how?)</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Evaluate and prioritize alliance opportunities (e.g., Cargill, ADM, ConAgra)</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Continue discussions with integrated players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Develop partnership structure options that would avoid sharing of proprietary Enron information and business processes</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Conduct market overview of global (outside N. America) grains market</a:t>
            </a:r>
            <a:endParaRPr b="0" lang="en-US" sz="1200" strike="noStrike" u="none">
              <a:solidFill>
                <a:srgbClr val="000000"/>
              </a:solidFill>
              <a:effectLst/>
              <a:uFillTx/>
              <a:latin typeface="Arial"/>
            </a:endParaRPr>
          </a:p>
          <a:p>
            <a:pPr lvl="3" marL="3430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Product flow and regional/global value chain analysis</a:t>
            </a:r>
            <a:endParaRPr b="0" lang="en-US" sz="1200" strike="noStrike" u="none">
              <a:solidFill>
                <a:srgbClr val="000000"/>
              </a:solidFill>
              <a:effectLst/>
              <a:uFillTx/>
              <a:latin typeface="Arial"/>
            </a:endParaRPr>
          </a:p>
          <a:p>
            <a:pPr lvl="3" marL="3430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International market player evaluation</a:t>
            </a:r>
            <a:endParaRPr b="0" lang="en-US" sz="1200" strike="noStrike" u="none">
              <a:solidFill>
                <a:srgbClr val="000000"/>
              </a:solidFill>
              <a:effectLst/>
              <a:uFillTx/>
              <a:latin typeface="Arial"/>
            </a:endParaRPr>
          </a:p>
          <a:p>
            <a:pPr lvl="3" marL="3430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Government activity</a:t>
            </a:r>
            <a:endParaRPr b="0" lang="en-US" sz="1200" strike="noStrike" u="none">
              <a:solidFill>
                <a:srgbClr val="000000"/>
              </a:solidFill>
              <a:effectLst/>
              <a:uFillTx/>
              <a:latin typeface="Arial"/>
            </a:endParaRPr>
          </a:p>
          <a:p>
            <a:pPr lvl="2" marL="228600" indent="-112680" algn="ctr">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Continue explore role of the government programs and impact to producer risk management needs and behavior </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Conduct interviews/focus groups with producers to determine risk management needs and appetite</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Identify Enron’s ability to obtain access to asymmetric information</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Understanding of embedded risks associated with each product</a:t>
            </a:r>
            <a:endParaRPr b="0" lang="en-US" sz="1200" strike="noStrike" u="none">
              <a:solidFill>
                <a:srgbClr val="000000"/>
              </a:solidFill>
              <a:effectLst/>
              <a:uFillTx/>
              <a:latin typeface="Arial"/>
            </a:endParaRPr>
          </a:p>
        </p:txBody>
      </p:sp>
      <p:sp>
        <p:nvSpPr>
          <p:cNvPr id="743" name=""/>
          <p:cNvSpPr/>
          <p:nvPr/>
        </p:nvSpPr>
        <p:spPr>
          <a:xfrm>
            <a:off x="662040" y="2989440"/>
            <a:ext cx="2819520" cy="32922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Attractiveness of partnership with a large integrated grains player</a:t>
            </a: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Identification of global opportunities in grains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Ability to offer risk management opportunities to producers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Proprietary trading and basis trading</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878C2E99-DD49-4531-8C4A-177F314FFF7F}" type="slidenum">
              <a:t>21</a:t>
            </a:fld>
          </a:p>
        </p:txBody>
      </p:sp>
    </p:spTree>
  </p:cSld>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
          <p:cNvSpPr/>
          <p:nvPr/>
        </p:nvSpPr>
        <p:spPr>
          <a:xfrm>
            <a:off x="676440" y="2819520"/>
            <a:ext cx="2288880" cy="7318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Screen agricultural product markets to identify priority segments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Start exploratory trading activity</a:t>
            </a:r>
            <a:endParaRPr b="0" lang="en-US" sz="1200" strike="noStrike" u="none">
              <a:solidFill>
                <a:srgbClr val="000000"/>
              </a:solidFill>
              <a:effectLst/>
              <a:uFillTx/>
              <a:latin typeface="Arial"/>
            </a:endParaRPr>
          </a:p>
        </p:txBody>
      </p:sp>
      <p:sp>
        <p:nvSpPr>
          <p:cNvPr id="51" name=""/>
          <p:cNvSpPr/>
          <p:nvPr/>
        </p:nvSpPr>
        <p:spPr>
          <a:xfrm>
            <a:off x="676440" y="2133720"/>
            <a:ext cx="2288880" cy="452160"/>
          </a:xfrm>
          <a:custGeom>
            <a:avLst/>
            <a:gdLst>
              <a:gd name="textAreaLeft" fmla="*/ 0 w 2288880"/>
              <a:gd name="textAreaRight" fmla="*/ 2289240 w 2288880"/>
              <a:gd name="textAreaTop" fmla="*/ 0 h 452160"/>
              <a:gd name="textAreaBottom" fmla="*/ 452520 h 452160"/>
            </a:gdLst>
            <a:ahLst/>
            <a:cxnLst/>
            <a:rect l="textAreaLeft" t="textAreaTop" r="textAreaRight" b="textAreaBottom"/>
            <a:pathLst>
              <a:path w="21600" h="21600">
                <a:moveTo>
                  <a:pt x="0" y="0"/>
                </a:moveTo>
                <a:lnTo>
                  <a:pt x="18822" y="0"/>
                </a:lnTo>
                <a:lnTo>
                  <a:pt x="21600" y="10800"/>
                </a:lnTo>
                <a:lnTo>
                  <a:pt x="18822" y="21600"/>
                </a:lnTo>
                <a:lnTo>
                  <a:pt x="0" y="21600"/>
                </a:lnTo>
                <a:close/>
              </a:path>
            </a:pathLst>
          </a:custGeom>
          <a:solidFill>
            <a:srgbClr val="d0d0d0"/>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Identify priority segments</a:t>
            </a:r>
            <a:endParaRPr b="0" lang="en-US" sz="1200" strike="noStrike" u="none">
              <a:solidFill>
                <a:srgbClr val="000000"/>
              </a:solidFill>
              <a:effectLst/>
              <a:uFillTx/>
              <a:latin typeface="Arial"/>
            </a:endParaRPr>
          </a:p>
        </p:txBody>
      </p:sp>
      <p:sp>
        <p:nvSpPr>
          <p:cNvPr id="52" name="PlaceHolder 1"/>
          <p:cNvSpPr>
            <a:spLocks noGrp="1"/>
          </p:cNvSpPr>
          <p:nvPr>
            <p:ph type="title"/>
          </p:nvPr>
        </p:nvSpPr>
        <p:spPr>
          <a:xfrm>
            <a:off x="677880" y="1644480"/>
            <a:ext cx="8686800" cy="18288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LAUNCHING A BUSINESS IN AGRICULTURE</a:t>
            </a:r>
            <a:endParaRPr b="1" lang="en-US" sz="1200" strike="noStrike" u="none">
              <a:solidFill>
                <a:srgbClr val="000000"/>
              </a:solidFill>
              <a:effectLst/>
              <a:uFillTx/>
              <a:latin typeface="Arial"/>
            </a:endParaRPr>
          </a:p>
        </p:txBody>
      </p:sp>
      <p:sp>
        <p:nvSpPr>
          <p:cNvPr id="53" name=""/>
          <p:cNvSpPr/>
          <p:nvPr/>
        </p:nvSpPr>
        <p:spPr>
          <a:xfrm>
            <a:off x="677880" y="2676600"/>
            <a:ext cx="868680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54" name=""/>
          <p:cNvSpPr/>
          <p:nvPr/>
        </p:nvSpPr>
        <p:spPr>
          <a:xfrm>
            <a:off x="3879720" y="2819520"/>
            <a:ext cx="2289240" cy="54900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Develop entry strategies in priority markets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Design/test product concepts</a:t>
            </a:r>
            <a:endParaRPr b="0" lang="en-US" sz="1200" strike="noStrike" u="none">
              <a:solidFill>
                <a:srgbClr val="000000"/>
              </a:solidFill>
              <a:effectLst/>
              <a:uFillTx/>
              <a:latin typeface="Arial"/>
            </a:endParaRPr>
          </a:p>
        </p:txBody>
      </p:sp>
      <p:sp>
        <p:nvSpPr>
          <p:cNvPr id="55" name=""/>
          <p:cNvSpPr/>
          <p:nvPr/>
        </p:nvSpPr>
        <p:spPr>
          <a:xfrm>
            <a:off x="7085160" y="2819520"/>
            <a:ext cx="2288880" cy="34750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Begin to build the organization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Launch the business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Others TBD</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t>
            </a:r>
            <a:endParaRPr b="0" lang="en-US" sz="1200" strike="noStrike" u="none">
              <a:solidFill>
                <a:srgbClr val="000000"/>
              </a:solidFill>
              <a:effectLst/>
              <a:uFillTx/>
              <a:latin typeface="Arial"/>
            </a:endParaRPr>
          </a:p>
        </p:txBody>
      </p:sp>
      <p:sp>
        <p:nvSpPr>
          <p:cNvPr id="56" name=""/>
          <p:cNvSpPr/>
          <p:nvPr/>
        </p:nvSpPr>
        <p:spPr>
          <a:xfrm>
            <a:off x="6377040" y="3637080"/>
            <a:ext cx="473040" cy="3238560"/>
          </a:xfrm>
          <a:prstGeom prst="rightArrow">
            <a:avLst>
              <a:gd name="adj1" fmla="val 38296"/>
              <a:gd name="adj2" fmla="val 10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nvGrpSpPr>
          <p:cNvPr id="57" name=""/>
          <p:cNvGrpSpPr/>
          <p:nvPr/>
        </p:nvGrpSpPr>
        <p:grpSpPr>
          <a:xfrm>
            <a:off x="8359920" y="1689120"/>
            <a:ext cx="1014480" cy="137880"/>
            <a:chOff x="8359920" y="1689120"/>
            <a:chExt cx="1014480" cy="137880"/>
          </a:xfrm>
        </p:grpSpPr>
        <p:sp>
          <p:nvSpPr>
            <p:cNvPr id="58" name=""/>
            <p:cNvSpPr/>
            <p:nvPr/>
          </p:nvSpPr>
          <p:spPr>
            <a:xfrm>
              <a:off x="8359920" y="1693800"/>
              <a:ext cx="255240" cy="12852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59" name="McK Footnote"/>
            <p:cNvSpPr/>
            <p:nvPr/>
          </p:nvSpPr>
          <p:spPr>
            <a:xfrm>
              <a:off x="8668440" y="1689120"/>
              <a:ext cx="7059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Today’s focus</a:t>
              </a:r>
              <a:endParaRPr b="0" lang="en-US" sz="900" strike="noStrike" u="none">
                <a:solidFill>
                  <a:srgbClr val="000000"/>
                </a:solidFill>
                <a:effectLst/>
                <a:uFillTx/>
                <a:latin typeface="Arial"/>
              </a:endParaRPr>
            </a:p>
          </p:txBody>
        </p:sp>
      </p:grpSp>
      <p:sp>
        <p:nvSpPr>
          <p:cNvPr id="60" name=""/>
          <p:cNvSpPr/>
          <p:nvPr/>
        </p:nvSpPr>
        <p:spPr>
          <a:xfrm>
            <a:off x="3879720" y="2133720"/>
            <a:ext cx="2497320" cy="452160"/>
          </a:xfrm>
          <a:custGeom>
            <a:avLst/>
            <a:gdLst>
              <a:gd name="textAreaLeft" fmla="*/ 0 w 2497320"/>
              <a:gd name="textAreaRight" fmla="*/ 2497680 w 2497320"/>
              <a:gd name="textAreaTop" fmla="*/ 0 h 452160"/>
              <a:gd name="textAreaBottom" fmla="*/ 452520 h 452160"/>
            </a:gdLst>
            <a:ahLst/>
            <a:cxnLst/>
            <a:rect l="textAreaLeft" t="textAreaTop" r="textAreaRight" b="textAreaBottom"/>
            <a:pathLst>
              <a:path w="21600" h="21600">
                <a:moveTo>
                  <a:pt x="0" y="0"/>
                </a:moveTo>
                <a:lnTo>
                  <a:pt x="18822" y="0"/>
                </a:lnTo>
                <a:lnTo>
                  <a:pt x="21600" y="10800"/>
                </a:lnTo>
                <a:lnTo>
                  <a:pt x="18822" y="21600"/>
                </a:lnTo>
                <a:lnTo>
                  <a:pt x="0" y="21600"/>
                </a:lnTo>
                <a:close/>
              </a:path>
            </a:pathLst>
          </a:custGeom>
          <a:solidFill>
            <a:srgbClr val="ffffff"/>
          </a:solidFill>
          <a:ln w="9360">
            <a:solidFill>
              <a:srgbClr val="000000"/>
            </a:solidFill>
            <a:miter/>
          </a:ln>
        </p:spPr>
        <p:style>
          <a:lnRef idx="0"/>
          <a:fillRef idx="0"/>
          <a:effectRef idx="0"/>
          <a:fontRef idx="minor"/>
        </p:style>
        <p:txBody>
          <a:bodyPr lIns="90000" rIns="90000" tIns="91440" bIns="91440" anchor="ctr">
            <a:normAutofit fontScale="70000" lnSpcReduction="19999"/>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Test entry strategies and product concepts</a:t>
            </a:r>
            <a:endParaRPr b="0" lang="en-US" sz="1200" strike="noStrike" u="none">
              <a:solidFill>
                <a:srgbClr val="000000"/>
              </a:solidFill>
              <a:effectLst/>
              <a:uFillTx/>
              <a:latin typeface="Arial"/>
            </a:endParaRPr>
          </a:p>
        </p:txBody>
      </p:sp>
      <p:sp>
        <p:nvSpPr>
          <p:cNvPr id="61" name=""/>
          <p:cNvSpPr/>
          <p:nvPr/>
        </p:nvSpPr>
        <p:spPr>
          <a:xfrm>
            <a:off x="7085160" y="2133720"/>
            <a:ext cx="2279520" cy="452160"/>
          </a:xfrm>
          <a:custGeom>
            <a:avLst/>
            <a:gdLst>
              <a:gd name="textAreaLeft" fmla="*/ 0 w 2279520"/>
              <a:gd name="textAreaRight" fmla="*/ 2279880 w 2279520"/>
              <a:gd name="textAreaTop" fmla="*/ 0 h 452160"/>
              <a:gd name="textAreaBottom" fmla="*/ 452520 h 452160"/>
            </a:gdLst>
            <a:ahLst/>
            <a:cxnLst/>
            <a:rect l="textAreaLeft" t="textAreaTop" r="textAreaRight" b="textAreaBottom"/>
            <a:pathLst>
              <a:path w="21600" h="21600">
                <a:moveTo>
                  <a:pt x="0" y="0"/>
                </a:moveTo>
                <a:lnTo>
                  <a:pt x="18822" y="0"/>
                </a:lnTo>
                <a:lnTo>
                  <a:pt x="21600" y="10800"/>
                </a:lnTo>
                <a:lnTo>
                  <a:pt x="18822" y="21600"/>
                </a:lnTo>
                <a:lnTo>
                  <a:pt x="0" y="21600"/>
                </a:lnTo>
                <a:close/>
              </a:path>
            </a:pathLst>
          </a:custGeom>
          <a:solidFill>
            <a:srgbClr val="ffffff"/>
          </a:solidFill>
          <a:ln w="9360">
            <a:solidFill>
              <a:srgbClr val="000000"/>
            </a:solidFill>
            <a:miter/>
          </a:ln>
        </p:spPr>
        <p:style>
          <a:lnRef idx="0"/>
          <a:fillRef idx="0"/>
          <a:effectRef idx="0"/>
          <a:fontRef idx="minor"/>
        </p:style>
        <p:txBody>
          <a:bodyPr lIns="90000" rIns="90000" tIns="91440" bIns="91440" anchor="ctr">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Build the business</a:t>
            </a:r>
            <a:endParaRPr b="0" lang="en-US" sz="1200" strike="noStrike" u="none">
              <a:solidFill>
                <a:srgbClr val="000000"/>
              </a:solidFill>
              <a:effectLst/>
              <a:uFillTx/>
              <a:latin typeface="Arial"/>
            </a:endParaRPr>
          </a:p>
        </p:txBody>
      </p:sp>
      <p:sp>
        <p:nvSpPr>
          <p:cNvPr id="62" name=""/>
          <p:cNvSpPr/>
          <p:nvPr/>
        </p:nvSpPr>
        <p:spPr>
          <a:xfrm>
            <a:off x="674640" y="3637080"/>
            <a:ext cx="2290680" cy="345096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63" name=""/>
          <p:cNvSpPr/>
          <p:nvPr/>
        </p:nvSpPr>
        <p:spPr>
          <a:xfrm>
            <a:off x="750960" y="3695760"/>
            <a:ext cx="2141640" cy="18324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 screening</a:t>
            </a:r>
            <a:endParaRPr b="0" lang="en-US" sz="1200" strike="noStrike" u="none">
              <a:solidFill>
                <a:srgbClr val="000000"/>
              </a:solidFill>
              <a:effectLst/>
              <a:uFillTx/>
              <a:latin typeface="Arial"/>
            </a:endParaRPr>
          </a:p>
        </p:txBody>
      </p:sp>
      <p:sp>
        <p:nvSpPr>
          <p:cNvPr id="64" name=""/>
          <p:cNvSpPr/>
          <p:nvPr/>
        </p:nvSpPr>
        <p:spPr>
          <a:xfrm>
            <a:off x="793800" y="6595920"/>
            <a:ext cx="2171520" cy="36612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Priority segments and initial hypotheses on entry strategies</a:t>
            </a:r>
            <a:endParaRPr b="0" lang="en-US" sz="1200" strike="noStrike" u="none">
              <a:solidFill>
                <a:srgbClr val="000000"/>
              </a:solidFill>
              <a:effectLst/>
              <a:uFillTx/>
              <a:latin typeface="Arial"/>
            </a:endParaRPr>
          </a:p>
        </p:txBody>
      </p:sp>
      <p:sp>
        <p:nvSpPr>
          <p:cNvPr id="65" name=""/>
          <p:cNvSpPr/>
          <p:nvPr/>
        </p:nvSpPr>
        <p:spPr>
          <a:xfrm>
            <a:off x="3879720" y="3637080"/>
            <a:ext cx="2301840" cy="109764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Grains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Partnership opportunities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Producer risk management products and services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Proprietary trading</a:t>
            </a:r>
            <a:endParaRPr b="0" lang="en-US" sz="1200" strike="noStrike" u="none">
              <a:solidFill>
                <a:srgbClr val="000000"/>
              </a:solidFill>
              <a:effectLst/>
              <a:uFillTx/>
              <a:latin typeface="Arial"/>
            </a:endParaRPr>
          </a:p>
        </p:txBody>
      </p:sp>
      <p:sp>
        <p:nvSpPr>
          <p:cNvPr id="66" name=""/>
          <p:cNvSpPr/>
          <p:nvPr/>
        </p:nvSpPr>
        <p:spPr>
          <a:xfrm>
            <a:off x="3867120" y="4811760"/>
            <a:ext cx="2301840" cy="91476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Meats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Origination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Proprietary trading</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E-commerce</a:t>
            </a:r>
            <a:endParaRPr b="0" lang="en-US" sz="1200" strike="noStrike" u="none">
              <a:solidFill>
                <a:srgbClr val="000000"/>
              </a:solidFill>
              <a:effectLst/>
              <a:uFillTx/>
              <a:latin typeface="Arial"/>
            </a:endParaRPr>
          </a:p>
        </p:txBody>
      </p:sp>
      <p:sp>
        <p:nvSpPr>
          <p:cNvPr id="67" name=""/>
          <p:cNvSpPr/>
          <p:nvPr/>
        </p:nvSpPr>
        <p:spPr>
          <a:xfrm>
            <a:off x="3867120" y="5816520"/>
            <a:ext cx="2301840" cy="3661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Softs proprietary trading</a:t>
            </a:r>
            <a:endParaRPr b="0" lang="en-US" sz="1200" strike="noStrike" u="none">
              <a:solidFill>
                <a:srgbClr val="000000"/>
              </a:solidFill>
              <a:effectLst/>
              <a:uFillTx/>
              <a:latin typeface="Arial"/>
            </a:endParaRPr>
          </a:p>
        </p:txBody>
      </p:sp>
      <p:sp>
        <p:nvSpPr>
          <p:cNvPr id="68" name=""/>
          <p:cNvSpPr/>
          <p:nvPr/>
        </p:nvSpPr>
        <p:spPr>
          <a:xfrm>
            <a:off x="3867120" y="6359400"/>
            <a:ext cx="2301840" cy="366120"/>
          </a:xfrm>
          <a:prstGeom prst="rect">
            <a:avLst/>
          </a:prstGeom>
          <a:solidFill>
            <a:srgbClr val="ffffff"/>
          </a:solidFill>
          <a:ln w="9360">
            <a:solidFill>
              <a:srgbClr val="000000"/>
            </a:solidFill>
            <a:prstDash val="dash"/>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Others TBD</a:t>
            </a:r>
            <a:endParaRPr b="0" lang="en-US" sz="1200" strike="noStrike" u="none">
              <a:solidFill>
                <a:srgbClr val="000000"/>
              </a:solidFill>
              <a:effectLst/>
              <a:uFillTx/>
              <a:latin typeface="Arial"/>
            </a:endParaRPr>
          </a:p>
        </p:txBody>
      </p:sp>
      <p:sp>
        <p:nvSpPr>
          <p:cNvPr id="69" name=""/>
          <p:cNvSpPr/>
          <p:nvPr/>
        </p:nvSpPr>
        <p:spPr>
          <a:xfrm>
            <a:off x="7085160" y="4906800"/>
            <a:ext cx="2279520" cy="366120"/>
          </a:xfrm>
          <a:prstGeom prst="rect">
            <a:avLst/>
          </a:prstGeom>
          <a:solidFill>
            <a:srgbClr val="ffffff"/>
          </a:solidFill>
          <a:ln w="9360">
            <a:solidFill>
              <a:srgbClr val="000000"/>
            </a:solidFill>
            <a:prstDash val="dash"/>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Meats group</a:t>
            </a:r>
            <a:endParaRPr b="0" lang="en-US" sz="1200" strike="noStrike" u="none">
              <a:solidFill>
                <a:srgbClr val="000000"/>
              </a:solidFill>
              <a:effectLst/>
              <a:uFillTx/>
              <a:latin typeface="Arial"/>
            </a:endParaRPr>
          </a:p>
        </p:txBody>
      </p:sp>
      <p:sp>
        <p:nvSpPr>
          <p:cNvPr id="70" name=""/>
          <p:cNvSpPr/>
          <p:nvPr/>
        </p:nvSpPr>
        <p:spPr>
          <a:xfrm>
            <a:off x="7085160" y="4416480"/>
            <a:ext cx="2279520" cy="366120"/>
          </a:xfrm>
          <a:prstGeom prst="rect">
            <a:avLst/>
          </a:prstGeom>
          <a:solidFill>
            <a:srgbClr val="ffffff"/>
          </a:solidFill>
          <a:ln w="9360">
            <a:solidFill>
              <a:srgbClr val="000000"/>
            </a:solidFill>
            <a:prstDash val="dash"/>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Softs desk</a:t>
            </a:r>
            <a:endParaRPr b="0" lang="en-US" sz="1200" strike="noStrike" u="none">
              <a:solidFill>
                <a:srgbClr val="000000"/>
              </a:solidFill>
              <a:effectLst/>
              <a:uFillTx/>
              <a:latin typeface="Arial"/>
            </a:endParaRPr>
          </a:p>
        </p:txBody>
      </p:sp>
      <p:sp>
        <p:nvSpPr>
          <p:cNvPr id="71" name=""/>
          <p:cNvSpPr/>
          <p:nvPr/>
        </p:nvSpPr>
        <p:spPr>
          <a:xfrm>
            <a:off x="1827360" y="4915080"/>
            <a:ext cx="4680" cy="3222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2" name=""/>
          <p:cNvSpPr/>
          <p:nvPr/>
        </p:nvSpPr>
        <p:spPr>
          <a:xfrm>
            <a:off x="1832040" y="6246720"/>
            <a:ext cx="0" cy="35568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3" name=""/>
          <p:cNvSpPr/>
          <p:nvPr/>
        </p:nvSpPr>
        <p:spPr>
          <a:xfrm>
            <a:off x="1836720" y="4276800"/>
            <a:ext cx="0" cy="32220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74" name=""/>
          <p:cNvSpPr/>
          <p:nvPr/>
        </p:nvSpPr>
        <p:spPr>
          <a:xfrm>
            <a:off x="3227400" y="3637080"/>
            <a:ext cx="473040" cy="3238560"/>
          </a:xfrm>
          <a:prstGeom prst="rightArrow">
            <a:avLst>
              <a:gd name="adj1" fmla="val 38296"/>
              <a:gd name="adj2" fmla="val 100000"/>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75" name=""/>
          <p:cNvSpPr/>
          <p:nvPr/>
        </p:nvSpPr>
        <p:spPr>
          <a:xfrm>
            <a:off x="793800" y="4602240"/>
            <a:ext cx="2035080" cy="366120"/>
          </a:xfrm>
          <a:prstGeom prst="rect">
            <a:avLst/>
          </a:prstGeom>
          <a:solidFill>
            <a:srgbClr val="d0d0d0"/>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Market size</a:t>
            </a:r>
            <a:endParaRPr b="0" lang="en-US" sz="1200" strike="noStrike" u="none">
              <a:solidFill>
                <a:srgbClr val="000000"/>
              </a:solidFill>
              <a:effectLst/>
              <a:uFillTx/>
              <a:latin typeface="Arial"/>
            </a:endParaRPr>
          </a:p>
        </p:txBody>
      </p:sp>
      <p:sp>
        <p:nvSpPr>
          <p:cNvPr id="76" name=""/>
          <p:cNvSpPr/>
          <p:nvPr/>
        </p:nvSpPr>
        <p:spPr>
          <a:xfrm>
            <a:off x="793800" y="5229360"/>
            <a:ext cx="2035080" cy="1097640"/>
          </a:xfrm>
          <a:prstGeom prst="rect">
            <a:avLst/>
          </a:prstGeom>
          <a:solidFill>
            <a:srgbClr val="d0d0d0"/>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Market characteristics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Product attributes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Market structure and risk disaggregation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Trends/discontinuities</a:t>
            </a:r>
            <a:endParaRPr b="0" lang="en-US" sz="1200" strike="noStrike" u="none">
              <a:solidFill>
                <a:srgbClr val="000000"/>
              </a:solidFill>
              <a:effectLst/>
              <a:uFillTx/>
              <a:latin typeface="Arial"/>
            </a:endParaRPr>
          </a:p>
        </p:txBody>
      </p:sp>
      <p:sp>
        <p:nvSpPr>
          <p:cNvPr id="77" name=""/>
          <p:cNvSpPr/>
          <p:nvPr/>
        </p:nvSpPr>
        <p:spPr>
          <a:xfrm>
            <a:off x="806400" y="4010040"/>
            <a:ext cx="2035080" cy="366120"/>
          </a:xfrm>
          <a:prstGeom prst="rect">
            <a:avLst/>
          </a:prstGeom>
          <a:solidFill>
            <a:srgbClr val="d0d0d0"/>
          </a:solidFill>
          <a:ln w="9360">
            <a:solidFill>
              <a:srgbClr val="000000"/>
            </a:solidFill>
            <a:miter/>
          </a:ln>
        </p:spPr>
        <p:style>
          <a:lnRef idx="0"/>
          <a:fillRef idx="0"/>
          <a:effectRef idx="0"/>
          <a:fontRef idx="minor"/>
        </p:style>
        <p:txBody>
          <a:bodyPr lIns="90000" rIns="90000" tIns="91440" bIns="9144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    All agriculture products</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EE8205AE-2382-4CDD-8513-3F2308FE213F}"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
          <p:cNvSpPr/>
          <p:nvPr/>
        </p:nvSpPr>
        <p:spPr>
          <a:xfrm>
            <a:off x="2859120" y="2617920"/>
            <a:ext cx="191592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 size* (Screen 1)</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&gt;$1 billion** U.S. or</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&gt;$4 billion* globally</a:t>
            </a:r>
            <a:endParaRPr b="0" lang="en-US" sz="1200" strike="noStrike" u="none">
              <a:solidFill>
                <a:srgbClr val="000000"/>
              </a:solidFill>
              <a:effectLst/>
              <a:uFillTx/>
              <a:latin typeface="Arial"/>
            </a:endParaRPr>
          </a:p>
        </p:txBody>
      </p:sp>
      <p:sp>
        <p:nvSpPr>
          <p:cNvPr id="79" name="McK Footnote"/>
          <p:cNvSpPr/>
          <p:nvPr/>
        </p:nvSpPr>
        <p:spPr>
          <a:xfrm>
            <a:off x="1538280" y="6836400"/>
            <a:ext cx="760572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Represents value on a raw production or consumption basis</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Both raw production or consumption considered</a:t>
            </a:r>
            <a:endParaRPr b="0" lang="en-US" sz="900" strike="noStrike" u="none">
              <a:solidFill>
                <a:srgbClr val="000000"/>
              </a:solidFill>
              <a:effectLst/>
              <a:uFillTx/>
              <a:latin typeface="Arial"/>
            </a:endParaRPr>
          </a:p>
        </p:txBody>
      </p:sp>
      <p:sp>
        <p:nvSpPr>
          <p:cNvPr id="80" name="PlaceHolder 1"/>
          <p:cNvSpPr>
            <a:spLocks noGrp="1"/>
          </p:cNvSpPr>
          <p:nvPr>
            <p:ph type="title"/>
          </p:nvPr>
        </p:nvSpPr>
        <p:spPr>
          <a:xfrm>
            <a:off x="1830240" y="202068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SCREENING PROCESS FOR PRODUCT MARKETS IN AGRICULTURE</a:t>
            </a:r>
            <a:endParaRPr b="1" lang="en-US" sz="1200" strike="noStrike" u="none">
              <a:solidFill>
                <a:srgbClr val="000000"/>
              </a:solidFill>
              <a:effectLst/>
              <a:uFillTx/>
              <a:latin typeface="Arial"/>
            </a:endParaRPr>
          </a:p>
        </p:txBody>
      </p:sp>
      <p:sp>
        <p:nvSpPr>
          <p:cNvPr id="81" name=""/>
          <p:cNvSpPr/>
          <p:nvPr/>
        </p:nvSpPr>
        <p:spPr>
          <a:xfrm>
            <a:off x="1830240" y="4446720"/>
            <a:ext cx="862200" cy="54900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All agricultural products</a:t>
            </a:r>
            <a:endParaRPr b="0" lang="en-US" sz="1200" strike="noStrike" u="none">
              <a:solidFill>
                <a:srgbClr val="000000"/>
              </a:solidFill>
              <a:effectLst/>
              <a:uFillTx/>
              <a:latin typeface="Arial"/>
            </a:endParaRPr>
          </a:p>
        </p:txBody>
      </p:sp>
      <p:sp>
        <p:nvSpPr>
          <p:cNvPr id="82" name=""/>
          <p:cNvSpPr/>
          <p:nvPr/>
        </p:nvSpPr>
        <p:spPr>
          <a:xfrm>
            <a:off x="4268880" y="3760920"/>
            <a:ext cx="2043000" cy="274356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~27 products</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Grains</a:t>
            </a:r>
            <a:r>
              <a:rPr b="0" lang="en-US" sz="1200" strike="noStrike" u="none">
                <a:solidFill>
                  <a:srgbClr val="000000"/>
                </a:solidFill>
                <a:effectLst/>
                <a:uFillTx/>
                <a:latin typeface="Arial"/>
              </a:rPr>
              <a:t> - wheat, corn, soybeans, rice</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Softs</a:t>
            </a:r>
            <a:r>
              <a:rPr b="0" lang="en-US" sz="1200" strike="noStrike" u="none">
                <a:solidFill>
                  <a:srgbClr val="000000"/>
                </a:solidFill>
                <a:effectLst/>
                <a:uFillTx/>
                <a:latin typeface="Arial"/>
              </a:rPr>
              <a:t> – orange juice, sugar, cocoa, tea, coffee</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Meats</a:t>
            </a:r>
            <a:r>
              <a:rPr b="0" lang="en-US" sz="1200" strike="noStrike" u="none">
                <a:solidFill>
                  <a:srgbClr val="000000"/>
                </a:solidFill>
                <a:effectLst/>
                <a:uFillTx/>
                <a:latin typeface="Arial"/>
              </a:rPr>
              <a:t> – pork, beef, poultry</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Dairy</a:t>
            </a:r>
            <a:r>
              <a:rPr b="0" lang="en-US" sz="1200" strike="noStrike" u="none">
                <a:solidFill>
                  <a:srgbClr val="000000"/>
                </a:solidFill>
                <a:effectLst/>
                <a:uFillTx/>
                <a:latin typeface="Arial"/>
              </a:rPr>
              <a:t> –cheese, butter, nonfat dry milk (NFDM), fluid milk</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Fiber</a:t>
            </a:r>
            <a:r>
              <a:rPr b="0" lang="en-US" sz="1200" strike="noStrike" u="none">
                <a:solidFill>
                  <a:srgbClr val="000000"/>
                </a:solidFill>
                <a:effectLst/>
                <a:uFillTx/>
                <a:latin typeface="Arial"/>
              </a:rPr>
              <a:t> – cotton</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Fruits</a:t>
            </a:r>
            <a:r>
              <a:rPr b="0" lang="en-US" sz="1200" strike="noStrike" u="none">
                <a:solidFill>
                  <a:srgbClr val="000000"/>
                </a:solidFill>
                <a:effectLst/>
                <a:uFillTx/>
                <a:latin typeface="Arial"/>
              </a:rPr>
              <a:t>/</a:t>
            </a:r>
            <a:r>
              <a:rPr b="1" lang="en-US" sz="1200" strike="noStrike" u="none">
                <a:solidFill>
                  <a:srgbClr val="000000"/>
                </a:solidFill>
                <a:effectLst/>
                <a:uFillTx/>
                <a:latin typeface="Arial"/>
              </a:rPr>
              <a:t>vegetables</a:t>
            </a:r>
            <a:r>
              <a:rPr b="0" lang="en-US" sz="1200" strike="noStrike" u="none">
                <a:solidFill>
                  <a:srgbClr val="000000"/>
                </a:solidFill>
                <a:effectLst/>
                <a:uFillTx/>
                <a:latin typeface="Arial"/>
              </a:rPr>
              <a:t> –  tomatoes, potatoes, peanuts, apples, grapes, almonds, lettuce</a:t>
            </a:r>
            <a:endParaRPr b="0" lang="en-US" sz="12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Other</a:t>
            </a:r>
            <a:r>
              <a:rPr b="0" lang="en-US" sz="1200" strike="noStrike" u="none">
                <a:solidFill>
                  <a:srgbClr val="000000"/>
                </a:solidFill>
                <a:effectLst/>
                <a:uFillTx/>
                <a:latin typeface="Arial"/>
              </a:rPr>
              <a:t> - hay, eggs, tobacco</a:t>
            </a:r>
            <a:endParaRPr b="0" lang="en-US" sz="1200" strike="noStrike" u="none">
              <a:solidFill>
                <a:srgbClr val="000000"/>
              </a:solidFill>
              <a:effectLst/>
              <a:uFillTx/>
              <a:latin typeface="Arial"/>
            </a:endParaRPr>
          </a:p>
        </p:txBody>
      </p:sp>
      <p:sp>
        <p:nvSpPr>
          <p:cNvPr id="83" name=""/>
          <p:cNvSpPr/>
          <p:nvPr/>
        </p:nvSpPr>
        <p:spPr>
          <a:xfrm>
            <a:off x="2922480" y="3314880"/>
            <a:ext cx="814320" cy="2801880"/>
          </a:xfrm>
          <a:custGeom>
            <a:avLst/>
            <a:gdLst/>
            <a:ahLst/>
            <a:rect l="l" t="t" r="r" b="b"/>
            <a:pathLst>
              <a:path w="513" h="1765">
                <a:moveTo>
                  <a:pt x="0" y="0"/>
                </a:moveTo>
                <a:lnTo>
                  <a:pt x="512" y="200"/>
                </a:lnTo>
                <a:lnTo>
                  <a:pt x="512" y="1764"/>
                </a:lnTo>
                <a:lnTo>
                  <a:pt x="0" y="1562"/>
                </a:lnTo>
                <a:lnTo>
                  <a:pt x="0" y="0"/>
                </a:lnTo>
              </a:path>
            </a:pathLst>
          </a:custGeom>
          <a:blipFill rotWithShape="0">
            <a:blip r:embed="rId1"/>
            <a:srcRect/>
            <a:tile tx="0" ty="0" sx="100000" sy="100000" algn="ctr"/>
          </a:blipFill>
          <a:ln cap="rnd" w="57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84" name=""/>
          <p:cNvGrpSpPr/>
          <p:nvPr/>
        </p:nvGrpSpPr>
        <p:grpSpPr>
          <a:xfrm>
            <a:off x="3371760" y="3794040"/>
            <a:ext cx="708120" cy="1757520"/>
            <a:chOff x="3371760" y="3794040"/>
            <a:chExt cx="708120" cy="1757520"/>
          </a:xfrm>
        </p:grpSpPr>
        <p:sp>
          <p:nvSpPr>
            <p:cNvPr id="85" name=""/>
            <p:cNvSpPr/>
            <p:nvPr/>
          </p:nvSpPr>
          <p:spPr>
            <a:xfrm>
              <a:off x="3371760" y="3794040"/>
              <a:ext cx="70812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86" name=""/>
            <p:cNvSpPr/>
            <p:nvPr/>
          </p:nvSpPr>
          <p:spPr>
            <a:xfrm>
              <a:off x="3371760" y="5551560"/>
              <a:ext cx="70812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87" name=""/>
          <p:cNvSpPr/>
          <p:nvPr/>
        </p:nvSpPr>
        <p:spPr>
          <a:xfrm>
            <a:off x="7966080" y="4537080"/>
            <a:ext cx="117792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Priority products</a:t>
            </a:r>
            <a:endParaRPr b="0" lang="en-US" sz="1200" strike="noStrike" u="none">
              <a:solidFill>
                <a:srgbClr val="000000"/>
              </a:solidFill>
              <a:effectLst/>
              <a:uFillTx/>
              <a:latin typeface="Arial"/>
            </a:endParaRPr>
          </a:p>
        </p:txBody>
      </p:sp>
      <p:sp>
        <p:nvSpPr>
          <p:cNvPr id="88" name=""/>
          <p:cNvSpPr/>
          <p:nvPr/>
        </p:nvSpPr>
        <p:spPr>
          <a:xfrm>
            <a:off x="6632640" y="3314880"/>
            <a:ext cx="814320" cy="2801880"/>
          </a:xfrm>
          <a:custGeom>
            <a:avLst/>
            <a:gdLst/>
            <a:ahLst/>
            <a:rect l="l" t="t" r="r" b="b"/>
            <a:pathLst>
              <a:path w="513" h="1765">
                <a:moveTo>
                  <a:pt x="0" y="0"/>
                </a:moveTo>
                <a:lnTo>
                  <a:pt x="512" y="200"/>
                </a:lnTo>
                <a:lnTo>
                  <a:pt x="512" y="1764"/>
                </a:lnTo>
                <a:lnTo>
                  <a:pt x="0" y="1562"/>
                </a:lnTo>
                <a:lnTo>
                  <a:pt x="0" y="0"/>
                </a:lnTo>
              </a:path>
            </a:pathLst>
          </a:custGeom>
          <a:blipFill rotWithShape="0">
            <a:blip r:embed="rId2"/>
            <a:srcRect/>
            <a:tile tx="0" ty="0" sx="100000" sy="100000" algn="ctr"/>
          </a:blipFill>
          <a:ln cap="rnd" w="57240">
            <a:solidFill>
              <a:srgbClr val="000000"/>
            </a:solidFill>
            <a:roun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grpSp>
        <p:nvGrpSpPr>
          <p:cNvPr id="89" name=""/>
          <p:cNvGrpSpPr/>
          <p:nvPr/>
        </p:nvGrpSpPr>
        <p:grpSpPr>
          <a:xfrm>
            <a:off x="7081920" y="3794040"/>
            <a:ext cx="708120" cy="1757520"/>
            <a:chOff x="7081920" y="3794040"/>
            <a:chExt cx="708120" cy="1757520"/>
          </a:xfrm>
        </p:grpSpPr>
        <p:sp>
          <p:nvSpPr>
            <p:cNvPr id="90" name=""/>
            <p:cNvSpPr/>
            <p:nvPr/>
          </p:nvSpPr>
          <p:spPr>
            <a:xfrm>
              <a:off x="7081920" y="3794040"/>
              <a:ext cx="70812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91" name=""/>
            <p:cNvSpPr/>
            <p:nvPr/>
          </p:nvSpPr>
          <p:spPr>
            <a:xfrm>
              <a:off x="7081920" y="5551560"/>
              <a:ext cx="708120" cy="0"/>
            </a:xfrm>
            <a:prstGeom prst="line">
              <a:avLst/>
            </a:prstGeom>
            <a:ln w="28440">
              <a:solidFill>
                <a:srgbClr val="00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92" name=""/>
          <p:cNvSpPr/>
          <p:nvPr/>
        </p:nvSpPr>
        <p:spPr>
          <a:xfrm>
            <a:off x="6632640" y="2800440"/>
            <a:ext cx="1827000" cy="36612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 attractiveness evaluation (Screen 2)</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3D60C168-7030-4C3D-8D3C-687880A7962B}"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
          <p:cNvSpPr/>
          <p:nvPr/>
        </p:nvSpPr>
        <p:spPr>
          <a:xfrm>
            <a:off x="1315800" y="1581120"/>
            <a:ext cx="840600" cy="4867560"/>
          </a:xfrm>
          <a:prstGeom prst="rect">
            <a:avLst/>
          </a:prstGeom>
          <a:noFill/>
          <a:ln w="0">
            <a:noFill/>
          </a:ln>
        </p:spPr>
        <p:style>
          <a:lnRef idx="0"/>
          <a:fillRef idx="0"/>
          <a:effectRef idx="0"/>
          <a:fontRef idx="minor"/>
        </p:style>
        <p:txBody>
          <a:bodyPr wrap="none" lIns="0" rIns="0" tIns="0" bIns="0" anchor="t">
            <a:spAutoFit/>
          </a:bodyPr>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Meats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Pork</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Beef </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Poultry</a:t>
            </a: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Softs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Sugar</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Coffee</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FCOJ</a:t>
            </a:r>
            <a:r>
              <a:rPr b="0" lang="en-US" sz="800" strike="noStrike" u="none" baseline="30000">
                <a:solidFill>
                  <a:srgbClr val="000000"/>
                </a:solidFill>
                <a:effectLst/>
                <a:uFillTx/>
                <a:latin typeface="Arial"/>
              </a:rPr>
              <a:t>2</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Tea</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Cocoa</a:t>
            </a: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Grains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Wheat</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Corn</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Rice </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Soybean</a:t>
            </a: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Fiber</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Cotton</a:t>
            </a: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Fruits/vegetables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Peanuts </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Apples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Potatoes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Tomatoes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Grapes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Almonds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Lettuce, head</a:t>
            </a: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Dairy</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Fluid milk</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Cheese</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Butter</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NFDM</a:t>
            </a:r>
            <a:r>
              <a:rPr b="0" lang="en-US" sz="800" strike="noStrike" u="none" baseline="30000">
                <a:solidFill>
                  <a:srgbClr val="000000"/>
                </a:solidFill>
                <a:effectLst/>
                <a:uFillTx/>
                <a:latin typeface="Arial"/>
              </a:rPr>
              <a:t>4</a:t>
            </a: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79848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Other</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Eggs</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Hay</a:t>
            </a:r>
            <a:endParaRPr b="0" lang="en-US" sz="800" strike="noStrike" u="none">
              <a:solidFill>
                <a:srgbClr val="000000"/>
              </a:solidFill>
              <a:effectLst/>
              <a:uFillTx/>
              <a:latin typeface="Arial"/>
            </a:endParaRPr>
          </a:p>
          <a:p>
            <a:pPr lvl="1" marL="114480" indent="-113040">
              <a:buClr>
                <a:srgbClr val="000000"/>
              </a:buClr>
              <a:buFont typeface="Arial"/>
              <a:buChar char="•"/>
              <a:tabLst>
                <a:tab algn="dec" pos="7984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Tobacco</a:t>
            </a:r>
            <a:endParaRPr b="0" lang="en-US" sz="800" strike="noStrike" u="none">
              <a:solidFill>
                <a:srgbClr val="000000"/>
              </a:solidFill>
              <a:effectLst/>
              <a:uFillTx/>
              <a:latin typeface="Arial"/>
            </a:endParaRPr>
          </a:p>
        </p:txBody>
      </p:sp>
      <p:sp>
        <p:nvSpPr>
          <p:cNvPr id="94" name="PlaceHolder 1"/>
          <p:cNvSpPr>
            <a:spLocks noGrp="1"/>
          </p:cNvSpPr>
          <p:nvPr>
            <p:ph type="title"/>
          </p:nvPr>
        </p:nvSpPr>
        <p:spPr>
          <a:xfrm>
            <a:off x="687240" y="49356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MARKET SIZING (SCREEN 1)</a:t>
            </a:r>
            <a:endParaRPr b="1" lang="en-US" sz="1200" strike="noStrike" u="none">
              <a:solidFill>
                <a:srgbClr val="000000"/>
              </a:solidFill>
              <a:effectLst/>
              <a:uFillTx/>
              <a:latin typeface="Arial"/>
            </a:endParaRPr>
          </a:p>
        </p:txBody>
      </p:sp>
      <p:sp>
        <p:nvSpPr>
          <p:cNvPr id="95" name="McK Footnote"/>
          <p:cNvSpPr/>
          <p:nvPr/>
        </p:nvSpPr>
        <p:spPr>
          <a:xfrm>
            <a:off x="687240" y="6542640"/>
            <a:ext cx="7313760" cy="79020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1</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Represents value of raw production/consumption in most recently reported year (1999 in most cases)</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2</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Frozen concentrate orange juice</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3</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Assumes consumption equals production in U.S.</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4</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Nonfat dry milk</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USDA-FAS; USDA-ERS; EIU-World Commodity Forecasts 7/00; </a:t>
            </a:r>
            <a:r>
              <a:rPr b="0" i="1" lang="en-US" sz="900" strike="noStrike" u="none">
                <a:solidFill>
                  <a:srgbClr val="000000"/>
                </a:solidFill>
                <a:effectLst/>
                <a:uFillTx/>
                <a:latin typeface="Arial"/>
              </a:rPr>
              <a:t>B of A Securities 3/00 Agriculture Quarterly</a:t>
            </a:r>
            <a:endParaRPr b="0" lang="en-US" sz="900" strike="noStrike" u="none">
              <a:solidFill>
                <a:srgbClr val="000000"/>
              </a:solidFill>
              <a:effectLst/>
              <a:uFillTx/>
              <a:latin typeface="Arial"/>
            </a:endParaRPr>
          </a:p>
        </p:txBody>
      </p:sp>
      <p:sp>
        <p:nvSpPr>
          <p:cNvPr id="96" name="McK Measure"/>
          <p:cNvSpPr/>
          <p:nvPr/>
        </p:nvSpPr>
        <p:spPr>
          <a:xfrm>
            <a:off x="685080" y="744480"/>
            <a:ext cx="864720" cy="1832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US $ Billions</a:t>
            </a:r>
            <a:endParaRPr b="0" lang="en-US" sz="1200" strike="noStrike" u="none">
              <a:solidFill>
                <a:srgbClr val="000000"/>
              </a:solidFill>
              <a:effectLst/>
              <a:uFillTx/>
              <a:latin typeface="Arial"/>
            </a:endParaRPr>
          </a:p>
        </p:txBody>
      </p:sp>
      <p:sp>
        <p:nvSpPr>
          <p:cNvPr id="97" name=""/>
          <p:cNvSpPr/>
          <p:nvPr/>
        </p:nvSpPr>
        <p:spPr>
          <a:xfrm>
            <a:off x="6281280" y="1060560"/>
            <a:ext cx="2446200" cy="12204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Concentration </a:t>
            </a:r>
            <a:r>
              <a:rPr b="0" lang="en-US" sz="800" strike="noStrike" u="none">
                <a:solidFill>
                  <a:srgbClr val="000000"/>
                </a:solidFill>
                <a:effectLst/>
                <a:uFillTx/>
                <a:latin typeface="Arial"/>
              </a:rPr>
              <a:t>(number of companies, market power)</a:t>
            </a:r>
            <a:endParaRPr b="0" lang="en-US" sz="800" strike="noStrike" u="none">
              <a:solidFill>
                <a:srgbClr val="000000"/>
              </a:solidFill>
              <a:effectLst/>
              <a:uFillTx/>
              <a:latin typeface="Arial"/>
            </a:endParaRPr>
          </a:p>
        </p:txBody>
      </p:sp>
      <p:grpSp>
        <p:nvGrpSpPr>
          <p:cNvPr id="98" name=""/>
          <p:cNvGrpSpPr/>
          <p:nvPr/>
        </p:nvGrpSpPr>
        <p:grpSpPr>
          <a:xfrm>
            <a:off x="4208400" y="1273680"/>
            <a:ext cx="620640" cy="5175000"/>
            <a:chOff x="4208400" y="1273680"/>
            <a:chExt cx="620640" cy="5175000"/>
          </a:xfrm>
        </p:grpSpPr>
        <p:sp>
          <p:nvSpPr>
            <p:cNvPr id="99" name=""/>
            <p:cNvSpPr/>
            <p:nvPr/>
          </p:nvSpPr>
          <p:spPr>
            <a:xfrm>
              <a:off x="4208400" y="1581120"/>
              <a:ext cx="620640" cy="4867560"/>
            </a:xfrm>
            <a:prstGeom prst="rect">
              <a:avLst/>
            </a:prstGeom>
            <a:noFill/>
            <a:ln w="0">
              <a:noFill/>
            </a:ln>
          </p:spPr>
          <p:style>
            <a:lnRef idx="0"/>
            <a:fillRef idx="0"/>
            <a:effectRef idx="0"/>
            <a:fontRef idx="minor"/>
          </p:style>
          <p:txBody>
            <a:bodyPr lIns="0" rIns="0" tIns="0" bIns="0" anchor="t">
              <a:spAutoFit/>
            </a:bodyPr>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12</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18</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20</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9</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19</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12</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4</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3</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3</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50</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10</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4</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13</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3</a:t>
              </a:r>
              <a:endParaRPr b="0" lang="en-US" sz="800" strike="noStrike" u="none">
                <a:solidFill>
                  <a:srgbClr val="000000"/>
                </a:solidFill>
                <a:effectLst/>
                <a:uFillTx/>
                <a:latin typeface="Arial"/>
              </a:endParaRPr>
            </a:p>
          </p:txBody>
        </p:sp>
        <p:sp>
          <p:nvSpPr>
            <p:cNvPr id="100" name=""/>
            <p:cNvSpPr/>
            <p:nvPr/>
          </p:nvSpPr>
          <p:spPr>
            <a:xfrm>
              <a:off x="4208400" y="1273680"/>
              <a:ext cx="620640" cy="24372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U.S. production</a:t>
              </a:r>
              <a:endParaRPr b="0" lang="en-US" sz="800" strike="noStrike" u="none">
                <a:solidFill>
                  <a:srgbClr val="000000"/>
                </a:solidFill>
                <a:effectLst/>
                <a:uFillTx/>
                <a:latin typeface="Arial"/>
              </a:endParaRPr>
            </a:p>
          </p:txBody>
        </p:sp>
      </p:grpSp>
      <p:grpSp>
        <p:nvGrpSpPr>
          <p:cNvPr id="101" name=""/>
          <p:cNvGrpSpPr/>
          <p:nvPr/>
        </p:nvGrpSpPr>
        <p:grpSpPr>
          <a:xfrm>
            <a:off x="2239920" y="1201680"/>
            <a:ext cx="3700440" cy="355680"/>
            <a:chOff x="2239920" y="1201680"/>
            <a:chExt cx="3700440" cy="355680"/>
          </a:xfrm>
        </p:grpSpPr>
        <p:sp>
          <p:nvSpPr>
            <p:cNvPr id="102" name=""/>
            <p:cNvSpPr/>
            <p:nvPr/>
          </p:nvSpPr>
          <p:spPr>
            <a:xfrm>
              <a:off x="2239920" y="1557360"/>
              <a:ext cx="3700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03" name=""/>
            <p:cNvSpPr/>
            <p:nvPr/>
          </p:nvSpPr>
          <p:spPr>
            <a:xfrm>
              <a:off x="2239920" y="1201680"/>
              <a:ext cx="3700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04" name=""/>
          <p:cNvSpPr/>
          <p:nvPr/>
        </p:nvSpPr>
        <p:spPr>
          <a:xfrm>
            <a:off x="2247480" y="1060560"/>
            <a:ext cx="1208520" cy="12204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Market size at farm level</a:t>
            </a:r>
            <a:r>
              <a:rPr b="1" lang="en-US" sz="800" strike="noStrike" u="none" baseline="30000">
                <a:solidFill>
                  <a:srgbClr val="000000"/>
                </a:solidFill>
                <a:effectLst/>
                <a:uFillTx/>
                <a:latin typeface="Arial"/>
              </a:rPr>
              <a:t>1</a:t>
            </a:r>
            <a:endParaRPr b="0" lang="en-US" sz="800" strike="noStrike" u="none">
              <a:solidFill>
                <a:srgbClr val="000000"/>
              </a:solidFill>
              <a:effectLst/>
              <a:uFillTx/>
              <a:latin typeface="Arial"/>
            </a:endParaRPr>
          </a:p>
        </p:txBody>
      </p:sp>
      <p:sp>
        <p:nvSpPr>
          <p:cNvPr id="105" name=""/>
          <p:cNvSpPr/>
          <p:nvPr/>
        </p:nvSpPr>
        <p:spPr>
          <a:xfrm>
            <a:off x="2257560" y="1395720"/>
            <a:ext cx="911160" cy="1220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Global production</a:t>
            </a:r>
            <a:endParaRPr b="0" lang="en-US" sz="800" strike="noStrike" u="none">
              <a:solidFill>
                <a:srgbClr val="000000"/>
              </a:solidFill>
              <a:effectLst/>
              <a:uFillTx/>
              <a:latin typeface="Arial"/>
            </a:endParaRPr>
          </a:p>
        </p:txBody>
      </p:sp>
      <p:sp>
        <p:nvSpPr>
          <p:cNvPr id="106" name=""/>
          <p:cNvSpPr/>
          <p:nvPr/>
        </p:nvSpPr>
        <p:spPr>
          <a:xfrm>
            <a:off x="4879800" y="1395720"/>
            <a:ext cx="1060560" cy="1220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U.S. consumption</a:t>
            </a:r>
            <a:endParaRPr b="0" lang="en-US" sz="800" strike="noStrike" u="none">
              <a:solidFill>
                <a:srgbClr val="000000"/>
              </a:solidFill>
              <a:effectLst/>
              <a:uFillTx/>
              <a:latin typeface="Arial"/>
            </a:endParaRPr>
          </a:p>
        </p:txBody>
      </p:sp>
      <p:grpSp>
        <p:nvGrpSpPr>
          <p:cNvPr id="107" name=""/>
          <p:cNvGrpSpPr/>
          <p:nvPr/>
        </p:nvGrpSpPr>
        <p:grpSpPr>
          <a:xfrm>
            <a:off x="8432280" y="501480"/>
            <a:ext cx="712080" cy="509400"/>
            <a:chOff x="8432280" y="501480"/>
            <a:chExt cx="712080" cy="509400"/>
          </a:xfrm>
        </p:grpSpPr>
        <p:grpSp>
          <p:nvGrpSpPr>
            <p:cNvPr id="108" name=""/>
            <p:cNvGrpSpPr/>
            <p:nvPr/>
          </p:nvGrpSpPr>
          <p:grpSpPr>
            <a:xfrm>
              <a:off x="8463960" y="501480"/>
              <a:ext cx="483480" cy="137880"/>
              <a:chOff x="8463960" y="501480"/>
              <a:chExt cx="483480" cy="137880"/>
            </a:xfrm>
          </p:grpSpPr>
          <p:sp>
            <p:nvSpPr>
              <p:cNvPr id="109" name="McK Footnote"/>
              <p:cNvSpPr/>
              <p:nvPr/>
            </p:nvSpPr>
            <p:spPr>
              <a:xfrm>
                <a:off x="8737200" y="501480"/>
                <a:ext cx="2102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Arial"/>
                </a:endParaRPr>
              </a:p>
            </p:txBody>
          </p:sp>
          <p:sp>
            <p:nvSpPr>
              <p:cNvPr id="110" name="McK Footnote"/>
              <p:cNvSpPr/>
              <p:nvPr/>
            </p:nvSpPr>
            <p:spPr>
              <a:xfrm>
                <a:off x="8463960" y="501480"/>
                <a:ext cx="16272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 =</a:t>
                </a:r>
                <a:endParaRPr b="0" lang="en-US" sz="900" strike="noStrike" u="none">
                  <a:solidFill>
                    <a:srgbClr val="000000"/>
                  </a:solidFill>
                  <a:effectLst/>
                  <a:uFillTx/>
                  <a:latin typeface="Arial"/>
                </a:endParaRPr>
              </a:p>
            </p:txBody>
          </p:sp>
        </p:grpSp>
        <p:grpSp>
          <p:nvGrpSpPr>
            <p:cNvPr id="111" name=""/>
            <p:cNvGrpSpPr/>
            <p:nvPr/>
          </p:nvGrpSpPr>
          <p:grpSpPr>
            <a:xfrm>
              <a:off x="8432280" y="687240"/>
              <a:ext cx="712080" cy="137880"/>
              <a:chOff x="8432280" y="687240"/>
              <a:chExt cx="712080" cy="137880"/>
            </a:xfrm>
          </p:grpSpPr>
          <p:sp>
            <p:nvSpPr>
              <p:cNvPr id="112" name="McK Footnote"/>
              <p:cNvSpPr/>
              <p:nvPr/>
            </p:nvSpPr>
            <p:spPr>
              <a:xfrm>
                <a:off x="8737200" y="687240"/>
                <a:ext cx="4071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Arial"/>
                </a:endParaRPr>
              </a:p>
            </p:txBody>
          </p:sp>
          <p:sp>
            <p:nvSpPr>
              <p:cNvPr id="113" name="McK Footnote"/>
              <p:cNvSpPr/>
              <p:nvPr/>
            </p:nvSpPr>
            <p:spPr>
              <a:xfrm>
                <a:off x="8432280" y="687240"/>
                <a:ext cx="19440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 =</a:t>
                </a:r>
                <a:endParaRPr b="0" lang="en-US" sz="900" strike="noStrike" u="none">
                  <a:solidFill>
                    <a:srgbClr val="000000"/>
                  </a:solidFill>
                  <a:effectLst/>
                  <a:uFillTx/>
                  <a:latin typeface="Arial"/>
                </a:endParaRPr>
              </a:p>
            </p:txBody>
          </p:sp>
        </p:grpSp>
        <p:grpSp>
          <p:nvGrpSpPr>
            <p:cNvPr id="114" name=""/>
            <p:cNvGrpSpPr/>
            <p:nvPr/>
          </p:nvGrpSpPr>
          <p:grpSpPr>
            <a:xfrm>
              <a:off x="8444880" y="873000"/>
              <a:ext cx="528120" cy="137880"/>
              <a:chOff x="8444880" y="873000"/>
              <a:chExt cx="528120" cy="137880"/>
            </a:xfrm>
          </p:grpSpPr>
          <p:sp>
            <p:nvSpPr>
              <p:cNvPr id="115" name="McK Footnote"/>
              <p:cNvSpPr/>
              <p:nvPr/>
            </p:nvSpPr>
            <p:spPr>
              <a:xfrm>
                <a:off x="8737200" y="873000"/>
                <a:ext cx="235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High</a:t>
                </a:r>
                <a:endParaRPr b="0" lang="en-US" sz="900" strike="noStrike" u="none">
                  <a:solidFill>
                    <a:srgbClr val="000000"/>
                  </a:solidFill>
                  <a:effectLst/>
                  <a:uFillTx/>
                  <a:latin typeface="Arial"/>
                </a:endParaRPr>
              </a:p>
            </p:txBody>
          </p:sp>
          <p:sp>
            <p:nvSpPr>
              <p:cNvPr id="116" name="McK Footnote"/>
              <p:cNvSpPr/>
              <p:nvPr/>
            </p:nvSpPr>
            <p:spPr>
              <a:xfrm>
                <a:off x="8444880" y="873000"/>
                <a:ext cx="181800" cy="137880"/>
              </a:xfrm>
              <a:prstGeom prst="rect">
                <a:avLst/>
              </a:prstGeom>
              <a:noFill/>
              <a:ln w="0">
                <a:noFill/>
              </a:ln>
            </p:spPr>
            <p:style>
              <a:lnRef idx="0"/>
              <a:fillRef idx="0"/>
              <a:effectRef idx="0"/>
              <a:fontRef idx="minor"/>
            </p:style>
            <p:txBody>
              <a:bodyPr wrap="none" lIns="0" rIns="0" tIns="0" bIns="0" anchor="t">
                <a:spAutoFit/>
              </a:bodyPr>
              <a:p>
                <a:pPr algn="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 =</a:t>
                </a:r>
                <a:endParaRPr b="0" lang="en-US" sz="900" strike="noStrike" u="none">
                  <a:solidFill>
                    <a:srgbClr val="000000"/>
                  </a:solidFill>
                  <a:effectLst/>
                  <a:uFillTx/>
                  <a:latin typeface="Arial"/>
                </a:endParaRPr>
              </a:p>
            </p:txBody>
          </p:sp>
        </p:grpSp>
      </p:grpSp>
      <p:grpSp>
        <p:nvGrpSpPr>
          <p:cNvPr id="117" name=""/>
          <p:cNvGrpSpPr/>
          <p:nvPr/>
        </p:nvGrpSpPr>
        <p:grpSpPr>
          <a:xfrm>
            <a:off x="6283080" y="1395360"/>
            <a:ext cx="565200" cy="5053320"/>
            <a:chOff x="6283080" y="1395360"/>
            <a:chExt cx="565200" cy="5053320"/>
          </a:xfrm>
        </p:grpSpPr>
        <p:sp>
          <p:nvSpPr>
            <p:cNvPr id="118" name=""/>
            <p:cNvSpPr/>
            <p:nvPr/>
          </p:nvSpPr>
          <p:spPr>
            <a:xfrm>
              <a:off x="6283080" y="1395360"/>
              <a:ext cx="505800" cy="12204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Producers</a:t>
              </a:r>
              <a:endParaRPr b="0" lang="en-US" sz="800" strike="noStrike" u="none">
                <a:solidFill>
                  <a:srgbClr val="000000"/>
                </a:solidFill>
                <a:effectLst/>
                <a:uFillTx/>
                <a:latin typeface="Arial"/>
              </a:endParaRPr>
            </a:p>
          </p:txBody>
        </p:sp>
        <p:sp>
          <p:nvSpPr>
            <p:cNvPr id="119" name=""/>
            <p:cNvSpPr/>
            <p:nvPr/>
          </p:nvSpPr>
          <p:spPr>
            <a:xfrm>
              <a:off x="6283440" y="1581120"/>
              <a:ext cx="564840" cy="4867560"/>
            </a:xfrm>
            <a:prstGeom prst="rect">
              <a:avLst/>
            </a:prstGeom>
            <a:noFill/>
            <a:ln w="0">
              <a:noFill/>
            </a:ln>
          </p:spPr>
          <p:style>
            <a:lnRef idx="0"/>
            <a:fillRef idx="0"/>
            <a:effectRef idx="0"/>
            <a:fontRef idx="minor"/>
          </p:style>
          <p:txBody>
            <a:bodyPr lIns="0" rIns="0" tIns="0" bIns="0" anchor="t">
              <a:spAutoFit/>
            </a:bodyPr>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br>
                <a:rPr sz="800"/>
              </a:br>
              <a:r>
                <a:rPr b="0" lang="en-US" sz="800" strike="noStrike" u="none">
                  <a:solidFill>
                    <a:srgbClr val="000000"/>
                  </a:solidFill>
                  <a:effectLst/>
                  <a:uFillTx/>
                  <a:latin typeface="Arial"/>
                </a:rPr>
                <a:t>L</a:t>
              </a:r>
              <a:br>
                <a:rPr sz="800"/>
              </a:br>
              <a:r>
                <a:rPr b="0" lang="en-US" sz="800" strike="noStrike" u="none">
                  <a:solidFill>
                    <a:srgbClr val="000000"/>
                  </a:solidFill>
                  <a:effectLst/>
                  <a:uFillTx/>
                  <a:latin typeface="Arial"/>
                </a:rPr>
                <a:t>L</a:t>
              </a:r>
              <a:br>
                <a:rPr sz="800"/>
              </a:b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br>
                <a:rPr sz="800"/>
              </a:br>
              <a:r>
                <a:rPr b="0" lang="en-US" sz="800" strike="noStrike" u="none">
                  <a:solidFill>
                    <a:srgbClr val="000000"/>
                  </a:solidFill>
                  <a:effectLst/>
                  <a:uFillTx/>
                  <a:latin typeface="Arial"/>
                </a:rPr>
                <a:t>L</a:t>
              </a:r>
              <a:br>
                <a:rPr sz="800"/>
              </a:br>
              <a:r>
                <a:rPr b="0" lang="en-US" sz="800" strike="noStrike" u="none">
                  <a:solidFill>
                    <a:srgbClr val="000000"/>
                  </a:solidFill>
                  <a:effectLst/>
                  <a:uFillTx/>
                  <a:latin typeface="Arial"/>
                </a:rPr>
                <a:t>L</a:t>
              </a:r>
              <a:r>
                <a:rPr b="0" lang="en-US" sz="800" strike="noStrike" u="none">
                  <a:solidFill>
                    <a:srgbClr val="000000"/>
                  </a:solidFill>
                  <a:effectLst/>
                  <a:uFillTx/>
                  <a:latin typeface="Arial"/>
                </a:rPr>
                <a:t>	</a:t>
              </a:r>
              <a:endParaRPr b="0" lang="en-US" sz="800" strike="noStrike" u="none">
                <a:solidFill>
                  <a:srgbClr val="000000"/>
                </a:solidFill>
                <a:effectLst/>
                <a:uFillTx/>
                <a:latin typeface="Arial"/>
              </a:endParaRPr>
            </a:p>
          </p:txBody>
        </p:sp>
      </p:grpSp>
      <p:sp>
        <p:nvSpPr>
          <p:cNvPr id="120" name=""/>
          <p:cNvSpPr/>
          <p:nvPr/>
        </p:nvSpPr>
        <p:spPr>
          <a:xfrm>
            <a:off x="5218200" y="1581120"/>
            <a:ext cx="722160" cy="4867560"/>
          </a:xfrm>
          <a:prstGeom prst="rect">
            <a:avLst/>
          </a:prstGeom>
          <a:noFill/>
          <a:ln w="0">
            <a:noFill/>
          </a:ln>
        </p:spPr>
        <p:style>
          <a:lnRef idx="0"/>
          <a:fillRef idx="0"/>
          <a:effectRef idx="0"/>
          <a:fontRef idx="minor"/>
        </p:style>
        <p:txBody>
          <a:bodyPr lIns="0" rIns="0" tIns="0" bIns="0" anchor="t">
            <a:spAutoFit/>
          </a:bodyPr>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17</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17</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&lt;1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5</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16</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8</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3</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3</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3</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&lt;1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&gt;1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50</a:t>
            </a: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10</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2</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4</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13</a:t>
            </a:r>
            <a:endParaRPr b="0" lang="en-US" sz="800" strike="noStrike" u="none">
              <a:solidFill>
                <a:srgbClr val="000000"/>
              </a:solidFill>
              <a:effectLst/>
              <a:uFillTx/>
              <a:latin typeface="Arial"/>
            </a:endParaRPr>
          </a:p>
          <a:p>
            <a:pPr>
              <a:tabLst>
                <a:tab algn="l" pos="0"/>
                <a:tab algn="r" pos="22716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	</a:t>
            </a: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p:txBody>
      </p:sp>
      <p:grpSp>
        <p:nvGrpSpPr>
          <p:cNvPr id="121" name=""/>
          <p:cNvGrpSpPr/>
          <p:nvPr/>
        </p:nvGrpSpPr>
        <p:grpSpPr>
          <a:xfrm>
            <a:off x="7338960" y="1273680"/>
            <a:ext cx="835200" cy="5175000"/>
            <a:chOff x="7338960" y="1273680"/>
            <a:chExt cx="835200" cy="5175000"/>
          </a:xfrm>
        </p:grpSpPr>
        <p:sp>
          <p:nvSpPr>
            <p:cNvPr id="122" name=""/>
            <p:cNvSpPr/>
            <p:nvPr/>
          </p:nvSpPr>
          <p:spPr>
            <a:xfrm>
              <a:off x="7338960" y="1273680"/>
              <a:ext cx="835200" cy="24372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Intermediaries/ processors</a:t>
              </a:r>
              <a:endParaRPr b="0" lang="en-US" sz="800" strike="noStrike" u="none">
                <a:solidFill>
                  <a:srgbClr val="000000"/>
                </a:solidFill>
                <a:effectLst/>
                <a:uFillTx/>
                <a:latin typeface="Arial"/>
              </a:endParaRPr>
            </a:p>
          </p:txBody>
        </p:sp>
        <p:sp>
          <p:nvSpPr>
            <p:cNvPr id="123" name=""/>
            <p:cNvSpPr/>
            <p:nvPr/>
          </p:nvSpPr>
          <p:spPr>
            <a:xfrm>
              <a:off x="7338960" y="1581120"/>
              <a:ext cx="565200" cy="4867560"/>
            </a:xfrm>
            <a:prstGeom prst="rect">
              <a:avLst/>
            </a:prstGeom>
            <a:noFill/>
            <a:ln w="0">
              <a:noFill/>
            </a:ln>
          </p:spPr>
          <p:style>
            <a:lnRef idx="0"/>
            <a:fillRef idx="0"/>
            <a:effectRef idx="0"/>
            <a:fontRef idx="minor"/>
          </p:style>
          <p:txBody>
            <a:bodyPr lIns="0" rIns="0" tIns="0" bIns="0" anchor="t">
              <a:spAutoFit/>
            </a:bodyPr>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M-H</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M-H</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M-H</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a:t>
              </a:r>
              <a:endParaRPr b="0" lang="en-US" sz="800" strike="noStrike" u="none">
                <a:solidFill>
                  <a:srgbClr val="000000"/>
                </a:solidFill>
                <a:effectLst/>
                <a:uFillTx/>
                <a:latin typeface="Arial"/>
              </a:endParaRPr>
            </a:p>
          </p:txBody>
        </p:sp>
      </p:grpSp>
      <p:grpSp>
        <p:nvGrpSpPr>
          <p:cNvPr id="124" name=""/>
          <p:cNvGrpSpPr/>
          <p:nvPr/>
        </p:nvGrpSpPr>
        <p:grpSpPr>
          <a:xfrm>
            <a:off x="8562960" y="1273680"/>
            <a:ext cx="581040" cy="5175000"/>
            <a:chOff x="8562960" y="1273680"/>
            <a:chExt cx="581040" cy="5175000"/>
          </a:xfrm>
        </p:grpSpPr>
        <p:sp>
          <p:nvSpPr>
            <p:cNvPr id="125" name=""/>
            <p:cNvSpPr/>
            <p:nvPr/>
          </p:nvSpPr>
          <p:spPr>
            <a:xfrm>
              <a:off x="8562960" y="1273680"/>
              <a:ext cx="581040" cy="24372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800" strike="noStrike" u="none">
                  <a:solidFill>
                    <a:srgbClr val="000000"/>
                  </a:solidFill>
                  <a:effectLst/>
                  <a:uFillTx/>
                  <a:latin typeface="Arial"/>
                </a:rPr>
                <a:t>Wholesale buyers</a:t>
              </a:r>
              <a:endParaRPr b="0" lang="en-US" sz="800" strike="noStrike" u="none">
                <a:solidFill>
                  <a:srgbClr val="000000"/>
                </a:solidFill>
                <a:effectLst/>
                <a:uFillTx/>
                <a:latin typeface="Arial"/>
              </a:endParaRPr>
            </a:p>
          </p:txBody>
        </p:sp>
        <p:sp>
          <p:nvSpPr>
            <p:cNvPr id="126" name=""/>
            <p:cNvSpPr/>
            <p:nvPr/>
          </p:nvSpPr>
          <p:spPr>
            <a:xfrm>
              <a:off x="8562960" y="1581120"/>
              <a:ext cx="565200" cy="4867560"/>
            </a:xfrm>
            <a:prstGeom prst="rect">
              <a:avLst/>
            </a:prstGeom>
            <a:noFill/>
            <a:ln w="0">
              <a:noFill/>
            </a:ln>
          </p:spPr>
          <p:style>
            <a:lnRef idx="0"/>
            <a:fillRef idx="0"/>
            <a:effectRef idx="0"/>
            <a:fontRef idx="minor"/>
          </p:style>
          <p:txBody>
            <a:bodyPr lIns="0" rIns="0" tIns="0" bIns="0" anchor="t">
              <a:spAutoFit/>
            </a:bodyPr>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br>
                <a:rPr sz="800"/>
              </a:br>
              <a:r>
                <a:rPr b="0" lang="en-US" sz="800" strike="noStrike" u="none">
                  <a:solidFill>
                    <a:srgbClr val="000000"/>
                  </a:solidFill>
                  <a:effectLst/>
                  <a:uFillTx/>
                  <a:latin typeface="Arial"/>
                </a:rPr>
                <a:t>M</a:t>
              </a:r>
              <a:br>
                <a:rPr sz="800"/>
              </a:br>
              <a:br>
                <a:rPr sz="800"/>
              </a:b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 </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a:t>
              </a:r>
              <a:br>
                <a:rPr sz="800"/>
              </a:br>
              <a:r>
                <a:rPr b="0" lang="en-US" sz="800" strike="noStrike" u="none">
                  <a:solidFill>
                    <a:srgbClr val="000000"/>
                  </a:solidFill>
                  <a:effectLst/>
                  <a:uFillTx/>
                  <a:latin typeface="Arial"/>
                </a:rPr>
                <a:t>L</a:t>
              </a:r>
              <a:br>
                <a:rPr sz="800"/>
              </a:br>
              <a:r>
                <a:rPr b="0" lang="en-US" sz="800" strike="noStrike" u="none">
                  <a:solidFill>
                    <a:srgbClr val="000000"/>
                  </a:solidFill>
                  <a:effectLst/>
                  <a:uFillTx/>
                  <a:latin typeface="Arial"/>
                </a:rPr>
                <a:t>L</a:t>
              </a:r>
              <a:br>
                <a:rPr sz="800"/>
              </a:br>
              <a:br>
                <a:rPr sz="800"/>
              </a:b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br>
                <a:rPr sz="800"/>
              </a:br>
              <a:r>
                <a:rPr b="0" lang="en-US" sz="800" strike="noStrike" u="none">
                  <a:solidFill>
                    <a:srgbClr val="000000"/>
                  </a:solidFill>
                  <a:effectLst/>
                  <a:uFillTx/>
                  <a:latin typeface="Arial"/>
                </a:rPr>
                <a:t>L</a:t>
              </a:r>
              <a:br>
                <a:rPr sz="800"/>
              </a:b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br>
                <a:rPr sz="800"/>
              </a:b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H</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n/a</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L-M</a:t>
              </a:r>
              <a:endParaRPr b="0" lang="en-US" sz="800" strike="noStrike" u="none">
                <a:solidFill>
                  <a:srgbClr val="000000"/>
                </a:solidFill>
                <a:effectLst/>
                <a:uFillTx/>
                <a:latin typeface="Arial"/>
              </a:endParaRPr>
            </a:p>
            <a:p>
              <a:pPr>
                <a:tabLst>
                  <a:tab algn="l" pos="0"/>
                  <a:tab algn="dec" pos="330120"/>
                  <a:tab algn="l" pos="34308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a:solidFill>
                    <a:srgbClr val="000000"/>
                  </a:solidFill>
                  <a:effectLst/>
                  <a:uFillTx/>
                  <a:latin typeface="Arial"/>
                </a:rPr>
                <a:t>L</a:t>
              </a:r>
              <a:br>
                <a:rPr sz="800"/>
              </a:br>
              <a:r>
                <a:rPr b="0" lang="en-US" sz="800" strike="noStrike" u="none">
                  <a:solidFill>
                    <a:srgbClr val="000000"/>
                  </a:solidFill>
                  <a:effectLst/>
                  <a:uFillTx/>
                  <a:latin typeface="Arial"/>
                </a:rPr>
                <a:t>L</a:t>
              </a:r>
              <a:endParaRPr b="0" lang="en-US" sz="800" strike="noStrike" u="none">
                <a:solidFill>
                  <a:srgbClr val="000000"/>
                </a:solidFill>
                <a:effectLst/>
                <a:uFillTx/>
                <a:latin typeface="Arial"/>
              </a:endParaRPr>
            </a:p>
          </p:txBody>
        </p:sp>
      </p:grpSp>
      <p:grpSp>
        <p:nvGrpSpPr>
          <p:cNvPr id="127" name=""/>
          <p:cNvGrpSpPr/>
          <p:nvPr/>
        </p:nvGrpSpPr>
        <p:grpSpPr>
          <a:xfrm>
            <a:off x="6283440" y="1201680"/>
            <a:ext cx="2860560" cy="355680"/>
            <a:chOff x="6283440" y="1201680"/>
            <a:chExt cx="2860560" cy="355680"/>
          </a:xfrm>
        </p:grpSpPr>
        <p:sp>
          <p:nvSpPr>
            <p:cNvPr id="128" name=""/>
            <p:cNvSpPr/>
            <p:nvPr/>
          </p:nvSpPr>
          <p:spPr>
            <a:xfrm>
              <a:off x="6283440" y="1557360"/>
              <a:ext cx="28605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29" name=""/>
            <p:cNvSpPr/>
            <p:nvPr/>
          </p:nvSpPr>
          <p:spPr>
            <a:xfrm>
              <a:off x="6283440" y="1201680"/>
              <a:ext cx="28605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grpSp>
      <p:sp>
        <p:nvSpPr>
          <p:cNvPr id="130" name=""/>
          <p:cNvSpPr/>
          <p:nvPr/>
        </p:nvSpPr>
        <p:spPr>
          <a:xfrm>
            <a:off x="5469480" y="463068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baseline="30000">
                <a:solidFill>
                  <a:srgbClr val="000000"/>
                </a:solidFill>
                <a:effectLst/>
                <a:uFillTx/>
                <a:latin typeface="Arial"/>
              </a:rPr>
              <a:t>3</a:t>
            </a:r>
            <a:endParaRPr b="0" lang="en-US" sz="800" strike="noStrike" u="none">
              <a:solidFill>
                <a:srgbClr val="000000"/>
              </a:solidFill>
              <a:effectLst/>
              <a:uFillTx/>
              <a:latin typeface="Arial"/>
            </a:endParaRPr>
          </a:p>
        </p:txBody>
      </p:sp>
      <p:sp>
        <p:nvSpPr>
          <p:cNvPr id="131" name=""/>
          <p:cNvSpPr/>
          <p:nvPr/>
        </p:nvSpPr>
        <p:spPr>
          <a:xfrm>
            <a:off x="5469480" y="475452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baseline="30000">
                <a:solidFill>
                  <a:srgbClr val="000000"/>
                </a:solidFill>
                <a:effectLst/>
                <a:uFillTx/>
                <a:latin typeface="Arial"/>
              </a:rPr>
              <a:t>3</a:t>
            </a:r>
            <a:endParaRPr b="0" lang="en-US" sz="800" strike="noStrike" u="none">
              <a:solidFill>
                <a:srgbClr val="000000"/>
              </a:solidFill>
              <a:effectLst/>
              <a:uFillTx/>
              <a:latin typeface="Arial"/>
            </a:endParaRPr>
          </a:p>
        </p:txBody>
      </p:sp>
      <p:sp>
        <p:nvSpPr>
          <p:cNvPr id="132" name=""/>
          <p:cNvSpPr/>
          <p:nvPr/>
        </p:nvSpPr>
        <p:spPr>
          <a:xfrm>
            <a:off x="5469480" y="498960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baseline="30000">
                <a:solidFill>
                  <a:srgbClr val="000000"/>
                </a:solidFill>
                <a:effectLst/>
                <a:uFillTx/>
                <a:latin typeface="Arial"/>
              </a:rPr>
              <a:t>3</a:t>
            </a:r>
            <a:endParaRPr b="0" lang="en-US" sz="800" strike="noStrike" u="none">
              <a:solidFill>
                <a:srgbClr val="000000"/>
              </a:solidFill>
              <a:effectLst/>
              <a:uFillTx/>
              <a:latin typeface="Arial"/>
            </a:endParaRPr>
          </a:p>
        </p:txBody>
      </p:sp>
      <p:sp>
        <p:nvSpPr>
          <p:cNvPr id="133" name=""/>
          <p:cNvSpPr/>
          <p:nvPr/>
        </p:nvSpPr>
        <p:spPr>
          <a:xfrm>
            <a:off x="5469480" y="609444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baseline="30000">
                <a:solidFill>
                  <a:srgbClr val="000000"/>
                </a:solidFill>
                <a:effectLst/>
                <a:uFillTx/>
                <a:latin typeface="Arial"/>
              </a:rPr>
              <a:t>3</a:t>
            </a:r>
            <a:endParaRPr b="0" lang="en-US" sz="800" strike="noStrike" u="none">
              <a:solidFill>
                <a:srgbClr val="000000"/>
              </a:solidFill>
              <a:effectLst/>
              <a:uFillTx/>
              <a:latin typeface="Arial"/>
            </a:endParaRPr>
          </a:p>
        </p:txBody>
      </p:sp>
      <p:sp>
        <p:nvSpPr>
          <p:cNvPr id="134" name=""/>
          <p:cNvSpPr/>
          <p:nvPr/>
        </p:nvSpPr>
        <p:spPr>
          <a:xfrm>
            <a:off x="5469480" y="6240600"/>
            <a:ext cx="3384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800" strike="noStrike" u="none" baseline="30000">
                <a:solidFill>
                  <a:srgbClr val="000000"/>
                </a:solidFill>
                <a:effectLst/>
                <a:uFillTx/>
                <a:latin typeface="Arial"/>
              </a:rPr>
              <a:t>3</a:t>
            </a:r>
            <a:endParaRPr b="0" lang="en-US" sz="800" strike="noStrike" u="none">
              <a:solidFill>
                <a:srgbClr val="000000"/>
              </a:solidFill>
              <a:effectLst/>
              <a:uFillTx/>
              <a:latin typeface="Arial"/>
            </a:endParaRPr>
          </a:p>
        </p:txBody>
      </p:sp>
      <p:graphicFrame>
        <p:nvGraphicFramePr>
          <p:cNvPr id="135" name=""/>
          <p:cNvGraphicFramePr/>
          <p:nvPr/>
        </p:nvGraphicFramePr>
        <p:xfrm>
          <a:off x="2252520" y="4230720"/>
          <a:ext cx="1792440" cy="915840"/>
        </p:xfrm>
        <a:graphic>
          <a:graphicData uri="http://schemas.openxmlformats.org/presentationml/2006/ole">
            <p:oleObj r:id="rId1" spid="">
              <p:embed/>
              <p:pic>
                <p:nvPicPr>
                  <p:cNvPr id="136" name="" descr=""/>
                  <p:cNvPicPr/>
                  <p:nvPr/>
                </p:nvPicPr>
                <p:blipFill>
                  <a:blip r:embed="rId2"/>
                  <a:stretch/>
                </p:blipFill>
                <p:spPr>
                  <a:xfrm>
                    <a:off x="2252520" y="4230720"/>
                    <a:ext cx="1792440" cy="915840"/>
                  </a:xfrm>
                  <a:prstGeom prst="rect">
                    <a:avLst/>
                  </a:prstGeom>
                  <a:noFill/>
                  <a:ln w="0">
                    <a:noFill/>
                  </a:ln>
                </p:spPr>
              </p:pic>
            </p:oleObj>
          </a:graphicData>
        </a:graphic>
      </p:graphicFrame>
      <p:graphicFrame>
        <p:nvGraphicFramePr>
          <p:cNvPr id="137" name=""/>
          <p:cNvGraphicFramePr/>
          <p:nvPr/>
        </p:nvGraphicFramePr>
        <p:xfrm>
          <a:off x="2239920" y="5464080"/>
          <a:ext cx="1793880" cy="428760"/>
        </p:xfrm>
        <a:graphic>
          <a:graphicData uri="http://schemas.openxmlformats.org/presentationml/2006/ole">
            <p:oleObj r:id="rId3" spid="">
              <p:embed/>
              <p:pic>
                <p:nvPicPr>
                  <p:cNvPr id="138" name="" descr=""/>
                  <p:cNvPicPr/>
                  <p:nvPr/>
                </p:nvPicPr>
                <p:blipFill>
                  <a:blip r:embed="rId4"/>
                  <a:stretch/>
                </p:blipFill>
                <p:spPr>
                  <a:xfrm>
                    <a:off x="2239920" y="5464080"/>
                    <a:ext cx="1793880" cy="428760"/>
                  </a:xfrm>
                  <a:prstGeom prst="rect">
                    <a:avLst/>
                  </a:prstGeom>
                  <a:noFill/>
                  <a:ln w="0">
                    <a:noFill/>
                  </a:ln>
                </p:spPr>
              </p:pic>
            </p:oleObj>
          </a:graphicData>
        </a:graphic>
      </p:graphicFrame>
      <p:graphicFrame>
        <p:nvGraphicFramePr>
          <p:cNvPr id="139" name=""/>
          <p:cNvGraphicFramePr/>
          <p:nvPr/>
        </p:nvGraphicFramePr>
        <p:xfrm>
          <a:off x="2239920" y="6041880"/>
          <a:ext cx="1766880" cy="397080"/>
        </p:xfrm>
        <a:graphic>
          <a:graphicData uri="http://schemas.openxmlformats.org/presentationml/2006/ole">
            <p:oleObj r:id="rId5" spid="">
              <p:embed/>
              <p:pic>
                <p:nvPicPr>
                  <p:cNvPr id="140" name="" descr=""/>
                  <p:cNvPicPr/>
                  <p:nvPr/>
                </p:nvPicPr>
                <p:blipFill>
                  <a:blip r:embed="rId6"/>
                  <a:stretch/>
                </p:blipFill>
                <p:spPr>
                  <a:xfrm>
                    <a:off x="2239920" y="6041880"/>
                    <a:ext cx="1766880" cy="397080"/>
                  </a:xfrm>
                  <a:prstGeom prst="rect">
                    <a:avLst/>
                  </a:prstGeom>
                  <a:noFill/>
                  <a:ln w="0">
                    <a:noFill/>
                  </a:ln>
                </p:spPr>
              </p:pic>
            </p:oleObj>
          </a:graphicData>
        </a:graphic>
      </p:graphicFrame>
      <p:graphicFrame>
        <p:nvGraphicFramePr>
          <p:cNvPr id="141" name=""/>
          <p:cNvGraphicFramePr/>
          <p:nvPr/>
        </p:nvGraphicFramePr>
        <p:xfrm>
          <a:off x="2239920" y="3890880"/>
          <a:ext cx="1793880" cy="128520"/>
        </p:xfrm>
        <a:graphic>
          <a:graphicData uri="http://schemas.openxmlformats.org/presentationml/2006/ole">
            <p:oleObj r:id="rId7" spid="">
              <p:embed/>
              <p:pic>
                <p:nvPicPr>
                  <p:cNvPr id="142" name="" descr=""/>
                  <p:cNvPicPr/>
                  <p:nvPr/>
                </p:nvPicPr>
                <p:blipFill>
                  <a:blip r:embed="rId8"/>
                  <a:stretch/>
                </p:blipFill>
                <p:spPr>
                  <a:xfrm>
                    <a:off x="2239920" y="3890880"/>
                    <a:ext cx="1793880" cy="128520"/>
                  </a:xfrm>
                  <a:prstGeom prst="rect">
                    <a:avLst/>
                  </a:prstGeom>
                  <a:noFill/>
                  <a:ln w="0">
                    <a:noFill/>
                  </a:ln>
                </p:spPr>
              </p:pic>
            </p:oleObj>
          </a:graphicData>
        </a:graphic>
      </p:graphicFrame>
      <p:graphicFrame>
        <p:nvGraphicFramePr>
          <p:cNvPr id="143" name=""/>
          <p:cNvGraphicFramePr/>
          <p:nvPr/>
        </p:nvGraphicFramePr>
        <p:xfrm>
          <a:off x="2239920" y="3129120"/>
          <a:ext cx="1766880" cy="549000"/>
        </p:xfrm>
        <a:graphic>
          <a:graphicData uri="http://schemas.openxmlformats.org/presentationml/2006/ole">
            <p:oleObj r:id="rId9" spid="">
              <p:embed/>
              <p:pic>
                <p:nvPicPr>
                  <p:cNvPr id="144" name="" descr=""/>
                  <p:cNvPicPr/>
                  <p:nvPr/>
                </p:nvPicPr>
                <p:blipFill>
                  <a:blip r:embed="rId10"/>
                  <a:stretch/>
                </p:blipFill>
                <p:spPr>
                  <a:xfrm>
                    <a:off x="2239920" y="3129120"/>
                    <a:ext cx="1766880" cy="549000"/>
                  </a:xfrm>
                  <a:prstGeom prst="rect">
                    <a:avLst/>
                  </a:prstGeom>
                  <a:noFill/>
                  <a:ln w="0">
                    <a:noFill/>
                  </a:ln>
                </p:spPr>
              </p:pic>
            </p:oleObj>
          </a:graphicData>
        </a:graphic>
      </p:graphicFrame>
      <p:graphicFrame>
        <p:nvGraphicFramePr>
          <p:cNvPr id="145" name=""/>
          <p:cNvGraphicFramePr/>
          <p:nvPr/>
        </p:nvGraphicFramePr>
        <p:xfrm>
          <a:off x="2246400" y="2301840"/>
          <a:ext cx="1741320" cy="638280"/>
        </p:xfrm>
        <a:graphic>
          <a:graphicData uri="http://schemas.openxmlformats.org/presentationml/2006/ole">
            <p:oleObj r:id="rId11" spid="">
              <p:embed/>
              <p:pic>
                <p:nvPicPr>
                  <p:cNvPr id="146" name="" descr=""/>
                  <p:cNvPicPr/>
                  <p:nvPr/>
                </p:nvPicPr>
                <p:blipFill>
                  <a:blip r:embed="rId12"/>
                  <a:stretch/>
                </p:blipFill>
                <p:spPr>
                  <a:xfrm>
                    <a:off x="2246400" y="2301840"/>
                    <a:ext cx="1741320" cy="638280"/>
                  </a:xfrm>
                  <a:prstGeom prst="rect">
                    <a:avLst/>
                  </a:prstGeom>
                  <a:noFill/>
                  <a:ln w="0">
                    <a:noFill/>
                  </a:ln>
                </p:spPr>
              </p:pic>
            </p:oleObj>
          </a:graphicData>
        </a:graphic>
      </p:graphicFrame>
      <p:sp>
        <p:nvSpPr>
          <p:cNvPr id="147" name=""/>
          <p:cNvSpPr/>
          <p:nvPr/>
        </p:nvSpPr>
        <p:spPr>
          <a:xfrm>
            <a:off x="2293920" y="1727280"/>
            <a:ext cx="1459080" cy="85680"/>
          </a:xfrm>
          <a:prstGeom prst="rect">
            <a:avLst/>
          </a:prstGeom>
          <a:solidFill>
            <a:srgbClr val="ffffff"/>
          </a:solidFill>
          <a:ln w="936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Arial"/>
            </a:endParaRPr>
          </a:p>
        </p:txBody>
      </p:sp>
      <p:sp>
        <p:nvSpPr>
          <p:cNvPr id="148" name=""/>
          <p:cNvSpPr/>
          <p:nvPr/>
        </p:nvSpPr>
        <p:spPr>
          <a:xfrm>
            <a:off x="2293920" y="1841400"/>
            <a:ext cx="1058760" cy="87480"/>
          </a:xfrm>
          <a:prstGeom prst="rect">
            <a:avLst/>
          </a:prstGeom>
          <a:solidFill>
            <a:srgbClr val="ffffff"/>
          </a:solidFill>
          <a:ln w="9360">
            <a:solidFill>
              <a:srgbClr val="000000"/>
            </a:solidFill>
            <a:miter/>
          </a:ln>
        </p:spPr>
        <p:style>
          <a:lnRef idx="0"/>
          <a:fillRef idx="0"/>
          <a:effectRef idx="0"/>
          <a:fontRef idx="minor"/>
        </p:style>
        <p:txBody>
          <a:bodyPr lIns="90000" rIns="90000" tIns="40680" bIns="40680" anchor="t">
            <a:noAutofit/>
          </a:bodyPr>
          <a:p>
            <a:endParaRPr b="0" lang="en-US" sz="2400" strike="noStrike" u="none">
              <a:solidFill>
                <a:srgbClr val="000000"/>
              </a:solidFill>
              <a:effectLst/>
              <a:uFillTx/>
              <a:latin typeface="Arial"/>
            </a:endParaRPr>
          </a:p>
        </p:txBody>
      </p:sp>
      <p:sp>
        <p:nvSpPr>
          <p:cNvPr id="149" name=""/>
          <p:cNvSpPr/>
          <p:nvPr/>
        </p:nvSpPr>
        <p:spPr>
          <a:xfrm>
            <a:off x="2293920" y="1957320"/>
            <a:ext cx="1001880" cy="85680"/>
          </a:xfrm>
          <a:prstGeom prst="rect">
            <a:avLst/>
          </a:prstGeom>
          <a:solidFill>
            <a:srgbClr val="ffffff"/>
          </a:solidFill>
          <a:ln w="9360">
            <a:solidFill>
              <a:srgbClr val="000000"/>
            </a:solidFill>
            <a:miter/>
          </a:ln>
        </p:spPr>
        <p:style>
          <a:lnRef idx="0"/>
          <a:fillRef idx="0"/>
          <a:effectRef idx="0"/>
          <a:fontRef idx="minor"/>
        </p:style>
        <p:txBody>
          <a:bodyPr lIns="90000" rIns="90000" tIns="38880" bIns="38880" anchor="t">
            <a:noAutofit/>
          </a:bodyPr>
          <a:p>
            <a:endParaRPr b="0" lang="en-US" sz="2400" strike="noStrike" u="none">
              <a:solidFill>
                <a:srgbClr val="000000"/>
              </a:solidFill>
              <a:effectLst/>
              <a:uFillTx/>
              <a:latin typeface="Arial"/>
            </a:endParaRPr>
          </a:p>
        </p:txBody>
      </p:sp>
      <p:sp>
        <p:nvSpPr>
          <p:cNvPr id="150" name=""/>
          <p:cNvSpPr/>
          <p:nvPr/>
        </p:nvSpPr>
        <p:spPr>
          <a:xfrm>
            <a:off x="2293920" y="1717560"/>
            <a:ext cx="1440" cy="812880"/>
          </a:xfrm>
          <a:prstGeom prst="line">
            <a:avLst/>
          </a:prstGeom>
          <a:ln w="2844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Arial"/>
            </a:endParaRPr>
          </a:p>
        </p:txBody>
      </p:sp>
      <p:sp>
        <p:nvSpPr>
          <p:cNvPr id="151" name=""/>
          <p:cNvSpPr/>
          <p:nvPr/>
        </p:nvSpPr>
        <p:spPr>
          <a:xfrm>
            <a:off x="3828960" y="1746360"/>
            <a:ext cx="17100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105</a:t>
            </a:r>
            <a:endParaRPr b="0" lang="en-US" sz="800" strike="noStrike" u="none">
              <a:solidFill>
                <a:srgbClr val="000000"/>
              </a:solidFill>
              <a:effectLst/>
              <a:uFillTx/>
              <a:latin typeface="Arial"/>
            </a:endParaRPr>
          </a:p>
        </p:txBody>
      </p:sp>
      <p:sp>
        <p:nvSpPr>
          <p:cNvPr id="152" name=""/>
          <p:cNvSpPr/>
          <p:nvPr/>
        </p:nvSpPr>
        <p:spPr>
          <a:xfrm>
            <a:off x="3424320" y="1812960"/>
            <a:ext cx="11412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76</a:t>
            </a:r>
            <a:endParaRPr b="0" lang="en-US" sz="800" strike="noStrike" u="none">
              <a:solidFill>
                <a:srgbClr val="000000"/>
              </a:solidFill>
              <a:effectLst/>
              <a:uFillTx/>
              <a:latin typeface="Arial"/>
            </a:endParaRPr>
          </a:p>
        </p:txBody>
      </p:sp>
      <p:sp>
        <p:nvSpPr>
          <p:cNvPr id="153" name=""/>
          <p:cNvSpPr/>
          <p:nvPr/>
        </p:nvSpPr>
        <p:spPr>
          <a:xfrm>
            <a:off x="3333600" y="1928880"/>
            <a:ext cx="114120" cy="12204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72</a:t>
            </a:r>
            <a:endParaRPr b="0" lang="en-US" sz="8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61780E83-B3B7-45AC-89F0-7D79BA52053C}" type="slidenum">
              <a:t>5</a:t>
            </a:fld>
          </a:p>
        </p:txBody>
      </p:sp>
    </p:spTree>
  </p:cSld>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4" name=""/>
          <p:cNvSpPr/>
          <p:nvPr/>
        </p:nvSpPr>
        <p:spPr>
          <a:xfrm>
            <a:off x="2003400" y="1200240"/>
            <a:ext cx="73706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55" name=""/>
          <p:cNvSpPr/>
          <p:nvPr/>
        </p:nvSpPr>
        <p:spPr>
          <a:xfrm>
            <a:off x="2003400" y="1022760"/>
            <a:ext cx="1308240" cy="1378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Criteria</a:t>
            </a:r>
            <a:endParaRPr b="0" lang="en-US" sz="900" strike="noStrike" u="none">
              <a:solidFill>
                <a:srgbClr val="000000"/>
              </a:solidFill>
              <a:effectLst/>
              <a:uFillTx/>
              <a:latin typeface="Arial"/>
            </a:endParaRPr>
          </a:p>
        </p:txBody>
      </p:sp>
      <p:sp>
        <p:nvSpPr>
          <p:cNvPr id="156" name=""/>
          <p:cNvSpPr/>
          <p:nvPr/>
        </p:nvSpPr>
        <p:spPr>
          <a:xfrm>
            <a:off x="3470400" y="1162080"/>
            <a:ext cx="5902200" cy="5913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Participants along value chain holding a high degree of risk with limited means of mitigating risk</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High degree of volatility (either daily, monthly, yearly)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Capital intensity (long-dated risks) and unmet capital needs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Opaque market pricing (e.g., limited exchange trading and pricing activity occurring from the exchange)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Little current product standardization and recognized premiums for product grades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High degree of fragmentation along value chain and low concentration of pricing power</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Presence of many intermediation points along value chain (e.g., product changes title several times)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Ability to store product for long periods of time with little quality degradation at low cost (relative to product price)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Ability to mix and blend products to meet product specs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Ability to create product specs and standards (e.g., bandwidth); fungibility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Ability to secure transportation or create transportation bottleneck</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Ability to interpret, anticipate, and capitalize on government programs and policies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Low overall government impact on market forces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or projected trend (e.g., technology, regulation) that results in a shift in market forces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Liquid financial market that provides ability to enter/exit quickly with little impact; accomplished by having several counterparties and high velocity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Substantive market moving factors dependent on a few key information points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Production concentrated to limited geographic areas, providing ability to monitor production changes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Ability of single event (e.g., storm, port strike) to materially impact (short-term) product prices or to leverage asymmetric weather information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Ability to anticipate impact of publicly reported information (e.g., government, association reports) </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Presence of e-commerce competitors and current/projected activity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Sustainable value proposition and willingness of target users to conduct transactions online</a:t>
            </a:r>
            <a:endParaRPr b="0" lang="en-US" sz="900" strike="noStrike" u="none">
              <a:solidFill>
                <a:srgbClr val="000000"/>
              </a:solidFill>
              <a:effectLst/>
              <a:uFillTx/>
              <a:latin typeface="Arial"/>
            </a:endParaRPr>
          </a:p>
        </p:txBody>
      </p:sp>
      <p:sp>
        <p:nvSpPr>
          <p:cNvPr id="157" name=""/>
          <p:cNvSpPr/>
          <p:nvPr/>
        </p:nvSpPr>
        <p:spPr>
          <a:xfrm>
            <a:off x="3407760" y="1001880"/>
            <a:ext cx="1614240" cy="13788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900" strike="noStrike" u="none">
                <a:solidFill>
                  <a:srgbClr val="000000"/>
                </a:solidFill>
                <a:effectLst/>
                <a:uFillTx/>
                <a:latin typeface="Arial"/>
              </a:rPr>
              <a:t>Factors favoring market entry</a:t>
            </a:r>
            <a:endParaRPr b="0" lang="en-US" sz="900" strike="noStrike" u="none">
              <a:solidFill>
                <a:srgbClr val="000000"/>
              </a:solidFill>
              <a:effectLst/>
              <a:uFillTx/>
              <a:latin typeface="Arial"/>
            </a:endParaRPr>
          </a:p>
        </p:txBody>
      </p:sp>
      <p:sp>
        <p:nvSpPr>
          <p:cNvPr id="158" name="PlaceHolder 1"/>
          <p:cNvSpPr>
            <a:spLocks noGrp="1"/>
          </p:cNvSpPr>
          <p:nvPr>
            <p:ph type="title"/>
          </p:nvPr>
        </p:nvSpPr>
        <p:spPr>
          <a:xfrm>
            <a:off x="688680" y="574200"/>
            <a:ext cx="7313400" cy="36612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EVALUATING MARKET ATTRACTIVENESS  </a:t>
            </a:r>
            <a:br>
              <a:rPr sz="1200"/>
            </a:br>
            <a:r>
              <a:rPr b="1" lang="en-US" sz="1200" strike="noStrike" u="none">
                <a:solidFill>
                  <a:srgbClr val="000000"/>
                </a:solidFill>
                <a:effectLst/>
                <a:uFillTx/>
                <a:latin typeface="Arial"/>
              </a:rPr>
              <a:t>Criteria for assessment</a:t>
            </a:r>
            <a:endParaRPr b="1" lang="en-US" sz="1200" strike="noStrike" u="none">
              <a:solidFill>
                <a:srgbClr val="000000"/>
              </a:solidFill>
              <a:effectLst/>
              <a:uFillTx/>
              <a:latin typeface="Arial"/>
            </a:endParaRPr>
          </a:p>
        </p:txBody>
      </p:sp>
      <p:sp>
        <p:nvSpPr>
          <p:cNvPr id="159" name=""/>
          <p:cNvSpPr/>
          <p:nvPr/>
        </p:nvSpPr>
        <p:spPr>
          <a:xfrm>
            <a:off x="2003400" y="1139760"/>
            <a:ext cx="1414440" cy="5913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Risk exposure</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Price transparency*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Concentration along value chain*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 attributes*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Transportation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Government forces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Technology/trends*</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Market Liquidity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Potential for asymmetric information</a:t>
            </a: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Information Concentration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Production Concentration</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2" marL="228600" indent="-11268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Single event sensitivity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Impact of systematic reporting</a:t>
            </a:r>
            <a:endParaRPr b="0" lang="en-US" sz="9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Current activity</a:t>
            </a: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9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900" strike="noStrike" u="none">
                <a:solidFill>
                  <a:srgbClr val="000000"/>
                </a:solidFill>
                <a:effectLst/>
                <a:uFillTx/>
                <a:latin typeface="Arial"/>
              </a:rPr>
              <a:t>Platform acceptance</a:t>
            </a:r>
            <a:endParaRPr b="0" lang="en-US" sz="900" strike="noStrike" u="none">
              <a:solidFill>
                <a:srgbClr val="000000"/>
              </a:solidFill>
              <a:effectLst/>
              <a:uFillTx/>
              <a:latin typeface="Arial"/>
            </a:endParaRPr>
          </a:p>
        </p:txBody>
      </p:sp>
      <p:sp>
        <p:nvSpPr>
          <p:cNvPr id="160" name="McK Footnote"/>
          <p:cNvSpPr/>
          <p:nvPr/>
        </p:nvSpPr>
        <p:spPr>
          <a:xfrm>
            <a:off x="345960" y="7124760"/>
            <a:ext cx="7313760" cy="13788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Factors also used to assess e-commerce opportunity</a:t>
            </a:r>
            <a:endParaRPr b="0" lang="en-US" sz="900" strike="noStrike" u="none">
              <a:solidFill>
                <a:srgbClr val="000000"/>
              </a:solidFill>
              <a:effectLst/>
              <a:uFillTx/>
              <a:latin typeface="Arial"/>
            </a:endParaRPr>
          </a:p>
        </p:txBody>
      </p:sp>
      <p:sp>
        <p:nvSpPr>
          <p:cNvPr id="161" name=""/>
          <p:cNvSpPr/>
          <p:nvPr/>
        </p:nvSpPr>
        <p:spPr>
          <a:xfrm>
            <a:off x="687240" y="1305000"/>
            <a:ext cx="1130400" cy="498240"/>
          </a:xfrm>
          <a:prstGeom prst="rect">
            <a:avLst/>
          </a:prstGeom>
          <a:solidFill>
            <a:srgbClr val="ffffff"/>
          </a:solidFill>
          <a:ln w="9360">
            <a:solidFill>
              <a:srgbClr val="000000"/>
            </a:solidFill>
            <a:miter/>
          </a:ln>
        </p:spPr>
        <p:style>
          <a:lnRef idx="0"/>
          <a:fillRef idx="0"/>
          <a:effectRef idx="0"/>
          <a:fontRef idx="minor"/>
        </p:style>
        <p:txBody>
          <a:bodyPr wrap="none" lIns="90000" rIns="90000" tIns="91440" bIns="91440" anchor="t">
            <a:no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Origination</a:t>
            </a:r>
            <a:endParaRPr b="0" lang="en-US" sz="1000" strike="noStrike" u="none">
              <a:solidFill>
                <a:srgbClr val="000000"/>
              </a:solidFill>
              <a:effectLst/>
              <a:uFillTx/>
              <a:latin typeface="Arial"/>
            </a:endParaRPr>
          </a:p>
        </p:txBody>
      </p:sp>
      <p:sp>
        <p:nvSpPr>
          <p:cNvPr id="162" name=""/>
          <p:cNvSpPr/>
          <p:nvPr/>
        </p:nvSpPr>
        <p:spPr>
          <a:xfrm>
            <a:off x="687240" y="4433760"/>
            <a:ext cx="1130400" cy="48852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Proprietary trading</a:t>
            </a:r>
            <a:endParaRPr b="0" lang="en-US" sz="1000" strike="noStrike" u="none">
              <a:solidFill>
                <a:srgbClr val="000000"/>
              </a:solidFill>
              <a:effectLst/>
              <a:uFillTx/>
              <a:latin typeface="Arial"/>
            </a:endParaRPr>
          </a:p>
        </p:txBody>
      </p:sp>
      <p:sp>
        <p:nvSpPr>
          <p:cNvPr id="163" name=""/>
          <p:cNvSpPr/>
          <p:nvPr/>
        </p:nvSpPr>
        <p:spPr>
          <a:xfrm>
            <a:off x="687240" y="6543720"/>
            <a:ext cx="1130400" cy="498600"/>
          </a:xfrm>
          <a:prstGeom prst="rect">
            <a:avLst/>
          </a:prstGeom>
          <a:solidFill>
            <a:srgbClr val="ffffff"/>
          </a:solidFill>
          <a:ln w="9360">
            <a:solidFill>
              <a:srgbClr val="000000"/>
            </a:solidFill>
            <a:miter/>
          </a:ln>
        </p:spPr>
        <p:style>
          <a:lnRef idx="0"/>
          <a:fillRef idx="0"/>
          <a:effectRef idx="0"/>
          <a:fontRef idx="minor"/>
        </p:style>
        <p:txBody>
          <a:bodyPr lIns="90000" rIns="90000" tIns="91440" bIns="91440" anchor="t">
            <a:norm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E-Commerce</a:t>
            </a:r>
            <a:endParaRPr b="0" lang="en-US" sz="1000" strike="noStrike" u="none">
              <a:solidFill>
                <a:srgbClr val="000000"/>
              </a:solidFill>
              <a:effectLst/>
              <a:uFillTx/>
              <a:latin typeface="Arial"/>
            </a:endParaRPr>
          </a:p>
        </p:txBody>
      </p:sp>
      <p:sp>
        <p:nvSpPr>
          <p:cNvPr id="164" name=""/>
          <p:cNvSpPr/>
          <p:nvPr/>
        </p:nvSpPr>
        <p:spPr>
          <a:xfrm>
            <a:off x="687240" y="4325760"/>
            <a:ext cx="86868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5" name=""/>
          <p:cNvSpPr/>
          <p:nvPr/>
        </p:nvSpPr>
        <p:spPr>
          <a:xfrm>
            <a:off x="687240" y="6488280"/>
            <a:ext cx="8686800" cy="0"/>
          </a:xfrm>
          <a:prstGeom prst="line">
            <a:avLst/>
          </a:prstGeom>
          <a:ln w="9360">
            <a:solidFill>
              <a:srgbClr val="000000"/>
            </a:solidFill>
            <a:prstDash val="dash"/>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59236289-F17B-4226-AF8E-F6F20598D927}" type="slidenum">
              <a:t>6</a:t>
            </a:fld>
          </a:p>
        </p:txBody>
      </p:sp>
    </p:spTree>
  </p:cSld>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66" name=""/>
          <p:cNvSpPr/>
          <p:nvPr/>
        </p:nvSpPr>
        <p:spPr>
          <a:xfrm>
            <a:off x="676440" y="2322000"/>
            <a:ext cx="1995480" cy="183240"/>
          </a:xfrm>
          <a:prstGeom prst="rect">
            <a:avLst/>
          </a:prstGeom>
          <a:noFill/>
          <a:ln w="0">
            <a:noFill/>
          </a:ln>
        </p:spPr>
        <p:style>
          <a:lnRef idx="0"/>
          <a:fillRef idx="0"/>
          <a:effectRef idx="0"/>
          <a:fontRef idx="minor"/>
        </p:style>
        <p:txBody>
          <a:bodyPr lIns="0" rIns="0" tIns="0" bIns="0" anchor="b">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Explore opportunity to . . . </a:t>
            </a:r>
            <a:endParaRPr b="0" lang="en-US" sz="1200" strike="noStrike" u="none">
              <a:solidFill>
                <a:srgbClr val="000000"/>
              </a:solidFill>
              <a:effectLst/>
              <a:uFillTx/>
              <a:latin typeface="Arial"/>
            </a:endParaRPr>
          </a:p>
        </p:txBody>
      </p:sp>
      <p:sp>
        <p:nvSpPr>
          <p:cNvPr id="167" name="PlaceHolder 1"/>
          <p:cNvSpPr>
            <a:spLocks noGrp="1"/>
          </p:cNvSpPr>
          <p:nvPr>
            <p:ph type="title"/>
          </p:nvPr>
        </p:nvSpPr>
        <p:spPr>
          <a:xfrm>
            <a:off x="677880" y="202068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PRELIMINARY RESULTS OF SCREEN #2</a:t>
            </a:r>
            <a:endParaRPr b="1" lang="en-US" sz="1200" strike="noStrike" u="none">
              <a:solidFill>
                <a:srgbClr val="000000"/>
              </a:solidFill>
              <a:effectLst/>
              <a:uFillTx/>
              <a:latin typeface="Arial"/>
            </a:endParaRPr>
          </a:p>
        </p:txBody>
      </p:sp>
      <p:sp>
        <p:nvSpPr>
          <p:cNvPr id="168" name=""/>
          <p:cNvSpPr/>
          <p:nvPr/>
        </p:nvSpPr>
        <p:spPr>
          <a:xfrm>
            <a:off x="2835360" y="2540160"/>
            <a:ext cx="653868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69" name=""/>
          <p:cNvSpPr/>
          <p:nvPr/>
        </p:nvSpPr>
        <p:spPr>
          <a:xfrm>
            <a:off x="2865600" y="2709720"/>
            <a:ext cx="2185920" cy="4023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Meats:  pork, beef, poultry*</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Softs:  coffee, cocoa, FCOJ, sugar, tea</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Cotton</a:t>
            </a:r>
            <a:endParaRPr b="0" lang="en-US" sz="1200" strike="noStrike" u="none">
              <a:solidFill>
                <a:srgbClr val="000000"/>
              </a:solidFill>
              <a:effectLst/>
              <a:uFillTx/>
              <a:latin typeface="Arial"/>
            </a:endParaRPr>
          </a:p>
          <a:p>
            <a:pPr lvl="1" marL="114480" indent="-113040">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br>
              <a:rPr sz="1200"/>
            </a:b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Apples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Butter</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Cheese</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Eggs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Almonds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Fluid milk</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Grapes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Hay</a:t>
            </a:r>
            <a:endParaRPr b="0" lang="en-US" sz="1200" strike="noStrike" u="none">
              <a:solidFill>
                <a:srgbClr val="000000"/>
              </a:solidFill>
              <a:effectLst/>
              <a:uFillTx/>
              <a:latin typeface="Arial"/>
            </a:endParaRPr>
          </a:p>
        </p:txBody>
      </p:sp>
      <p:sp>
        <p:nvSpPr>
          <p:cNvPr id="170" name=""/>
          <p:cNvSpPr/>
          <p:nvPr/>
        </p:nvSpPr>
        <p:spPr>
          <a:xfrm>
            <a:off x="2865600" y="2322000"/>
            <a:ext cx="218592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Products</a:t>
            </a:r>
            <a:endParaRPr b="0" lang="en-US" sz="1200" strike="noStrike" u="none">
              <a:solidFill>
                <a:srgbClr val="000000"/>
              </a:solidFill>
              <a:effectLst/>
              <a:uFillTx/>
              <a:latin typeface="Arial"/>
            </a:endParaRPr>
          </a:p>
        </p:txBody>
      </p:sp>
      <p:sp>
        <p:nvSpPr>
          <p:cNvPr id="171" name="McK Footnote"/>
          <p:cNvSpPr/>
          <p:nvPr/>
        </p:nvSpPr>
        <p:spPr>
          <a:xfrm>
            <a:off x="555480" y="6975360"/>
            <a:ext cx="8686800" cy="162000"/>
          </a:xfrm>
          <a:prstGeom prst="rect">
            <a:avLst/>
          </a:prstGeom>
          <a:noFill/>
          <a:ln w="0">
            <a:noFill/>
          </a:ln>
        </p:spPr>
        <p:style>
          <a:lnRef idx="0"/>
          <a:fillRef idx="0"/>
          <a:effectRef idx="0"/>
          <a:fontRef idx="minor"/>
        </p:style>
        <p:txBody>
          <a:bodyPr lIns="0" rIns="0" tIns="0" bIns="0" anchor="b">
            <a:no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Poultry is the least attractive among meats because of high levels of vertical integration and the lack of a liquid market</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Note: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Peanut market assessment to be completed</a:t>
            </a:r>
            <a:endParaRPr b="0" lang="en-US" sz="900" strike="noStrike" u="none">
              <a:solidFill>
                <a:srgbClr val="000000"/>
              </a:solidFill>
              <a:effectLst/>
              <a:uFillTx/>
              <a:latin typeface="Arial"/>
            </a:endParaRPr>
          </a:p>
        </p:txBody>
      </p:sp>
      <p:sp>
        <p:nvSpPr>
          <p:cNvPr id="172" name=""/>
          <p:cNvSpPr/>
          <p:nvPr/>
        </p:nvSpPr>
        <p:spPr>
          <a:xfrm>
            <a:off x="5462640" y="2709720"/>
            <a:ext cx="3911400" cy="16462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Origination opportunity to fill risk management product gap at processed meat level; pork appears most attractive due to lower processor concentration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Structural elements may create opportunity for proprietary trading in coffee, cocoa and FCOJ; potential to create market hub in Brazil centered around FCOJ (includes other products); also, opportunity to create liquid spot market in tea</a:t>
            </a:r>
            <a:endParaRPr b="0" lang="en-US" sz="1200" strike="noStrike" u="none">
              <a:solidFill>
                <a:srgbClr val="000000"/>
              </a:solidFill>
              <a:effectLst/>
              <a:uFillTx/>
              <a:latin typeface="Arial"/>
            </a:endParaRPr>
          </a:p>
        </p:txBody>
      </p:sp>
      <p:sp>
        <p:nvSpPr>
          <p:cNvPr id="173" name=""/>
          <p:cNvSpPr/>
          <p:nvPr/>
        </p:nvSpPr>
        <p:spPr>
          <a:xfrm>
            <a:off x="5462640" y="2322000"/>
            <a:ext cx="3911400" cy="1832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Description</a:t>
            </a:r>
            <a:endParaRPr b="0" lang="en-US" sz="1200" strike="noStrike" u="none">
              <a:solidFill>
                <a:srgbClr val="000000"/>
              </a:solidFill>
              <a:effectLst/>
              <a:uFillTx/>
              <a:latin typeface="Arial"/>
            </a:endParaRPr>
          </a:p>
        </p:txBody>
      </p:sp>
      <p:sp>
        <p:nvSpPr>
          <p:cNvPr id="174" name=""/>
          <p:cNvSpPr/>
          <p:nvPr/>
        </p:nvSpPr>
        <p:spPr>
          <a:xfrm>
            <a:off x="3990960" y="2709720"/>
            <a:ext cx="1060560" cy="38408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NFDM</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Potatoes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Rice</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Lettuce</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Tomatoes</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Tobacco</a:t>
            </a:r>
            <a:endParaRPr b="0" lang="en-US" sz="1200" strike="noStrike" u="none">
              <a:solidFill>
                <a:srgbClr val="000000"/>
              </a:solidFill>
              <a:effectLst/>
              <a:uFillTx/>
              <a:latin typeface="Arial"/>
            </a:endParaRPr>
          </a:p>
        </p:txBody>
      </p:sp>
      <p:sp>
        <p:nvSpPr>
          <p:cNvPr id="175" name=""/>
          <p:cNvSpPr/>
          <p:nvPr/>
        </p:nvSpPr>
        <p:spPr>
          <a:xfrm>
            <a:off x="676440" y="2709720"/>
            <a:ext cx="1995480" cy="34750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Build broader origination-led business, with additional opportunity to proprietary trade</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Conduct market-making and/or proprietary trading activity (with some exploration of origination opportunities)</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Do not explore further</a:t>
            </a:r>
            <a:endParaRPr b="0" lang="en-US" sz="1200" strike="noStrike" u="none">
              <a:solidFill>
                <a:srgbClr val="000000"/>
              </a:solidFill>
              <a:effectLst/>
              <a:uFillTx/>
              <a:latin typeface="Arial"/>
            </a:endParaRPr>
          </a:p>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Omitted after scan</a:t>
            </a: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2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200" strike="noStrike" u="none">
                <a:solidFill>
                  <a:srgbClr val="000000"/>
                </a:solidFill>
                <a:effectLst/>
                <a:uFillTx/>
                <a:latin typeface="Arial"/>
              </a:rPr>
              <a:t>Promptly omitted</a:t>
            </a:r>
            <a:endParaRPr b="0" lang="en-US" sz="12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C1B871DA-D282-4123-AC99-EF1B2F12E2FA}" type="slidenum">
              <a:t>7</a:t>
            </a:fld>
          </a:p>
        </p:txBody>
      </p:sp>
    </p:spTree>
  </p:cSld>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6" name="PlaceHolder 1"/>
          <p:cNvSpPr>
            <a:spLocks noGrp="1"/>
          </p:cNvSpPr>
          <p:nvPr>
            <p:ph type="title"/>
          </p:nvPr>
        </p:nvSpPr>
        <p:spPr>
          <a:xfrm>
            <a:off x="687240" y="1809360"/>
            <a:ext cx="7313760" cy="183240"/>
          </a:xfrm>
          <a:prstGeom prst="rect">
            <a:avLst/>
          </a:prstGeom>
          <a:noFill/>
          <a:ln w="0">
            <a:noFill/>
          </a:ln>
        </p:spPr>
        <p:txBody>
          <a:bodyPr lIns="0" rIns="0" tIns="0" bIns="0" anchor="t">
            <a:sp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PRELIMINARY ASSESSMENT OF MEAT PRODUCTS</a:t>
            </a:r>
            <a:endParaRPr b="1" lang="en-US" sz="1200" strike="noStrike" u="none">
              <a:solidFill>
                <a:srgbClr val="000000"/>
              </a:solidFill>
              <a:effectLst/>
              <a:uFillTx/>
              <a:latin typeface="Arial"/>
            </a:endParaRPr>
          </a:p>
        </p:txBody>
      </p:sp>
      <p:sp>
        <p:nvSpPr>
          <p:cNvPr id="177" name=""/>
          <p:cNvSpPr/>
          <p:nvPr/>
        </p:nvSpPr>
        <p:spPr>
          <a:xfrm>
            <a:off x="1522440" y="3008160"/>
            <a:ext cx="78645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78" name=""/>
          <p:cNvSpPr/>
          <p:nvPr/>
        </p:nvSpPr>
        <p:spPr>
          <a:xfrm>
            <a:off x="687240" y="3300480"/>
            <a:ext cx="574920" cy="1530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Pork</a:t>
            </a:r>
            <a:endParaRPr b="0" lang="en-US" sz="1000" strike="noStrike" u="none">
              <a:solidFill>
                <a:srgbClr val="000000"/>
              </a:solidFill>
              <a:effectLst/>
              <a:uFillTx/>
              <a:latin typeface="Arial"/>
            </a:endParaRPr>
          </a:p>
        </p:txBody>
      </p:sp>
      <p:sp>
        <p:nvSpPr>
          <p:cNvPr id="179" name=""/>
          <p:cNvSpPr/>
          <p:nvPr/>
        </p:nvSpPr>
        <p:spPr>
          <a:xfrm>
            <a:off x="687240" y="2815560"/>
            <a:ext cx="574920" cy="1530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Product</a:t>
            </a:r>
            <a:endParaRPr b="0" lang="en-US" sz="1000" strike="noStrike" u="none">
              <a:solidFill>
                <a:srgbClr val="000000"/>
              </a:solidFill>
              <a:effectLst/>
              <a:uFillTx/>
              <a:latin typeface="Arial"/>
            </a:endParaRPr>
          </a:p>
        </p:txBody>
      </p:sp>
      <p:sp>
        <p:nvSpPr>
          <p:cNvPr id="180" name=""/>
          <p:cNvSpPr/>
          <p:nvPr/>
        </p:nvSpPr>
        <p:spPr>
          <a:xfrm>
            <a:off x="1573200" y="2662920"/>
            <a:ext cx="903240" cy="30564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Market size</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 Billions</a:t>
            </a:r>
            <a:endParaRPr b="0" lang="en-US" sz="1000" strike="noStrike" u="none">
              <a:solidFill>
                <a:srgbClr val="000000"/>
              </a:solidFill>
              <a:effectLst/>
              <a:uFillTx/>
              <a:latin typeface="Arial"/>
            </a:endParaRPr>
          </a:p>
        </p:txBody>
      </p:sp>
      <p:grpSp>
        <p:nvGrpSpPr>
          <p:cNvPr id="181" name=""/>
          <p:cNvGrpSpPr/>
          <p:nvPr/>
        </p:nvGrpSpPr>
        <p:grpSpPr>
          <a:xfrm>
            <a:off x="5191200" y="2815560"/>
            <a:ext cx="4195440" cy="3999240"/>
            <a:chOff x="5191200" y="2815560"/>
            <a:chExt cx="4195440" cy="3999240"/>
          </a:xfrm>
        </p:grpSpPr>
        <p:sp>
          <p:nvSpPr>
            <p:cNvPr id="182" name=""/>
            <p:cNvSpPr/>
            <p:nvPr/>
          </p:nvSpPr>
          <p:spPr>
            <a:xfrm>
              <a:off x="5191200" y="3151080"/>
              <a:ext cx="4195440" cy="366372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PT – liquid financial market only in live hogs and bellies; information concentrated at processing level</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 – currently unhedgeable finished product exposures at processor level; moderate processor concentration (top 4 ~58%), though consolidation ongoing; fragmented elsewhere in chain</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Limited number of sites in space, but some players becoming established; consortiums, with major industry participants (IBP, Cargill, Tyson, Smithfield) and first-mover advantage, developing; little liquidity through space today</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PT – liquid financial market only in live and feeder cattle(unprocessed), information concentrated at processing level; geographic producer concentration in plains region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 – currently unhedgeable finished product exposures at processor level; high processor concentration (top 4 ~70%), continuing trend to consolidation; fragmented elsewhere in chain</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See above</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PT – illiquid spot market with only 1 primary transaction point along value chain (after primary processing); no futures market</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 – currently unhedgeable finished product exposures; moderate processor concentration (top 4 ~54%), but heavy vertical integration reduces potential number of counterparties</a:t>
              </a:r>
              <a:endParaRPr b="0" lang="en-US" sz="1000" strike="noStrike" u="none">
                <a:solidFill>
                  <a:srgbClr val="000000"/>
                </a:solidFill>
                <a:effectLst/>
                <a:uFillTx/>
                <a:latin typeface="Arial"/>
              </a:endParaRPr>
            </a:p>
            <a:p>
              <a:pPr lvl="1" marL="114480" indent="-113040">
                <a:buClr>
                  <a:srgbClr val="000000"/>
                </a:buClr>
                <a:buFont typeface="Arial"/>
                <a:buChar char="•"/>
                <a:tabLst>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See above</a:t>
              </a:r>
              <a:endParaRPr b="0" lang="en-US" sz="1000" strike="noStrike" u="none">
                <a:solidFill>
                  <a:srgbClr val="000000"/>
                </a:solidFill>
                <a:effectLst/>
                <a:uFillTx/>
                <a:latin typeface="Arial"/>
              </a:endParaRPr>
            </a:p>
          </p:txBody>
        </p:sp>
        <p:sp>
          <p:nvSpPr>
            <p:cNvPr id="183" name=""/>
            <p:cNvSpPr/>
            <p:nvPr/>
          </p:nvSpPr>
          <p:spPr>
            <a:xfrm>
              <a:off x="5191200" y="2815560"/>
              <a:ext cx="4195440" cy="15300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Comments</a:t>
              </a:r>
              <a:endParaRPr b="0" lang="en-US" sz="1000" strike="noStrike" u="none">
                <a:solidFill>
                  <a:srgbClr val="000000"/>
                </a:solidFill>
                <a:effectLst/>
                <a:uFillTx/>
                <a:latin typeface="Arial"/>
              </a:endParaRPr>
            </a:p>
          </p:txBody>
        </p:sp>
      </p:grpSp>
      <p:sp>
        <p:nvSpPr>
          <p:cNvPr id="184" name=""/>
          <p:cNvSpPr/>
          <p:nvPr/>
        </p:nvSpPr>
        <p:spPr>
          <a:xfrm>
            <a:off x="2950920" y="2280600"/>
            <a:ext cx="724320" cy="15300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Opportunity</a:t>
            </a:r>
            <a:endParaRPr b="0" lang="en-US" sz="1000" strike="noStrike" u="none">
              <a:solidFill>
                <a:srgbClr val="000000"/>
              </a:solidFill>
              <a:effectLst/>
              <a:uFillTx/>
              <a:latin typeface="Arial"/>
            </a:endParaRPr>
          </a:p>
        </p:txBody>
      </p:sp>
      <p:sp>
        <p:nvSpPr>
          <p:cNvPr id="185" name=""/>
          <p:cNvSpPr/>
          <p:nvPr/>
        </p:nvSpPr>
        <p:spPr>
          <a:xfrm>
            <a:off x="2949480" y="2460600"/>
            <a:ext cx="20941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186" name=""/>
          <p:cNvSpPr/>
          <p:nvPr/>
        </p:nvSpPr>
        <p:spPr>
          <a:xfrm>
            <a:off x="2949480" y="2510280"/>
            <a:ext cx="513000" cy="4582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Prop </a:t>
            </a:r>
            <a:br>
              <a:rPr sz="1000"/>
            </a:br>
            <a:r>
              <a:rPr b="1" lang="en-US" sz="1000" strike="noStrike" u="none">
                <a:solidFill>
                  <a:srgbClr val="000000"/>
                </a:solidFill>
                <a:effectLst/>
                <a:uFillTx/>
                <a:latin typeface="Arial"/>
              </a:rPr>
              <a:t>Trading (PT)</a:t>
            </a:r>
            <a:endParaRPr b="0" lang="en-US" sz="1000" strike="noStrike" u="none">
              <a:solidFill>
                <a:srgbClr val="000000"/>
              </a:solidFill>
              <a:effectLst/>
              <a:uFillTx/>
              <a:latin typeface="Arial"/>
            </a:endParaRPr>
          </a:p>
        </p:txBody>
      </p:sp>
      <p:grpSp>
        <p:nvGrpSpPr>
          <p:cNvPr id="187" name=""/>
          <p:cNvGrpSpPr/>
          <p:nvPr/>
        </p:nvGrpSpPr>
        <p:grpSpPr>
          <a:xfrm>
            <a:off x="3076920" y="5937120"/>
            <a:ext cx="126720" cy="253800"/>
            <a:chOff x="3076920" y="5937120"/>
            <a:chExt cx="126720" cy="253800"/>
          </a:xfrm>
        </p:grpSpPr>
        <p:sp>
          <p:nvSpPr>
            <p:cNvPr id="188" name=""/>
            <p:cNvSpPr/>
            <p:nvPr/>
          </p:nvSpPr>
          <p:spPr>
            <a:xfrm>
              <a:off x="2949480" y="593712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89" name=""/>
            <p:cNvSpPr/>
            <p:nvPr/>
          </p:nvSpPr>
          <p:spPr>
            <a:xfrm>
              <a:off x="3076920" y="5937120"/>
              <a:ext cx="773094112920" cy="25380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190" name=""/>
          <p:cNvSpPr/>
          <p:nvPr/>
        </p:nvSpPr>
        <p:spPr>
          <a:xfrm>
            <a:off x="3535560" y="2662920"/>
            <a:ext cx="675360" cy="30564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Origination</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(O)</a:t>
            </a:r>
            <a:endParaRPr b="0" lang="en-US" sz="1000" strike="noStrike" u="none">
              <a:solidFill>
                <a:srgbClr val="000000"/>
              </a:solidFill>
              <a:effectLst/>
              <a:uFillTx/>
              <a:latin typeface="Arial"/>
            </a:endParaRPr>
          </a:p>
        </p:txBody>
      </p:sp>
      <p:grpSp>
        <p:nvGrpSpPr>
          <p:cNvPr id="191" name=""/>
          <p:cNvGrpSpPr/>
          <p:nvPr/>
        </p:nvGrpSpPr>
        <p:grpSpPr>
          <a:xfrm>
            <a:off x="3746520" y="3232080"/>
            <a:ext cx="254160" cy="253800"/>
            <a:chOff x="3746520" y="3232080"/>
            <a:chExt cx="254160" cy="253800"/>
          </a:xfrm>
        </p:grpSpPr>
        <p:sp>
          <p:nvSpPr>
            <p:cNvPr id="192" name=""/>
            <p:cNvSpPr/>
            <p:nvPr/>
          </p:nvSpPr>
          <p:spPr>
            <a:xfrm>
              <a:off x="3746520" y="323208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3" name=""/>
            <p:cNvSpPr/>
            <p:nvPr/>
          </p:nvSpPr>
          <p:spPr>
            <a:xfrm>
              <a:off x="3746520" y="3232080"/>
              <a:ext cx="253800" cy="25344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194" name=""/>
          <p:cNvGrpSpPr/>
          <p:nvPr/>
        </p:nvGrpSpPr>
        <p:grpSpPr>
          <a:xfrm>
            <a:off x="3746520" y="4697280"/>
            <a:ext cx="254160" cy="253800"/>
            <a:chOff x="3746520" y="4697280"/>
            <a:chExt cx="254160" cy="253800"/>
          </a:xfrm>
        </p:grpSpPr>
        <p:sp>
          <p:nvSpPr>
            <p:cNvPr id="195" name=""/>
            <p:cNvSpPr/>
            <p:nvPr/>
          </p:nvSpPr>
          <p:spPr>
            <a:xfrm>
              <a:off x="3746520" y="469728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6" name=""/>
            <p:cNvSpPr/>
            <p:nvPr/>
          </p:nvSpPr>
          <p:spPr>
            <a:xfrm>
              <a:off x="3746880" y="4697280"/>
              <a:ext cx="25344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197" name=""/>
          <p:cNvGrpSpPr/>
          <p:nvPr/>
        </p:nvGrpSpPr>
        <p:grpSpPr>
          <a:xfrm>
            <a:off x="3746520" y="5937120"/>
            <a:ext cx="254160" cy="253800"/>
            <a:chOff x="3746520" y="5937120"/>
            <a:chExt cx="254160" cy="253800"/>
          </a:xfrm>
        </p:grpSpPr>
        <p:sp>
          <p:nvSpPr>
            <p:cNvPr id="198" name=""/>
            <p:cNvSpPr/>
            <p:nvPr/>
          </p:nvSpPr>
          <p:spPr>
            <a:xfrm>
              <a:off x="3746520" y="593712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199" name=""/>
            <p:cNvSpPr/>
            <p:nvPr/>
          </p:nvSpPr>
          <p:spPr>
            <a:xfrm>
              <a:off x="3746880" y="5937120"/>
              <a:ext cx="25344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200" name=""/>
          <p:cNvSpPr/>
          <p:nvPr/>
        </p:nvSpPr>
        <p:spPr>
          <a:xfrm>
            <a:off x="4284360" y="2662920"/>
            <a:ext cx="759960" cy="305640"/>
          </a:xfrm>
          <a:prstGeom prst="rect">
            <a:avLst/>
          </a:prstGeom>
          <a:noFill/>
          <a:ln w="0">
            <a:noFill/>
          </a:ln>
        </p:spPr>
        <p:style>
          <a:lnRef idx="0"/>
          <a:fillRef idx="0"/>
          <a:effectRef idx="0"/>
          <a:fontRef idx="minor"/>
        </p:style>
        <p:txBody>
          <a:bodyPr wrap="none"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E-commerce</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(E)</a:t>
            </a:r>
            <a:endParaRPr b="0" lang="en-US" sz="1000" strike="noStrike" u="none">
              <a:solidFill>
                <a:srgbClr val="000000"/>
              </a:solidFill>
              <a:effectLst/>
              <a:uFillTx/>
              <a:latin typeface="Arial"/>
            </a:endParaRPr>
          </a:p>
        </p:txBody>
      </p:sp>
      <p:grpSp>
        <p:nvGrpSpPr>
          <p:cNvPr id="201" name=""/>
          <p:cNvGrpSpPr/>
          <p:nvPr/>
        </p:nvGrpSpPr>
        <p:grpSpPr>
          <a:xfrm>
            <a:off x="4495680" y="3232080"/>
            <a:ext cx="254160" cy="253800"/>
            <a:chOff x="4495680" y="3232080"/>
            <a:chExt cx="254160" cy="253800"/>
          </a:xfrm>
        </p:grpSpPr>
        <p:sp>
          <p:nvSpPr>
            <p:cNvPr id="202" name=""/>
            <p:cNvSpPr/>
            <p:nvPr/>
          </p:nvSpPr>
          <p:spPr>
            <a:xfrm>
              <a:off x="4495680" y="323208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03" name=""/>
            <p:cNvSpPr/>
            <p:nvPr/>
          </p:nvSpPr>
          <p:spPr>
            <a:xfrm>
              <a:off x="4496040" y="3232080"/>
              <a:ext cx="25344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204" name=""/>
          <p:cNvGrpSpPr/>
          <p:nvPr/>
        </p:nvGrpSpPr>
        <p:grpSpPr>
          <a:xfrm>
            <a:off x="4495680" y="4697280"/>
            <a:ext cx="254160" cy="253800"/>
            <a:chOff x="4495680" y="4697280"/>
            <a:chExt cx="254160" cy="253800"/>
          </a:xfrm>
        </p:grpSpPr>
        <p:sp>
          <p:nvSpPr>
            <p:cNvPr id="205" name=""/>
            <p:cNvSpPr/>
            <p:nvPr/>
          </p:nvSpPr>
          <p:spPr>
            <a:xfrm>
              <a:off x="4495680" y="469728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06" name=""/>
            <p:cNvSpPr/>
            <p:nvPr/>
          </p:nvSpPr>
          <p:spPr>
            <a:xfrm>
              <a:off x="4496040" y="4697280"/>
              <a:ext cx="25344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207" name=""/>
          <p:cNvGrpSpPr/>
          <p:nvPr/>
        </p:nvGrpSpPr>
        <p:grpSpPr>
          <a:xfrm>
            <a:off x="4495680" y="5937120"/>
            <a:ext cx="254160" cy="253800"/>
            <a:chOff x="4495680" y="5937120"/>
            <a:chExt cx="254160" cy="253800"/>
          </a:xfrm>
        </p:grpSpPr>
        <p:sp>
          <p:nvSpPr>
            <p:cNvPr id="208" name=""/>
            <p:cNvSpPr/>
            <p:nvPr/>
          </p:nvSpPr>
          <p:spPr>
            <a:xfrm>
              <a:off x="4495680" y="593712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09" name=""/>
            <p:cNvSpPr/>
            <p:nvPr/>
          </p:nvSpPr>
          <p:spPr>
            <a:xfrm>
              <a:off x="4496040" y="5937120"/>
              <a:ext cx="25344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210" name=""/>
          <p:cNvSpPr/>
          <p:nvPr/>
        </p:nvSpPr>
        <p:spPr>
          <a:xfrm>
            <a:off x="8175600" y="1851120"/>
            <a:ext cx="255600" cy="128520"/>
          </a:xfrm>
          <a:prstGeom prst="rect">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1" name="McK Footnote"/>
          <p:cNvSpPr/>
          <p:nvPr/>
        </p:nvSpPr>
        <p:spPr>
          <a:xfrm>
            <a:off x="8484840" y="1847880"/>
            <a:ext cx="3312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Global</a:t>
            </a:r>
            <a:endParaRPr b="0" lang="en-US" sz="900" strike="noStrike" u="none">
              <a:solidFill>
                <a:srgbClr val="000000"/>
              </a:solidFill>
              <a:effectLst/>
              <a:uFillTx/>
              <a:latin typeface="Arial"/>
            </a:endParaRPr>
          </a:p>
        </p:txBody>
      </p:sp>
      <p:sp>
        <p:nvSpPr>
          <p:cNvPr id="212" name=""/>
          <p:cNvSpPr/>
          <p:nvPr/>
        </p:nvSpPr>
        <p:spPr>
          <a:xfrm>
            <a:off x="8175600" y="2031840"/>
            <a:ext cx="255600" cy="128880"/>
          </a:xfrm>
          <a:prstGeom prst="rect">
            <a:avLst/>
          </a:prstGeom>
          <a:solidFill>
            <a:srgbClr val="d0d0d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13" name="McK Footnote"/>
          <p:cNvSpPr/>
          <p:nvPr/>
        </p:nvSpPr>
        <p:spPr>
          <a:xfrm>
            <a:off x="8484840" y="2027160"/>
            <a:ext cx="90288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U.S. consumption</a:t>
            </a:r>
            <a:endParaRPr b="0" lang="en-US" sz="900" strike="noStrike" u="none">
              <a:solidFill>
                <a:srgbClr val="000000"/>
              </a:solidFill>
              <a:effectLst/>
              <a:uFillTx/>
              <a:latin typeface="Arial"/>
            </a:endParaRPr>
          </a:p>
        </p:txBody>
      </p:sp>
      <p:graphicFrame>
        <p:nvGraphicFramePr>
          <p:cNvPr id="214" name=""/>
          <p:cNvGraphicFramePr/>
          <p:nvPr/>
        </p:nvGraphicFramePr>
        <p:xfrm>
          <a:off x="1557360" y="3164040"/>
          <a:ext cx="1333440" cy="426960"/>
        </p:xfrm>
        <a:graphic>
          <a:graphicData uri="http://schemas.openxmlformats.org/presentationml/2006/ole">
            <p:oleObj r:id="rId1" spid="">
              <p:embed/>
              <p:pic>
                <p:nvPicPr>
                  <p:cNvPr id="215" name="" descr=""/>
                  <p:cNvPicPr/>
                  <p:nvPr/>
                </p:nvPicPr>
                <p:blipFill>
                  <a:blip r:embed="rId2"/>
                  <a:stretch/>
                </p:blipFill>
                <p:spPr>
                  <a:xfrm>
                    <a:off x="1557360" y="3164040"/>
                    <a:ext cx="1333440" cy="426960"/>
                  </a:xfrm>
                  <a:prstGeom prst="rect">
                    <a:avLst/>
                  </a:prstGeom>
                  <a:noFill/>
                  <a:ln w="0">
                    <a:noFill/>
                  </a:ln>
                </p:spPr>
              </p:pic>
            </p:oleObj>
          </a:graphicData>
        </a:graphic>
      </p:graphicFrame>
      <p:graphicFrame>
        <p:nvGraphicFramePr>
          <p:cNvPr id="216" name=""/>
          <p:cNvGraphicFramePr/>
          <p:nvPr/>
        </p:nvGraphicFramePr>
        <p:xfrm>
          <a:off x="1557360" y="4637160"/>
          <a:ext cx="1333440" cy="409680"/>
        </p:xfrm>
        <a:graphic>
          <a:graphicData uri="http://schemas.openxmlformats.org/presentationml/2006/ole">
            <p:oleObj r:id="rId3" spid="">
              <p:embed/>
              <p:pic>
                <p:nvPicPr>
                  <p:cNvPr id="217" name="" descr=""/>
                  <p:cNvPicPr/>
                  <p:nvPr/>
                </p:nvPicPr>
                <p:blipFill>
                  <a:blip r:embed="rId4"/>
                  <a:stretch/>
                </p:blipFill>
                <p:spPr>
                  <a:xfrm>
                    <a:off x="1557360" y="4637160"/>
                    <a:ext cx="1333440" cy="409680"/>
                  </a:xfrm>
                  <a:prstGeom prst="rect">
                    <a:avLst/>
                  </a:prstGeom>
                  <a:noFill/>
                  <a:ln w="0">
                    <a:noFill/>
                  </a:ln>
                </p:spPr>
              </p:pic>
            </p:oleObj>
          </a:graphicData>
        </a:graphic>
      </p:graphicFrame>
      <p:graphicFrame>
        <p:nvGraphicFramePr>
          <p:cNvPr id="218" name=""/>
          <p:cNvGraphicFramePr/>
          <p:nvPr/>
        </p:nvGraphicFramePr>
        <p:xfrm>
          <a:off x="1557360" y="5845320"/>
          <a:ext cx="1333440" cy="430200"/>
        </p:xfrm>
        <a:graphic>
          <a:graphicData uri="http://schemas.openxmlformats.org/presentationml/2006/ole">
            <p:oleObj r:id="rId5" spid="">
              <p:embed/>
              <p:pic>
                <p:nvPicPr>
                  <p:cNvPr id="219" name="" descr=""/>
                  <p:cNvPicPr/>
                  <p:nvPr/>
                </p:nvPicPr>
                <p:blipFill>
                  <a:blip r:embed="rId6"/>
                  <a:stretch/>
                </p:blipFill>
                <p:spPr>
                  <a:xfrm>
                    <a:off x="1557360" y="5845320"/>
                    <a:ext cx="1333440" cy="430200"/>
                  </a:xfrm>
                  <a:prstGeom prst="rect">
                    <a:avLst/>
                  </a:prstGeom>
                  <a:noFill/>
                  <a:ln w="0">
                    <a:noFill/>
                  </a:ln>
                </p:spPr>
              </p:pic>
            </p:oleObj>
          </a:graphicData>
        </a:graphic>
      </p:graphicFrame>
      <p:grpSp>
        <p:nvGrpSpPr>
          <p:cNvPr id="220" name=""/>
          <p:cNvGrpSpPr/>
          <p:nvPr/>
        </p:nvGrpSpPr>
        <p:grpSpPr>
          <a:xfrm>
            <a:off x="2949480" y="3232080"/>
            <a:ext cx="253800" cy="253800"/>
            <a:chOff x="2949480" y="3232080"/>
            <a:chExt cx="253800" cy="253800"/>
          </a:xfrm>
        </p:grpSpPr>
        <p:sp>
          <p:nvSpPr>
            <p:cNvPr id="221" name=""/>
            <p:cNvSpPr/>
            <p:nvPr/>
          </p:nvSpPr>
          <p:spPr>
            <a:xfrm>
              <a:off x="2949480" y="3232080"/>
              <a:ext cx="25380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2" name=""/>
            <p:cNvSpPr/>
            <p:nvPr/>
          </p:nvSpPr>
          <p:spPr>
            <a:xfrm>
              <a:off x="2950200" y="3232080"/>
              <a:ext cx="25272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223" name=""/>
          <p:cNvGrpSpPr/>
          <p:nvPr/>
        </p:nvGrpSpPr>
        <p:grpSpPr>
          <a:xfrm>
            <a:off x="2949480" y="4697280"/>
            <a:ext cx="254160" cy="253800"/>
            <a:chOff x="2949480" y="4697280"/>
            <a:chExt cx="254160" cy="253800"/>
          </a:xfrm>
        </p:grpSpPr>
        <p:sp>
          <p:nvSpPr>
            <p:cNvPr id="224" name=""/>
            <p:cNvSpPr/>
            <p:nvPr/>
          </p:nvSpPr>
          <p:spPr>
            <a:xfrm>
              <a:off x="2949480" y="4697280"/>
              <a:ext cx="254160" cy="25380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5" name=""/>
            <p:cNvSpPr/>
            <p:nvPr/>
          </p:nvSpPr>
          <p:spPr>
            <a:xfrm>
              <a:off x="2949840" y="4697280"/>
              <a:ext cx="253440" cy="25344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grpSp>
        <p:nvGrpSpPr>
          <p:cNvPr id="226" name=""/>
          <p:cNvGrpSpPr/>
          <p:nvPr/>
        </p:nvGrpSpPr>
        <p:grpSpPr>
          <a:xfrm>
            <a:off x="8304480" y="2211480"/>
            <a:ext cx="75960" cy="152280"/>
            <a:chOff x="8304480" y="2211480"/>
            <a:chExt cx="75960" cy="152280"/>
          </a:xfrm>
        </p:grpSpPr>
        <p:sp>
          <p:nvSpPr>
            <p:cNvPr id="227" name=""/>
            <p:cNvSpPr/>
            <p:nvPr/>
          </p:nvSpPr>
          <p:spPr>
            <a:xfrm>
              <a:off x="8228160" y="2211480"/>
              <a:ext cx="152280" cy="1522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28" name=""/>
            <p:cNvSpPr/>
            <p:nvPr/>
          </p:nvSpPr>
          <p:spPr>
            <a:xfrm>
              <a:off x="8304480" y="2211480"/>
              <a:ext cx="773094112920" cy="152280"/>
            </a:xfrm>
            <a:custGeom>
              <a:avLst/>
              <a:gdLst/>
              <a:ahLst/>
              <a:rect l="l" t="t" r="r" b="b"/>
              <a:pathLst>
                <a:path stroke="0" w="21600" h="21600">
                  <a:moveTo>
                    <a:pt x="10800" y="0"/>
                  </a:moveTo>
                  <a:arcTo wR="10800" hR="10800" stAng="-5400000" swAng="0"/>
                  <a:lnTo>
                    <a:pt x="10800" y="10800"/>
                  </a:lnTo>
                  <a:close/>
                </a:path>
                <a:path fill="none" w="21600" h="21600">
                  <a:moveTo>
                    <a:pt x="10800" y="0"/>
                  </a:moveTo>
                  <a:arcTo wR="10800" hR="10800" stAng="-5400000" swAng="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229" name="McK Footnote"/>
          <p:cNvSpPr/>
          <p:nvPr/>
        </p:nvSpPr>
        <p:spPr>
          <a:xfrm>
            <a:off x="8484840" y="2219400"/>
            <a:ext cx="21024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Low</a:t>
            </a:r>
            <a:endParaRPr b="0" lang="en-US" sz="900" strike="noStrike" u="none">
              <a:solidFill>
                <a:srgbClr val="000000"/>
              </a:solidFill>
              <a:effectLst/>
              <a:uFillTx/>
              <a:latin typeface="Arial"/>
            </a:endParaRPr>
          </a:p>
        </p:txBody>
      </p:sp>
      <p:grpSp>
        <p:nvGrpSpPr>
          <p:cNvPr id="230" name=""/>
          <p:cNvGrpSpPr/>
          <p:nvPr/>
        </p:nvGrpSpPr>
        <p:grpSpPr>
          <a:xfrm>
            <a:off x="8228160" y="2401920"/>
            <a:ext cx="152280" cy="152280"/>
            <a:chOff x="8228160" y="2401920"/>
            <a:chExt cx="152280" cy="152280"/>
          </a:xfrm>
        </p:grpSpPr>
        <p:sp>
          <p:nvSpPr>
            <p:cNvPr id="231" name=""/>
            <p:cNvSpPr/>
            <p:nvPr/>
          </p:nvSpPr>
          <p:spPr>
            <a:xfrm>
              <a:off x="8228160" y="2401920"/>
              <a:ext cx="152280" cy="1522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2" name=""/>
            <p:cNvSpPr/>
            <p:nvPr/>
          </p:nvSpPr>
          <p:spPr>
            <a:xfrm>
              <a:off x="8228160" y="2401920"/>
              <a:ext cx="151920" cy="151920"/>
            </a:xfrm>
            <a:custGeom>
              <a:avLst/>
              <a:gdLst/>
              <a:ahLst/>
              <a:rect l="l" t="t" r="r" b="b"/>
              <a:pathLst>
                <a:path stroke="0" w="21600" h="21600">
                  <a:moveTo>
                    <a:pt x="10800" y="0"/>
                  </a:moveTo>
                  <a:arcTo wR="10800" hR="10800" stAng="-5400000" swAng="10800000"/>
                  <a:lnTo>
                    <a:pt x="10800" y="10800"/>
                  </a:lnTo>
                  <a:close/>
                </a:path>
                <a:path fill="none" w="21600" h="21600">
                  <a:moveTo>
                    <a:pt x="10800" y="0"/>
                  </a:moveTo>
                  <a:arcTo wR="10800" hR="10800" stAng="-5400000" swAng="108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233" name="McK Footnote"/>
          <p:cNvSpPr/>
          <p:nvPr/>
        </p:nvSpPr>
        <p:spPr>
          <a:xfrm>
            <a:off x="8484840" y="2409840"/>
            <a:ext cx="40716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Medium</a:t>
            </a:r>
            <a:endParaRPr b="0" lang="en-US" sz="900" strike="noStrike" u="none">
              <a:solidFill>
                <a:srgbClr val="000000"/>
              </a:solidFill>
              <a:effectLst/>
              <a:uFillTx/>
              <a:latin typeface="Arial"/>
            </a:endParaRPr>
          </a:p>
        </p:txBody>
      </p:sp>
      <p:grpSp>
        <p:nvGrpSpPr>
          <p:cNvPr id="234" name=""/>
          <p:cNvGrpSpPr/>
          <p:nvPr/>
        </p:nvGrpSpPr>
        <p:grpSpPr>
          <a:xfrm>
            <a:off x="8228160" y="2590920"/>
            <a:ext cx="152280" cy="152280"/>
            <a:chOff x="8228160" y="2590920"/>
            <a:chExt cx="152280" cy="152280"/>
          </a:xfrm>
        </p:grpSpPr>
        <p:sp>
          <p:nvSpPr>
            <p:cNvPr id="235" name=""/>
            <p:cNvSpPr/>
            <p:nvPr/>
          </p:nvSpPr>
          <p:spPr>
            <a:xfrm>
              <a:off x="8228160" y="2590920"/>
              <a:ext cx="152280" cy="152280"/>
            </a:xfrm>
            <a:prstGeom prst="ellipse">
              <a:avLst/>
            </a:prstGeom>
            <a:solidFill>
              <a:srgbClr val="ffffff"/>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sp>
          <p:nvSpPr>
            <p:cNvPr id="236" name=""/>
            <p:cNvSpPr/>
            <p:nvPr/>
          </p:nvSpPr>
          <p:spPr>
            <a:xfrm>
              <a:off x="8228160" y="2590920"/>
              <a:ext cx="151920" cy="151920"/>
            </a:xfrm>
            <a:custGeom>
              <a:avLst/>
              <a:gdLst/>
              <a:ahLst/>
              <a:rect l="l" t="t" r="r" b="b"/>
              <a:pathLst>
                <a:path stroke="0" w="21600" h="21600">
                  <a:moveTo>
                    <a:pt x="10800" y="0"/>
                  </a:moveTo>
                  <a:arcTo wR="10800" hR="10800" stAng="-5400000" swAng="16200000"/>
                  <a:lnTo>
                    <a:pt x="10800" y="10800"/>
                  </a:lnTo>
                  <a:close/>
                </a:path>
                <a:path fill="none" w="21600" h="21600">
                  <a:moveTo>
                    <a:pt x="10800" y="0"/>
                  </a:moveTo>
                  <a:arcTo wR="10800" hR="10800" stAng="-5400000" swAng="16200000"/>
                </a:path>
              </a:pathLst>
            </a:custGeom>
            <a:solidFill>
              <a:srgbClr val="000000"/>
            </a:solidFill>
            <a:ln w="936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Arial"/>
              </a:endParaRPr>
            </a:p>
          </p:txBody>
        </p:sp>
      </p:grpSp>
      <p:sp>
        <p:nvSpPr>
          <p:cNvPr id="237" name="McK Footnote"/>
          <p:cNvSpPr/>
          <p:nvPr/>
        </p:nvSpPr>
        <p:spPr>
          <a:xfrm>
            <a:off x="8484840" y="2598840"/>
            <a:ext cx="235800" cy="137880"/>
          </a:xfrm>
          <a:prstGeom prst="rect">
            <a:avLst/>
          </a:prstGeom>
          <a:noFill/>
          <a:ln w="0">
            <a:noFill/>
          </a:ln>
        </p:spPr>
        <p:style>
          <a:lnRef idx="0"/>
          <a:fillRef idx="0"/>
          <a:effectRef idx="0"/>
          <a:fontRef idx="minor"/>
        </p:style>
        <p:txBody>
          <a:bodyPr wrap="none" lIns="0" rIns="0" tIns="0" bIns="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High</a:t>
            </a:r>
            <a:endParaRPr b="0" lang="en-US" sz="900" strike="noStrike" u="none">
              <a:solidFill>
                <a:srgbClr val="000000"/>
              </a:solidFill>
              <a:effectLst/>
              <a:uFillTx/>
              <a:latin typeface="Arial"/>
            </a:endParaRPr>
          </a:p>
        </p:txBody>
      </p:sp>
      <p:sp>
        <p:nvSpPr>
          <p:cNvPr id="238" name="McK Footnote"/>
          <p:cNvSpPr/>
          <p:nvPr/>
        </p:nvSpPr>
        <p:spPr>
          <a:xfrm>
            <a:off x="687240" y="6999480"/>
            <a:ext cx="8686800" cy="13788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analyst reports; press releases; USDA</a:t>
            </a:r>
            <a:endParaRPr b="0" lang="en-US" sz="900" strike="noStrike" u="none">
              <a:solidFill>
                <a:srgbClr val="000000"/>
              </a:solidFill>
              <a:effectLst/>
              <a:uFillTx/>
              <a:latin typeface="Arial"/>
            </a:endParaRPr>
          </a:p>
        </p:txBody>
      </p:sp>
      <p:sp>
        <p:nvSpPr>
          <p:cNvPr id="239" name=""/>
          <p:cNvSpPr/>
          <p:nvPr/>
        </p:nvSpPr>
        <p:spPr>
          <a:xfrm>
            <a:off x="687240" y="4776840"/>
            <a:ext cx="574920" cy="1530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Beef</a:t>
            </a:r>
            <a:endParaRPr b="0" lang="en-US" sz="1000" strike="noStrike" u="none">
              <a:solidFill>
                <a:srgbClr val="000000"/>
              </a:solidFill>
              <a:effectLst/>
              <a:uFillTx/>
              <a:latin typeface="Arial"/>
            </a:endParaRPr>
          </a:p>
        </p:txBody>
      </p:sp>
      <p:sp>
        <p:nvSpPr>
          <p:cNvPr id="240" name=""/>
          <p:cNvSpPr/>
          <p:nvPr/>
        </p:nvSpPr>
        <p:spPr>
          <a:xfrm>
            <a:off x="687240" y="5983200"/>
            <a:ext cx="574920" cy="153000"/>
          </a:xfrm>
          <a:prstGeom prst="rect">
            <a:avLst/>
          </a:prstGeom>
          <a:noFill/>
          <a:ln w="0">
            <a:noFill/>
          </a:ln>
        </p:spPr>
        <p:style>
          <a:lnRef idx="0"/>
          <a:fillRef idx="0"/>
          <a:effectRef idx="0"/>
          <a:fontRef idx="minor"/>
        </p:style>
        <p:txBody>
          <a:bodyPr lIns="0" rIns="0" tIns="0" bIns="0" anchor="t">
            <a:spAutoFit/>
          </a:bodyPr>
          <a:p>
            <a:pPr>
              <a:tabLst>
                <a:tab algn="l" pos="0"/>
                <a:tab algn="dec" pos="91440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Poultry</a:t>
            </a:r>
            <a:endParaRPr b="0" lang="en-US" sz="10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B0271FF5-BD1D-49DE-857D-82C286A445FE}" type="slidenum">
              <a:t>8</a:t>
            </a:fld>
          </a:p>
        </p:txBody>
      </p:sp>
    </p:spTree>
  </p:cSld>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41" name="PlaceHolder 1"/>
          <p:cNvSpPr>
            <a:spLocks noGrp="1"/>
          </p:cNvSpPr>
          <p:nvPr>
            <p:ph type="title"/>
          </p:nvPr>
        </p:nvSpPr>
        <p:spPr>
          <a:xfrm>
            <a:off x="677880" y="1328400"/>
            <a:ext cx="8686800" cy="182520"/>
          </a:xfrm>
          <a:prstGeom prst="rect">
            <a:avLst/>
          </a:prstGeom>
          <a:noFill/>
          <a:ln w="0">
            <a:noFill/>
          </a:ln>
        </p:spPr>
        <p:txBody>
          <a:bodyPr lIns="0" rIns="0" tIns="0" bIns="0" anchor="t">
            <a:noAutofit/>
          </a:bodyPr>
          <a:p>
            <a:pPr indent="0">
              <a:buNone/>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200" strike="noStrike" u="none">
                <a:solidFill>
                  <a:srgbClr val="000000"/>
                </a:solidFill>
                <a:effectLst/>
                <a:uFillTx/>
                <a:latin typeface="Arial"/>
              </a:rPr>
              <a:t>OVERVIEW OF U.S. MEATS MARKET</a:t>
            </a:r>
            <a:endParaRPr b="1" lang="en-US" sz="1200" strike="noStrike" u="none">
              <a:solidFill>
                <a:srgbClr val="000000"/>
              </a:solidFill>
              <a:effectLst/>
              <a:uFillTx/>
              <a:latin typeface="Arial"/>
            </a:endParaRPr>
          </a:p>
        </p:txBody>
      </p:sp>
      <p:graphicFrame>
        <p:nvGraphicFramePr>
          <p:cNvPr id="242" name=""/>
          <p:cNvGraphicFramePr/>
          <p:nvPr/>
        </p:nvGraphicFramePr>
        <p:xfrm>
          <a:off x="4734000" y="2543040"/>
          <a:ext cx="1245960" cy="1244880"/>
        </p:xfrm>
        <a:graphic>
          <a:graphicData uri="http://schemas.openxmlformats.org/presentationml/2006/ole">
            <p:oleObj r:id="rId1" spid="">
              <p:embed/>
              <p:pic>
                <p:nvPicPr>
                  <p:cNvPr id="243" name="" descr=""/>
                  <p:cNvPicPr/>
                  <p:nvPr/>
                </p:nvPicPr>
                <p:blipFill>
                  <a:blip r:embed="rId2"/>
                  <a:stretch/>
                </p:blipFill>
                <p:spPr>
                  <a:xfrm>
                    <a:off x="4734000" y="2543040"/>
                    <a:ext cx="1245960" cy="1244880"/>
                  </a:xfrm>
                  <a:prstGeom prst="rect">
                    <a:avLst/>
                  </a:prstGeom>
                  <a:noFill/>
                  <a:ln w="0">
                    <a:noFill/>
                  </a:ln>
                </p:spPr>
              </p:pic>
            </p:oleObj>
          </a:graphicData>
        </a:graphic>
      </p:graphicFrame>
      <p:sp>
        <p:nvSpPr>
          <p:cNvPr id="244" name=""/>
          <p:cNvSpPr/>
          <p:nvPr/>
        </p:nvSpPr>
        <p:spPr>
          <a:xfrm>
            <a:off x="5859000" y="2687760"/>
            <a:ext cx="2044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IBP</a:t>
            </a:r>
            <a:endParaRPr b="0" lang="en-US" sz="1000" strike="noStrike" u="none">
              <a:solidFill>
                <a:srgbClr val="000000"/>
              </a:solidFill>
              <a:effectLst/>
              <a:uFillTx/>
              <a:latin typeface="Arial"/>
            </a:endParaRPr>
          </a:p>
        </p:txBody>
      </p:sp>
      <p:sp>
        <p:nvSpPr>
          <p:cNvPr id="245" name=""/>
          <p:cNvSpPr/>
          <p:nvPr/>
        </p:nvSpPr>
        <p:spPr>
          <a:xfrm>
            <a:off x="4592160" y="2506680"/>
            <a:ext cx="3801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Others</a:t>
            </a:r>
            <a:endParaRPr b="0" lang="en-US" sz="1000" strike="noStrike" u="none">
              <a:solidFill>
                <a:srgbClr val="000000"/>
              </a:solidFill>
              <a:effectLst/>
              <a:uFillTx/>
              <a:latin typeface="Arial"/>
            </a:endParaRPr>
          </a:p>
        </p:txBody>
      </p:sp>
      <p:sp>
        <p:nvSpPr>
          <p:cNvPr id="246" name=""/>
          <p:cNvSpPr/>
          <p:nvPr/>
        </p:nvSpPr>
        <p:spPr>
          <a:xfrm>
            <a:off x="5787360" y="3524400"/>
            <a:ext cx="500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ConAgra</a:t>
            </a:r>
            <a:endParaRPr b="0" lang="en-US" sz="1000" strike="noStrike" u="none">
              <a:solidFill>
                <a:srgbClr val="000000"/>
              </a:solidFill>
              <a:effectLst/>
              <a:uFillTx/>
              <a:latin typeface="Arial"/>
            </a:endParaRPr>
          </a:p>
        </p:txBody>
      </p:sp>
      <p:sp>
        <p:nvSpPr>
          <p:cNvPr id="247" name=""/>
          <p:cNvSpPr/>
          <p:nvPr/>
        </p:nvSpPr>
        <p:spPr>
          <a:xfrm>
            <a:off x="4864320" y="3668760"/>
            <a:ext cx="3592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Cargill</a:t>
            </a:r>
            <a:endParaRPr b="0" lang="en-US" sz="1000" strike="noStrike" u="none">
              <a:solidFill>
                <a:srgbClr val="000000"/>
              </a:solidFill>
              <a:effectLst/>
              <a:uFillTx/>
              <a:latin typeface="Arial"/>
            </a:endParaRPr>
          </a:p>
        </p:txBody>
      </p:sp>
      <p:sp>
        <p:nvSpPr>
          <p:cNvPr id="248" name=""/>
          <p:cNvSpPr/>
          <p:nvPr/>
        </p:nvSpPr>
        <p:spPr>
          <a:xfrm>
            <a:off x="4287960" y="3351240"/>
            <a:ext cx="5349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Farmland</a:t>
            </a:r>
            <a:endParaRPr b="0" lang="en-US" sz="1000" strike="noStrike" u="none">
              <a:solidFill>
                <a:srgbClr val="000000"/>
              </a:solidFill>
              <a:effectLst/>
              <a:uFillTx/>
              <a:latin typeface="Arial"/>
            </a:endParaRPr>
          </a:p>
        </p:txBody>
      </p:sp>
      <p:sp>
        <p:nvSpPr>
          <p:cNvPr id="249" name=""/>
          <p:cNvSpPr/>
          <p:nvPr/>
        </p:nvSpPr>
        <p:spPr>
          <a:xfrm>
            <a:off x="3817080" y="3024360"/>
            <a:ext cx="9288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Companies 5-10</a:t>
            </a:r>
            <a:endParaRPr b="0" lang="en-US" sz="1000" strike="noStrike" u="none">
              <a:solidFill>
                <a:srgbClr val="000000"/>
              </a:solidFill>
              <a:effectLst/>
              <a:uFillTx/>
              <a:latin typeface="Arial"/>
            </a:endParaRPr>
          </a:p>
        </p:txBody>
      </p:sp>
      <p:graphicFrame>
        <p:nvGraphicFramePr>
          <p:cNvPr id="250" name=""/>
          <p:cNvGraphicFramePr/>
          <p:nvPr/>
        </p:nvGraphicFramePr>
        <p:xfrm>
          <a:off x="4734000" y="5715000"/>
          <a:ext cx="1245960" cy="1246320"/>
        </p:xfrm>
        <a:graphic>
          <a:graphicData uri="http://schemas.openxmlformats.org/presentationml/2006/ole">
            <p:oleObj r:id="rId3" spid="">
              <p:embed/>
              <p:pic>
                <p:nvPicPr>
                  <p:cNvPr id="251" name="" descr=""/>
                  <p:cNvPicPr/>
                  <p:nvPr/>
                </p:nvPicPr>
                <p:blipFill>
                  <a:blip r:embed="rId4"/>
                  <a:stretch/>
                </p:blipFill>
                <p:spPr>
                  <a:xfrm>
                    <a:off x="4734000" y="5715000"/>
                    <a:ext cx="1245960" cy="1246320"/>
                  </a:xfrm>
                  <a:prstGeom prst="rect">
                    <a:avLst/>
                  </a:prstGeom>
                  <a:noFill/>
                  <a:ln w="0">
                    <a:noFill/>
                  </a:ln>
                </p:spPr>
              </p:pic>
            </p:oleObj>
          </a:graphicData>
        </a:graphic>
      </p:graphicFrame>
      <p:sp>
        <p:nvSpPr>
          <p:cNvPr id="252" name=""/>
          <p:cNvSpPr/>
          <p:nvPr/>
        </p:nvSpPr>
        <p:spPr>
          <a:xfrm>
            <a:off x="5832000" y="5803920"/>
            <a:ext cx="3452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Tyson</a:t>
            </a:r>
            <a:endParaRPr b="0" lang="en-US" sz="1000" strike="noStrike" u="none">
              <a:solidFill>
                <a:srgbClr val="000000"/>
              </a:solidFill>
              <a:effectLst/>
              <a:uFillTx/>
              <a:latin typeface="Arial"/>
            </a:endParaRPr>
          </a:p>
        </p:txBody>
      </p:sp>
      <p:sp>
        <p:nvSpPr>
          <p:cNvPr id="253" name=""/>
          <p:cNvSpPr/>
          <p:nvPr/>
        </p:nvSpPr>
        <p:spPr>
          <a:xfrm>
            <a:off x="5917680" y="6496200"/>
            <a:ext cx="5140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Gold Kist</a:t>
            </a:r>
            <a:endParaRPr b="0" lang="en-US" sz="1000" strike="noStrike" u="none">
              <a:solidFill>
                <a:srgbClr val="000000"/>
              </a:solidFill>
              <a:effectLst/>
              <a:uFillTx/>
              <a:latin typeface="Arial"/>
            </a:endParaRPr>
          </a:p>
        </p:txBody>
      </p:sp>
      <p:sp>
        <p:nvSpPr>
          <p:cNvPr id="254" name=""/>
          <p:cNvSpPr/>
          <p:nvPr/>
        </p:nvSpPr>
        <p:spPr>
          <a:xfrm>
            <a:off x="5672880" y="6792840"/>
            <a:ext cx="500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ConAgra</a:t>
            </a:r>
            <a:endParaRPr b="0" lang="en-US" sz="1000" strike="noStrike" u="none">
              <a:solidFill>
                <a:srgbClr val="000000"/>
              </a:solidFill>
              <a:effectLst/>
              <a:uFillTx/>
              <a:latin typeface="Arial"/>
            </a:endParaRPr>
          </a:p>
        </p:txBody>
      </p:sp>
      <p:sp>
        <p:nvSpPr>
          <p:cNvPr id="255" name=""/>
          <p:cNvSpPr/>
          <p:nvPr/>
        </p:nvSpPr>
        <p:spPr>
          <a:xfrm>
            <a:off x="5096520" y="6973920"/>
            <a:ext cx="4086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Purdue</a:t>
            </a:r>
            <a:endParaRPr b="0" lang="en-US" sz="1000" strike="noStrike" u="none">
              <a:solidFill>
                <a:srgbClr val="000000"/>
              </a:solidFill>
              <a:effectLst/>
              <a:uFillTx/>
              <a:latin typeface="Arial"/>
            </a:endParaRPr>
          </a:p>
        </p:txBody>
      </p:sp>
      <p:sp>
        <p:nvSpPr>
          <p:cNvPr id="256" name=""/>
          <p:cNvSpPr/>
          <p:nvPr/>
        </p:nvSpPr>
        <p:spPr>
          <a:xfrm>
            <a:off x="3938040" y="6578640"/>
            <a:ext cx="9288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Companies 5-10</a:t>
            </a:r>
            <a:endParaRPr b="0" lang="en-US" sz="1000" strike="noStrike" u="none">
              <a:solidFill>
                <a:srgbClr val="000000"/>
              </a:solidFill>
              <a:effectLst/>
              <a:uFillTx/>
              <a:latin typeface="Arial"/>
            </a:endParaRPr>
          </a:p>
        </p:txBody>
      </p:sp>
      <p:sp>
        <p:nvSpPr>
          <p:cNvPr id="257" name=""/>
          <p:cNvSpPr/>
          <p:nvPr/>
        </p:nvSpPr>
        <p:spPr>
          <a:xfrm>
            <a:off x="4476240" y="5789520"/>
            <a:ext cx="3801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Others</a:t>
            </a:r>
            <a:endParaRPr b="0" lang="en-US" sz="1000" strike="noStrike" u="none">
              <a:solidFill>
                <a:srgbClr val="000000"/>
              </a:solidFill>
              <a:effectLst/>
              <a:uFillTx/>
              <a:latin typeface="Arial"/>
            </a:endParaRPr>
          </a:p>
        </p:txBody>
      </p:sp>
      <p:graphicFrame>
        <p:nvGraphicFramePr>
          <p:cNvPr id="258" name=""/>
          <p:cNvGraphicFramePr/>
          <p:nvPr/>
        </p:nvGraphicFramePr>
        <p:xfrm>
          <a:off x="4740120" y="4325760"/>
          <a:ext cx="1231920" cy="1208160"/>
        </p:xfrm>
        <a:graphic>
          <a:graphicData uri="http://schemas.openxmlformats.org/presentationml/2006/ole">
            <p:oleObj r:id="rId5" spid="">
              <p:embed/>
              <p:pic>
                <p:nvPicPr>
                  <p:cNvPr id="259" name="" descr=""/>
                  <p:cNvPicPr/>
                  <p:nvPr/>
                </p:nvPicPr>
                <p:blipFill>
                  <a:blip r:embed="rId6"/>
                  <a:stretch/>
                </p:blipFill>
                <p:spPr>
                  <a:xfrm>
                    <a:off x="4740120" y="4325760"/>
                    <a:ext cx="1231920" cy="1208160"/>
                  </a:xfrm>
                  <a:prstGeom prst="rect">
                    <a:avLst/>
                  </a:prstGeom>
                  <a:noFill/>
                  <a:ln w="0">
                    <a:noFill/>
                  </a:ln>
                </p:spPr>
              </p:pic>
            </p:oleObj>
          </a:graphicData>
        </a:graphic>
      </p:graphicFrame>
      <p:sp>
        <p:nvSpPr>
          <p:cNvPr id="260" name=""/>
          <p:cNvSpPr/>
          <p:nvPr/>
        </p:nvSpPr>
        <p:spPr>
          <a:xfrm>
            <a:off x="5657760" y="4248000"/>
            <a:ext cx="5562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Smithfield</a:t>
            </a:r>
            <a:endParaRPr b="0" lang="en-US" sz="1000" strike="noStrike" u="none">
              <a:solidFill>
                <a:srgbClr val="000000"/>
              </a:solidFill>
              <a:effectLst/>
              <a:uFillTx/>
              <a:latin typeface="Arial"/>
            </a:endParaRPr>
          </a:p>
        </p:txBody>
      </p:sp>
      <p:sp>
        <p:nvSpPr>
          <p:cNvPr id="261" name=""/>
          <p:cNvSpPr/>
          <p:nvPr/>
        </p:nvSpPr>
        <p:spPr>
          <a:xfrm>
            <a:off x="5932080" y="4865760"/>
            <a:ext cx="2044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IBP</a:t>
            </a:r>
            <a:endParaRPr b="0" lang="en-US" sz="1000" strike="noStrike" u="none">
              <a:solidFill>
                <a:srgbClr val="000000"/>
              </a:solidFill>
              <a:effectLst/>
              <a:uFillTx/>
              <a:latin typeface="Arial"/>
            </a:endParaRPr>
          </a:p>
        </p:txBody>
      </p:sp>
      <p:sp>
        <p:nvSpPr>
          <p:cNvPr id="262" name=""/>
          <p:cNvSpPr/>
          <p:nvPr/>
        </p:nvSpPr>
        <p:spPr>
          <a:xfrm>
            <a:off x="4880160" y="5427720"/>
            <a:ext cx="3592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Cargill</a:t>
            </a:r>
            <a:endParaRPr b="0" lang="en-US" sz="1000" strike="noStrike" u="none">
              <a:solidFill>
                <a:srgbClr val="000000"/>
              </a:solidFill>
              <a:effectLst/>
              <a:uFillTx/>
              <a:latin typeface="Arial"/>
            </a:endParaRPr>
          </a:p>
        </p:txBody>
      </p:sp>
      <p:sp>
        <p:nvSpPr>
          <p:cNvPr id="263" name=""/>
          <p:cNvSpPr/>
          <p:nvPr/>
        </p:nvSpPr>
        <p:spPr>
          <a:xfrm>
            <a:off x="3874320" y="4873680"/>
            <a:ext cx="9288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Companies 5-10</a:t>
            </a:r>
            <a:endParaRPr b="0" lang="en-US" sz="1000" strike="noStrike" u="none">
              <a:solidFill>
                <a:srgbClr val="000000"/>
              </a:solidFill>
              <a:effectLst/>
              <a:uFillTx/>
              <a:latin typeface="Arial"/>
            </a:endParaRPr>
          </a:p>
        </p:txBody>
      </p:sp>
      <p:sp>
        <p:nvSpPr>
          <p:cNvPr id="264" name=""/>
          <p:cNvSpPr/>
          <p:nvPr/>
        </p:nvSpPr>
        <p:spPr>
          <a:xfrm>
            <a:off x="4677840" y="4229280"/>
            <a:ext cx="3801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Others</a:t>
            </a:r>
            <a:endParaRPr b="0" lang="en-US" sz="1000" strike="noStrike" u="none">
              <a:solidFill>
                <a:srgbClr val="000000"/>
              </a:solidFill>
              <a:effectLst/>
              <a:uFillTx/>
              <a:latin typeface="Arial"/>
            </a:endParaRPr>
          </a:p>
        </p:txBody>
      </p:sp>
      <p:sp>
        <p:nvSpPr>
          <p:cNvPr id="265" name=""/>
          <p:cNvSpPr/>
          <p:nvPr/>
        </p:nvSpPr>
        <p:spPr>
          <a:xfrm>
            <a:off x="5587200" y="5376960"/>
            <a:ext cx="5000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ConAgra</a:t>
            </a:r>
            <a:endParaRPr b="0" lang="en-US" sz="1000" strike="noStrike" u="none">
              <a:solidFill>
                <a:srgbClr val="000000"/>
              </a:solidFill>
              <a:effectLst/>
              <a:uFillTx/>
              <a:latin typeface="Arial"/>
            </a:endParaRPr>
          </a:p>
        </p:txBody>
      </p:sp>
      <p:sp>
        <p:nvSpPr>
          <p:cNvPr id="266" name=""/>
          <p:cNvSpPr/>
          <p:nvPr/>
        </p:nvSpPr>
        <p:spPr>
          <a:xfrm>
            <a:off x="7701120" y="2587680"/>
            <a:ext cx="1672920" cy="152676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Unhedgeable price risk on processed beef</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Cattle owners (feedlots) could effectively hedge input and output prices but do not due to optimism and lack of sophistication</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80% of U.S. cattle are fed and processed in southern and central plains</a:t>
            </a:r>
            <a:endParaRPr b="0" lang="en-US" sz="1000" strike="noStrike" u="none">
              <a:solidFill>
                <a:srgbClr val="000000"/>
              </a:solidFill>
              <a:effectLst/>
              <a:uFillTx/>
              <a:latin typeface="Arial"/>
            </a:endParaRPr>
          </a:p>
        </p:txBody>
      </p:sp>
      <p:sp>
        <p:nvSpPr>
          <p:cNvPr id="267" name=""/>
          <p:cNvSpPr/>
          <p:nvPr/>
        </p:nvSpPr>
        <p:spPr>
          <a:xfrm>
            <a:off x="7701120" y="4255920"/>
            <a:ext cx="1672920" cy="122148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Unhedgeable price risk on processed pork</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Sow producers could hedge inputs and outputs but do not</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Increasing vertical integration is expected to stabilize margins</a:t>
            </a:r>
            <a:endParaRPr b="0" lang="en-US" sz="1000" strike="noStrike" u="none">
              <a:solidFill>
                <a:srgbClr val="000000"/>
              </a:solidFill>
              <a:effectLst/>
              <a:uFillTx/>
              <a:latin typeface="Arial"/>
            </a:endParaRPr>
          </a:p>
        </p:txBody>
      </p:sp>
      <p:sp>
        <p:nvSpPr>
          <p:cNvPr id="268" name=""/>
          <p:cNvSpPr/>
          <p:nvPr/>
        </p:nvSpPr>
        <p:spPr>
          <a:xfrm>
            <a:off x="7701120" y="5705640"/>
            <a:ext cx="1672920" cy="1068840"/>
          </a:xfrm>
          <a:prstGeom prst="rect">
            <a:avLst/>
          </a:prstGeom>
          <a:noFill/>
          <a:ln w="0">
            <a:noFill/>
          </a:ln>
        </p:spPr>
        <p:style>
          <a:lnRef idx="0"/>
          <a:fillRef idx="0"/>
          <a:effectRef idx="0"/>
          <a:fontRef idx="minor"/>
        </p:style>
        <p:txBody>
          <a:bodyPr lIns="0" rIns="0" tIns="0" bIns="0" anchor="t">
            <a:spAutoFit/>
          </a:bodyPr>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Unhedgeable price risk on processed poultry</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Vertical integration limits transaction points</a:t>
            </a:r>
            <a:endParaRPr b="0" lang="en-US" sz="1000" strike="noStrike" u="none">
              <a:solidFill>
                <a:srgbClr val="000000"/>
              </a:solidFill>
              <a:effectLst/>
              <a:uFillTx/>
              <a:latin typeface="Arial"/>
            </a:endParaRPr>
          </a:p>
          <a:p>
            <a:pPr lvl="1" marL="114480" indent="-113040">
              <a:buClr>
                <a:srgbClr val="000000"/>
              </a:buClr>
              <a:buFont typeface="Arial"/>
              <a:buChar char="•"/>
              <a:tabLst>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Government protection of contract growers impedes inventory management</a:t>
            </a:r>
            <a:endParaRPr b="0" lang="en-US" sz="1000" strike="noStrike" u="none">
              <a:solidFill>
                <a:srgbClr val="000000"/>
              </a:solidFill>
              <a:effectLst/>
              <a:uFillTx/>
              <a:latin typeface="Arial"/>
            </a:endParaRPr>
          </a:p>
        </p:txBody>
      </p:sp>
      <p:sp>
        <p:nvSpPr>
          <p:cNvPr id="269" name=""/>
          <p:cNvSpPr/>
          <p:nvPr/>
        </p:nvSpPr>
        <p:spPr>
          <a:xfrm>
            <a:off x="573480" y="2587680"/>
            <a:ext cx="488520" cy="153000"/>
          </a:xfrm>
          <a:prstGeom prst="rect">
            <a:avLst/>
          </a:prstGeom>
          <a:noFill/>
          <a:ln w="0">
            <a:noFill/>
          </a:ln>
        </p:spPr>
        <p:style>
          <a:lnRef idx="0"/>
          <a:fillRef idx="0"/>
          <a:effectRef idx="0"/>
          <a:fontRef idx="minor"/>
        </p:style>
        <p:txBody>
          <a:bodyPr wrap="none" lIns="0" rIns="0" tIns="0" bIns="0" anchor="t">
            <a:spAutoFit/>
          </a:bodyPr>
          <a:p>
            <a:pPr lvl="1" marL="114480" indent="-11304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Beef</a:t>
            </a:r>
            <a:endParaRPr b="0" lang="en-US" sz="1000" strike="noStrike" u="none">
              <a:solidFill>
                <a:srgbClr val="000000"/>
              </a:solidFill>
              <a:effectLst/>
              <a:uFillTx/>
              <a:latin typeface="Arial"/>
            </a:endParaRPr>
          </a:p>
        </p:txBody>
      </p:sp>
      <p:sp>
        <p:nvSpPr>
          <p:cNvPr id="270" name=""/>
          <p:cNvSpPr/>
          <p:nvPr/>
        </p:nvSpPr>
        <p:spPr>
          <a:xfrm>
            <a:off x="574200" y="4255920"/>
            <a:ext cx="488160" cy="153000"/>
          </a:xfrm>
          <a:prstGeom prst="rect">
            <a:avLst/>
          </a:prstGeom>
          <a:noFill/>
          <a:ln w="0">
            <a:noFill/>
          </a:ln>
        </p:spPr>
        <p:style>
          <a:lnRef idx="0"/>
          <a:fillRef idx="0"/>
          <a:effectRef idx="0"/>
          <a:fontRef idx="minor"/>
        </p:style>
        <p:txBody>
          <a:bodyPr wrap="none" lIns="0" rIns="0" tIns="0" bIns="0" anchor="t">
            <a:spAutoFit/>
          </a:bodyPr>
          <a:p>
            <a:pPr lvl="1" marL="114480" indent="-113040">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Pork</a:t>
            </a:r>
            <a:endParaRPr b="0" lang="en-US" sz="1000" strike="noStrike" u="none">
              <a:solidFill>
                <a:srgbClr val="000000"/>
              </a:solidFill>
              <a:effectLst/>
              <a:uFillTx/>
              <a:latin typeface="Arial"/>
            </a:endParaRPr>
          </a:p>
        </p:txBody>
      </p:sp>
      <p:sp>
        <p:nvSpPr>
          <p:cNvPr id="271" name=""/>
          <p:cNvSpPr/>
          <p:nvPr/>
        </p:nvSpPr>
        <p:spPr>
          <a:xfrm>
            <a:off x="687240" y="5705640"/>
            <a:ext cx="774720" cy="30564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Poultry (broilers)</a:t>
            </a:r>
            <a:endParaRPr b="0" lang="en-US" sz="1000" strike="noStrike" u="none">
              <a:solidFill>
                <a:srgbClr val="000000"/>
              </a:solidFill>
              <a:effectLst/>
              <a:uFillTx/>
              <a:latin typeface="Arial"/>
            </a:endParaRPr>
          </a:p>
        </p:txBody>
      </p:sp>
      <p:sp>
        <p:nvSpPr>
          <p:cNvPr id="272" name=""/>
          <p:cNvSpPr/>
          <p:nvPr/>
        </p:nvSpPr>
        <p:spPr>
          <a:xfrm>
            <a:off x="1611720" y="2587680"/>
            <a:ext cx="2116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$18</a:t>
            </a:r>
            <a:endParaRPr b="0" lang="en-US" sz="1000" strike="noStrike" u="none">
              <a:solidFill>
                <a:srgbClr val="000000"/>
              </a:solidFill>
              <a:effectLst/>
              <a:uFillTx/>
              <a:latin typeface="Arial"/>
            </a:endParaRPr>
          </a:p>
        </p:txBody>
      </p:sp>
      <p:sp>
        <p:nvSpPr>
          <p:cNvPr id="273" name=""/>
          <p:cNvSpPr/>
          <p:nvPr/>
        </p:nvSpPr>
        <p:spPr>
          <a:xfrm>
            <a:off x="1681920" y="4255920"/>
            <a:ext cx="1414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12</a:t>
            </a:r>
            <a:endParaRPr b="0" lang="en-US" sz="1000" strike="noStrike" u="none">
              <a:solidFill>
                <a:srgbClr val="000000"/>
              </a:solidFill>
              <a:effectLst/>
              <a:uFillTx/>
              <a:latin typeface="Arial"/>
            </a:endParaRPr>
          </a:p>
        </p:txBody>
      </p:sp>
      <p:sp>
        <p:nvSpPr>
          <p:cNvPr id="274" name=""/>
          <p:cNvSpPr/>
          <p:nvPr/>
        </p:nvSpPr>
        <p:spPr>
          <a:xfrm>
            <a:off x="1681920" y="5705640"/>
            <a:ext cx="1414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20</a:t>
            </a:r>
            <a:endParaRPr b="0" lang="en-US" sz="1000" strike="noStrike" u="none">
              <a:solidFill>
                <a:srgbClr val="000000"/>
              </a:solidFill>
              <a:effectLst/>
              <a:uFillTx/>
              <a:latin typeface="Arial"/>
            </a:endParaRPr>
          </a:p>
        </p:txBody>
      </p:sp>
      <p:sp>
        <p:nvSpPr>
          <p:cNvPr id="275" name=""/>
          <p:cNvSpPr/>
          <p:nvPr/>
        </p:nvSpPr>
        <p:spPr>
          <a:xfrm>
            <a:off x="2749680" y="2587680"/>
            <a:ext cx="2822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$110</a:t>
            </a:r>
            <a:endParaRPr b="0" lang="en-US" sz="1000" strike="noStrike" u="none">
              <a:solidFill>
                <a:srgbClr val="000000"/>
              </a:solidFill>
              <a:effectLst/>
              <a:uFillTx/>
              <a:latin typeface="Arial"/>
            </a:endParaRPr>
          </a:p>
        </p:txBody>
      </p:sp>
      <p:sp>
        <p:nvSpPr>
          <p:cNvPr id="276" name=""/>
          <p:cNvSpPr/>
          <p:nvPr/>
        </p:nvSpPr>
        <p:spPr>
          <a:xfrm>
            <a:off x="2750400" y="4255920"/>
            <a:ext cx="1764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 50</a:t>
            </a:r>
            <a:endParaRPr b="0" lang="en-US" sz="1000" strike="noStrike" u="none">
              <a:solidFill>
                <a:srgbClr val="000000"/>
              </a:solidFill>
              <a:effectLst/>
              <a:uFillTx/>
              <a:latin typeface="Arial"/>
            </a:endParaRPr>
          </a:p>
        </p:txBody>
      </p:sp>
      <p:sp>
        <p:nvSpPr>
          <p:cNvPr id="277" name=""/>
          <p:cNvSpPr/>
          <p:nvPr/>
        </p:nvSpPr>
        <p:spPr>
          <a:xfrm>
            <a:off x="2750040" y="5705640"/>
            <a:ext cx="2116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 n/a</a:t>
            </a:r>
            <a:endParaRPr b="0" lang="en-US" sz="1000" strike="noStrike" u="none">
              <a:solidFill>
                <a:srgbClr val="000000"/>
              </a:solidFill>
              <a:effectLst/>
              <a:uFillTx/>
              <a:latin typeface="Arial"/>
            </a:endParaRPr>
          </a:p>
        </p:txBody>
      </p:sp>
      <p:sp>
        <p:nvSpPr>
          <p:cNvPr id="278" name=""/>
          <p:cNvSpPr/>
          <p:nvPr/>
        </p:nvSpPr>
        <p:spPr>
          <a:xfrm>
            <a:off x="3403080" y="2587680"/>
            <a:ext cx="7092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6</a:t>
            </a:r>
            <a:endParaRPr b="0" lang="en-US" sz="1000" strike="noStrike" u="none">
              <a:solidFill>
                <a:srgbClr val="000000"/>
              </a:solidFill>
              <a:effectLst/>
              <a:uFillTx/>
              <a:latin typeface="Arial"/>
            </a:endParaRPr>
          </a:p>
        </p:txBody>
      </p:sp>
      <p:sp>
        <p:nvSpPr>
          <p:cNvPr id="279" name=""/>
          <p:cNvSpPr/>
          <p:nvPr/>
        </p:nvSpPr>
        <p:spPr>
          <a:xfrm>
            <a:off x="3403080" y="4255920"/>
            <a:ext cx="7092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4</a:t>
            </a:r>
            <a:endParaRPr b="0" lang="en-US" sz="1000" strike="noStrike" u="none">
              <a:solidFill>
                <a:srgbClr val="000000"/>
              </a:solidFill>
              <a:effectLst/>
              <a:uFillTx/>
              <a:latin typeface="Arial"/>
            </a:endParaRPr>
          </a:p>
        </p:txBody>
      </p:sp>
      <p:sp>
        <p:nvSpPr>
          <p:cNvPr id="280" name=""/>
          <p:cNvSpPr/>
          <p:nvPr/>
        </p:nvSpPr>
        <p:spPr>
          <a:xfrm>
            <a:off x="3402720" y="5705640"/>
            <a:ext cx="1764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n/a</a:t>
            </a:r>
            <a:endParaRPr b="0" lang="en-US" sz="1000" strike="noStrike" u="none">
              <a:solidFill>
                <a:srgbClr val="000000"/>
              </a:solidFill>
              <a:effectLst/>
              <a:uFillTx/>
              <a:latin typeface="Arial"/>
            </a:endParaRPr>
          </a:p>
        </p:txBody>
      </p:sp>
      <p:sp>
        <p:nvSpPr>
          <p:cNvPr id="281" name=""/>
          <p:cNvSpPr/>
          <p:nvPr/>
        </p:nvSpPr>
        <p:spPr>
          <a:xfrm>
            <a:off x="6708240" y="2587680"/>
            <a:ext cx="23292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Low</a:t>
            </a:r>
            <a:endParaRPr b="0" lang="en-US" sz="1000" strike="noStrike" u="none">
              <a:solidFill>
                <a:srgbClr val="000000"/>
              </a:solidFill>
              <a:effectLst/>
              <a:uFillTx/>
              <a:latin typeface="Arial"/>
            </a:endParaRPr>
          </a:p>
        </p:txBody>
      </p:sp>
      <p:sp>
        <p:nvSpPr>
          <p:cNvPr id="282" name=""/>
          <p:cNvSpPr/>
          <p:nvPr/>
        </p:nvSpPr>
        <p:spPr>
          <a:xfrm>
            <a:off x="6708600" y="4255920"/>
            <a:ext cx="45072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Medium</a:t>
            </a:r>
            <a:endParaRPr b="0" lang="en-US" sz="1000" strike="noStrike" u="none">
              <a:solidFill>
                <a:srgbClr val="000000"/>
              </a:solidFill>
              <a:effectLst/>
              <a:uFillTx/>
              <a:latin typeface="Arial"/>
            </a:endParaRPr>
          </a:p>
        </p:txBody>
      </p:sp>
      <p:sp>
        <p:nvSpPr>
          <p:cNvPr id="283" name=""/>
          <p:cNvSpPr/>
          <p:nvPr/>
        </p:nvSpPr>
        <p:spPr>
          <a:xfrm>
            <a:off x="6708600" y="5705640"/>
            <a:ext cx="26100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High</a:t>
            </a:r>
            <a:endParaRPr b="0" lang="en-US" sz="1000" strike="noStrike" u="none">
              <a:solidFill>
                <a:srgbClr val="000000"/>
              </a:solidFill>
              <a:effectLst/>
              <a:uFillTx/>
              <a:latin typeface="Arial"/>
            </a:endParaRPr>
          </a:p>
        </p:txBody>
      </p:sp>
      <p:sp>
        <p:nvSpPr>
          <p:cNvPr id="284" name=""/>
          <p:cNvSpPr/>
          <p:nvPr/>
        </p:nvSpPr>
        <p:spPr>
          <a:xfrm>
            <a:off x="687600" y="2133720"/>
            <a:ext cx="478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Product</a:t>
            </a:r>
            <a:endParaRPr b="0" lang="en-US" sz="1000" strike="noStrike" u="none">
              <a:solidFill>
                <a:srgbClr val="000000"/>
              </a:solidFill>
              <a:effectLst/>
              <a:uFillTx/>
              <a:latin typeface="Arial"/>
            </a:endParaRPr>
          </a:p>
        </p:txBody>
      </p:sp>
      <p:sp>
        <p:nvSpPr>
          <p:cNvPr id="285" name=""/>
          <p:cNvSpPr/>
          <p:nvPr/>
        </p:nvSpPr>
        <p:spPr>
          <a:xfrm>
            <a:off x="1619280" y="1827720"/>
            <a:ext cx="825480" cy="458280"/>
          </a:xfrm>
          <a:prstGeom prst="rect">
            <a:avLst/>
          </a:prstGeom>
          <a:noFill/>
          <a:ln w="0">
            <a:noFill/>
          </a:ln>
        </p:spPr>
        <p:style>
          <a:lnRef idx="0"/>
          <a:fillRef idx="0"/>
          <a:effectRef idx="0"/>
          <a:fontRef idx="minor"/>
        </p:style>
        <p:txBody>
          <a:bodyPr lIns="0" rIns="0" tIns="0" bIns="0" anchor="b">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U.S. production</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 Billions</a:t>
            </a:r>
            <a:endParaRPr b="0" lang="en-US" sz="1000" strike="noStrike" u="none">
              <a:solidFill>
                <a:srgbClr val="000000"/>
              </a:solidFill>
              <a:effectLst/>
              <a:uFillTx/>
              <a:latin typeface="Arial"/>
            </a:endParaRPr>
          </a:p>
        </p:txBody>
      </p:sp>
      <p:sp>
        <p:nvSpPr>
          <p:cNvPr id="286" name=""/>
          <p:cNvSpPr/>
          <p:nvPr/>
        </p:nvSpPr>
        <p:spPr>
          <a:xfrm>
            <a:off x="2695680" y="1828800"/>
            <a:ext cx="685800" cy="458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Notional</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value</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0" lang="en-US" sz="1000" strike="noStrike" u="none">
                <a:solidFill>
                  <a:srgbClr val="000000"/>
                </a:solidFill>
                <a:effectLst/>
                <a:uFillTx/>
                <a:latin typeface="Arial"/>
              </a:rPr>
              <a:t>$ Billions</a:t>
            </a:r>
            <a:endParaRPr b="0" lang="en-US" sz="1000" strike="noStrike" u="none">
              <a:solidFill>
                <a:srgbClr val="000000"/>
              </a:solidFill>
              <a:effectLst/>
              <a:uFillTx/>
              <a:latin typeface="Arial"/>
            </a:endParaRPr>
          </a:p>
        </p:txBody>
      </p:sp>
      <p:sp>
        <p:nvSpPr>
          <p:cNvPr id="287" name=""/>
          <p:cNvSpPr/>
          <p:nvPr/>
        </p:nvSpPr>
        <p:spPr>
          <a:xfrm>
            <a:off x="4267080" y="2133720"/>
            <a:ext cx="149112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Processor concentration</a:t>
            </a:r>
            <a:endParaRPr b="0" lang="en-US" sz="1000" strike="noStrike" u="none">
              <a:solidFill>
                <a:srgbClr val="000000"/>
              </a:solidFill>
              <a:effectLst/>
              <a:uFillTx/>
              <a:latin typeface="Arial"/>
            </a:endParaRPr>
          </a:p>
        </p:txBody>
      </p:sp>
      <p:sp>
        <p:nvSpPr>
          <p:cNvPr id="288" name=""/>
          <p:cNvSpPr/>
          <p:nvPr/>
        </p:nvSpPr>
        <p:spPr>
          <a:xfrm>
            <a:off x="6708600" y="1828800"/>
            <a:ext cx="766800" cy="458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Degree of vertical integration</a:t>
            </a:r>
            <a:endParaRPr b="0" lang="en-US" sz="1000" strike="noStrike" u="none">
              <a:solidFill>
                <a:srgbClr val="000000"/>
              </a:solidFill>
              <a:effectLst/>
              <a:uFillTx/>
              <a:latin typeface="Arial"/>
            </a:endParaRPr>
          </a:p>
        </p:txBody>
      </p:sp>
      <p:sp>
        <p:nvSpPr>
          <p:cNvPr id="289" name=""/>
          <p:cNvSpPr/>
          <p:nvPr/>
        </p:nvSpPr>
        <p:spPr>
          <a:xfrm>
            <a:off x="7701120" y="2133720"/>
            <a:ext cx="53496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Notables</a:t>
            </a:r>
            <a:endParaRPr b="0" lang="en-US" sz="1000" strike="noStrike" u="none">
              <a:solidFill>
                <a:srgbClr val="000000"/>
              </a:solidFill>
              <a:effectLst/>
              <a:uFillTx/>
              <a:latin typeface="Arial"/>
            </a:endParaRPr>
          </a:p>
        </p:txBody>
      </p:sp>
      <p:sp>
        <p:nvSpPr>
          <p:cNvPr id="290" name=""/>
          <p:cNvSpPr/>
          <p:nvPr/>
        </p:nvSpPr>
        <p:spPr>
          <a:xfrm>
            <a:off x="2695680" y="1600200"/>
            <a:ext cx="92844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Market liquidity</a:t>
            </a:r>
            <a:endParaRPr b="0" lang="en-US" sz="1000" strike="noStrike" u="none">
              <a:solidFill>
                <a:srgbClr val="000000"/>
              </a:solidFill>
              <a:effectLst/>
              <a:uFillTx/>
              <a:latin typeface="Arial"/>
            </a:endParaRPr>
          </a:p>
        </p:txBody>
      </p:sp>
      <p:sp>
        <p:nvSpPr>
          <p:cNvPr id="291" name=""/>
          <p:cNvSpPr/>
          <p:nvPr/>
        </p:nvSpPr>
        <p:spPr>
          <a:xfrm>
            <a:off x="4265640" y="1600200"/>
            <a:ext cx="1336680" cy="153000"/>
          </a:xfrm>
          <a:prstGeom prst="rect">
            <a:avLst/>
          </a:prstGeom>
          <a:noFill/>
          <a:ln w="0">
            <a:noFill/>
          </a:ln>
        </p:spPr>
        <p:style>
          <a:lnRef idx="0"/>
          <a:fillRef idx="0"/>
          <a:effectRef idx="0"/>
          <a:fontRef idx="minor"/>
        </p:style>
        <p:txBody>
          <a:bodyPr wrap="none"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Market characteristics</a:t>
            </a:r>
            <a:endParaRPr b="0" lang="en-US" sz="1000" strike="noStrike" u="none">
              <a:solidFill>
                <a:srgbClr val="000000"/>
              </a:solidFill>
              <a:effectLst/>
              <a:uFillTx/>
              <a:latin typeface="Arial"/>
            </a:endParaRPr>
          </a:p>
        </p:txBody>
      </p:sp>
      <p:sp>
        <p:nvSpPr>
          <p:cNvPr id="292" name=""/>
          <p:cNvSpPr/>
          <p:nvPr/>
        </p:nvSpPr>
        <p:spPr>
          <a:xfrm>
            <a:off x="687240" y="2347920"/>
            <a:ext cx="86868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3" name=""/>
          <p:cNvSpPr/>
          <p:nvPr/>
        </p:nvSpPr>
        <p:spPr>
          <a:xfrm>
            <a:off x="2695680" y="1771560"/>
            <a:ext cx="1164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4" name=""/>
          <p:cNvSpPr/>
          <p:nvPr/>
        </p:nvSpPr>
        <p:spPr>
          <a:xfrm>
            <a:off x="4267080" y="1771560"/>
            <a:ext cx="51069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Arial"/>
            </a:endParaRPr>
          </a:p>
        </p:txBody>
      </p:sp>
      <p:sp>
        <p:nvSpPr>
          <p:cNvPr id="295" name=""/>
          <p:cNvSpPr/>
          <p:nvPr/>
        </p:nvSpPr>
        <p:spPr>
          <a:xfrm>
            <a:off x="3332160" y="1828800"/>
            <a:ext cx="685800" cy="458280"/>
          </a:xfrm>
          <a:prstGeom prst="rect">
            <a:avLst/>
          </a:prstGeom>
          <a:noFill/>
          <a:ln w="0">
            <a:noFill/>
          </a:ln>
        </p:spPr>
        <p:style>
          <a:lnRef idx="0"/>
          <a:fillRef idx="0"/>
          <a:effectRef idx="0"/>
          <a:fontRef idx="minor"/>
        </p:style>
        <p:txBody>
          <a:bodyPr lIns="0" rIns="0" tIns="0" bIns="0" anchor="t">
            <a:spAutoFit/>
          </a:bodyPr>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r>
              <a:rPr b="1" lang="en-US" sz="1000" strike="noStrike" u="none">
                <a:solidFill>
                  <a:srgbClr val="000000"/>
                </a:solidFill>
                <a:effectLst/>
                <a:uFillTx/>
                <a:latin typeface="Arial"/>
              </a:rPr>
              <a:t>Velocity*</a:t>
            </a:r>
            <a:endParaRPr b="0" lang="en-US" sz="1000" strike="noStrike" u="none">
              <a:solidFill>
                <a:srgbClr val="000000"/>
              </a:solidFill>
              <a:effectLst/>
              <a:uFillTx/>
              <a:latin typeface="Arial"/>
            </a:endParaRPr>
          </a:p>
          <a:p>
            <a:pPr>
              <a:tabLst>
                <a:tab algn="l" pos="0"/>
                <a:tab algn="l" pos="1019160"/>
                <a:tab algn="l" pos="2038320"/>
                <a:tab algn="l" pos="3057480"/>
                <a:tab algn="l" pos="4076640"/>
                <a:tab algn="l" pos="5095800"/>
                <a:tab algn="l" pos="6114960"/>
                <a:tab algn="l" pos="7134120"/>
                <a:tab algn="l" pos="8153280"/>
                <a:tab algn="l" pos="9172440"/>
                <a:tab algn="l" pos="10191600"/>
              </a:tabLst>
            </a:pPr>
            <a:endParaRPr b="0" lang="en-US" sz="1000" strike="noStrike" u="none">
              <a:solidFill>
                <a:srgbClr val="000000"/>
              </a:solidFill>
              <a:effectLst/>
              <a:uFillTx/>
              <a:latin typeface="Arial"/>
            </a:endParaRPr>
          </a:p>
        </p:txBody>
      </p:sp>
      <p:sp>
        <p:nvSpPr>
          <p:cNvPr id="296" name=""/>
          <p:cNvSpPr/>
          <p:nvPr/>
        </p:nvSpPr>
        <p:spPr>
          <a:xfrm>
            <a:off x="6018120" y="2890800"/>
            <a:ext cx="619200" cy="471600"/>
          </a:xfrm>
          <a:prstGeom prst="ellipse">
            <a:avLst/>
          </a:prstGeom>
          <a:solidFill>
            <a:srgbClr val="ffffff"/>
          </a:solidFill>
          <a:ln w="9360">
            <a:solidFill>
              <a:srgbClr val="000000"/>
            </a:solidFill>
            <a:miter/>
          </a:ln>
        </p:spPr>
        <p:style>
          <a:lnRef idx="0"/>
          <a:fillRef idx="0"/>
          <a:effectRef idx="0"/>
          <a:fontRef idx="minor"/>
        </p:style>
        <p:txBody>
          <a:bodyPr lIns="45720" rIns="4572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Top 4:  70%</a:t>
            </a:r>
            <a:endParaRPr b="0" lang="en-US" sz="1000" strike="noStrike" u="none">
              <a:solidFill>
                <a:srgbClr val="000000"/>
              </a:solidFill>
              <a:effectLst/>
              <a:uFillTx/>
              <a:latin typeface="Arial"/>
            </a:endParaRPr>
          </a:p>
        </p:txBody>
      </p:sp>
      <p:sp>
        <p:nvSpPr>
          <p:cNvPr id="297" name=""/>
          <p:cNvSpPr/>
          <p:nvPr/>
        </p:nvSpPr>
        <p:spPr>
          <a:xfrm>
            <a:off x="6018120" y="4438800"/>
            <a:ext cx="619200" cy="471240"/>
          </a:xfrm>
          <a:prstGeom prst="ellipse">
            <a:avLst/>
          </a:prstGeom>
          <a:solidFill>
            <a:srgbClr val="ffffff"/>
          </a:solidFill>
          <a:ln w="9360">
            <a:solidFill>
              <a:srgbClr val="000000"/>
            </a:solidFill>
            <a:miter/>
          </a:ln>
        </p:spPr>
        <p:style>
          <a:lnRef idx="0"/>
          <a:fillRef idx="0"/>
          <a:effectRef idx="0"/>
          <a:fontRef idx="minor"/>
        </p:style>
        <p:txBody>
          <a:bodyPr lIns="45720" rIns="4572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Top 4:  58%</a:t>
            </a:r>
            <a:endParaRPr b="0" lang="en-US" sz="1000" strike="noStrike" u="none">
              <a:solidFill>
                <a:srgbClr val="000000"/>
              </a:solidFill>
              <a:effectLst/>
              <a:uFillTx/>
              <a:latin typeface="Arial"/>
            </a:endParaRPr>
          </a:p>
        </p:txBody>
      </p:sp>
      <p:sp>
        <p:nvSpPr>
          <p:cNvPr id="298" name=""/>
          <p:cNvSpPr/>
          <p:nvPr/>
        </p:nvSpPr>
        <p:spPr>
          <a:xfrm>
            <a:off x="6018120" y="5948280"/>
            <a:ext cx="619200" cy="471600"/>
          </a:xfrm>
          <a:prstGeom prst="ellipse">
            <a:avLst/>
          </a:prstGeom>
          <a:solidFill>
            <a:srgbClr val="ffffff"/>
          </a:solidFill>
          <a:ln w="9360">
            <a:solidFill>
              <a:srgbClr val="000000"/>
            </a:solidFill>
            <a:miter/>
          </a:ln>
        </p:spPr>
        <p:style>
          <a:lnRef idx="0"/>
          <a:fillRef idx="0"/>
          <a:effectRef idx="0"/>
          <a:fontRef idx="minor"/>
        </p:style>
        <p:txBody>
          <a:bodyPr lIns="45720" rIns="4572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Arial"/>
              </a:rPr>
              <a:t>Top 4:  54%</a:t>
            </a:r>
            <a:endParaRPr b="0" lang="en-US" sz="1000" strike="noStrike" u="none">
              <a:solidFill>
                <a:srgbClr val="000000"/>
              </a:solidFill>
              <a:effectLst/>
              <a:uFillTx/>
              <a:latin typeface="Arial"/>
            </a:endParaRPr>
          </a:p>
        </p:txBody>
      </p:sp>
      <p:sp>
        <p:nvSpPr>
          <p:cNvPr id="299" name="McK Footnote"/>
          <p:cNvSpPr/>
          <p:nvPr/>
        </p:nvSpPr>
        <p:spPr>
          <a:xfrm>
            <a:off x="687240" y="6836400"/>
            <a:ext cx="8686800" cy="300960"/>
          </a:xfrm>
          <a:prstGeom prst="rect">
            <a:avLst/>
          </a:prstGeom>
          <a:noFill/>
          <a:ln w="0">
            <a:noFill/>
          </a:ln>
        </p:spPr>
        <p:style>
          <a:lnRef idx="0"/>
          <a:fillRef idx="0"/>
          <a:effectRef idx="0"/>
          <a:fontRef idx="minor"/>
        </p:style>
        <p:txBody>
          <a:bodyPr lIns="0" rIns="0" tIns="0" bIns="0" anchor="b">
            <a:spAutoFit/>
          </a:bodyPr>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Calculated using domestic production</a:t>
            </a:r>
            <a:endParaRPr b="0" lang="en-US" sz="900" strike="noStrike" u="none">
              <a:solidFill>
                <a:srgbClr val="000000"/>
              </a:solidFill>
              <a:effectLst/>
              <a:uFillTx/>
              <a:latin typeface="Arial"/>
            </a:endParaRPr>
          </a:p>
          <a:p>
            <a:pPr marL="457200" indent="-457200">
              <a:spcAft>
                <a:spcPts val="201"/>
              </a:spcAft>
              <a:tabLst>
                <a:tab algn="l" pos="0"/>
                <a:tab algn="r" pos="39996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Source:</a:t>
            </a:r>
            <a:r>
              <a:rPr b="0" lang="en-US" sz="900" strike="noStrike" u="none">
                <a:solidFill>
                  <a:srgbClr val="000000"/>
                </a:solidFill>
                <a:effectLst/>
                <a:uFillTx/>
                <a:latin typeface="Arial"/>
              </a:rPr>
              <a:t>	</a:t>
            </a:r>
            <a:r>
              <a:rPr b="0" lang="en-US" sz="900" strike="noStrike" u="none">
                <a:solidFill>
                  <a:srgbClr val="000000"/>
                </a:solidFill>
                <a:effectLst/>
                <a:uFillTx/>
                <a:latin typeface="Arial"/>
              </a:rPr>
              <a:t>Interviews; analyst reports; press releases; USDA</a:t>
            </a:r>
            <a:endParaRPr b="0" lang="en-US" sz="900" strike="noStrike" u="none">
              <a:solidFill>
                <a:srgbClr val="000000"/>
              </a:solidFill>
              <a:effectLst/>
              <a:uFillTx/>
              <a:latin typeface="Arial"/>
            </a:endParaRPr>
          </a:p>
        </p:txBody>
      </p:sp>
      <p:sp>
        <p:nvSpPr>
          <p:cNvPr id="3" name="PlaceHolder 2"/>
          <p:cNvSpPr>
            <a:spLocks noGrp="1"/>
          </p:cNvSpPr>
          <p:nvPr>
            <p:ph type="sldNum" idx="2"/>
          </p:nvPr>
        </p:nvSpPr>
        <p:spPr/>
        <p:txBody>
          <a:bodyPr/>
          <a:p>
            <a:fld id="{6646E99D-2A33-4C92-AEDB-4D82D191F0B2}" type="slidenum">
              <a:t>9</a:t>
            </a:fld>
          </a:p>
        </p:txBody>
      </p:sp>
    </p:spTree>
  </p:cSld>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2060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2000-08-21T13:48:46Z</dcterms:created>
  <dc:creator>Colleen Stelmaszek</dc:creator>
  <dc:description/>
  <dc:language>en-US</dc:language>
  <cp:lastModifiedBy>Richard Malinowski</cp:lastModifiedBy>
  <cp:lastPrinted>2000-08-31T17:08:37Z</cp:lastPrinted>
  <dcterms:modified xsi:type="dcterms:W3CDTF">2000-08-31T17:12:19Z</dcterms:modified>
  <cp:revision>296</cp:revision>
  <dc:subject/>
  <dc:title>Title</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lyPaperSize">
    <vt:bool>1</vt:bool>
  </property>
  <property fmtid="{D5CDD505-2E9C-101B-9397-08002B2CF9AE}" pid="3" name="DocID">
    <vt:lpwstr>ho0282/00824cs.ppt</vt:lpwstr>
  </property>
  <property fmtid="{D5CDD505-2E9C-101B-9397-08002B2CF9AE}" pid="4" name="DocIDPosition">
    <vt:r8>0</vt:r8>
  </property>
  <property fmtid="{D5CDD505-2E9C-101B-9397-08002B2CF9AE}" pid="5" name="DocIDinSlide">
    <vt:bool>1</vt:bool>
  </property>
  <property fmtid="{D5CDD505-2E9C-101B-9397-08002B2CF9AE}" pid="6" name="DocIDinTitle">
    <vt:bool>1</vt:bool>
  </property>
  <property fmtid="{D5CDD505-2E9C-101B-9397-08002B2CF9AE}" pid="7" name="McKinsey Margins">
    <vt:bool>1</vt:bool>
  </property>
  <property fmtid="{D5CDD505-2E9C-101B-9397-08002B2CF9AE}" pid="8" name="Traditional Objects">
    <vt:bool>1</vt:bool>
  </property>
  <property fmtid="{D5CDD505-2E9C-101B-9397-08002B2CF9AE}" pid="9" name="Use 12-pt Templates">
    <vt:bool>1</vt:bool>
  </property>
</Properties>
</file>