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7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0" y="0"/>
            <a:ext cx="6858000" cy="923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dt" idx="10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lstStyle>
            <a:lvl1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sldImg"/>
          </p:nvPr>
        </p:nvSpPr>
        <p:spPr>
          <a:xfrm>
            <a:off x="1120680" y="691920"/>
            <a:ext cx="4616640" cy="3462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914400" y="4386240"/>
            <a:ext cx="5029200" cy="415440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11"/>
          </p:nvPr>
        </p:nvSpPr>
        <p:spPr>
          <a:xfrm>
            <a:off x="-360" y="877212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12"/>
          </p:nvPr>
        </p:nvSpPr>
        <p:spPr>
          <a:xfrm>
            <a:off x="3885840" y="877212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6080" bIns="46080" anchor="b">
            <a:noAutofit/>
          </a:bodyPr>
          <a:lstStyle>
            <a:lvl1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9080"/>
                <a:tab algn="l" pos="1838160"/>
                <a:tab algn="l" pos="2757600"/>
                <a:tab algn="l" pos="3676680"/>
                <a:tab algn="l" pos="4595760"/>
                <a:tab algn="l" pos="5514840"/>
                <a:tab algn="l" pos="6434280"/>
                <a:tab algn="l" pos="7353360"/>
                <a:tab algn="l" pos="8272440"/>
                <a:tab algn="l" pos="9191520"/>
                <a:tab algn="l" pos="10110960"/>
              </a:tabLst>
            </a:pPr>
            <a:fld id="{8875CA6A-F583-4416-89D7-6BAA77C27EB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" Target="../slides/slide4.xml"/><Relationship Id="rId4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" Target="../slides/slide7.xml"/><Relationship Id="rId4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sldImg"/>
          </p:nvPr>
        </p:nvSpPr>
        <p:spPr>
          <a:xfrm>
            <a:off x="1120680" y="692280"/>
            <a:ext cx="4616640" cy="3462120"/>
          </a:xfrm>
          <a:prstGeom prst="rect">
            <a:avLst/>
          </a:prstGeom>
          <a:ln w="0">
            <a:noFill/>
          </a:ln>
        </p:spPr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914400" y="4266720"/>
            <a:ext cx="5029200" cy="427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685800" y="6095880"/>
          <a:ext cx="5581800" cy="33433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6095880"/>
                    <a:ext cx="5581800" cy="334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sldImg"/>
          </p:nvPr>
        </p:nvSpPr>
        <p:spPr>
          <a:xfrm>
            <a:off x="1120680" y="692280"/>
            <a:ext cx="4616640" cy="3462120"/>
          </a:xfrm>
          <a:prstGeom prst="rect">
            <a:avLst/>
          </a:prstGeom>
          <a:ln w="0">
            <a:noFill/>
          </a:ln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914400" y="4386240"/>
            <a:ext cx="5029200" cy="415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9" name=""/>
          <p:cNvGraphicFramePr/>
          <p:nvPr/>
        </p:nvGraphicFramePr>
        <p:xfrm>
          <a:off x="934920" y="4390920"/>
          <a:ext cx="5527800" cy="4819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4920" y="4390920"/>
                    <a:ext cx="5527800" cy="481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208D73-9354-41E2-A7A6-36881E85C90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8B5B73-5992-4FD8-B31F-EED3A27D233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"/>
          <p:cNvGrpSpPr/>
          <p:nvPr/>
        </p:nvGrpSpPr>
        <p:grpSpPr>
          <a:xfrm>
            <a:off x="0" y="117360"/>
            <a:ext cx="9142560" cy="6739200"/>
            <a:chOff x="0" y="117360"/>
            <a:chExt cx="9142560" cy="6739200"/>
          </a:xfrm>
        </p:grpSpPr>
        <p:sp>
          <p:nvSpPr>
            <p:cNvPr id="28" name=""/>
            <p:cNvSpPr/>
            <p:nvPr/>
          </p:nvSpPr>
          <p:spPr>
            <a:xfrm>
              <a:off x="685800" y="6529320"/>
              <a:ext cx="3505320" cy="32724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685800" y="2438280"/>
              <a:ext cx="8456760" cy="76212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80920" y="117360"/>
              <a:ext cx="6696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880920" y="3477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80920" y="574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880920" y="1033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880920" y="1260360"/>
              <a:ext cx="6696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880920" y="14907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880920" y="1717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880920" y="1947960"/>
              <a:ext cx="66960" cy="633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880920" y="2176560"/>
              <a:ext cx="6696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9" name=""/>
            <p:cNvGrpSpPr/>
            <p:nvPr/>
          </p:nvGrpSpPr>
          <p:grpSpPr>
            <a:xfrm>
              <a:off x="4538520" y="6670800"/>
              <a:ext cx="4332600" cy="64800"/>
              <a:chOff x="4538520" y="6670800"/>
              <a:chExt cx="4332600" cy="64800"/>
            </a:xfrm>
          </p:grpSpPr>
          <p:sp>
            <p:nvSpPr>
              <p:cNvPr id="40" name=""/>
              <p:cNvSpPr/>
              <p:nvPr/>
            </p:nvSpPr>
            <p:spPr>
              <a:xfrm>
                <a:off x="4538520" y="6670800"/>
                <a:ext cx="669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5148360" y="6670800"/>
                <a:ext cx="6660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5757840" y="6670800"/>
                <a:ext cx="651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6367320" y="6670800"/>
                <a:ext cx="651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6977160" y="6670800"/>
                <a:ext cx="6660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7586640" y="6670800"/>
                <a:ext cx="6660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8196120" y="6670800"/>
                <a:ext cx="669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8805960" y="6670800"/>
                <a:ext cx="65160" cy="6480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" name=""/>
            <p:cNvSpPr/>
            <p:nvPr/>
          </p:nvSpPr>
          <p:spPr>
            <a:xfrm>
              <a:off x="880920" y="804960"/>
              <a:ext cx="66960" cy="633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" bIns="-1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9" name=""/>
            <p:cNvGrpSpPr/>
            <p:nvPr/>
          </p:nvGrpSpPr>
          <p:grpSpPr>
            <a:xfrm>
              <a:off x="0" y="3693960"/>
              <a:ext cx="1909800" cy="1909800"/>
              <a:chOff x="0" y="3693960"/>
              <a:chExt cx="1909800" cy="1909800"/>
            </a:xfrm>
          </p:grpSpPr>
          <p:sp>
            <p:nvSpPr>
              <p:cNvPr id="50" name=""/>
              <p:cNvSpPr/>
              <p:nvPr/>
            </p:nvSpPr>
            <p:spPr>
              <a:xfrm>
                <a:off x="0" y="3800520"/>
                <a:ext cx="703440" cy="1639800"/>
              </a:xfrm>
              <a:custGeom>
                <a:avLst/>
                <a:gdLst/>
                <a:ahLst/>
                <a:rect l="l" t="t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601560" y="3693960"/>
                <a:ext cx="1308240" cy="1909800"/>
              </a:xfrm>
              <a:custGeom>
                <a:avLst/>
                <a:gdLst/>
                <a:ahLst/>
                <a:rect l="l" t="t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841320" y="4498920"/>
                <a:ext cx="100080" cy="115920"/>
              </a:xfrm>
              <a:custGeom>
                <a:avLst/>
                <a:gdLst/>
                <a:ahLst/>
                <a:rect l="l" t="t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1654DA-968E-4499-9024-7796700A8FE6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bcbcb"/>
                </a:solidFill>
                <a:effectLst/>
                <a:uFillTx/>
                <a:latin typeface="Arial"/>
              </a:rPr>
              <a:t>Texas Energy Market</a:t>
            </a:r>
            <a:endParaRPr b="0" lang="en-US" sz="44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2057400" y="41148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September 27, 2001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Chairman Max Yzaguirre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Public Utility Commission of Texas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bcbcb"/>
                </a:solidFill>
                <a:effectLst/>
                <a:uFillTx/>
                <a:latin typeface="Arial"/>
              </a:rPr>
              <a:t>Texas - Doing it Right</a:t>
            </a:r>
            <a:endParaRPr b="0" lang="en-US" sz="36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Favorable electric supply and demand situation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Insignificant imports from other states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Solid legal framework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utilities not forced to sell all generation and buy spot market power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of long-term wholesale contracts shields Texas customers from price volatility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Robust transmission grid that adequately bridges generation and consumption points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constraints that have threatened reliability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Promotes investment and efficient siting of power plants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have added over 13,000 MW since 1995, with an additional 31,000 MW on the way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to three years to build a power plant in Texas versus seven to eight years in California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production basin and effective pipeline infrastructure to fuel power plants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generation fuel costs have recently decreased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"/>
          <p:cNvGraphicFramePr/>
          <p:nvPr/>
        </p:nvGraphicFramePr>
        <p:xfrm>
          <a:off x="914400" y="298440"/>
          <a:ext cx="7172280" cy="655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98440"/>
                    <a:ext cx="7172280" cy="655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"/>
          <p:cNvSpPr/>
          <p:nvPr/>
        </p:nvSpPr>
        <p:spPr>
          <a:xfrm>
            <a:off x="3225960" y="221760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73800" y="63802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92520" y="18464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359320" y="44276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07240" y="17701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721560" y="36655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407440" y="296064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435480" y="28940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521320" y="615168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035760" y="39513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664240" y="411336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083360" y="44751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607000" y="43513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445080" y="50752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730840" y="286560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8178840" y="29606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216480" y="53323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92680" y="64468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8207280" y="487512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645400" y="296064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454880" y="424656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331040" y="24368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197920" y="46465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69320" y="487512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321600" y="20937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292560" y="3475080"/>
            <a:ext cx="228600" cy="2188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20760" y="52372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20760" y="552276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20760" y="580860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27400" y="5240160"/>
            <a:ext cx="4068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 Generation projects completed since 1995 totaling 13,141 MW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029200" y="762120"/>
            <a:ext cx="3505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Electric Generating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Plants in Texas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30280" y="5526000"/>
            <a:ext cx="391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 Generation projects under construction totaling 13,879 MW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254720" y="270360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693200" y="388476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311720" y="25891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444840" y="36370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29920" y="5811840"/>
            <a:ext cx="3821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 Generation projects announced and in the planning stage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587760" y="339876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626240" y="40942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282760" y="324648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807160" y="38559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197160" y="28843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64280" y="182736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092400" y="355140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006960" y="549432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35760" y="416088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816520" y="433224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702400" y="265572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511960" y="215100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931000" y="340848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473880" y="249408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559560" y="298944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217000" y="51037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740560" y="623736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301760" y="286560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140600" y="234144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997760" y="534204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845320" y="221760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273800" y="39607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902280" y="381780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826320" y="29131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730840" y="206532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407200" y="545616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797520" y="431316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530600" y="260820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006800" y="74124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883640" y="4451400"/>
            <a:ext cx="90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Harris County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521400" y="36561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006960" y="65134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911920" y="26179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912000" y="46083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959600" y="46465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807000" y="26654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549600" y="32180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368440" y="30369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121520" y="46562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016680" y="529416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893000" y="39322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940200" y="56988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006800" y="266544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10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511280" y="2894040"/>
            <a:ext cx="228600" cy="21888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835600" y="30463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29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826400" y="3732120"/>
            <a:ext cx="228600" cy="228600"/>
          </a:xfrm>
          <a:prstGeom prst="ellipse">
            <a:avLst/>
          </a:prstGeom>
          <a:solidFill>
            <a:srgbClr val="ff00ff"/>
          </a:solidFill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57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064200" y="244620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701880" y="203688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797960" y="420840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8188200" y="319896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978680" y="51037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311960" y="452268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H="1" flipV="1">
            <a:off x="7238520" y="4410000"/>
            <a:ext cx="685800" cy="2858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11760" y="243684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8435880" y="318924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959520" y="479916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81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8110800" y="2765520"/>
            <a:ext cx="816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Ellis County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H="1" flipV="1">
            <a:off x="6400440" y="2809800"/>
            <a:ext cx="1714680" cy="2476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8148240" y="6431040"/>
            <a:ext cx="686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09-04-01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445600" y="48751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61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435880" y="4646520"/>
            <a:ext cx="228600" cy="2286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39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8454960" y="510372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692760" y="4818240"/>
            <a:ext cx="228600" cy="228600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77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"/>
          <p:cNvGraphicFramePr/>
          <p:nvPr/>
        </p:nvGraphicFramePr>
        <p:xfrm>
          <a:off x="2514600" y="380880"/>
          <a:ext cx="10439280" cy="7829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14600" y="380880"/>
                    <a:ext cx="10439280" cy="782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3" name=""/>
          <p:cNvSpPr/>
          <p:nvPr/>
        </p:nvSpPr>
        <p:spPr>
          <a:xfrm>
            <a:off x="152280" y="1752480"/>
            <a:ext cx="3581640" cy="7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Completed Summer 2001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 Monticello - Farmersville 345 kV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 Limestone - Watermill 345 kV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52280" y="2819520"/>
            <a:ext cx="3733920" cy="313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1200" strike="noStrike" u="none">
                <a:solidFill>
                  <a:srgbClr val="d60093"/>
                </a:solidFill>
                <a:effectLst/>
                <a:uFillTx/>
                <a:latin typeface="Arial"/>
              </a:rPr>
              <a:t>Currently Under Construction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 Graham - Jacksboro 345 kV </a:t>
            </a:r>
            <a:br>
              <a:rPr sz="10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CCN June 2001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Service December 2002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 Farmersville - Anna 345 kV </a:t>
            </a:r>
            <a:br>
              <a:rPr sz="10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CCN January 2001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Service December 2002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 Morgan Creek - Comanche Switch 345 kV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CCN June 2001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Service December 2002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 San Miguel - Pawnee 345 kV </a:t>
            </a:r>
            <a:br>
              <a:rPr sz="10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CCN November 2000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Service May 2002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 Pawnee - Coleto Creek 345 kV </a:t>
            </a:r>
            <a:br>
              <a:rPr sz="10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CCN December 2000</a:t>
            </a:r>
            <a:br>
              <a:rPr sz="9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Service March 2002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143000"/>
                <a:tab algn="l" pos="1371600"/>
                <a:tab algn="l" pos="1600200"/>
                <a:tab algn="l" pos="1828800"/>
                <a:tab algn="l" pos="2057400"/>
                <a:tab algn="l" pos="2286000"/>
                <a:tab algn="l" pos="2514600"/>
                <a:tab algn="l" pos="2743200"/>
                <a:tab algn="l" pos="297180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 Rio Grande Valley Series Capacitor Line Compensation</a:t>
            </a:r>
            <a:br>
              <a:rPr sz="10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Service September 2001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0" y="0"/>
            <a:ext cx="9144000" cy="398880"/>
          </a:xfrm>
          <a:prstGeom prst="rect">
            <a:avLst/>
          </a:prstGeom>
          <a:solidFill>
            <a:srgbClr val="0066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Transmission Projects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 rot="16200000">
            <a:off x="7696080" y="1981080"/>
            <a:ext cx="152640" cy="609840"/>
          </a:xfrm>
          <a:prstGeom prst="ellipse">
            <a:avLst/>
          </a:prstGeom>
          <a:solidFill>
            <a:srgbClr val="009999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rot="20400000">
            <a:off x="7315200" y="2742840"/>
            <a:ext cx="152280" cy="762120"/>
          </a:xfrm>
          <a:prstGeom prst="ellipse">
            <a:avLst/>
          </a:prstGeom>
          <a:solidFill>
            <a:srgbClr val="009999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391520" y="3048120"/>
            <a:ext cx="7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16800000">
            <a:off x="7440480" y="1999800"/>
            <a:ext cx="181080" cy="27936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391520" y="1981080"/>
            <a:ext cx="30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rot="15600000">
            <a:off x="6507720" y="2102040"/>
            <a:ext cx="166680" cy="38088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477120" y="2133720"/>
            <a:ext cx="30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rot="20400000">
            <a:off x="5456160" y="2817720"/>
            <a:ext cx="122400" cy="42408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rot="15600000">
            <a:off x="6053040" y="2704680"/>
            <a:ext cx="152280" cy="84744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rot="16200000">
            <a:off x="5610960" y="3079080"/>
            <a:ext cx="92160" cy="14112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rot="16800000">
            <a:off x="6553080" y="4647600"/>
            <a:ext cx="152280" cy="45720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477120" y="4724280"/>
            <a:ext cx="30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15300000">
            <a:off x="6931080" y="4565520"/>
            <a:ext cx="162000" cy="45720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781680" y="464832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rot="16200000">
            <a:off x="6729480" y="5919840"/>
            <a:ext cx="92160" cy="13968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rot="16200000">
            <a:off x="7034040" y="5995440"/>
            <a:ext cx="91800" cy="139680"/>
          </a:xfrm>
          <a:prstGeom prst="ellipse">
            <a:avLst/>
          </a:prstGeom>
          <a:solidFill>
            <a:srgbClr val="d60093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H="1">
            <a:off x="7162920" y="5867280"/>
            <a:ext cx="380880" cy="15264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5486400" y="2971440"/>
            <a:ext cx="0" cy="60948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5486400" y="3124080"/>
            <a:ext cx="533520" cy="45720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257800" y="3581280"/>
            <a:ext cx="304920" cy="304920"/>
          </a:xfrm>
          <a:prstGeom prst="ellipse">
            <a:avLst/>
          </a:prstGeom>
          <a:solidFill>
            <a:srgbClr val="0066cc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5486400" y="3124080"/>
            <a:ext cx="152280" cy="45720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543800" y="5638680"/>
            <a:ext cx="304920" cy="304920"/>
          </a:xfrm>
          <a:prstGeom prst="ellipse">
            <a:avLst/>
          </a:prstGeom>
          <a:solidFill>
            <a:srgbClr val="0066cc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flipH="1">
            <a:off x="6857640" y="5867280"/>
            <a:ext cx="685800" cy="76320"/>
          </a:xfrm>
          <a:prstGeom prst="line">
            <a:avLst/>
          </a:prstGeom>
          <a:ln w="1908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" name=""/>
          <p:cNvGraphicFramePr/>
          <p:nvPr/>
        </p:nvGraphicFramePr>
        <p:xfrm>
          <a:off x="2209680" y="1828800"/>
          <a:ext cx="4191120" cy="2360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9680" y="1828800"/>
                    <a:ext cx="4191120" cy="236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1" name=""/>
          <p:cNvGraphicFramePr/>
          <p:nvPr/>
        </p:nvGraphicFramePr>
        <p:xfrm>
          <a:off x="-380880" y="4114800"/>
          <a:ext cx="4038480" cy="2438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-380880" y="4114800"/>
                    <a:ext cx="403848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3" name=""/>
          <p:cNvGraphicFramePr/>
          <p:nvPr/>
        </p:nvGraphicFramePr>
        <p:xfrm>
          <a:off x="4495680" y="4114800"/>
          <a:ext cx="4267440" cy="25146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0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495680" y="4114800"/>
                    <a:ext cx="426744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5" name=""/>
          <p:cNvSpPr/>
          <p:nvPr/>
        </p:nvSpPr>
        <p:spPr>
          <a:xfrm>
            <a:off x="2514600" y="1523880"/>
            <a:ext cx="380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Residential (Number of Customers)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62120" y="3733920"/>
            <a:ext cx="2057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 (kW)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019920" y="3809880"/>
            <a:ext cx="1904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Industrial (kW)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838080" y="650880"/>
            <a:ext cx="7543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bcbcb"/>
                </a:solidFill>
                <a:effectLst/>
                <a:uFillTx/>
                <a:latin typeface="Arial"/>
              </a:rPr>
              <a:t>Pilot Project Participation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bcbcb"/>
                </a:solidFill>
                <a:effectLst/>
                <a:uFillTx/>
                <a:latin typeface="Arial"/>
              </a:rPr>
              <a:t>Energy Efficiency Programs</a:t>
            </a:r>
            <a:endParaRPr b="0" lang="en-US" sz="36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Texas is the only state with a legislatively-mandated energy efficiency goal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Utilities administer programs with funds from base rates, but services provided by competitors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Utilities must meet 10% of their annual growth in demand through energy efficiency programs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market-based standard offer programs or market-transformation programs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PUC provides oversight and adopted rules and procedures to ensure that the goal is achieved by January 1, 2004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Programs are available to all customer classes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5% of goal must be from  hard-to-reach customers (defined as up to 200% of poverty level)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Additional targeted programs to households at or below 125% of poverty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bcbcb"/>
                </a:solidFill>
                <a:effectLst/>
                <a:uFillTx/>
                <a:latin typeface="Arial"/>
              </a:rPr>
              <a:t>Renewable Energy Mandate</a:t>
            </a:r>
            <a:endParaRPr b="0" lang="en-US" sz="3600" strike="noStrike" u="none">
              <a:solidFill>
                <a:srgbClr val="cbcbcb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PURA 39.904 mandates that an additional 2,000 MW of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generation capacity from renewable technology be installed in Texas between 1999 and 2009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Majority of renewable energy in Texas relies on wind generation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Since 1999, 389 MW of wind generation has been completed in Texas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590 MW of wind generation is currently under construction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754 MW of wind generation has been announced, and 32 MW of landfill gas generation has been announced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2001-09-26T16:53:50Z</dcterms:created>
  <dc:creator>bheadrick</dc:creator>
  <dc:description/>
  <dc:language>en-US</dc:language>
  <cp:lastModifiedBy>Randy Eminger</cp:lastModifiedBy>
  <cp:lastPrinted>2001-09-27T14:53:56Z</cp:lastPrinted>
  <dcterms:modified xsi:type="dcterms:W3CDTF">2001-10-02T08:55:35Z</dcterms:modified>
  <cp:revision>22</cp:revision>
  <dc:subject/>
  <dc:title>Texas Energy Market</dc:title>
</cp:coreProperties>
</file>