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png" ContentType="image/png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410840" y="617040"/>
            <a:ext cx="72392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824040" y="2163600"/>
            <a:ext cx="7837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00ff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ffcf01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00e4a8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0" y="6400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027240" y="640080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7238880" y="6400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#</a:t>
            </a:r>
            <a:fld id="{E5201052-8D34-476D-968F-627BEE9F7B20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" name=""/>
          <p:cNvGrpSpPr/>
          <p:nvPr/>
        </p:nvGrpSpPr>
        <p:grpSpPr>
          <a:xfrm>
            <a:off x="135000" y="1066680"/>
            <a:ext cx="9009000" cy="1052640"/>
            <a:chOff x="135000" y="1066680"/>
            <a:chExt cx="9009000" cy="1052640"/>
          </a:xfrm>
        </p:grpSpPr>
        <p:grpSp>
          <p:nvGrpSpPr>
            <p:cNvPr id="6" name=""/>
            <p:cNvGrpSpPr/>
            <p:nvPr/>
          </p:nvGrpSpPr>
          <p:grpSpPr>
            <a:xfrm>
              <a:off x="425520" y="1174680"/>
              <a:ext cx="711360" cy="474840"/>
              <a:chOff x="425520" y="1174680"/>
              <a:chExt cx="711360" cy="474840"/>
            </a:xfrm>
          </p:grpSpPr>
          <p:sp>
            <p:nvSpPr>
              <p:cNvPr id="7" name=""/>
              <p:cNvSpPr/>
              <p:nvPr/>
            </p:nvSpPr>
            <p:spPr>
              <a:xfrm>
                <a:off x="425520" y="1174680"/>
                <a:ext cx="437400" cy="474840"/>
              </a:xfrm>
              <a:prstGeom prst="rect">
                <a:avLst/>
              </a:prstGeom>
              <a:solidFill>
                <a:srgbClr val="3333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" name=""/>
              <p:cNvSpPr/>
              <p:nvPr/>
            </p:nvSpPr>
            <p:spPr>
              <a:xfrm>
                <a:off x="808560" y="1174680"/>
                <a:ext cx="328320" cy="474840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3333cc"/>
                  </a:gs>
                </a:gsLst>
                <a:lin ang="108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9" name=""/>
            <p:cNvGrpSpPr/>
            <p:nvPr/>
          </p:nvGrpSpPr>
          <p:grpSpPr>
            <a:xfrm>
              <a:off x="549360" y="1596960"/>
              <a:ext cx="738000" cy="474840"/>
              <a:chOff x="549360" y="1596960"/>
              <a:chExt cx="738000" cy="474840"/>
            </a:xfrm>
          </p:grpSpPr>
          <p:sp>
            <p:nvSpPr>
              <p:cNvPr id="10" name=""/>
              <p:cNvSpPr/>
              <p:nvPr/>
            </p:nvSpPr>
            <p:spPr>
              <a:xfrm>
                <a:off x="549360" y="1596960"/>
                <a:ext cx="422280" cy="474840"/>
              </a:xfrm>
              <a:prstGeom prst="rect">
                <a:avLst/>
              </a:prstGeom>
              <a:solidFill>
                <a:srgbClr val="00ff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" name=""/>
              <p:cNvSpPr/>
              <p:nvPr/>
            </p:nvSpPr>
            <p:spPr>
              <a:xfrm>
                <a:off x="919080" y="1596960"/>
                <a:ext cx="368280" cy="474840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0cf41d"/>
                  </a:gs>
                </a:gsLst>
                <a:lin ang="108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2" name=""/>
            <p:cNvSpPr/>
            <p:nvPr/>
          </p:nvSpPr>
          <p:spPr>
            <a:xfrm>
              <a:off x="135000" y="1523880"/>
              <a:ext cx="560520" cy="422280"/>
            </a:xfrm>
            <a:prstGeom prst="rect">
              <a:avLst/>
            </a:prstGeom>
            <a:gradFill rotWithShape="0">
              <a:gsLst>
                <a:gs pos="0">
                  <a:srgbClr val="ff0000"/>
                </a:gs>
                <a:gs pos="100000">
                  <a:srgbClr val="ffffff"/>
                </a:gs>
              </a:gsLst>
              <a:lin ang="81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770040" y="1066680"/>
              <a:ext cx="31680" cy="1052640"/>
            </a:xfrm>
            <a:prstGeom prst="rect">
              <a:avLst/>
            </a:prstGeom>
            <a:solidFill>
              <a:srgbClr val="1c1c1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 flipV="1">
              <a:off x="451080" y="1888920"/>
              <a:ext cx="8692920" cy="55440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1c1c1c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8640" bIns="86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aphicFrame>
        <p:nvGraphicFramePr>
          <p:cNvPr id="15" name=""/>
          <p:cNvGraphicFramePr/>
          <p:nvPr/>
        </p:nvGraphicFramePr>
        <p:xfrm>
          <a:off x="7881840" y="5594400"/>
          <a:ext cx="1067040" cy="106668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16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7881840" y="5594400"/>
                    <a:ext cx="1067040" cy="1066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1410840" y="617040"/>
            <a:ext cx="72392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824040" y="2163600"/>
            <a:ext cx="7837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00ff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ffcf01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00e4a8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dt" idx="4"/>
          </p:nvPr>
        </p:nvSpPr>
        <p:spPr>
          <a:xfrm>
            <a:off x="0" y="6400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ftr" idx="5"/>
          </p:nvPr>
        </p:nvSpPr>
        <p:spPr>
          <a:xfrm>
            <a:off x="3027240" y="640080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5"/>
          <p:cNvSpPr>
            <a:spLocks noGrp="1"/>
          </p:cNvSpPr>
          <p:nvPr>
            <p:ph type="sldNum" idx="6"/>
          </p:nvPr>
        </p:nvSpPr>
        <p:spPr>
          <a:xfrm>
            <a:off x="7238880" y="6400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#</a:t>
            </a:r>
            <a:fld id="{3B852E7E-7E08-49E9-92A3-29CB92165ACE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2" name=""/>
          <p:cNvGrpSpPr/>
          <p:nvPr/>
        </p:nvGrpSpPr>
        <p:grpSpPr>
          <a:xfrm>
            <a:off x="135000" y="1066680"/>
            <a:ext cx="9009000" cy="1052640"/>
            <a:chOff x="135000" y="1066680"/>
            <a:chExt cx="9009000" cy="1052640"/>
          </a:xfrm>
        </p:grpSpPr>
        <p:grpSp>
          <p:nvGrpSpPr>
            <p:cNvPr id="23" name=""/>
            <p:cNvGrpSpPr/>
            <p:nvPr/>
          </p:nvGrpSpPr>
          <p:grpSpPr>
            <a:xfrm>
              <a:off x="425520" y="1174680"/>
              <a:ext cx="711360" cy="474840"/>
              <a:chOff x="425520" y="1174680"/>
              <a:chExt cx="711360" cy="474840"/>
            </a:xfrm>
          </p:grpSpPr>
          <p:sp>
            <p:nvSpPr>
              <p:cNvPr id="7" name=""/>
              <p:cNvSpPr/>
              <p:nvPr/>
            </p:nvSpPr>
            <p:spPr>
              <a:xfrm>
                <a:off x="425520" y="1174680"/>
                <a:ext cx="437400" cy="474840"/>
              </a:xfrm>
              <a:prstGeom prst="rect">
                <a:avLst/>
              </a:prstGeom>
              <a:solidFill>
                <a:srgbClr val="3333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" name=""/>
              <p:cNvSpPr/>
              <p:nvPr/>
            </p:nvSpPr>
            <p:spPr>
              <a:xfrm>
                <a:off x="808560" y="1174680"/>
                <a:ext cx="328320" cy="474840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3333cc"/>
                  </a:gs>
                </a:gsLst>
                <a:lin ang="108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4" name=""/>
            <p:cNvGrpSpPr/>
            <p:nvPr/>
          </p:nvGrpSpPr>
          <p:grpSpPr>
            <a:xfrm>
              <a:off x="549360" y="1596960"/>
              <a:ext cx="738000" cy="474840"/>
              <a:chOff x="549360" y="1596960"/>
              <a:chExt cx="738000" cy="474840"/>
            </a:xfrm>
          </p:grpSpPr>
          <p:sp>
            <p:nvSpPr>
              <p:cNvPr id="10" name=""/>
              <p:cNvSpPr/>
              <p:nvPr/>
            </p:nvSpPr>
            <p:spPr>
              <a:xfrm>
                <a:off x="549360" y="1596960"/>
                <a:ext cx="422280" cy="474840"/>
              </a:xfrm>
              <a:prstGeom prst="rect">
                <a:avLst/>
              </a:prstGeom>
              <a:solidFill>
                <a:srgbClr val="00ff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" name=""/>
              <p:cNvSpPr/>
              <p:nvPr/>
            </p:nvSpPr>
            <p:spPr>
              <a:xfrm>
                <a:off x="919080" y="1596960"/>
                <a:ext cx="368280" cy="474840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0cf41d"/>
                  </a:gs>
                </a:gsLst>
                <a:lin ang="108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2" name=""/>
            <p:cNvSpPr/>
            <p:nvPr/>
          </p:nvSpPr>
          <p:spPr>
            <a:xfrm>
              <a:off x="135000" y="1523880"/>
              <a:ext cx="560520" cy="422280"/>
            </a:xfrm>
            <a:prstGeom prst="rect">
              <a:avLst/>
            </a:prstGeom>
            <a:gradFill rotWithShape="0">
              <a:gsLst>
                <a:gs pos="0">
                  <a:srgbClr val="ff0000"/>
                </a:gs>
                <a:gs pos="100000">
                  <a:srgbClr val="ffffff"/>
                </a:gs>
              </a:gsLst>
              <a:lin ang="81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770040" y="1066680"/>
              <a:ext cx="31680" cy="1052640"/>
            </a:xfrm>
            <a:prstGeom prst="rect">
              <a:avLst/>
            </a:prstGeom>
            <a:solidFill>
              <a:srgbClr val="1c1c1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 flipV="1">
              <a:off x="451080" y="1888920"/>
              <a:ext cx="8692920" cy="55440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1c1c1c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8640" bIns="86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aphicFrame>
        <p:nvGraphicFramePr>
          <p:cNvPr id="25" name=""/>
          <p:cNvGraphicFramePr/>
          <p:nvPr/>
        </p:nvGraphicFramePr>
        <p:xfrm>
          <a:off x="7881840" y="5594400"/>
          <a:ext cx="1067040" cy="106668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26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7881840" y="5594400"/>
                    <a:ext cx="1067040" cy="1066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"/>
          <p:cNvGrpSpPr/>
          <p:nvPr/>
        </p:nvGrpSpPr>
        <p:grpSpPr>
          <a:xfrm>
            <a:off x="0" y="2438280"/>
            <a:ext cx="9009000" cy="1052640"/>
            <a:chOff x="0" y="2438280"/>
            <a:chExt cx="9009000" cy="1052640"/>
          </a:xfrm>
        </p:grpSpPr>
        <p:grpSp>
          <p:nvGrpSpPr>
            <p:cNvPr id="28" name=""/>
            <p:cNvGrpSpPr/>
            <p:nvPr/>
          </p:nvGrpSpPr>
          <p:grpSpPr>
            <a:xfrm>
              <a:off x="290520" y="2546280"/>
              <a:ext cx="711360" cy="474840"/>
              <a:chOff x="290520" y="2546280"/>
              <a:chExt cx="711360" cy="474840"/>
            </a:xfrm>
          </p:grpSpPr>
          <p:sp>
            <p:nvSpPr>
              <p:cNvPr id="29" name=""/>
              <p:cNvSpPr/>
              <p:nvPr/>
            </p:nvSpPr>
            <p:spPr>
              <a:xfrm>
                <a:off x="290520" y="2546280"/>
                <a:ext cx="437400" cy="474840"/>
              </a:xfrm>
              <a:prstGeom prst="rect">
                <a:avLst/>
              </a:prstGeom>
              <a:solidFill>
                <a:srgbClr val="3333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" name=""/>
              <p:cNvSpPr/>
              <p:nvPr/>
            </p:nvSpPr>
            <p:spPr>
              <a:xfrm>
                <a:off x="673560" y="2546280"/>
                <a:ext cx="328320" cy="474840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3333cc"/>
                  </a:gs>
                </a:gsLst>
                <a:lin ang="108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1" name=""/>
            <p:cNvGrpSpPr/>
            <p:nvPr/>
          </p:nvGrpSpPr>
          <p:grpSpPr>
            <a:xfrm>
              <a:off x="414360" y="2968560"/>
              <a:ext cx="738000" cy="474840"/>
              <a:chOff x="414360" y="2968560"/>
              <a:chExt cx="738000" cy="474840"/>
            </a:xfrm>
          </p:grpSpPr>
          <p:sp>
            <p:nvSpPr>
              <p:cNvPr id="32" name=""/>
              <p:cNvSpPr/>
              <p:nvPr/>
            </p:nvSpPr>
            <p:spPr>
              <a:xfrm>
                <a:off x="414360" y="2968560"/>
                <a:ext cx="422280" cy="474840"/>
              </a:xfrm>
              <a:prstGeom prst="rect">
                <a:avLst/>
              </a:prstGeom>
              <a:solidFill>
                <a:srgbClr val="00ff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" name=""/>
              <p:cNvSpPr/>
              <p:nvPr/>
            </p:nvSpPr>
            <p:spPr>
              <a:xfrm>
                <a:off x="784080" y="2968560"/>
                <a:ext cx="368280" cy="474840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0cf41d"/>
                  </a:gs>
                </a:gsLst>
                <a:lin ang="108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34" name=""/>
            <p:cNvSpPr/>
            <p:nvPr/>
          </p:nvSpPr>
          <p:spPr>
            <a:xfrm>
              <a:off x="0" y="2895480"/>
              <a:ext cx="560520" cy="422280"/>
            </a:xfrm>
            <a:prstGeom prst="rect">
              <a:avLst/>
            </a:prstGeom>
            <a:gradFill rotWithShape="0">
              <a:gsLst>
                <a:gs pos="0">
                  <a:srgbClr val="ff0000"/>
                </a:gs>
                <a:gs pos="100000">
                  <a:srgbClr val="ffffff"/>
                </a:gs>
              </a:gsLst>
              <a:lin ang="81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" name=""/>
            <p:cNvSpPr/>
            <p:nvPr/>
          </p:nvSpPr>
          <p:spPr>
            <a:xfrm>
              <a:off x="635040" y="2438280"/>
              <a:ext cx="31680" cy="1052640"/>
            </a:xfrm>
            <a:prstGeom prst="rect">
              <a:avLst/>
            </a:prstGeom>
            <a:solidFill>
              <a:srgbClr val="1c1c1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" name=""/>
            <p:cNvSpPr/>
            <p:nvPr/>
          </p:nvSpPr>
          <p:spPr>
            <a:xfrm flipV="1">
              <a:off x="316080" y="3260520"/>
              <a:ext cx="8692920" cy="55440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1c1c1c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8640" bIns="86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1187280" y="1371240"/>
            <a:ext cx="7575840" cy="1600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 type="dt" idx="7"/>
          </p:nvPr>
        </p:nvSpPr>
        <p:spPr>
          <a:xfrm>
            <a:off x="0" y="6400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ftr" idx="8"/>
          </p:nvPr>
        </p:nvSpPr>
        <p:spPr>
          <a:xfrm>
            <a:off x="2514240" y="640080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PlaceHolder 4"/>
          <p:cNvSpPr>
            <a:spLocks noGrp="1"/>
          </p:cNvSpPr>
          <p:nvPr>
            <p:ph type="sldNum" idx="9"/>
          </p:nvPr>
        </p:nvSpPr>
        <p:spPr>
          <a:xfrm>
            <a:off x="7238880" y="6400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rPr>
              <a:t>  #</a:t>
            </a:r>
            <a:fld id="{453DAE62-B069-4AE2-824F-910EDB184AF3}" type="slidenum">
              <a: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1" name=""/>
          <p:cNvGraphicFramePr/>
          <p:nvPr/>
        </p:nvGraphicFramePr>
        <p:xfrm>
          <a:off x="7880400" y="5594400"/>
          <a:ext cx="1066680" cy="106668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42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7880400" y="5594400"/>
                    <a:ext cx="1066680" cy="1066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3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914400" algn="ctr">
              <a:spcBef>
                <a:spcPts val="601"/>
              </a:spcBef>
              <a:buClr>
                <a:srgbClr val="00ff00"/>
              </a:buClr>
              <a:buSzPct val="50000"/>
              <a:buFont typeface="Wingdings" charset="2"/>
              <a:buChar char="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371600" algn="ctr">
              <a:spcBef>
                <a:spcPts val="499"/>
              </a:spcBef>
              <a:buClr>
                <a:srgbClr val="ffcf01"/>
              </a:buClr>
              <a:buSzPct val="55000"/>
              <a:buFont typeface="Wingdings" charset="2"/>
              <a:buChar char="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1828800" algn="ctr">
              <a:spcBef>
                <a:spcPts val="499"/>
              </a:spcBef>
              <a:buClr>
                <a:srgbClr val="00e4a8"/>
              </a:buClr>
              <a:buSzPct val="50000"/>
              <a:buFont typeface="Wingdings" charset="2"/>
              <a:buChar char="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1187280" y="1371240"/>
            <a:ext cx="7575840" cy="1600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Developing a Transmission Expansion Business Model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subTitle"/>
          </p:nvPr>
        </p:nvSpPr>
        <p:spPr>
          <a:xfrm>
            <a:off x="1469880" y="3701520"/>
            <a:ext cx="6221520" cy="2441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Steven L. Walton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indent="0" algn="ctr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Transmission Grid Expansion and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System Reliability Conference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Denver, Colorado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22 May 2001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CEE2D25-4FF2-403D-B74D-DA3D6239CFC4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1410840" y="617040"/>
            <a:ext cx="72392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Developing a Transmission Expansion Business Model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824040" y="2163600"/>
            <a:ext cx="76118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Factors which led to a lack of system expansion.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The rational for transfer capability investment.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Defining a clear, marketable property right.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The gate keepers – siting and rating.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The role of alternatives in expansion decisions.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7303F20-7D5C-4AB7-A13B-5201FAA5EFFF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1410840" y="617040"/>
            <a:ext cx="72392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Factors Which Led to a Lack of System Expansion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824040" y="2163600"/>
            <a:ext cx="7837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 long period of low load &amp; generation growth: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Forecaster’s Trap – “Have fundamentals changed?”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Integrated Resource Planning – “Is growth a dirty word?”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Utility internal capital restraints: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Downward rate pressure - Rate freezes: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buClr>
                <a:srgbClr val="00ff00"/>
              </a:buClr>
              <a:buSzPct val="50000"/>
              <a:buFont typeface="Wingdings" charset="2"/>
              <a:buChar char="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To achieve stranded cost recovery.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buClr>
                <a:srgbClr val="00ff00"/>
              </a:buClr>
              <a:buSzPct val="50000"/>
              <a:buFont typeface="Wingdings" charset="2"/>
              <a:buChar char="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To obtain market based price authority.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Upward pressure on earnings.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665A6C6-E9AF-4470-B223-E90A19764DE8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1410840" y="617040"/>
            <a:ext cx="72392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More Factors Which Led to a Lack of System Expansion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824040" y="2163600"/>
            <a:ext cx="7837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Transitional uncertainty – paradigm shifts: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Merchant generation.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Open access tariffs.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Retail direct access.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RTO development.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Resistance to transmission line construction –  NIMBY (Not in My Back Yard)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Appearance &amp; real estate values.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Environmental restrictions.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Health &amp; safety fears.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04CB8E5-F262-4CDB-866F-A926E4DCD79A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1410840" y="617040"/>
            <a:ext cx="72392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Types of Transmission Expansions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/>
          </p:nvPr>
        </p:nvSpPr>
        <p:spPr>
          <a:xfrm>
            <a:off x="824040" y="2163600"/>
            <a:ext cx="7837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Transfer Capability Expansions -- From remote resources to load centers.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Expansion occurs at major system constraints.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Funding of projects should be market based.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Transmission Adequacy Expansion – For service to local load.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Load growth driven lines and substations to feed the distribution system.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Funding of projects should be from load        based access fees.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EB4A20B-B5C9-4476-9E36-BD72A3F9EEAD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1410840" y="617040"/>
            <a:ext cx="72392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Rational for Transfer Capability Investment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/>
          </p:nvPr>
        </p:nvSpPr>
        <p:spPr>
          <a:xfrm>
            <a:off x="824040" y="2163600"/>
            <a:ext cx="7837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Paradigm shift for securing energy supply: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Past – Resources ownership and some purchases.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Future – Forward contracts portfolio.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Forward sale of new transmission construction will also be needed: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Construction drops locational price differentials.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Pre-construction capacity sale to parties   benefiting from drop in price spread.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Post-construction trade minimizes                     cost of right holders.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AC6FB38-8FE1-4119-8640-A7D0983F9795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1410840" y="617040"/>
            <a:ext cx="72392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Defining a Clear, Marketable Transmission Property Right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824040" y="2163600"/>
            <a:ext cx="7837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Problem of “the commons”: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Interconnection creates a single system.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Rule required to make benefits separable – quantity &amp; term.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Capital investment decision process: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Forecasts of cash flows – expected investor value.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Risk assessment - certainty of investor value.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Tradability of rights: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Risk mitigation.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Market liquidity.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19C7A45-BAEB-478D-91F4-FB5625436D79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1410840" y="617040"/>
            <a:ext cx="72392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The Twin Gate Keepers – Siting and Rating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/>
          </p:nvPr>
        </p:nvSpPr>
        <p:spPr>
          <a:xfrm>
            <a:off x="824040" y="2163600"/>
            <a:ext cx="7837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Siting processes – Land use issues: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State regulatory boards &amp; commissions.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Federal/State land management.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Eminent domain condemnation.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Ratings processes – Reliability limits: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Transfer capability of the existing system.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Incremental transfer capability                           of an expansion.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0C701A9-F54E-401D-9753-F21E950026C9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1410840" y="617040"/>
            <a:ext cx="72392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Transmission Expansion Alternatives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824040" y="2163600"/>
            <a:ext cx="7837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Demand Response – Price signal to users: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Price driven conservation – Savings capitalized.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Sell backs of contracted demand – Interruptible calls or blocks of energy.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Supply Alternatives -- Purchasers offered contracts from competing firms: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Local suppliers – Gas fired CC/CTs, micro-turbines?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Remote suppliers – Wind, gas, coal energy “farms”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buClr>
                <a:srgbClr val="00ff00"/>
              </a:buClr>
              <a:buSzPct val="50000"/>
              <a:buFont typeface="Wingdings" charset="2"/>
              <a:buChar char="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Delivered offering – Supplier funded transmission.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buClr>
                <a:srgbClr val="00ff00"/>
              </a:buClr>
              <a:buSzPct val="50000"/>
              <a:buFont typeface="Wingdings" charset="2"/>
              <a:buChar char="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“As Is, Where Is” offerings – Buyer funded trans.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2F84064-0883-45A2-8F29-794778324FCE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2001-04-20T12:21:44Z</dcterms:created>
  <dc:creator>swalto2</dc:creator>
  <dc:description/>
  <dc:language>en-US</dc:language>
  <cp:lastModifiedBy>pkaufma</cp:lastModifiedBy>
  <dcterms:modified xsi:type="dcterms:W3CDTF">2001-05-25T17:16:12Z</dcterms:modified>
  <cp:revision>13</cp:revision>
  <dc:subject/>
  <dc:title>Developing a Business Model for Transmission Expansion </dc:title>
</cp:coreProperties>
</file>