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embeddings/oleObject1.xlsx" ContentType="application/vnd.openxmlformats-officedocument.spreadsheetml.sheet"/>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1515BC-C934-4096-921E-D0C7F54DF919}"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5"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7"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8" name="PlaceHolder 3"/>
          <p:cNvSpPr>
            <a:spLocks noGrp="1"/>
          </p:cNvSpPr>
          <p:nvPr>
            <p:ph type="dt" idx="4"/>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9" name="PlaceHolder 4"/>
          <p:cNvSpPr>
            <a:spLocks noGrp="1"/>
          </p:cNvSpPr>
          <p:nvPr>
            <p:ph type="ftr" idx="5"/>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66C6197-F5F9-4E40-8510-30C72B70843E}"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11"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3"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14" name="PlaceHolder 3"/>
          <p:cNvSpPr>
            <a:spLocks noGrp="1"/>
          </p:cNvSpPr>
          <p:nvPr>
            <p:ph type="dt" idx="7"/>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15" name="PlaceHolder 4"/>
          <p:cNvSpPr>
            <a:spLocks noGrp="1"/>
          </p:cNvSpPr>
          <p:nvPr>
            <p:ph type="ftr" idx="8"/>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16" name="PlaceHolder 5"/>
          <p:cNvSpPr>
            <a:spLocks noGrp="1"/>
          </p:cNvSpPr>
          <p:nvPr>
            <p:ph type="sldNum" idx="9"/>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5763260-F11C-4744-9288-CD5DFA89DE84}"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17"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9"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0" name="PlaceHolder 3"/>
          <p:cNvSpPr>
            <a:spLocks noGrp="1"/>
          </p:cNvSpPr>
          <p:nvPr>
            <p:ph type="dt" idx="10"/>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21" name="PlaceHolder 4"/>
          <p:cNvSpPr>
            <a:spLocks noGrp="1"/>
          </p:cNvSpPr>
          <p:nvPr>
            <p:ph type="ftr" idx="11"/>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22" name="PlaceHolder 5"/>
          <p:cNvSpPr>
            <a:spLocks noGrp="1"/>
          </p:cNvSpPr>
          <p:nvPr>
            <p:ph type="sldNum" idx="12"/>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02C1D40-4886-4D7E-8200-C9B781604ED3}"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23"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914040" y="685440"/>
            <a:ext cx="772164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25" name="PlaceHolder 2"/>
          <p:cNvSpPr>
            <a:spLocks noGrp="1"/>
          </p:cNvSpPr>
          <p:nvPr>
            <p:ph type="dt" idx="13"/>
          </p:nvPr>
        </p:nvSpPr>
        <p:spPr>
          <a:xfrm>
            <a:off x="711360" y="6229080"/>
            <a:ext cx="1930320" cy="51444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26" name="PlaceHolder 3"/>
          <p:cNvSpPr>
            <a:spLocks noGrp="1"/>
          </p:cNvSpPr>
          <p:nvPr>
            <p:ph type="ftr" idx="14"/>
          </p:nvPr>
        </p:nvSpPr>
        <p:spPr>
          <a:xfrm>
            <a:off x="3149640" y="6229080"/>
            <a:ext cx="2844720" cy="51444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27" name="PlaceHolder 4"/>
          <p:cNvSpPr>
            <a:spLocks noGrp="1"/>
          </p:cNvSpPr>
          <p:nvPr>
            <p:ph type="sldNum" idx="15"/>
          </p:nvPr>
        </p:nvSpPr>
        <p:spPr>
          <a:xfrm>
            <a:off x="6603840" y="6229080"/>
            <a:ext cx="1828800" cy="51444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93222C4-9197-477C-8212-1B0AB570234E}"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28" name="paint" descr=""/>
          <p:cNvPicPr/>
          <p:nvPr/>
        </p:nvPicPr>
        <p:blipFill>
          <a:blip r:embed="rId2"/>
          <a:stretch/>
        </p:blipFill>
        <p:spPr>
          <a:xfrm>
            <a:off x="914400" y="1828800"/>
            <a:ext cx="8229600" cy="384120"/>
          </a:xfrm>
          <a:prstGeom prst="rect">
            <a:avLst/>
          </a:prstGeom>
          <a:noFill/>
          <a:ln w="0">
            <a:noFill/>
          </a:ln>
        </p:spPr>
      </p:pic>
      <p:sp>
        <p:nvSpPr>
          <p:cNvPr id="2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outline text format</a:t>
            </a:r>
            <a:endParaRPr b="0" lang="en-US" sz="3200" strike="noStrike" u="none">
              <a:solidFill>
                <a:srgbClr val="000000"/>
              </a:solidFill>
              <a:effectLst/>
              <a:uFillTx/>
              <a:latin typeface="Arial Black"/>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ffcc00"/>
              </a:buClr>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ffcc00"/>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ffcc00"/>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60" y="533160"/>
            <a:ext cx="929628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1999 Mastio Natural Gas Pipeline Survey</a:t>
            </a:r>
            <a:endParaRPr b="0" lang="en-US" sz="3600" strike="noStrike" u="none">
              <a:solidFill>
                <a:srgbClr val="000000"/>
              </a:solidFill>
              <a:effectLst/>
              <a:uFillTx/>
              <a:latin typeface="Arial Black"/>
            </a:endParaRPr>
          </a:p>
        </p:txBody>
      </p:sp>
      <p:sp>
        <p:nvSpPr>
          <p:cNvPr id="31" name="PlaceHolder 2"/>
          <p:cNvSpPr>
            <a:spLocks noGrp="1"/>
          </p:cNvSpPr>
          <p:nvPr>
            <p:ph type="subTitle"/>
          </p:nvPr>
        </p:nvSpPr>
        <p:spPr>
          <a:xfrm>
            <a:off x="0" y="3047760"/>
            <a:ext cx="9144000" cy="1771560"/>
          </a:xfrm>
          <a:prstGeom prst="rect">
            <a:avLst/>
          </a:prstGeom>
          <a:noFill/>
          <a:ln w="0">
            <a:noFill/>
          </a:ln>
        </p:spPr>
        <p:txBody>
          <a:bodyPr lIns="90000" rIns="90000" tIns="46800" bIns="46800" anchor="t">
            <a:no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In-depth Results for </a:t>
            </a:r>
            <a:endParaRPr b="0" lang="en-US" sz="2800" strike="noStrike" u="none">
              <a:solidFill>
                <a:srgbClr val="000000"/>
              </a:solidFill>
              <a:effectLst/>
              <a:uFillTx/>
              <a:latin typeface="Arial Black"/>
            </a:endParaRPr>
          </a:p>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Transwestern Pipeline </a:t>
            </a:r>
            <a:endParaRPr b="0" lang="en-US" sz="2800" strike="noStrike" u="none">
              <a:solidFill>
                <a:srgbClr val="000000"/>
              </a:solidFill>
              <a:effectLst/>
              <a:uFillTx/>
              <a:latin typeface="Arial Black"/>
            </a:endParaRPr>
          </a:p>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March 03, 2000</a:t>
            </a:r>
            <a:endParaRPr b="0" lang="en-US" sz="2800" strike="noStrike" u="none">
              <a:solidFill>
                <a:srgbClr val="000000"/>
              </a:solidFill>
              <a:effectLst/>
              <a:uFillTx/>
              <a:latin typeface="Arial Black"/>
            </a:endParaRPr>
          </a:p>
        </p:txBody>
      </p:sp>
      <p:sp>
        <p:nvSpPr>
          <p:cNvPr id="32" name=""/>
          <p:cNvSpPr/>
          <p:nvPr/>
        </p:nvSpPr>
        <p:spPr>
          <a:xfrm>
            <a:off x="3786840" y="2260440"/>
            <a:ext cx="1536840" cy="5817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DRAFT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5"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Focus Group Comments</a:t>
            </a:r>
            <a:br>
              <a:rPr sz="3600"/>
            </a:br>
            <a:r>
              <a:rPr b="0" lang="en-US" sz="2400" strike="noStrike" u="none">
                <a:solidFill>
                  <a:srgbClr val="000000"/>
                </a:solidFill>
                <a:effectLst/>
                <a:uFillTx/>
                <a:latin typeface="Tahoma"/>
              </a:rPr>
              <a:t>Specific to TW</a:t>
            </a:r>
            <a:r>
              <a:rPr b="1" lang="en-US" sz="3600" strike="noStrike" u="none">
                <a:solidFill>
                  <a:srgbClr val="000000"/>
                </a:solidFill>
                <a:effectLst/>
                <a:uFillTx/>
                <a:latin typeface="Arial"/>
              </a:rPr>
              <a:t> </a:t>
            </a:r>
            <a:br>
              <a:rPr sz="2800"/>
            </a:br>
            <a:endParaRPr b="0" lang="en-US" sz="3600" strike="noStrike" u="none">
              <a:solidFill>
                <a:srgbClr val="000000"/>
              </a:solidFill>
              <a:effectLst/>
              <a:uFillTx/>
              <a:latin typeface="Arial Black"/>
            </a:endParaRPr>
          </a:p>
        </p:txBody>
      </p:sp>
      <p:sp>
        <p:nvSpPr>
          <p:cNvPr id="176" name="PlaceHolder 2"/>
          <p:cNvSpPr>
            <a:spLocks noGrp="1"/>
          </p:cNvSpPr>
          <p:nvPr>
            <p:ph/>
          </p:nvPr>
        </p:nvSpPr>
        <p:spPr>
          <a:xfrm>
            <a:off x="456840" y="1924200"/>
            <a:ext cx="8178840" cy="4171680"/>
          </a:xfrm>
          <a:prstGeom prst="rect">
            <a:avLst/>
          </a:prstGeom>
          <a:noFill/>
          <a:ln w="0">
            <a:noFill/>
          </a:ln>
        </p:spPr>
        <p:txBody>
          <a:bodyPr lIns="90000" rIns="90000" tIns="46800" bIns="46800" anchor="t">
            <a:normAutofit/>
          </a:bodyPr>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Message for pipeline companies.</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“Decrease rates.”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“Good service and attitude.”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00"/>
                </a:solidFill>
                <a:effectLst/>
                <a:uFillTx/>
                <a:latin typeface="Arial"/>
              </a:rPr>
              <a:t>“Be more flexible with the scheduling process.  Don't let the EBB dictate</a:t>
            </a:r>
            <a:r>
              <a:rPr b="0" lang="en-US" sz="1000" strike="noStrike" u="none">
                <a:solidFill>
                  <a:srgbClr val="ff0000"/>
                </a:solidFill>
                <a:effectLst/>
                <a:uFillTx/>
                <a:latin typeface="Arial"/>
              </a:rPr>
              <a:t> </a:t>
            </a:r>
            <a:r>
              <a:rPr b="0" lang="en-US" sz="1000" strike="noStrike" u="none">
                <a:solidFill>
                  <a:srgbClr val="00ff00"/>
                </a:solidFill>
                <a:effectLst/>
                <a:uFillTx/>
                <a:latin typeface="Arial"/>
              </a:rPr>
              <a:t>everything.” - Texas Pipeline</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ff"/>
                </a:solidFill>
                <a:effectLst/>
                <a:uFillTx/>
                <a:latin typeface="Arial"/>
              </a:rPr>
              <a:t>“Increased market access.” - Texas Marketer</a:t>
            </a:r>
            <a:endParaRPr b="0" lang="en-US" sz="10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Improvement requests.</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“Better metering services.”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00"/>
                </a:solidFill>
                <a:effectLst/>
                <a:uFillTx/>
                <a:latin typeface="Arial"/>
              </a:rPr>
              <a:t>“More flexible storage operation.  Increased services to back up scheduling.” - Texas Pipeline</a:t>
            </a:r>
            <a:endParaRPr b="0" lang="en-US" sz="1000" strike="noStrike" u="none">
              <a:solidFill>
                <a:srgbClr val="000000"/>
              </a:solidFill>
              <a:effectLst/>
              <a:uFillTx/>
              <a:latin typeface="Tahoma"/>
            </a:endParaRPr>
          </a:p>
          <a:p>
            <a:pPr lvl="1" marL="743040" indent="-28584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Pipeline feature that allows for easy transportation of natural gas.</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“Nomination system.”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“Available capacity.  Easy to nominate.”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00"/>
                </a:solidFill>
                <a:effectLst/>
                <a:uFillTx/>
                <a:latin typeface="Arial"/>
              </a:rPr>
              <a:t>“Responsive customer service team.” - Texas Pipeline</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ff"/>
                </a:solidFill>
                <a:effectLst/>
                <a:uFillTx/>
                <a:latin typeface="Arial"/>
              </a:rPr>
              <a:t>“Primary path transportation.  Firm is firm.”  - Texas Marketer</a:t>
            </a:r>
            <a:endParaRPr b="0" lang="en-US" sz="1000" strike="noStrike" u="none">
              <a:solidFill>
                <a:srgbClr val="000000"/>
              </a:solidFill>
              <a:effectLst/>
              <a:uFillTx/>
              <a:latin typeface="Tahoma"/>
            </a:endParaRPr>
          </a:p>
          <a:p>
            <a:pPr marL="343080" indent="0">
              <a:lnSpc>
                <a:spcPct val="10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Competitive advantage of preferred interstate pipeline.</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Arial"/>
              </a:rPr>
              <a:t>“100% of gas will flow.”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ff"/>
                </a:solidFill>
                <a:effectLst/>
                <a:uFillTx/>
                <a:latin typeface="Arial"/>
              </a:rPr>
              <a:t>“Primary firm is very reliable.  Ability to deliver and receive gas.” - Texas Marketer</a:t>
            </a:r>
            <a:endParaRPr b="0" lang="en-US" sz="10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7ABC599D-8F5E-4263-9B43-91DE92E00E7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Focus Group Comments (cont’d)</a:t>
            </a:r>
            <a:br>
              <a:rPr sz="3600"/>
            </a:br>
            <a:r>
              <a:rPr b="0" lang="en-US" sz="3600" strike="noStrike" u="none">
                <a:solidFill>
                  <a:srgbClr val="000000"/>
                </a:solidFill>
                <a:effectLst/>
                <a:uFillTx/>
                <a:latin typeface="Tahoma"/>
              </a:rPr>
              <a:t> </a:t>
            </a:r>
            <a:r>
              <a:rPr b="0" lang="en-US" sz="2400" strike="noStrike" u="none">
                <a:solidFill>
                  <a:srgbClr val="000000"/>
                </a:solidFill>
                <a:effectLst/>
                <a:uFillTx/>
                <a:latin typeface="Tahoma"/>
              </a:rPr>
              <a:t>Specific to TW</a:t>
            </a:r>
            <a:r>
              <a:rPr b="1" lang="en-US" sz="2800" strike="noStrike" u="none">
                <a:solidFill>
                  <a:srgbClr val="000000"/>
                </a:solidFill>
                <a:effectLst/>
                <a:uFillTx/>
                <a:latin typeface="Arial"/>
              </a:rPr>
              <a:t> </a:t>
            </a:r>
            <a:br>
              <a:rPr sz="2800"/>
            </a:br>
            <a:endParaRPr b="0" lang="en-US" sz="2800" strike="noStrike" u="none">
              <a:solidFill>
                <a:srgbClr val="000000"/>
              </a:solidFill>
              <a:effectLst/>
              <a:uFillTx/>
              <a:latin typeface="Arial Black"/>
            </a:endParaRPr>
          </a:p>
        </p:txBody>
      </p:sp>
      <p:sp>
        <p:nvSpPr>
          <p:cNvPr id="178" name="PlaceHolder 2"/>
          <p:cNvSpPr>
            <a:spLocks noGrp="1"/>
          </p:cNvSpPr>
          <p:nvPr>
            <p:ph/>
          </p:nvPr>
        </p:nvSpPr>
        <p:spPr>
          <a:xfrm>
            <a:off x="533160" y="2209320"/>
            <a:ext cx="8178840" cy="4172040"/>
          </a:xfrm>
          <a:prstGeom prst="rect">
            <a:avLst/>
          </a:prstGeom>
          <a:noFill/>
          <a:ln w="0">
            <a:noFill/>
          </a:ln>
        </p:spPr>
        <p:txBody>
          <a:bodyPr lIns="90000" rIns="90000" tIns="46800" bIns="46800" anchor="t">
            <a:normAutofit/>
          </a:bodyPr>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Biggest improvement experienced with pipelines in the last 12 months.</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“The representatives are good people who understand our needs.” - Texas Marketer</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00"/>
                </a:solidFill>
                <a:effectLst/>
                <a:uFillTx/>
                <a:latin typeface="Arial"/>
              </a:rPr>
              <a:t>“Better communication between scheduling groups.” - Texas Pipeline</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ff"/>
                </a:solidFill>
                <a:effectLst/>
                <a:uFillTx/>
                <a:latin typeface="Arial"/>
              </a:rPr>
              <a:t>“Interactive capacity auction program.” - Texas Marketer</a:t>
            </a:r>
            <a:endParaRPr b="0" lang="en-US" sz="10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Biggest disappointment experienced with pipelines in the last 12 months.</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00"/>
                </a:solidFill>
                <a:effectLst/>
                <a:uFillTx/>
                <a:latin typeface="Arial"/>
              </a:rPr>
              <a:t>“Scheduling system is not flexible.” - Texas Pipeline</a:t>
            </a:r>
            <a:endParaRPr b="0" lang="en-US" sz="10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ff"/>
                </a:solidFill>
                <a:effectLst/>
                <a:uFillTx/>
                <a:latin typeface="Arial"/>
              </a:rPr>
              <a:t>“A lot of restrictions.”    Corrected? “Yes.”  - Texas Marketer</a:t>
            </a:r>
            <a:endParaRPr b="0" lang="en-US" sz="1000" strike="noStrike" u="none">
              <a:solidFill>
                <a:srgbClr val="000000"/>
              </a:solidFill>
              <a:effectLst/>
              <a:uFillTx/>
              <a:latin typeface="Tahoma"/>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Requested improvements in electronic communications and processing.</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“Real-time meter reading.” - Texas Marketer</a:t>
            </a:r>
            <a:endParaRPr b="0" lang="en-US" sz="1000" strike="noStrike" u="none">
              <a:solidFill>
                <a:srgbClr val="000000"/>
              </a:solidFill>
              <a:effectLst/>
              <a:uFillTx/>
              <a:latin typeface="Tahoma"/>
            </a:endParaRPr>
          </a:p>
          <a:p>
            <a:pPr lvl="1" marL="743040" indent="-28584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lnSpc>
                <a:spcPct val="100000"/>
              </a:lnSpc>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Element or feature of pipeline that hinders transportation of gas.</a:t>
            </a:r>
            <a:endParaRPr b="0" lang="en-US" sz="1200" strike="noStrike" u="none">
              <a:solidFill>
                <a:srgbClr val="000000"/>
              </a:solidFill>
              <a:effectLst/>
              <a:uFillTx/>
              <a:latin typeface="Tahoma"/>
            </a:endParaRPr>
          </a:p>
          <a:p>
            <a:pPr lvl="1" marL="743040" indent="-285840">
              <a:lnSpc>
                <a:spcPct val="100000"/>
              </a:lnSpc>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ff00"/>
                </a:solidFill>
                <a:effectLst/>
                <a:uFillTx/>
                <a:latin typeface="Arial"/>
              </a:rPr>
              <a:t>“Inflexible nomination systems.” - Texas Pipeline</a:t>
            </a:r>
            <a:endParaRPr b="0" lang="en-US" sz="1000" strike="noStrike" u="none">
              <a:solidFill>
                <a:srgbClr val="000000"/>
              </a:solidFill>
              <a:effectLst/>
              <a:uFillTx/>
              <a:latin typeface="Tahoma"/>
            </a:endParaRPr>
          </a:p>
          <a:p>
            <a:pPr lvl="1" marL="743040" indent="0">
              <a:lnSpc>
                <a:spcPct val="10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BAE669FF-6FC8-4E0E-AC3C-24537F783FF7}"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
          <p:cNvSpPr/>
          <p:nvPr/>
        </p:nvSpPr>
        <p:spPr>
          <a:xfrm>
            <a:off x="2720520" y="2360520"/>
            <a:ext cx="370476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COMPETITION</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99FE109-D1BE-49AA-BEAB-435ECC4C12B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Competition</a:t>
            </a:r>
            <a:br>
              <a:rPr sz="3600"/>
            </a:br>
            <a:endParaRPr b="0" lang="en-US" sz="3600" strike="noStrike" u="none">
              <a:solidFill>
                <a:srgbClr val="000000"/>
              </a:solidFill>
              <a:effectLst/>
              <a:uFillTx/>
              <a:latin typeface="Arial Black"/>
            </a:endParaRPr>
          </a:p>
        </p:txBody>
      </p:sp>
      <p:sp>
        <p:nvSpPr>
          <p:cNvPr id="181" name="PlaceHolder 2"/>
          <p:cNvSpPr>
            <a:spLocks noGrp="1"/>
          </p:cNvSpPr>
          <p:nvPr>
            <p:ph/>
          </p:nvPr>
        </p:nvSpPr>
        <p:spPr>
          <a:xfrm>
            <a:off x="2590560" y="2437920"/>
            <a:ext cx="4343400" cy="3886200"/>
          </a:xfrm>
          <a:prstGeom prst="rect">
            <a:avLst/>
          </a:prstGeom>
          <a:noFill/>
          <a:ln w="0">
            <a:noFill/>
          </a:ln>
        </p:spPr>
        <p:txBody>
          <a:bodyPr lIns="90000" rIns="90000" tIns="46800" bIns="46800" anchor="t">
            <a:normAutofit lnSpcReduction="9999"/>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Ranked by Industry Group</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Rank</a:t>
            </a:r>
            <a:r>
              <a:rPr b="0" lang="en-US" sz="1400" strike="noStrike" u="none">
                <a:solidFill>
                  <a:srgbClr val="000000"/>
                </a:solidFill>
                <a:effectLst/>
                <a:uFillTx/>
                <a:latin typeface="Tahoma"/>
              </a:rPr>
              <a:t>	</a:t>
            </a:r>
            <a:r>
              <a:rPr b="0" lang="en-US" sz="1400" strike="noStrike" u="sng">
                <a:solidFill>
                  <a:srgbClr val="000000"/>
                </a:solidFill>
                <a:effectLst/>
                <a:uFillTx/>
                <a:latin typeface="Tahoma"/>
              </a:rPr>
              <a:t>Pipeline</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sng">
                <a:solidFill>
                  <a:srgbClr val="000000"/>
                </a:solidFill>
                <a:effectLst/>
                <a:uFillTx/>
                <a:latin typeface="Tahoma"/>
              </a:rPr>
              <a:t>Score</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50021"/>
                </a:solidFill>
                <a:effectLst/>
                <a:uFillTx/>
                <a:latin typeface="Tahoma"/>
              </a:rPr>
              <a:t>  1</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TW</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2.13</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2</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Kern River</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2.15</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3</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PGT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2.21</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4</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Northwest</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2.26</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5</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El Paso</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2.39</a:t>
            </a: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Ranked by Focus Group</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ahoma"/>
              </a:rPr>
              <a:t>Rank</a:t>
            </a:r>
            <a:r>
              <a:rPr b="0" lang="en-US" sz="1400" strike="noStrike" u="sng">
                <a:solidFill>
                  <a:srgbClr val="000000"/>
                </a:solidFill>
                <a:effectLst/>
                <a:uFillTx/>
                <a:latin typeface="Tahoma"/>
              </a:rPr>
              <a:t>	</a:t>
            </a:r>
            <a:r>
              <a:rPr b="0" lang="en-US" sz="1400" strike="noStrike" u="sng">
                <a:solidFill>
                  <a:srgbClr val="000000"/>
                </a:solidFill>
                <a:effectLst/>
                <a:uFillTx/>
                <a:latin typeface="Tahoma"/>
              </a:rPr>
              <a:t>Pipeline</a:t>
            </a:r>
            <a:r>
              <a:rPr b="0" lang="en-US" sz="1400" strike="noStrike" u="sng">
                <a:solidFill>
                  <a:srgbClr val="000000"/>
                </a:solidFill>
                <a:effectLst/>
                <a:uFillTx/>
                <a:latin typeface="Tahoma"/>
              </a:rPr>
              <a:t>	</a:t>
            </a:r>
            <a:r>
              <a:rPr b="0" lang="en-US" sz="1400" strike="noStrike" u="sng">
                <a:solidFill>
                  <a:srgbClr val="000000"/>
                </a:solidFill>
                <a:effectLst/>
                <a:uFillTx/>
                <a:latin typeface="Tahoma"/>
              </a:rPr>
              <a:t>	</a:t>
            </a:r>
            <a:r>
              <a:rPr b="0" lang="en-US" sz="1400" strike="noStrike" u="sng">
                <a:solidFill>
                  <a:srgbClr val="000000"/>
                </a:solidFill>
                <a:effectLst/>
                <a:uFillTx/>
                <a:latin typeface="Tahoma"/>
              </a:rPr>
              <a:t>Score</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1</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PGT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1.81</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2</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Kern River</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1.83</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400" strike="noStrike" u="none">
                <a:solidFill>
                  <a:srgbClr val="a50021"/>
                </a:solidFill>
                <a:effectLst/>
                <a:uFillTx/>
                <a:latin typeface="Tahoma"/>
              </a:rPr>
              <a:t>3</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TW</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	</a:t>
            </a:r>
            <a:r>
              <a:rPr b="0" lang="en-US" sz="1400" strike="noStrike" u="none">
                <a:solidFill>
                  <a:srgbClr val="a50021"/>
                </a:solidFill>
                <a:effectLst/>
                <a:uFillTx/>
                <a:latin typeface="Tahoma"/>
              </a:rPr>
              <a:t>1.91</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4</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Northwest</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2.02</a:t>
            </a:r>
            <a:endParaRPr b="0" lang="en-US" sz="14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5</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El Paso</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2.42</a:t>
            </a: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p:txBody>
      </p:sp>
      <p:sp>
        <p:nvSpPr>
          <p:cNvPr id="182" name=""/>
          <p:cNvSpPr/>
          <p:nvPr/>
        </p:nvSpPr>
        <p:spPr>
          <a:xfrm>
            <a:off x="1523880" y="6431040"/>
            <a:ext cx="59137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Rating Scale: 1 = Excellent, 2 = Good, 3 = Average, 4 = Below Average, 5 = Poor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83" name=""/>
          <p:cNvSpPr/>
          <p:nvPr/>
        </p:nvSpPr>
        <p:spPr>
          <a:xfrm>
            <a:off x="526680" y="1577880"/>
            <a:ext cx="787320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The top 15 attributes plus the two new attributes for 1999</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ranked by the Industry and Focus Groups</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8E79BF6-5670-4476-914C-9C6B438FDD72}"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PlaceHolder 1"/>
          <p:cNvSpPr>
            <a:spLocks noGrp="1"/>
          </p:cNvSpPr>
          <p:nvPr>
            <p:ph type="title"/>
          </p:nvPr>
        </p:nvSpPr>
        <p:spPr>
          <a:xfrm>
            <a:off x="685800" y="304920"/>
            <a:ext cx="7772400" cy="76176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are our Competitors Strengths?</a:t>
            </a:r>
            <a:endParaRPr b="0" lang="en-US" sz="3600" strike="noStrike" u="none">
              <a:solidFill>
                <a:srgbClr val="000000"/>
              </a:solidFill>
              <a:effectLst/>
              <a:uFillTx/>
              <a:latin typeface="Arial Black"/>
            </a:endParaRPr>
          </a:p>
        </p:txBody>
      </p:sp>
      <p:sp>
        <p:nvSpPr>
          <p:cNvPr id="185" name="PlaceHolder 2"/>
          <p:cNvSpPr>
            <a:spLocks noGrp="1"/>
          </p:cNvSpPr>
          <p:nvPr>
            <p:ph/>
          </p:nvPr>
        </p:nvSpPr>
        <p:spPr>
          <a:xfrm>
            <a:off x="457200" y="1885680"/>
            <a:ext cx="4191120" cy="4172040"/>
          </a:xfrm>
          <a:prstGeom prst="rect">
            <a:avLst/>
          </a:prstGeom>
          <a:noFill/>
          <a:ln w="0">
            <a:noFill/>
          </a:ln>
        </p:spPr>
        <p:txBody>
          <a:bodyPr lIns="90000" rIns="90000" tIns="46800" bIns="46800" anchor="t">
            <a:normAutofit/>
          </a:bodyPr>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El Paso - </a:t>
            </a:r>
            <a:r>
              <a:rPr b="0" lang="en-US" sz="1200" strike="noStrike" u="none">
                <a:solidFill>
                  <a:srgbClr val="000000"/>
                </a:solidFill>
                <a:effectLst/>
                <a:uFillTx/>
                <a:latin typeface="Tahoma"/>
              </a:rPr>
              <a:t>Ranked #5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Access to premier markets</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Internet/EBB access to pipeline information</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Access to diverse supply</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Use of electronic bulletin boards</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Capacity Release Procedures</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Kern River</a:t>
            </a:r>
            <a:r>
              <a:rPr b="0" lang="en-US" sz="1200" strike="noStrike" u="none">
                <a:solidFill>
                  <a:srgbClr val="000000"/>
                </a:solidFill>
                <a:effectLst/>
                <a:uFillTx/>
                <a:latin typeface="Tahoma"/>
              </a:rPr>
              <a:t> - Ranked #2 by Focus Group </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Storage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Simple and straightforward scheduling arrangements (12)</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Reps communicate clear tariff information</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Dependability in agreements and commitments (2)</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Anticipate your needs</a:t>
            </a:r>
            <a:endParaRPr b="0" lang="en-US" sz="1000" strike="noStrike" u="none">
              <a:solidFill>
                <a:srgbClr val="000000"/>
              </a:solidFill>
              <a:effectLst/>
              <a:uFillTx/>
              <a:latin typeface="Tahoma"/>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Northwest</a:t>
            </a:r>
            <a:r>
              <a:rPr b="0" lang="en-US" sz="1200" strike="noStrike" u="none">
                <a:solidFill>
                  <a:srgbClr val="000000"/>
                </a:solidFill>
                <a:effectLst/>
                <a:uFillTx/>
                <a:latin typeface="Tahoma"/>
              </a:rPr>
              <a:t> - Ranked #4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Storage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Reliability of primary firm gas transportation (6)</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Reliability of primary interruptible gas transportation</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Transportation pricing is competitive (1)</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Attitude of continuous improvement (9)</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sp>
        <p:nvSpPr>
          <p:cNvPr id="186" name=""/>
          <p:cNvSpPr/>
          <p:nvPr/>
        </p:nvSpPr>
        <p:spPr>
          <a:xfrm>
            <a:off x="457200" y="6095880"/>
            <a:ext cx="813276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The top 5 areas of strength for each competitor was extracted from the Focus group ratings of  all </a:t>
            </a:r>
            <a:r>
              <a:rPr b="1" lang="en-US" sz="1000" strike="noStrike" u="none">
                <a:solidFill>
                  <a:srgbClr val="000000"/>
                </a:solidFill>
                <a:effectLst/>
                <a:uFillTx/>
                <a:latin typeface="Times New Roman"/>
              </a:rPr>
              <a:t>40 attribute questions</a:t>
            </a:r>
            <a:r>
              <a:rPr b="0" lang="en-US" sz="1000" strike="noStrike" u="none">
                <a:solidFill>
                  <a:srgbClr val="000000"/>
                </a:solidFill>
                <a:effectLst/>
                <a:uFillTx/>
                <a:latin typeface="Times New Roman"/>
              </a:rPr>
              <a:t>.  They are listed in order of lowest score with the lowest score being the best. The number in ( ) indicates if the attribute is one of the top 15 important attributes.</a:t>
            </a:r>
            <a:endParaRPr b="0" lang="en-US" sz="1000" strike="noStrike" u="none">
              <a:solidFill>
                <a:srgbClr val="000000"/>
              </a:solidFill>
              <a:effectLst/>
              <a:uFillTx/>
              <a:latin typeface="Times New Roman"/>
            </a:endParaRPr>
          </a:p>
        </p:txBody>
      </p:sp>
      <p:sp>
        <p:nvSpPr>
          <p:cNvPr id="187" name="PlaceHolder 3"/>
          <p:cNvSpPr>
            <a:spLocks noGrp="1"/>
          </p:cNvSpPr>
          <p:nvPr>
            <p:ph/>
          </p:nvPr>
        </p:nvSpPr>
        <p:spPr>
          <a:xfrm>
            <a:off x="4622760" y="1885680"/>
            <a:ext cx="4013280" cy="4172040"/>
          </a:xfrm>
          <a:prstGeom prst="rect">
            <a:avLst/>
          </a:prstGeom>
          <a:noFill/>
          <a:ln w="0">
            <a:noFill/>
          </a:ln>
        </p:spPr>
        <p:txBody>
          <a:bodyPr lIns="90000" rIns="90000" tIns="46800" bIns="46800" anchor="t">
            <a:normAutofit/>
          </a:bodyPr>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PGT </a:t>
            </a:r>
            <a:r>
              <a:rPr b="0" lang="en-US" sz="1200" strike="noStrike" u="none">
                <a:solidFill>
                  <a:srgbClr val="000000"/>
                </a:solidFill>
                <a:effectLst/>
                <a:uFillTx/>
                <a:latin typeface="Tahoma"/>
              </a:rPr>
              <a:t>- Ranked #1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Availability of capacity (11)</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Storage service </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Reliability of primary firm gas transportation (6)</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Accurate, concise, &amp; understandable contracts</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Ability to nominate multiple receipt and delivery points</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Transwestern</a:t>
            </a:r>
            <a:r>
              <a:rPr b="0" lang="en-US" sz="1200" strike="noStrike" u="none">
                <a:solidFill>
                  <a:srgbClr val="000000"/>
                </a:solidFill>
                <a:effectLst/>
                <a:uFillTx/>
                <a:latin typeface="Tahoma"/>
              </a:rPr>
              <a:t> - Ranked #3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Ability to negotiate discounts (8)</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Storage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Reliability of primary firm gas transportation (6)</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Competitive transport pricing (1)</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Availability of capacity (11)</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sp>
        <p:nvSpPr>
          <p:cNvPr id="5" name="PlaceHolder 4"/>
          <p:cNvSpPr>
            <a:spLocks noGrp="1"/>
          </p:cNvSpPr>
          <p:nvPr>
            <p:ph type="sldNum" idx="3"/>
          </p:nvPr>
        </p:nvSpPr>
        <p:spPr/>
        <p:txBody>
          <a:bodyPr/>
          <a:p>
            <a:fld id="{404494A6-BEF6-4AD8-8D54-396B8B1F489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are our Competitors Areas of Improvement?</a:t>
            </a:r>
            <a:endParaRPr b="0" lang="en-US" sz="3600" strike="noStrike" u="none">
              <a:solidFill>
                <a:srgbClr val="000000"/>
              </a:solidFill>
              <a:effectLst/>
              <a:uFillTx/>
              <a:latin typeface="Arial Black"/>
            </a:endParaRPr>
          </a:p>
        </p:txBody>
      </p:sp>
      <p:sp>
        <p:nvSpPr>
          <p:cNvPr id="189" name="PlaceHolder 2"/>
          <p:cNvSpPr>
            <a:spLocks noGrp="1"/>
          </p:cNvSpPr>
          <p:nvPr>
            <p:ph/>
          </p:nvPr>
        </p:nvSpPr>
        <p:spPr>
          <a:xfrm>
            <a:off x="457200" y="1885680"/>
            <a:ext cx="4191120" cy="4172040"/>
          </a:xfrm>
          <a:prstGeom prst="rect">
            <a:avLst/>
          </a:prstGeom>
          <a:noFill/>
          <a:ln w="0">
            <a:noFill/>
          </a:ln>
        </p:spPr>
        <p:txBody>
          <a:bodyPr lIns="90000" rIns="90000" tIns="46800" bIns="46800" anchor="t">
            <a:normAutofit/>
          </a:bodyPr>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El Paso </a:t>
            </a:r>
            <a:r>
              <a:rPr b="0" lang="en-US" sz="1200" strike="noStrike" u="none">
                <a:solidFill>
                  <a:srgbClr val="000000"/>
                </a:solidFill>
                <a:effectLst/>
                <a:uFillTx/>
                <a:latin typeface="Tahoma"/>
              </a:rPr>
              <a:t>- Ranked #2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Storage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Reliability of primary firm gas transportation (6)</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Simple and straightforward scheduling arrangements (12)</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Transportation pricing is competitive (1)</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Anticipates our needs</a:t>
            </a:r>
            <a:endParaRPr b="0" lang="en-US" sz="1000" strike="noStrike" u="none">
              <a:solidFill>
                <a:srgbClr val="000000"/>
              </a:solidFill>
              <a:effectLst/>
              <a:uFillTx/>
              <a:latin typeface="Tahoma"/>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Kern River</a:t>
            </a:r>
            <a:r>
              <a:rPr b="0" lang="en-US" sz="1200" strike="noStrike" u="none">
                <a:solidFill>
                  <a:srgbClr val="000000"/>
                </a:solidFill>
                <a:effectLst/>
                <a:uFillTx/>
                <a:latin typeface="Tahoma"/>
              </a:rPr>
              <a:t> - Ranked #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Involvement of sr. management in long term strategy</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Access to diverse supply</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Availability of capacity (11)</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Accuracy in scheduled gas volumes (4)</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Clear cashout terms and conditions</a:t>
            </a:r>
            <a:endParaRPr b="0" lang="en-US" sz="1000" strike="noStrike" u="none">
              <a:solidFill>
                <a:srgbClr val="000000"/>
              </a:solidFill>
              <a:effectLst/>
              <a:uFillTx/>
              <a:latin typeface="Tahoma"/>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Northwest </a:t>
            </a:r>
            <a:r>
              <a:rPr b="0" lang="en-US" sz="1200" strike="noStrike" u="none">
                <a:solidFill>
                  <a:srgbClr val="000000"/>
                </a:solidFill>
                <a:effectLst/>
                <a:uFillTx/>
                <a:latin typeface="Tahoma"/>
              </a:rPr>
              <a:t>- Ranked #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Involvement of senior management in long term strategy</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Gas pooling and aggregation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Pipeline understands your needs (14)</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Access to premier markets</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Flexibility of OBA</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sp>
        <p:nvSpPr>
          <p:cNvPr id="190" name=""/>
          <p:cNvSpPr/>
          <p:nvPr/>
        </p:nvSpPr>
        <p:spPr>
          <a:xfrm>
            <a:off x="633960" y="6119640"/>
            <a:ext cx="813420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Focus group rated the top 5 areas of improvement from all </a:t>
            </a:r>
            <a:r>
              <a:rPr b="1" lang="en-US" sz="1000" strike="noStrike" u="none">
                <a:solidFill>
                  <a:srgbClr val="000000"/>
                </a:solidFill>
                <a:effectLst/>
                <a:uFillTx/>
                <a:latin typeface="Times New Roman"/>
              </a:rPr>
              <a:t>40 attribute questions</a:t>
            </a:r>
            <a:r>
              <a:rPr b="0" lang="en-US" sz="1000" strike="noStrike" u="none">
                <a:solidFill>
                  <a:srgbClr val="000000"/>
                </a:solidFill>
                <a:effectLst/>
                <a:uFillTx/>
                <a:latin typeface="Times New Roman"/>
              </a:rPr>
              <a:t>.  They are listed in order of highest score with the highest being the worst.</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number in ( ) indicates if the attribute is one of the top 15 important attributes.</a:t>
            </a:r>
            <a:endParaRPr b="0" lang="en-US" sz="1000" strike="noStrike" u="none">
              <a:solidFill>
                <a:srgbClr val="000000"/>
              </a:solidFill>
              <a:effectLst/>
              <a:uFillTx/>
              <a:latin typeface="Times New Roman"/>
            </a:endParaRPr>
          </a:p>
        </p:txBody>
      </p:sp>
      <p:sp>
        <p:nvSpPr>
          <p:cNvPr id="191" name="PlaceHolder 3"/>
          <p:cNvSpPr>
            <a:spLocks noGrp="1"/>
          </p:cNvSpPr>
          <p:nvPr>
            <p:ph/>
          </p:nvPr>
        </p:nvSpPr>
        <p:spPr>
          <a:xfrm>
            <a:off x="4622760" y="1885680"/>
            <a:ext cx="4013280" cy="4172040"/>
          </a:xfrm>
          <a:prstGeom prst="rect">
            <a:avLst/>
          </a:prstGeom>
          <a:noFill/>
          <a:ln w="0">
            <a:noFill/>
          </a:ln>
        </p:spPr>
        <p:txBody>
          <a:bodyPr lIns="90000" rIns="90000" tIns="46800" bIns="46800" anchor="t">
            <a:normAutofit/>
          </a:bodyPr>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PGT</a:t>
            </a:r>
            <a:r>
              <a:rPr b="0" lang="en-US" sz="1200" strike="noStrike" u="none">
                <a:solidFill>
                  <a:srgbClr val="000000"/>
                </a:solidFill>
                <a:effectLst/>
                <a:uFillTx/>
                <a:latin typeface="Tahoma"/>
              </a:rPr>
              <a:t> - Ranked #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Anticipates our needs</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Gas pooling and aggregation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Involvement of sr. management in long term strategy</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Flexibility of scheduling within the day</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Responsiveness of voice mail systems</a:t>
            </a: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lvl="1" marL="74304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spcBef>
                <a:spcPts val="3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Transwestern </a:t>
            </a:r>
            <a:r>
              <a:rPr b="0" lang="en-US" sz="1200" strike="noStrike" u="none">
                <a:solidFill>
                  <a:srgbClr val="000000"/>
                </a:solidFill>
                <a:effectLst/>
                <a:uFillTx/>
                <a:latin typeface="Tahoma"/>
              </a:rPr>
              <a:t>- Ranked # by Focus Group</a:t>
            </a:r>
            <a:endParaRPr b="0" lang="en-US" sz="12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Timely notifications before initiating restrictions (3)</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Reps communicate clear tariff information </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Responsiveness of voicemail systems</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Gas pooling and aggregation service</a:t>
            </a:r>
            <a:endParaRPr b="0" lang="en-US" sz="1000" strike="noStrike" u="none">
              <a:solidFill>
                <a:srgbClr val="000000"/>
              </a:solidFill>
              <a:effectLst/>
              <a:uFillTx/>
              <a:latin typeface="Tahoma"/>
            </a:endParaRPr>
          </a:p>
          <a:p>
            <a:pPr lvl="1" marL="743040" indent="-285840">
              <a:spcBef>
                <a:spcPts val="2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Accurate, concise, &amp; understandable contracts</a:t>
            </a:r>
            <a:endParaRPr b="0" lang="en-US" sz="1000" strike="noStrike" u="none">
              <a:solidFill>
                <a:srgbClr val="000000"/>
              </a:solidFill>
              <a:effectLst/>
              <a:uFillTx/>
              <a:latin typeface="Tahoma"/>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sp>
        <p:nvSpPr>
          <p:cNvPr id="5" name="PlaceHolder 4"/>
          <p:cNvSpPr>
            <a:spLocks noGrp="1"/>
          </p:cNvSpPr>
          <p:nvPr>
            <p:ph type="sldNum" idx="3"/>
          </p:nvPr>
        </p:nvSpPr>
        <p:spPr/>
        <p:txBody>
          <a:bodyPr/>
          <a:p>
            <a:fld id="{CD7B8298-973E-4F76-B37C-AD25423C56C0}"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
          <p:cNvSpPr/>
          <p:nvPr/>
        </p:nvSpPr>
        <p:spPr>
          <a:xfrm>
            <a:off x="2775240" y="2360520"/>
            <a:ext cx="359352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Areas of Focus</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5CEFBFE-7DF6-49BF-9B3D-A6253385370F}"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3"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Areas of Focus</a:t>
            </a:r>
            <a:r>
              <a:rPr b="1" lang="en-US" sz="2800" strike="noStrike" u="none">
                <a:solidFill>
                  <a:srgbClr val="000000"/>
                </a:solidFill>
                <a:effectLst/>
                <a:uFillTx/>
                <a:latin typeface="Arial"/>
              </a:rPr>
              <a:t> </a:t>
            </a:r>
            <a:br>
              <a:rPr sz="2800"/>
            </a:br>
            <a:endParaRPr b="0" lang="en-US" sz="2800" strike="noStrike" u="none">
              <a:solidFill>
                <a:srgbClr val="000000"/>
              </a:solidFill>
              <a:effectLst/>
              <a:uFillTx/>
              <a:latin typeface="Arial Black"/>
            </a:endParaRPr>
          </a:p>
        </p:txBody>
      </p:sp>
      <p:sp>
        <p:nvSpPr>
          <p:cNvPr id="194" name="PlaceHolder 2"/>
          <p:cNvSpPr>
            <a:spLocks noGrp="1"/>
          </p:cNvSpPr>
          <p:nvPr>
            <p:ph/>
          </p:nvPr>
        </p:nvSpPr>
        <p:spPr>
          <a:xfrm>
            <a:off x="456840" y="1924200"/>
            <a:ext cx="8178840" cy="4171680"/>
          </a:xfrm>
          <a:prstGeom prst="rect">
            <a:avLst/>
          </a:prstGeom>
          <a:noFill/>
          <a:ln w="0">
            <a:noFill/>
          </a:ln>
        </p:spPr>
        <p:txBody>
          <a:bodyPr lIns="90000" rIns="90000" tIns="46800" bIns="46800" anchor="t">
            <a:normAutofit/>
          </a:bodyPr>
          <a:p>
            <a:pPr marL="343080" indent="0">
              <a:lnSpc>
                <a:spcPct val="11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lvl="1" marL="74304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195" name=""/>
          <p:cNvSpPr/>
          <p:nvPr/>
        </p:nvSpPr>
        <p:spPr>
          <a:xfrm>
            <a:off x="914400" y="1981080"/>
            <a:ext cx="7162920" cy="29116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Short term</a:t>
            </a: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Long term</a:t>
            </a:r>
            <a:endParaRPr b="0" lang="en-US" sz="1400" strike="noStrike" u="none">
              <a:solidFill>
                <a:srgbClr val="000000"/>
              </a:solidFill>
              <a:effectLst/>
              <a:uFillTx/>
              <a:latin typeface="Times New Roman"/>
            </a:endParaRPr>
          </a:p>
          <a:p>
            <a:pPr lvl="1" marL="457200">
              <a:lnSpc>
                <a:spcPct val="100000"/>
              </a:lnSpc>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1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5A0737D-C475-4F19-B96D-3169D2DE3260}"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
          <p:cNvSpPr/>
          <p:nvPr/>
        </p:nvSpPr>
        <p:spPr>
          <a:xfrm>
            <a:off x="2647800" y="2360520"/>
            <a:ext cx="384840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Supporting Data</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2ECF1AC-63C8-428A-BBF9-2854CD0BC55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97" name=""/>
          <p:cNvGraphicFramePr/>
          <p:nvPr/>
        </p:nvGraphicFramePr>
        <p:xfrm>
          <a:off x="533520" y="1828800"/>
          <a:ext cx="8153280" cy="4191120"/>
        </p:xfrm>
        <a:graphic>
          <a:graphicData uri="http://schemas.openxmlformats.org/presentationml/2006/ole">
            <p:oleObj progId="Excel.Sheet.12" r:id="rId1" spid="">
              <p:embed/>
              <p:pic>
                <p:nvPicPr>
                  <p:cNvPr id="198" name="" descr=""/>
                  <p:cNvPicPr/>
                  <p:nvPr/>
                </p:nvPicPr>
                <p:blipFill>
                  <a:blip r:embed="rId2"/>
                  <a:stretch/>
                </p:blipFill>
                <p:spPr>
                  <a:xfrm>
                    <a:off x="533520" y="1828800"/>
                    <a:ext cx="8153280" cy="4191120"/>
                  </a:xfrm>
                  <a:prstGeom prst="rect">
                    <a:avLst/>
                  </a:prstGeom>
                  <a:noFill/>
                  <a:ln w="0">
                    <a:noFill/>
                  </a:ln>
                </p:spPr>
              </p:pic>
            </p:oleObj>
          </a:graphicData>
        </a:graphic>
      </p:graphicFrame>
      <p:sp>
        <p:nvSpPr>
          <p:cNvPr id="199" name=""/>
          <p:cNvSpPr/>
          <p:nvPr/>
        </p:nvSpPr>
        <p:spPr>
          <a:xfrm>
            <a:off x="2090880" y="6324480"/>
            <a:ext cx="473364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Rating Scale: 1 = Excellent, 2 = Good, 3 = Average, 4 = Below Average, 5 = Poor</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00" name=""/>
          <p:cNvSpPr/>
          <p:nvPr/>
        </p:nvSpPr>
        <p:spPr>
          <a:xfrm>
            <a:off x="1810800" y="484200"/>
            <a:ext cx="550044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TW Focus Group Competitors</a:t>
            </a:r>
            <a:br>
              <a:rPr sz="2400"/>
            </a:br>
            <a:r>
              <a:rPr b="0" lang="en-US" sz="2400" strike="noStrike" u="none">
                <a:solidFill>
                  <a:srgbClr val="000000"/>
                </a:solidFill>
                <a:effectLst/>
                <a:uFillTx/>
                <a:latin typeface="Tahoma"/>
              </a:rPr>
              <a:t>Top 15 Attributes Plus 2 New Attributes</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E8E4013-31D7-4B81-9D03-E74C584C0A24}"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0" y="456840"/>
            <a:ext cx="91440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Mastio Index Rankings for Interstate Pipelines</a:t>
            </a:r>
            <a:r>
              <a:rPr b="0" lang="en-US" sz="2800" strike="noStrike" u="none">
                <a:solidFill>
                  <a:srgbClr val="000000"/>
                </a:solidFill>
                <a:effectLst/>
                <a:uFillTx/>
                <a:latin typeface="Arial"/>
              </a:rPr>
              <a:t> </a:t>
            </a:r>
            <a:br>
              <a:rPr sz="2800"/>
            </a:br>
            <a:endParaRPr b="0" lang="en-US" sz="2800" strike="noStrike" u="none">
              <a:solidFill>
                <a:srgbClr val="000000"/>
              </a:solidFill>
              <a:effectLst/>
              <a:uFillTx/>
              <a:latin typeface="Arial Black"/>
            </a:endParaRPr>
          </a:p>
        </p:txBody>
      </p:sp>
      <p:grpSp>
        <p:nvGrpSpPr>
          <p:cNvPr id="34" name=""/>
          <p:cNvGrpSpPr/>
          <p:nvPr/>
        </p:nvGrpSpPr>
        <p:grpSpPr>
          <a:xfrm>
            <a:off x="1219320" y="1706400"/>
            <a:ext cx="5698440" cy="3771720"/>
            <a:chOff x="1219320" y="1706400"/>
            <a:chExt cx="5698440" cy="3771720"/>
          </a:xfrm>
        </p:grpSpPr>
        <p:sp>
          <p:nvSpPr>
            <p:cNvPr id="35" name=""/>
            <p:cNvSpPr/>
            <p:nvPr/>
          </p:nvSpPr>
          <p:spPr>
            <a:xfrm>
              <a:off x="2402640" y="1706400"/>
              <a:ext cx="98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High Score</a:t>
              </a:r>
              <a:endParaRPr b="0" lang="en-US" sz="1200" strike="noStrike" u="none">
                <a:solidFill>
                  <a:srgbClr val="000000"/>
                </a:solidFill>
                <a:effectLst/>
                <a:uFillTx/>
                <a:latin typeface="Times New Roman"/>
              </a:endParaRPr>
            </a:p>
          </p:txBody>
        </p:sp>
        <p:sp>
          <p:nvSpPr>
            <p:cNvPr id="36" name=""/>
            <p:cNvSpPr/>
            <p:nvPr/>
          </p:nvSpPr>
          <p:spPr>
            <a:xfrm>
              <a:off x="2431080" y="5201280"/>
              <a:ext cx="951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Low Score</a:t>
              </a:r>
              <a:endParaRPr b="0" lang="en-US" sz="1200" strike="noStrike" u="none">
                <a:solidFill>
                  <a:srgbClr val="000000"/>
                </a:solidFill>
                <a:effectLst/>
                <a:uFillTx/>
                <a:latin typeface="Times New Roman"/>
              </a:endParaRPr>
            </a:p>
          </p:txBody>
        </p:sp>
        <p:grpSp>
          <p:nvGrpSpPr>
            <p:cNvPr id="37" name=""/>
            <p:cNvGrpSpPr/>
            <p:nvPr/>
          </p:nvGrpSpPr>
          <p:grpSpPr>
            <a:xfrm>
              <a:off x="1219320" y="2847960"/>
              <a:ext cx="1180080" cy="989640"/>
              <a:chOff x="1219320" y="2847960"/>
              <a:chExt cx="1180080" cy="989640"/>
            </a:xfrm>
          </p:grpSpPr>
          <p:sp>
            <p:nvSpPr>
              <p:cNvPr id="38" name=""/>
              <p:cNvSpPr/>
              <p:nvPr/>
            </p:nvSpPr>
            <p:spPr>
              <a:xfrm>
                <a:off x="1252080" y="2954520"/>
                <a:ext cx="708120" cy="857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NBPL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TW</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NNG</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FGT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 others</a:t>
                </a:r>
                <a:endParaRPr b="0" lang="en-US" sz="1000" strike="noStrike" u="none">
                  <a:solidFill>
                    <a:srgbClr val="000000"/>
                  </a:solidFill>
                  <a:effectLst/>
                  <a:uFillTx/>
                  <a:latin typeface="Times New Roman"/>
                </a:endParaRPr>
              </a:p>
            </p:txBody>
          </p:sp>
          <p:sp>
            <p:nvSpPr>
              <p:cNvPr id="39" name=""/>
              <p:cNvSpPr/>
              <p:nvPr/>
            </p:nvSpPr>
            <p:spPr>
              <a:xfrm>
                <a:off x="1219320" y="2847960"/>
                <a:ext cx="1180080" cy="989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2202480" y="2964240"/>
                <a:ext cx="65520" cy="57960"/>
              </a:xfrm>
              <a:prstGeom prst="rect">
                <a:avLst/>
              </a:prstGeom>
              <a:solidFill>
                <a:srgbClr val="ffcc00"/>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41" name=""/>
              <p:cNvSpPr/>
              <p:nvPr/>
            </p:nvSpPr>
            <p:spPr>
              <a:xfrm>
                <a:off x="2202480" y="3138840"/>
                <a:ext cx="65520" cy="57960"/>
              </a:xfrm>
              <a:prstGeom prst="rect">
                <a:avLst/>
              </a:prstGeom>
              <a:solidFill>
                <a:srgbClr val="0000ff"/>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42" name=""/>
              <p:cNvSpPr/>
              <p:nvPr/>
            </p:nvSpPr>
            <p:spPr>
              <a:xfrm>
                <a:off x="2202480" y="3313440"/>
                <a:ext cx="65520" cy="57960"/>
              </a:xfrm>
              <a:prstGeom prst="rect">
                <a:avLst/>
              </a:prstGeom>
              <a:solidFill>
                <a:srgbClr val="ff0000"/>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43" name=""/>
              <p:cNvSpPr/>
              <p:nvPr/>
            </p:nvSpPr>
            <p:spPr>
              <a:xfrm>
                <a:off x="2202480" y="3488040"/>
                <a:ext cx="65520" cy="57960"/>
              </a:xfrm>
              <a:prstGeom prst="rect">
                <a:avLst/>
              </a:prstGeom>
              <a:solidFill>
                <a:srgbClr val="3399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44" name=""/>
              <p:cNvSpPr/>
              <p:nvPr/>
            </p:nvSpPr>
            <p:spPr>
              <a:xfrm>
                <a:off x="2202480" y="366300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grpSp>
        <p:sp>
          <p:nvSpPr>
            <p:cNvPr id="45" name=""/>
            <p:cNvSpPr/>
            <p:nvPr/>
          </p:nvSpPr>
          <p:spPr>
            <a:xfrm>
              <a:off x="4497480" y="1799640"/>
              <a:ext cx="7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4694400" y="214920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4694400" y="284796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4694400" y="459468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694400" y="424512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4694400" y="319716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694400" y="249840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4694400" y="494388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4694400" y="354636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890960" y="1799640"/>
              <a:ext cx="0" cy="349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4694400" y="3895920"/>
              <a:ext cx="39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6497280" y="520128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57" name=""/>
            <p:cNvSpPr/>
            <p:nvPr/>
          </p:nvSpPr>
          <p:spPr>
            <a:xfrm>
              <a:off x="6490440" y="484920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58" name=""/>
            <p:cNvSpPr/>
            <p:nvPr/>
          </p:nvSpPr>
          <p:spPr>
            <a:xfrm>
              <a:off x="6490440" y="450000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59" name=""/>
            <p:cNvSpPr/>
            <p:nvPr/>
          </p:nvSpPr>
          <p:spPr>
            <a:xfrm>
              <a:off x="6490440" y="41529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60" name=""/>
            <p:cNvSpPr/>
            <p:nvPr/>
          </p:nvSpPr>
          <p:spPr>
            <a:xfrm>
              <a:off x="6490440" y="380232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61" name=""/>
            <p:cNvSpPr/>
            <p:nvPr/>
          </p:nvSpPr>
          <p:spPr>
            <a:xfrm>
              <a:off x="6490440" y="345312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62" name=""/>
            <p:cNvSpPr/>
            <p:nvPr/>
          </p:nvSpPr>
          <p:spPr>
            <a:xfrm>
              <a:off x="6490440" y="31035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p:txBody>
        </p:sp>
        <p:sp>
          <p:nvSpPr>
            <p:cNvPr id="63" name=""/>
            <p:cNvSpPr/>
            <p:nvPr/>
          </p:nvSpPr>
          <p:spPr>
            <a:xfrm>
              <a:off x="6490440" y="27543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70</a:t>
              </a:r>
              <a:endParaRPr b="0" lang="en-US" sz="1200" strike="noStrike" u="none">
                <a:solidFill>
                  <a:srgbClr val="000000"/>
                </a:solidFill>
                <a:effectLst/>
                <a:uFillTx/>
                <a:latin typeface="Times New Roman"/>
              </a:endParaRPr>
            </a:p>
          </p:txBody>
        </p:sp>
        <p:sp>
          <p:nvSpPr>
            <p:cNvPr id="64" name=""/>
            <p:cNvSpPr/>
            <p:nvPr/>
          </p:nvSpPr>
          <p:spPr>
            <a:xfrm>
              <a:off x="6490440" y="240480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80</a:t>
              </a:r>
              <a:endParaRPr b="0" lang="en-US" sz="1200" strike="noStrike" u="none">
                <a:solidFill>
                  <a:srgbClr val="000000"/>
                </a:solidFill>
                <a:effectLst/>
                <a:uFillTx/>
                <a:latin typeface="Times New Roman"/>
              </a:endParaRPr>
            </a:p>
          </p:txBody>
        </p:sp>
        <p:sp>
          <p:nvSpPr>
            <p:cNvPr id="65" name=""/>
            <p:cNvSpPr/>
            <p:nvPr/>
          </p:nvSpPr>
          <p:spPr>
            <a:xfrm>
              <a:off x="6490440" y="205560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90</a:t>
              </a:r>
              <a:endParaRPr b="0" lang="en-US" sz="1200" strike="noStrike" u="none">
                <a:solidFill>
                  <a:srgbClr val="000000"/>
                </a:solidFill>
                <a:effectLst/>
                <a:uFillTx/>
                <a:latin typeface="Times New Roman"/>
              </a:endParaRPr>
            </a:p>
          </p:txBody>
        </p:sp>
        <p:sp>
          <p:nvSpPr>
            <p:cNvPr id="66" name=""/>
            <p:cNvSpPr/>
            <p:nvPr/>
          </p:nvSpPr>
          <p:spPr>
            <a:xfrm>
              <a:off x="6482880" y="1706400"/>
              <a:ext cx="434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67" name=""/>
            <p:cNvSpPr/>
            <p:nvPr/>
          </p:nvSpPr>
          <p:spPr>
            <a:xfrm>
              <a:off x="4497480" y="5293440"/>
              <a:ext cx="7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flipH="1" flipV="1">
              <a:off x="4825440" y="26139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69" name=""/>
            <p:cNvSpPr/>
            <p:nvPr/>
          </p:nvSpPr>
          <p:spPr>
            <a:xfrm>
              <a:off x="4890960" y="26146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0" name=""/>
            <p:cNvSpPr/>
            <p:nvPr/>
          </p:nvSpPr>
          <p:spPr>
            <a:xfrm>
              <a:off x="4825440" y="267300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1" name=""/>
            <p:cNvSpPr/>
            <p:nvPr/>
          </p:nvSpPr>
          <p:spPr>
            <a:xfrm>
              <a:off x="4890960" y="2731320"/>
              <a:ext cx="65520" cy="57960"/>
            </a:xfrm>
            <a:prstGeom prst="rect">
              <a:avLst/>
            </a:prstGeom>
            <a:solidFill>
              <a:srgbClr val="ffcc00"/>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2" name=""/>
            <p:cNvSpPr/>
            <p:nvPr/>
          </p:nvSpPr>
          <p:spPr>
            <a:xfrm>
              <a:off x="4825440" y="27896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3" name=""/>
            <p:cNvSpPr/>
            <p:nvPr/>
          </p:nvSpPr>
          <p:spPr>
            <a:xfrm>
              <a:off x="4890960" y="27896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4" name=""/>
            <p:cNvSpPr/>
            <p:nvPr/>
          </p:nvSpPr>
          <p:spPr>
            <a:xfrm>
              <a:off x="4956840" y="278964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5" name=""/>
            <p:cNvSpPr/>
            <p:nvPr/>
          </p:nvSpPr>
          <p:spPr>
            <a:xfrm>
              <a:off x="4759920" y="278964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6" name=""/>
            <p:cNvSpPr/>
            <p:nvPr/>
          </p:nvSpPr>
          <p:spPr>
            <a:xfrm>
              <a:off x="4890960" y="28479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7" name=""/>
            <p:cNvSpPr/>
            <p:nvPr/>
          </p:nvSpPr>
          <p:spPr>
            <a:xfrm>
              <a:off x="4759920" y="2847960"/>
              <a:ext cx="65160" cy="57960"/>
            </a:xfrm>
            <a:prstGeom prst="rect">
              <a:avLst/>
            </a:prstGeom>
            <a:solidFill>
              <a:srgbClr val="0000ff"/>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8" name=""/>
            <p:cNvSpPr/>
            <p:nvPr/>
          </p:nvSpPr>
          <p:spPr>
            <a:xfrm>
              <a:off x="4825440" y="28479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79" name=""/>
            <p:cNvSpPr/>
            <p:nvPr/>
          </p:nvSpPr>
          <p:spPr>
            <a:xfrm>
              <a:off x="4956840" y="284796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0" name=""/>
            <p:cNvSpPr/>
            <p:nvPr/>
          </p:nvSpPr>
          <p:spPr>
            <a:xfrm>
              <a:off x="4890960" y="255672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1" name=""/>
            <p:cNvSpPr/>
            <p:nvPr/>
          </p:nvSpPr>
          <p:spPr>
            <a:xfrm>
              <a:off x="4628520" y="29062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2" name=""/>
            <p:cNvSpPr/>
            <p:nvPr/>
          </p:nvSpPr>
          <p:spPr>
            <a:xfrm>
              <a:off x="5022000" y="29062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3" name=""/>
            <p:cNvSpPr/>
            <p:nvPr/>
          </p:nvSpPr>
          <p:spPr>
            <a:xfrm>
              <a:off x="4694400" y="29062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4" name=""/>
            <p:cNvSpPr/>
            <p:nvPr/>
          </p:nvSpPr>
          <p:spPr>
            <a:xfrm>
              <a:off x="4890960" y="29062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5" name=""/>
            <p:cNvSpPr/>
            <p:nvPr/>
          </p:nvSpPr>
          <p:spPr>
            <a:xfrm>
              <a:off x="4956840" y="2906280"/>
              <a:ext cx="65160" cy="57960"/>
            </a:xfrm>
            <a:prstGeom prst="rect">
              <a:avLst/>
            </a:prstGeom>
            <a:solidFill>
              <a:srgbClr val="ff0000"/>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6" name=""/>
            <p:cNvSpPr/>
            <p:nvPr/>
          </p:nvSpPr>
          <p:spPr>
            <a:xfrm>
              <a:off x="4759920" y="290628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7" name=""/>
            <p:cNvSpPr/>
            <p:nvPr/>
          </p:nvSpPr>
          <p:spPr>
            <a:xfrm>
              <a:off x="4825440" y="29062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88" name=""/>
            <p:cNvSpPr/>
            <p:nvPr/>
          </p:nvSpPr>
          <p:spPr>
            <a:xfrm>
              <a:off x="4956840" y="296424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9" name=""/>
            <p:cNvSpPr/>
            <p:nvPr/>
          </p:nvSpPr>
          <p:spPr>
            <a:xfrm>
              <a:off x="4890960" y="29642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4825440" y="29642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a:off x="4759920" y="296424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 name=""/>
            <p:cNvSpPr/>
            <p:nvPr/>
          </p:nvSpPr>
          <p:spPr>
            <a:xfrm>
              <a:off x="4694400" y="29642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3" name=""/>
            <p:cNvSpPr/>
            <p:nvPr/>
          </p:nvSpPr>
          <p:spPr>
            <a:xfrm>
              <a:off x="4628520" y="29642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4" name=""/>
            <p:cNvSpPr/>
            <p:nvPr/>
          </p:nvSpPr>
          <p:spPr>
            <a:xfrm>
              <a:off x="5022000" y="29642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5" name=""/>
            <p:cNvSpPr/>
            <p:nvPr/>
          </p:nvSpPr>
          <p:spPr>
            <a:xfrm>
              <a:off x="4890960" y="30225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96" name=""/>
            <p:cNvSpPr/>
            <p:nvPr/>
          </p:nvSpPr>
          <p:spPr>
            <a:xfrm>
              <a:off x="4956840" y="302256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97" name=""/>
            <p:cNvSpPr/>
            <p:nvPr/>
          </p:nvSpPr>
          <p:spPr>
            <a:xfrm>
              <a:off x="4825440" y="30225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98" name=""/>
            <p:cNvSpPr/>
            <p:nvPr/>
          </p:nvSpPr>
          <p:spPr>
            <a:xfrm>
              <a:off x="4759920" y="302256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99" name=""/>
            <p:cNvSpPr/>
            <p:nvPr/>
          </p:nvSpPr>
          <p:spPr>
            <a:xfrm>
              <a:off x="4825440" y="30808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0" name=""/>
            <p:cNvSpPr/>
            <p:nvPr/>
          </p:nvSpPr>
          <p:spPr>
            <a:xfrm>
              <a:off x="4825440" y="31388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1" name=""/>
            <p:cNvSpPr/>
            <p:nvPr/>
          </p:nvSpPr>
          <p:spPr>
            <a:xfrm>
              <a:off x="4890960" y="30808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2" name=""/>
            <p:cNvSpPr/>
            <p:nvPr/>
          </p:nvSpPr>
          <p:spPr>
            <a:xfrm>
              <a:off x="4890960" y="31388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3" name=""/>
            <p:cNvSpPr/>
            <p:nvPr/>
          </p:nvSpPr>
          <p:spPr>
            <a:xfrm>
              <a:off x="4890960" y="31971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4" name=""/>
            <p:cNvSpPr/>
            <p:nvPr/>
          </p:nvSpPr>
          <p:spPr>
            <a:xfrm>
              <a:off x="4956840" y="319716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5" name=""/>
            <p:cNvSpPr/>
            <p:nvPr/>
          </p:nvSpPr>
          <p:spPr>
            <a:xfrm>
              <a:off x="4759920" y="319716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6" name=""/>
            <p:cNvSpPr/>
            <p:nvPr/>
          </p:nvSpPr>
          <p:spPr>
            <a:xfrm>
              <a:off x="4825440" y="31971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7" name=""/>
            <p:cNvSpPr/>
            <p:nvPr/>
          </p:nvSpPr>
          <p:spPr>
            <a:xfrm>
              <a:off x="4890960" y="3255480"/>
              <a:ext cx="65520" cy="57960"/>
            </a:xfrm>
            <a:prstGeom prst="rect">
              <a:avLst/>
            </a:prstGeom>
            <a:solidFill>
              <a:srgbClr val="3399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8" name=""/>
            <p:cNvSpPr/>
            <p:nvPr/>
          </p:nvSpPr>
          <p:spPr>
            <a:xfrm>
              <a:off x="4956840" y="3255480"/>
              <a:ext cx="6516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09" name=""/>
            <p:cNvSpPr/>
            <p:nvPr/>
          </p:nvSpPr>
          <p:spPr>
            <a:xfrm>
              <a:off x="4825440" y="32554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0" name=""/>
            <p:cNvSpPr/>
            <p:nvPr/>
          </p:nvSpPr>
          <p:spPr>
            <a:xfrm>
              <a:off x="4825440" y="33134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1" name=""/>
            <p:cNvSpPr/>
            <p:nvPr/>
          </p:nvSpPr>
          <p:spPr>
            <a:xfrm>
              <a:off x="4890960" y="337176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2" name=""/>
            <p:cNvSpPr/>
            <p:nvPr/>
          </p:nvSpPr>
          <p:spPr>
            <a:xfrm>
              <a:off x="4890960" y="34300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3" name=""/>
            <p:cNvSpPr/>
            <p:nvPr/>
          </p:nvSpPr>
          <p:spPr>
            <a:xfrm>
              <a:off x="4825440" y="34300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4" name=""/>
            <p:cNvSpPr/>
            <p:nvPr/>
          </p:nvSpPr>
          <p:spPr>
            <a:xfrm>
              <a:off x="4825440" y="34880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5" name=""/>
            <p:cNvSpPr/>
            <p:nvPr/>
          </p:nvSpPr>
          <p:spPr>
            <a:xfrm>
              <a:off x="4890960" y="442008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6" name=""/>
            <p:cNvSpPr/>
            <p:nvPr/>
          </p:nvSpPr>
          <p:spPr>
            <a:xfrm>
              <a:off x="4890960" y="37796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sp>
          <p:nvSpPr>
            <p:cNvPr id="117" name=""/>
            <p:cNvSpPr/>
            <p:nvPr/>
          </p:nvSpPr>
          <p:spPr>
            <a:xfrm>
              <a:off x="4694400" y="2789640"/>
              <a:ext cx="65520" cy="57960"/>
            </a:xfrm>
            <a:prstGeom prst="rect">
              <a:avLst/>
            </a:prstGeom>
            <a:solidFill>
              <a:srgbClr val="660066"/>
            </a:solidFill>
            <a:ln w="9360">
              <a:solidFill>
                <a:srgbClr val="000000"/>
              </a:solidFill>
              <a:miter/>
            </a:ln>
          </p:spPr>
          <p:style>
            <a:lnRef idx="0"/>
            <a:fillRef idx="0"/>
            <a:effectRef idx="0"/>
            <a:fontRef idx="minor"/>
          </p:style>
          <p:txBody>
            <a:bodyPr wrap="none" lIns="90000" rIns="90000" tIns="11160" bIns="11160" anchor="ctr">
              <a:noAutofit/>
            </a:bodyPr>
            <a:p>
              <a:endParaRPr b="0" lang="en-US" sz="2400" strike="noStrike" u="none">
                <a:solidFill>
                  <a:srgbClr val="000000"/>
                </a:solidFill>
                <a:effectLst/>
                <a:uFillTx/>
                <a:latin typeface="Times New Roman"/>
              </a:endParaRPr>
            </a:p>
          </p:txBody>
        </p:sp>
      </p:grpSp>
      <p:sp>
        <p:nvSpPr>
          <p:cNvPr id="118" name=""/>
          <p:cNvSpPr/>
          <p:nvPr/>
        </p:nvSpPr>
        <p:spPr>
          <a:xfrm>
            <a:off x="1066680" y="5715000"/>
            <a:ext cx="6370920" cy="947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industry mean bar was raised by 2.2% from 1998 to 1999.</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Transwestern’s average score decreased by  .2%.</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Conclusion: Transwestern’s overall ranking fell slightly 2 positions from 9 out of 46</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to 11 out of 50.</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D240888B-D403-4F0D-8B0B-2D65E885E8C4}"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TW Focus Group Competitors</a:t>
            </a:r>
            <a:br>
              <a:rPr sz="2400"/>
            </a:br>
            <a:r>
              <a:rPr b="0" lang="en-US" sz="2400" strike="noStrike" u="none">
                <a:solidFill>
                  <a:srgbClr val="000000"/>
                </a:solidFill>
                <a:effectLst/>
                <a:uFillTx/>
                <a:latin typeface="Tahoma"/>
              </a:rPr>
              <a:t>All 40 Attributes</a:t>
            </a:r>
            <a:endParaRPr b="0" lang="en-US" sz="2400" strike="noStrike" u="none">
              <a:solidFill>
                <a:srgbClr val="000000"/>
              </a:solidFill>
              <a:effectLst/>
              <a:uFillTx/>
              <a:latin typeface="Arial Black"/>
            </a:endParaRPr>
          </a:p>
        </p:txBody>
      </p:sp>
      <p:sp>
        <p:nvSpPr>
          <p:cNvPr id="202" name=""/>
          <p:cNvSpPr/>
          <p:nvPr/>
        </p:nvSpPr>
        <p:spPr>
          <a:xfrm>
            <a:off x="2319480" y="6324480"/>
            <a:ext cx="473364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Rating Scale: 1 = Excellent, 2 = Good, 3 = Average, 4 = Below Average, 5 = Poor</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graphicFrame>
        <p:nvGraphicFramePr>
          <p:cNvPr id="203" name=""/>
          <p:cNvGraphicFramePr/>
          <p:nvPr/>
        </p:nvGraphicFramePr>
        <p:xfrm>
          <a:off x="380880" y="1676520"/>
          <a:ext cx="8458200" cy="4572000"/>
        </p:xfrm>
        <a:graphic>
          <a:graphicData uri="http://schemas.openxmlformats.org/presentationml/2006/ole">
            <p:oleObj progId="Excel.Sheet.12" r:id="rId1" spid="">
              <p:embed/>
              <p:pic>
                <p:nvPicPr>
                  <p:cNvPr id="204" name="" descr=""/>
                  <p:cNvPicPr/>
                  <p:nvPr/>
                </p:nvPicPr>
                <p:blipFill>
                  <a:blip r:embed="rId2"/>
                  <a:stretch/>
                </p:blipFill>
                <p:spPr>
                  <a:xfrm>
                    <a:off x="380880" y="1676520"/>
                    <a:ext cx="8458200" cy="4572000"/>
                  </a:xfrm>
                  <a:prstGeom prst="rect">
                    <a:avLst/>
                  </a:prstGeom>
                  <a:noFill/>
                  <a:ln w="0">
                    <a:noFill/>
                  </a:ln>
                </p:spPr>
              </p:pic>
            </p:oleObj>
          </a:graphicData>
        </a:graphic>
      </p:graphicFrame>
      <p:sp>
        <p:nvSpPr>
          <p:cNvPr id="3" name="PlaceHolder 2"/>
          <p:cNvSpPr>
            <a:spLocks noGrp="1"/>
          </p:cNvSpPr>
          <p:nvPr>
            <p:ph type="sldNum" idx="3"/>
          </p:nvPr>
        </p:nvSpPr>
        <p:spPr/>
        <p:txBody>
          <a:bodyPr/>
          <a:p>
            <a:fld id="{07A42381-DB59-4B5C-A6CC-CB054BB883F5}"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Glossary of Terms</a:t>
            </a:r>
            <a:endParaRPr b="0" lang="en-US" sz="3600" strike="noStrike" u="none">
              <a:solidFill>
                <a:srgbClr val="000000"/>
              </a:solidFill>
              <a:effectLst/>
              <a:uFillTx/>
              <a:latin typeface="Arial Black"/>
            </a:endParaRPr>
          </a:p>
        </p:txBody>
      </p:sp>
      <p:sp>
        <p:nvSpPr>
          <p:cNvPr id="120" name="PlaceHolder 2"/>
          <p:cNvSpPr>
            <a:spLocks noGrp="1"/>
          </p:cNvSpPr>
          <p:nvPr>
            <p:ph/>
          </p:nvPr>
        </p:nvSpPr>
        <p:spPr>
          <a:xfrm>
            <a:off x="456840" y="1676160"/>
            <a:ext cx="8178840" cy="4381560"/>
          </a:xfrm>
          <a:prstGeom prst="rect">
            <a:avLst/>
          </a:prstGeom>
          <a:noFill/>
          <a:ln w="0">
            <a:noFill/>
          </a:ln>
        </p:spPr>
        <p:txBody>
          <a:bodyPr lIns="90000" rIns="90000" tIns="46800" bIns="46800" anchor="t">
            <a:normAutofit fontScale="92500" lnSpcReduction="19999"/>
          </a:bodyPr>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Mastio </a:t>
            </a:r>
            <a:r>
              <a:rPr b="0" lang="en-US" sz="1400" strike="noStrike" u="none">
                <a:solidFill>
                  <a:srgbClr val="000000"/>
                </a:solidFill>
                <a:effectLst/>
                <a:uFillTx/>
                <a:latin typeface="Tahoma"/>
              </a:rPr>
              <a:t>index - a composite of the customer overall satisfaction and pipeline preference based on all attributes measured, weighted by the customer needs as defined by all 1,257 customers surveyed.   The overall scores are converted to a 100 point scale with the higher score be preferable.</a:t>
            </a:r>
            <a:endParaRPr b="0" lang="en-US" sz="1400" strike="noStrike" u="none">
              <a:solidFill>
                <a:srgbClr val="000000"/>
              </a:solidFill>
              <a:effectLst/>
              <a:uFillTx/>
              <a:latin typeface="Tahoma"/>
            </a:endParaRPr>
          </a:p>
          <a:p>
            <a:pPr lvl="1" marL="743040" indent="-285840">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Mean - the average score of the information extracted from the number of respondents; thus, the mean can vary depending upon the data extracted.</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Industry group - industry respondents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Focus group - TW provided customer list to Mastio</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Industry mean - the average score from all 1,257 industry respondents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Focus group mean - the average score from all 26 focus group respondents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Commercial - marketing </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Commercial support - market services</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Attributes - Mastio provided statements ranked by respondents on a scale of 1 to 5</a:t>
            </a:r>
            <a:endParaRPr b="0" lang="en-US" sz="14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Score/Rating - the respondents used a scoring system of 1 to 5 with: </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1 = Excellent</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2 = Good</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3 = Average</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4 = Below Average</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5 = Poor</a:t>
            </a:r>
            <a:endParaRPr b="0" lang="en-US" sz="1400" strike="noStrike" u="none">
              <a:solidFill>
                <a:srgbClr val="000000"/>
              </a:solidFill>
              <a:effectLst/>
              <a:uFillTx/>
              <a:latin typeface="Tahoma"/>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892B77FB-B7B0-4FB8-B811-8FFAF5FC985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Attributes</a:t>
            </a:r>
            <a:endParaRPr b="0" lang="en-US" sz="3600" strike="noStrike" u="none">
              <a:solidFill>
                <a:srgbClr val="000000"/>
              </a:solidFill>
              <a:effectLst/>
              <a:uFillTx/>
              <a:latin typeface="Arial Black"/>
            </a:endParaRPr>
          </a:p>
        </p:txBody>
      </p:sp>
      <p:sp>
        <p:nvSpPr>
          <p:cNvPr id="122"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fontScale="92500" lnSpcReduction="9999"/>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Top 15 Attributes ranked in order of importance by all industry respondents in 1998</a:t>
            </a:r>
            <a:endParaRPr b="0" lang="en-US" sz="14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a:t>
            </a:r>
            <a:r>
              <a:rPr b="0" lang="en-US" sz="1400" strike="noStrike" u="none">
                <a:solidFill>
                  <a:srgbClr val="000000"/>
                </a:solidFill>
                <a:effectLst/>
                <a:uFillTx/>
                <a:latin typeface="Tahoma"/>
              </a:rPr>
              <a:t>	</a:t>
            </a:r>
            <a:r>
              <a:rPr b="0" lang="en-US" sz="1200" strike="noStrike" u="none">
                <a:solidFill>
                  <a:srgbClr val="000000"/>
                </a:solidFill>
                <a:effectLst/>
                <a:uFillTx/>
                <a:latin typeface="Tahoma"/>
              </a:rPr>
              <a:t>Transportation pricing is competitive</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2.</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Dependability in agreements and commitments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3.</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Timely notifications before initiating restrictions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4.</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Accuracy in scheduled gas volumes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5.</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Accurate measurement  of volumes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6.</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Reliability of primary firm gas transportation</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7.</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Gas metering systems are accurate</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8.</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Ability to negotiate discounts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9.</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Attitude of continuous improvement</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10.</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Reps who listen well</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11.</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Availability of capacity</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12.</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Simple and straightforward scheduling</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13.</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Responsive sales and service personnel</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14.</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Pipeline understands your needs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15.</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Real-time pipeline operations information</a:t>
            </a:r>
            <a:endParaRPr b="0" lang="en-US" sz="1200" strike="noStrike" u="none">
              <a:solidFill>
                <a:srgbClr val="000000"/>
              </a:solidFill>
              <a:effectLst/>
              <a:uFillTx/>
              <a:latin typeface="Tahom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New Attributes added in 1999 and not yet ranked by industry</a:t>
            </a:r>
            <a:endParaRPr b="0" lang="en-US" sz="14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  </a:t>
            </a:r>
            <a:r>
              <a:rPr b="0" lang="en-US" sz="1200" strike="noStrike" u="none">
                <a:solidFill>
                  <a:srgbClr val="000000"/>
                </a:solidFill>
                <a:effectLst/>
                <a:uFillTx/>
                <a:latin typeface="Tahoma"/>
              </a:rPr>
              <a:t>Trustworthiness of pipelines</a:t>
            </a:r>
            <a:endParaRPr b="0" lang="en-US" sz="12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2.</a:t>
            </a: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Internet/EBB access to pipeline information</a:t>
            </a:r>
            <a:endParaRPr b="0" lang="en-US" sz="1200" strike="noStrike" u="none">
              <a:solidFill>
                <a:srgbClr val="000000"/>
              </a:solidFill>
              <a:effectLst/>
              <a:uFillTx/>
              <a:latin typeface="Tahoma"/>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99DFC623-B012-4803-BC92-A6E7BA6A86A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2129400" y="2360520"/>
            <a:ext cx="488880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TW FOCUS GROUP</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9C48588-0047-407E-9519-59D50334651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TW Focus Group</a:t>
            </a:r>
            <a:endParaRPr b="0" lang="en-US" sz="3600" strike="noStrike" u="none">
              <a:solidFill>
                <a:srgbClr val="000000"/>
              </a:solidFill>
              <a:effectLst/>
              <a:uFillTx/>
              <a:latin typeface="Arial Black"/>
            </a:endParaRPr>
          </a:p>
        </p:txBody>
      </p:sp>
      <p:sp>
        <p:nvSpPr>
          <p:cNvPr id="125" name=""/>
          <p:cNvSpPr/>
          <p:nvPr/>
        </p:nvSpPr>
        <p:spPr>
          <a:xfrm>
            <a:off x="1279440" y="2327400"/>
            <a:ext cx="18432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6" name=""/>
          <p:cNvSpPr/>
          <p:nvPr/>
        </p:nvSpPr>
        <p:spPr>
          <a:xfrm>
            <a:off x="1660680" y="2403360"/>
            <a:ext cx="18396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7" name=""/>
          <p:cNvSpPr/>
          <p:nvPr/>
        </p:nvSpPr>
        <p:spPr>
          <a:xfrm>
            <a:off x="1584360" y="2631960"/>
            <a:ext cx="183960" cy="4572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8" name=""/>
          <p:cNvSpPr/>
          <p:nvPr/>
        </p:nvSpPr>
        <p:spPr>
          <a:xfrm>
            <a:off x="2277360" y="1828800"/>
            <a:ext cx="22892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Focus Group Respondents</a:t>
            </a:r>
            <a:endParaRPr b="0" lang="en-US" sz="1400" strike="noStrike" u="none">
              <a:solidFill>
                <a:srgbClr val="000000"/>
              </a:solidFill>
              <a:effectLst/>
              <a:uFillTx/>
              <a:latin typeface="Times New Roman"/>
            </a:endParaRPr>
          </a:p>
        </p:txBody>
      </p:sp>
      <p:sp>
        <p:nvSpPr>
          <p:cNvPr id="129" name=""/>
          <p:cNvSpPr/>
          <p:nvPr/>
        </p:nvSpPr>
        <p:spPr>
          <a:xfrm>
            <a:off x="5486400" y="1828800"/>
            <a:ext cx="1243080" cy="2138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of Revenue</a:t>
            </a:r>
            <a:endParaRPr b="0" lang="en-US" sz="1400" strike="noStrike" u="none">
              <a:solidFill>
                <a:srgbClr val="000000"/>
              </a:solidFill>
              <a:effectLst/>
              <a:uFillTx/>
              <a:latin typeface="Times New Roman"/>
            </a:endParaRPr>
          </a:p>
        </p:txBody>
      </p:sp>
      <p:sp>
        <p:nvSpPr>
          <p:cNvPr id="130" name=""/>
          <p:cNvSpPr/>
          <p:nvPr/>
        </p:nvSpPr>
        <p:spPr>
          <a:xfrm>
            <a:off x="2288160" y="2292480"/>
            <a:ext cx="22305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Southern California Gas Co.</a:t>
            </a:r>
            <a:endParaRPr b="0" lang="en-US" sz="1400" strike="noStrike" u="none">
              <a:solidFill>
                <a:srgbClr val="000000"/>
              </a:solidFill>
              <a:effectLst/>
              <a:uFillTx/>
              <a:latin typeface="Times New Roman"/>
            </a:endParaRPr>
          </a:p>
        </p:txBody>
      </p:sp>
      <p:sp>
        <p:nvSpPr>
          <p:cNvPr id="131" name=""/>
          <p:cNvSpPr/>
          <p:nvPr/>
        </p:nvSpPr>
        <p:spPr>
          <a:xfrm>
            <a:off x="5882760" y="2292480"/>
            <a:ext cx="6055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37.22%</a:t>
            </a:r>
            <a:endParaRPr b="0" lang="en-US" sz="1400" strike="noStrike" u="none">
              <a:solidFill>
                <a:srgbClr val="000000"/>
              </a:solidFill>
              <a:effectLst/>
              <a:uFillTx/>
              <a:latin typeface="Times New Roman"/>
            </a:endParaRPr>
          </a:p>
        </p:txBody>
      </p:sp>
      <p:sp>
        <p:nvSpPr>
          <p:cNvPr id="132" name=""/>
          <p:cNvSpPr/>
          <p:nvPr/>
        </p:nvSpPr>
        <p:spPr>
          <a:xfrm>
            <a:off x="2288160" y="2513160"/>
            <a:ext cx="2359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Burlington Resources Trading</a:t>
            </a:r>
            <a:endParaRPr b="0" lang="en-US" sz="1400" strike="noStrike" u="none">
              <a:solidFill>
                <a:srgbClr val="000000"/>
              </a:solidFill>
              <a:effectLst/>
              <a:uFillTx/>
              <a:latin typeface="Times New Roman"/>
            </a:endParaRPr>
          </a:p>
        </p:txBody>
      </p:sp>
      <p:sp>
        <p:nvSpPr>
          <p:cNvPr id="133" name=""/>
          <p:cNvSpPr/>
          <p:nvPr/>
        </p:nvSpPr>
        <p:spPr>
          <a:xfrm>
            <a:off x="5981760" y="251316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7.55%</a:t>
            </a:r>
            <a:endParaRPr b="0" lang="en-US" sz="1400" strike="noStrike" u="none">
              <a:solidFill>
                <a:srgbClr val="000000"/>
              </a:solidFill>
              <a:effectLst/>
              <a:uFillTx/>
              <a:latin typeface="Times New Roman"/>
            </a:endParaRPr>
          </a:p>
        </p:txBody>
      </p:sp>
      <p:sp>
        <p:nvSpPr>
          <p:cNvPr id="134" name=""/>
          <p:cNvSpPr/>
          <p:nvPr/>
        </p:nvSpPr>
        <p:spPr>
          <a:xfrm>
            <a:off x="2286000" y="2735280"/>
            <a:ext cx="23097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Amoco Energy Trading Corp.</a:t>
            </a:r>
            <a:endParaRPr b="0" lang="en-US" sz="1400" strike="noStrike" u="none">
              <a:solidFill>
                <a:srgbClr val="000000"/>
              </a:solidFill>
              <a:effectLst/>
              <a:uFillTx/>
              <a:latin typeface="Times New Roman"/>
            </a:endParaRPr>
          </a:p>
        </p:txBody>
      </p:sp>
      <p:sp>
        <p:nvSpPr>
          <p:cNvPr id="135" name=""/>
          <p:cNvSpPr/>
          <p:nvPr/>
        </p:nvSpPr>
        <p:spPr>
          <a:xfrm>
            <a:off x="5981760" y="273528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5.63%</a:t>
            </a:r>
            <a:endParaRPr b="0" lang="en-US" sz="1400" strike="noStrike" u="none">
              <a:solidFill>
                <a:srgbClr val="000000"/>
              </a:solidFill>
              <a:effectLst/>
              <a:uFillTx/>
              <a:latin typeface="Times New Roman"/>
            </a:endParaRPr>
          </a:p>
        </p:txBody>
      </p:sp>
      <p:sp>
        <p:nvSpPr>
          <p:cNvPr id="136" name=""/>
          <p:cNvSpPr/>
          <p:nvPr/>
        </p:nvSpPr>
        <p:spPr>
          <a:xfrm>
            <a:off x="2286000" y="2955960"/>
            <a:ext cx="28648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Duke Energy Trading and Marketing</a:t>
            </a:r>
            <a:endParaRPr b="0" lang="en-US" sz="1400" strike="noStrike" u="none">
              <a:solidFill>
                <a:srgbClr val="000000"/>
              </a:solidFill>
              <a:effectLst/>
              <a:uFillTx/>
              <a:latin typeface="Times New Roman"/>
            </a:endParaRPr>
          </a:p>
        </p:txBody>
      </p:sp>
      <p:sp>
        <p:nvSpPr>
          <p:cNvPr id="137" name=""/>
          <p:cNvSpPr/>
          <p:nvPr/>
        </p:nvSpPr>
        <p:spPr>
          <a:xfrm>
            <a:off x="5981760" y="295596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3.88%</a:t>
            </a:r>
            <a:endParaRPr b="0" lang="en-US" sz="1400" strike="noStrike" u="none">
              <a:solidFill>
                <a:srgbClr val="000000"/>
              </a:solidFill>
              <a:effectLst/>
              <a:uFillTx/>
              <a:latin typeface="Times New Roman"/>
            </a:endParaRPr>
          </a:p>
        </p:txBody>
      </p:sp>
      <p:sp>
        <p:nvSpPr>
          <p:cNvPr id="138" name=""/>
          <p:cNvSpPr/>
          <p:nvPr/>
        </p:nvSpPr>
        <p:spPr>
          <a:xfrm>
            <a:off x="2284560" y="3176640"/>
            <a:ext cx="11206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Agave Energy</a:t>
            </a:r>
            <a:endParaRPr b="0" lang="en-US" sz="1400" strike="noStrike" u="none">
              <a:solidFill>
                <a:srgbClr val="000000"/>
              </a:solidFill>
              <a:effectLst/>
              <a:uFillTx/>
              <a:latin typeface="Times New Roman"/>
            </a:endParaRPr>
          </a:p>
        </p:txBody>
      </p:sp>
      <p:sp>
        <p:nvSpPr>
          <p:cNvPr id="139" name=""/>
          <p:cNvSpPr/>
          <p:nvPr/>
        </p:nvSpPr>
        <p:spPr>
          <a:xfrm>
            <a:off x="5981760" y="317664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3.17%</a:t>
            </a:r>
            <a:endParaRPr b="0" lang="en-US" sz="1400" strike="noStrike" u="none">
              <a:solidFill>
                <a:srgbClr val="000000"/>
              </a:solidFill>
              <a:effectLst/>
              <a:uFillTx/>
              <a:latin typeface="Times New Roman"/>
            </a:endParaRPr>
          </a:p>
        </p:txBody>
      </p:sp>
      <p:sp>
        <p:nvSpPr>
          <p:cNvPr id="140" name=""/>
          <p:cNvSpPr/>
          <p:nvPr/>
        </p:nvSpPr>
        <p:spPr>
          <a:xfrm>
            <a:off x="2287080" y="3398760"/>
            <a:ext cx="16657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North America</a:t>
            </a:r>
            <a:endParaRPr b="0" lang="en-US" sz="1400" strike="noStrike" u="none">
              <a:solidFill>
                <a:srgbClr val="000000"/>
              </a:solidFill>
              <a:effectLst/>
              <a:uFillTx/>
              <a:latin typeface="Times New Roman"/>
            </a:endParaRPr>
          </a:p>
        </p:txBody>
      </p:sp>
      <p:sp>
        <p:nvSpPr>
          <p:cNvPr id="141" name=""/>
          <p:cNvSpPr/>
          <p:nvPr/>
        </p:nvSpPr>
        <p:spPr>
          <a:xfrm>
            <a:off x="5981760" y="339876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3.16%</a:t>
            </a:r>
            <a:endParaRPr b="0" lang="en-US" sz="1400" strike="noStrike" u="none">
              <a:solidFill>
                <a:srgbClr val="000000"/>
              </a:solidFill>
              <a:effectLst/>
              <a:uFillTx/>
              <a:latin typeface="Times New Roman"/>
            </a:endParaRPr>
          </a:p>
        </p:txBody>
      </p:sp>
      <p:sp>
        <p:nvSpPr>
          <p:cNvPr id="142" name=""/>
          <p:cNvSpPr/>
          <p:nvPr/>
        </p:nvSpPr>
        <p:spPr>
          <a:xfrm>
            <a:off x="2286720" y="3619440"/>
            <a:ext cx="158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Texaco Natural Gas</a:t>
            </a:r>
            <a:endParaRPr b="0" lang="en-US" sz="1400" strike="noStrike" u="none">
              <a:solidFill>
                <a:srgbClr val="000000"/>
              </a:solidFill>
              <a:effectLst/>
              <a:uFillTx/>
              <a:latin typeface="Times New Roman"/>
            </a:endParaRPr>
          </a:p>
        </p:txBody>
      </p:sp>
      <p:sp>
        <p:nvSpPr>
          <p:cNvPr id="143" name=""/>
          <p:cNvSpPr/>
          <p:nvPr/>
        </p:nvSpPr>
        <p:spPr>
          <a:xfrm>
            <a:off x="5981760" y="361944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2.40%</a:t>
            </a:r>
            <a:endParaRPr b="0" lang="en-US" sz="1400" strike="noStrike" u="none">
              <a:solidFill>
                <a:srgbClr val="000000"/>
              </a:solidFill>
              <a:effectLst/>
              <a:uFillTx/>
              <a:latin typeface="Times New Roman"/>
            </a:endParaRPr>
          </a:p>
        </p:txBody>
      </p:sp>
      <p:sp>
        <p:nvSpPr>
          <p:cNvPr id="144" name=""/>
          <p:cNvSpPr/>
          <p:nvPr/>
        </p:nvSpPr>
        <p:spPr>
          <a:xfrm>
            <a:off x="2287800" y="3841920"/>
            <a:ext cx="95220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Conoco, Inc</a:t>
            </a:r>
            <a:endParaRPr b="0" lang="en-US" sz="1400" strike="noStrike" u="none">
              <a:solidFill>
                <a:srgbClr val="000000"/>
              </a:solidFill>
              <a:effectLst/>
              <a:uFillTx/>
              <a:latin typeface="Times New Roman"/>
            </a:endParaRPr>
          </a:p>
        </p:txBody>
      </p:sp>
      <p:sp>
        <p:nvSpPr>
          <p:cNvPr id="145" name=""/>
          <p:cNvSpPr/>
          <p:nvPr/>
        </p:nvSpPr>
        <p:spPr>
          <a:xfrm>
            <a:off x="5981760" y="38419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2.16%</a:t>
            </a:r>
            <a:endParaRPr b="0" lang="en-US" sz="1400" strike="noStrike" u="none">
              <a:solidFill>
                <a:srgbClr val="000000"/>
              </a:solidFill>
              <a:effectLst/>
              <a:uFillTx/>
              <a:latin typeface="Times New Roman"/>
            </a:endParaRPr>
          </a:p>
        </p:txBody>
      </p:sp>
      <p:sp>
        <p:nvSpPr>
          <p:cNvPr id="146" name=""/>
          <p:cNvSpPr/>
          <p:nvPr/>
        </p:nvSpPr>
        <p:spPr>
          <a:xfrm>
            <a:off x="2286000" y="4062240"/>
            <a:ext cx="20919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PG&amp;E Energy Trading Co.</a:t>
            </a:r>
            <a:endParaRPr b="0" lang="en-US" sz="1400" strike="noStrike" u="none">
              <a:solidFill>
                <a:srgbClr val="000000"/>
              </a:solidFill>
              <a:effectLst/>
              <a:uFillTx/>
              <a:latin typeface="Times New Roman"/>
            </a:endParaRPr>
          </a:p>
        </p:txBody>
      </p:sp>
      <p:sp>
        <p:nvSpPr>
          <p:cNvPr id="147" name=""/>
          <p:cNvSpPr/>
          <p:nvPr/>
        </p:nvSpPr>
        <p:spPr>
          <a:xfrm>
            <a:off x="5981760" y="406224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2.01%</a:t>
            </a:r>
            <a:endParaRPr b="0" lang="en-US" sz="1400" strike="noStrike" u="none">
              <a:solidFill>
                <a:srgbClr val="000000"/>
              </a:solidFill>
              <a:effectLst/>
              <a:uFillTx/>
              <a:latin typeface="Times New Roman"/>
            </a:endParaRPr>
          </a:p>
        </p:txBody>
      </p:sp>
      <p:sp>
        <p:nvSpPr>
          <p:cNvPr id="148" name=""/>
          <p:cNvSpPr/>
          <p:nvPr/>
        </p:nvSpPr>
        <p:spPr>
          <a:xfrm>
            <a:off x="2286360" y="4282920"/>
            <a:ext cx="49608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USGT</a:t>
            </a:r>
            <a:endParaRPr b="0" lang="en-US" sz="1400" strike="noStrike" u="none">
              <a:solidFill>
                <a:srgbClr val="000000"/>
              </a:solidFill>
              <a:effectLst/>
              <a:uFillTx/>
              <a:latin typeface="Times New Roman"/>
            </a:endParaRPr>
          </a:p>
        </p:txBody>
      </p:sp>
      <p:sp>
        <p:nvSpPr>
          <p:cNvPr id="149" name=""/>
          <p:cNvSpPr/>
          <p:nvPr/>
        </p:nvSpPr>
        <p:spPr>
          <a:xfrm>
            <a:off x="5981760" y="42829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1.69%</a:t>
            </a:r>
            <a:endParaRPr b="0" lang="en-US" sz="1400" strike="noStrike" u="none">
              <a:solidFill>
                <a:srgbClr val="000000"/>
              </a:solidFill>
              <a:effectLst/>
              <a:uFillTx/>
              <a:latin typeface="Times New Roman"/>
            </a:endParaRPr>
          </a:p>
        </p:txBody>
      </p:sp>
      <p:sp>
        <p:nvSpPr>
          <p:cNvPr id="150" name=""/>
          <p:cNvSpPr/>
          <p:nvPr/>
        </p:nvSpPr>
        <p:spPr>
          <a:xfrm>
            <a:off x="2287440" y="4505400"/>
            <a:ext cx="293400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Williams Energy Marketing &amp; Trading</a:t>
            </a:r>
            <a:endParaRPr b="0" lang="en-US" sz="1400" strike="noStrike" u="none">
              <a:solidFill>
                <a:srgbClr val="000000"/>
              </a:solidFill>
              <a:effectLst/>
              <a:uFillTx/>
              <a:latin typeface="Times New Roman"/>
            </a:endParaRPr>
          </a:p>
        </p:txBody>
      </p:sp>
      <p:sp>
        <p:nvSpPr>
          <p:cNvPr id="151" name=""/>
          <p:cNvSpPr/>
          <p:nvPr/>
        </p:nvSpPr>
        <p:spPr>
          <a:xfrm>
            <a:off x="5981760" y="450540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1.37%</a:t>
            </a:r>
            <a:endParaRPr b="0" lang="en-US" sz="1400" strike="noStrike" u="none">
              <a:solidFill>
                <a:srgbClr val="000000"/>
              </a:solidFill>
              <a:effectLst/>
              <a:uFillTx/>
              <a:latin typeface="Times New Roman"/>
            </a:endParaRPr>
          </a:p>
        </p:txBody>
      </p:sp>
      <p:sp>
        <p:nvSpPr>
          <p:cNvPr id="152" name=""/>
          <p:cNvSpPr/>
          <p:nvPr/>
        </p:nvSpPr>
        <p:spPr>
          <a:xfrm>
            <a:off x="2286000" y="4726080"/>
            <a:ext cx="16952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KN Energy Marketing</a:t>
            </a:r>
            <a:endParaRPr b="0" lang="en-US" sz="1400" strike="noStrike" u="none">
              <a:solidFill>
                <a:srgbClr val="000000"/>
              </a:solidFill>
              <a:effectLst/>
              <a:uFillTx/>
              <a:latin typeface="Times New Roman"/>
            </a:endParaRPr>
          </a:p>
        </p:txBody>
      </p:sp>
      <p:sp>
        <p:nvSpPr>
          <p:cNvPr id="153" name=""/>
          <p:cNvSpPr/>
          <p:nvPr/>
        </p:nvSpPr>
        <p:spPr>
          <a:xfrm>
            <a:off x="5981760" y="472608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1.23%</a:t>
            </a:r>
            <a:endParaRPr b="0" lang="en-US" sz="1400" strike="noStrike" u="none">
              <a:solidFill>
                <a:srgbClr val="000000"/>
              </a:solidFill>
              <a:effectLst/>
              <a:uFillTx/>
              <a:latin typeface="Times New Roman"/>
            </a:endParaRPr>
          </a:p>
        </p:txBody>
      </p:sp>
      <p:sp>
        <p:nvSpPr>
          <p:cNvPr id="154" name=""/>
          <p:cNvSpPr/>
          <p:nvPr/>
        </p:nvSpPr>
        <p:spPr>
          <a:xfrm>
            <a:off x="2286720" y="4943520"/>
            <a:ext cx="150660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PNM Gas Services</a:t>
            </a:r>
            <a:endParaRPr b="0" lang="en-US" sz="1400" strike="noStrike" u="none">
              <a:solidFill>
                <a:srgbClr val="000000"/>
              </a:solidFill>
              <a:effectLst/>
              <a:uFillTx/>
              <a:latin typeface="Times New Roman"/>
            </a:endParaRPr>
          </a:p>
        </p:txBody>
      </p:sp>
      <p:sp>
        <p:nvSpPr>
          <p:cNvPr id="155" name=""/>
          <p:cNvSpPr/>
          <p:nvPr/>
        </p:nvSpPr>
        <p:spPr>
          <a:xfrm>
            <a:off x="5981760" y="4943520"/>
            <a:ext cx="5061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0.84%</a:t>
            </a:r>
            <a:endParaRPr b="0" lang="en-US" sz="1400" strike="noStrike" u="none">
              <a:solidFill>
                <a:srgbClr val="000000"/>
              </a:solidFill>
              <a:effectLst/>
              <a:uFillTx/>
              <a:latin typeface="Times New Roman"/>
            </a:endParaRPr>
          </a:p>
        </p:txBody>
      </p:sp>
      <p:sp>
        <p:nvSpPr>
          <p:cNvPr id="156" name=""/>
          <p:cNvSpPr/>
          <p:nvPr/>
        </p:nvSpPr>
        <p:spPr>
          <a:xfrm>
            <a:off x="2289960" y="5403960"/>
            <a:ext cx="42660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a:t>
            </a:r>
            <a:endParaRPr b="0" lang="en-US" sz="1400" strike="noStrike" u="none">
              <a:solidFill>
                <a:srgbClr val="000000"/>
              </a:solidFill>
              <a:effectLst/>
              <a:uFillTx/>
              <a:latin typeface="Times New Roman"/>
            </a:endParaRPr>
          </a:p>
        </p:txBody>
      </p:sp>
      <p:sp>
        <p:nvSpPr>
          <p:cNvPr id="157" name=""/>
          <p:cNvSpPr/>
          <p:nvPr/>
        </p:nvSpPr>
        <p:spPr>
          <a:xfrm>
            <a:off x="5883120" y="5407200"/>
            <a:ext cx="60552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72.31%</a:t>
            </a:r>
            <a:endParaRPr b="0" lang="en-US" sz="1400" strike="noStrike" u="none">
              <a:solidFill>
                <a:srgbClr val="000000"/>
              </a:solidFill>
              <a:effectLst/>
              <a:uFillTx/>
              <a:latin typeface="Times New Roman"/>
            </a:endParaRPr>
          </a:p>
        </p:txBody>
      </p:sp>
      <p:sp>
        <p:nvSpPr>
          <p:cNvPr id="158" name=""/>
          <p:cNvSpPr/>
          <p:nvPr/>
        </p:nvSpPr>
        <p:spPr>
          <a:xfrm>
            <a:off x="5129280" y="5143680"/>
            <a:ext cx="13525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59" name=""/>
          <p:cNvSpPr/>
          <p:nvPr/>
        </p:nvSpPr>
        <p:spPr>
          <a:xfrm>
            <a:off x="5129280" y="5168880"/>
            <a:ext cx="1352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60" name=""/>
          <p:cNvSpPr/>
          <p:nvPr/>
        </p:nvSpPr>
        <p:spPr>
          <a:xfrm>
            <a:off x="2289960" y="6248520"/>
            <a:ext cx="3935160" cy="276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PG&amp;E (LDC) with 13.14% of revenue did not respond.</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8F76A3D4-BDA9-4D1C-A3B5-66C8B155EC0F}"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0" y="228600"/>
            <a:ext cx="9144000" cy="13716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a:t>
            </a:r>
            <a:r>
              <a:rPr b="1" lang="en-US" sz="2800" strike="noStrike" u="none">
                <a:solidFill>
                  <a:srgbClr val="000000"/>
                </a:solidFill>
                <a:effectLst/>
                <a:uFillTx/>
                <a:latin typeface="Tahoma"/>
              </a:rPr>
              <a:t> </a:t>
            </a:r>
            <a:br>
              <a:rPr sz="2800"/>
            </a:br>
            <a:endParaRPr b="0" lang="en-US" sz="2800" strike="noStrike" u="none">
              <a:solidFill>
                <a:srgbClr val="000000"/>
              </a:solidFill>
              <a:effectLst/>
              <a:uFillTx/>
              <a:latin typeface="Arial Black"/>
            </a:endParaRPr>
          </a:p>
        </p:txBody>
      </p:sp>
      <p:sp>
        <p:nvSpPr>
          <p:cNvPr id="162" name="PlaceHolder 2"/>
          <p:cNvSpPr>
            <a:spLocks noGrp="1"/>
          </p:cNvSpPr>
          <p:nvPr>
            <p:ph/>
          </p:nvPr>
        </p:nvSpPr>
        <p:spPr>
          <a:xfrm>
            <a:off x="456840" y="1924200"/>
            <a:ext cx="8178840" cy="4171680"/>
          </a:xfrm>
          <a:prstGeom prst="rect">
            <a:avLst/>
          </a:prstGeom>
          <a:noFill/>
          <a:ln w="0">
            <a:noFill/>
          </a:ln>
        </p:spPr>
        <p:txBody>
          <a:bodyPr lIns="90000" rIns="90000" tIns="46800" bIns="46800" anchor="t">
            <a:normAutofit/>
          </a:bodyPr>
          <a:p>
            <a:pPr marL="343080" indent="-343080">
              <a:lnSpc>
                <a:spcPct val="110000"/>
              </a:lnSpc>
              <a:spcBef>
                <a:spcPts val="451"/>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following focus group customers were identified based on available data:</a:t>
            </a:r>
            <a:endParaRPr b="0" lang="en-US" sz="18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SoCal</a:t>
            </a:r>
            <a:endParaRPr b="0" lang="en-US" sz="16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USGT</a:t>
            </a:r>
            <a:endParaRPr b="0" lang="en-US" sz="16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Duke Energy</a:t>
            </a:r>
            <a:endParaRPr b="0" lang="en-US" sz="16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Agave</a:t>
            </a:r>
            <a:endParaRPr b="0" lang="en-US" sz="16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PNM</a:t>
            </a:r>
            <a:endParaRPr b="0" lang="en-US" sz="16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Williams Energy</a:t>
            </a:r>
            <a:endParaRPr b="0" lang="en-US" sz="1600" strike="noStrike" u="none">
              <a:solidFill>
                <a:srgbClr val="000000"/>
              </a:solidFill>
              <a:effectLst/>
              <a:uFillTx/>
              <a:latin typeface="Tahoma"/>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lnSpc>
                <a:spcPct val="110000"/>
              </a:lnSpc>
              <a:spcBef>
                <a:spcPts val="451"/>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Comments from focus customers on service improvements:</a:t>
            </a:r>
            <a:endParaRPr b="0" lang="en-US" sz="18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“More flexible storage operation. Increase services to back up scheduling.”</a:t>
            </a:r>
            <a:endParaRPr b="0" lang="en-US" sz="1600" strike="noStrike" u="none">
              <a:solidFill>
                <a:srgbClr val="000000"/>
              </a:solidFill>
              <a:effectLst/>
              <a:uFillTx/>
              <a:latin typeface="Tahoma"/>
            </a:endParaRPr>
          </a:p>
          <a:p>
            <a:pPr lvl="1" marL="743040" indent="-285840">
              <a:lnSpc>
                <a:spcPct val="11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“Better metering services.”</a:t>
            </a:r>
            <a:endParaRPr b="0" lang="en-US" sz="1600" strike="noStrike" u="none">
              <a:solidFill>
                <a:srgbClr val="000000"/>
              </a:solidFill>
              <a:effectLst/>
              <a:uFillTx/>
              <a:latin typeface="Tahoma"/>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DC5F94D9-4C55-4058-A3AE-1DF35FD2A89B}"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Customer Focus Group </a:t>
            </a:r>
            <a:br>
              <a:rPr sz="3600"/>
            </a:br>
            <a:r>
              <a:rPr b="0" lang="en-US" sz="3600" strike="noStrike" u="none">
                <a:solidFill>
                  <a:srgbClr val="000000"/>
                </a:solidFill>
                <a:effectLst/>
                <a:uFillTx/>
                <a:latin typeface="Tahoma"/>
              </a:rPr>
              <a:t>(cont’d)</a:t>
            </a:r>
            <a:endParaRPr b="0" lang="en-US" sz="3600" strike="noStrike" u="none">
              <a:solidFill>
                <a:srgbClr val="000000"/>
              </a:solidFill>
              <a:effectLst/>
              <a:uFillTx/>
              <a:latin typeface="Arial Black"/>
            </a:endParaRPr>
          </a:p>
        </p:txBody>
      </p:sp>
      <p:sp>
        <p:nvSpPr>
          <p:cNvPr id="164"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fontScale="92500" lnSpcReduction="19999"/>
          </a:bodyPr>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Number of customers planning to switch pipelines in the next two years</a:t>
            </a:r>
            <a:endParaRPr b="0" lang="en-US" sz="1600" strike="noStrike" u="none">
              <a:solidFill>
                <a:srgbClr val="000000"/>
              </a:solidFill>
              <a:effectLst/>
              <a:uFillTx/>
              <a:latin typeface="Tahoma"/>
            </a:endParaRPr>
          </a:p>
          <a:p>
            <a:pPr lvl="1" marL="743040" indent="-285840">
              <a:spcBef>
                <a:spcPts val="34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None.</a:t>
            </a:r>
            <a:endParaRPr b="0" lang="en-US" sz="1400" strike="noStrike" u="none">
              <a:solidFill>
                <a:srgbClr val="000000"/>
              </a:solidFill>
              <a:effectLst/>
              <a:uFillTx/>
              <a:latin typeface="Tahoma"/>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Transwestern average *ratings by Focus group customer type of the 40 attribute questions.</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Focus Group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1.95</a:t>
            </a:r>
            <a:r>
              <a:rPr b="0" lang="en-US" sz="1600" strike="noStrike" u="none">
                <a:solidFill>
                  <a:srgbClr val="000000"/>
                </a:solidFill>
                <a:effectLst/>
                <a:uFillTx/>
                <a:latin typeface="Tahoma"/>
              </a:rPr>
              <a:t>	</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LDC Group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1.76</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Marketer Group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1. 80</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Producer Group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2. 34</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ahoma"/>
              </a:rPr>
              <a:t>Conclusion:</a:t>
            </a:r>
            <a:r>
              <a:rPr b="0" lang="en-US" sz="1600" strike="noStrike" u="none">
                <a:solidFill>
                  <a:srgbClr val="000000"/>
                </a:solidFill>
                <a:effectLst/>
                <a:uFillTx/>
                <a:latin typeface="Tahoma"/>
              </a:rPr>
              <a:t> Our customers rate us good to better than average, with the LDC Group rating us the best.</a:t>
            </a:r>
            <a:endParaRPr b="0" lang="en-US" sz="1600" strike="noStrike" u="none">
              <a:solidFill>
                <a:srgbClr val="000000"/>
              </a:solidFill>
              <a:effectLst/>
              <a:uFillTx/>
              <a:latin typeface="Tahoma"/>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TW average *ratings by Focus Group activity type of the 40 attribute questions.</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Commercial Support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1.72 </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Commercial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	</a:t>
            </a:r>
            <a:r>
              <a:rPr b="0" lang="en-US" sz="1600" strike="noStrike" u="none">
                <a:solidFill>
                  <a:srgbClr val="000000"/>
                </a:solidFill>
                <a:effectLst/>
                <a:uFillTx/>
                <a:latin typeface="Tahoma"/>
              </a:rPr>
              <a:t>2.05</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ahoma"/>
              </a:rPr>
              <a:t>Conclusion</a:t>
            </a:r>
            <a:r>
              <a:rPr b="0" lang="en-US" sz="1600" strike="noStrike" u="none">
                <a:solidFill>
                  <a:srgbClr val="000000"/>
                </a:solidFill>
                <a:effectLst/>
                <a:uFillTx/>
                <a:latin typeface="Tahoma"/>
              </a:rPr>
              <a:t>: Overall the two groups rated TW good to better than average.</a:t>
            </a:r>
            <a:endParaRPr b="0" lang="en-US" sz="1600" strike="noStrike" u="none">
              <a:solidFill>
                <a:srgbClr val="000000"/>
              </a:solidFill>
              <a:effectLst/>
              <a:uFillTx/>
              <a:latin typeface="Tahoma"/>
            </a:endParaRPr>
          </a:p>
        </p:txBody>
      </p:sp>
      <p:sp>
        <p:nvSpPr>
          <p:cNvPr id="165" name=""/>
          <p:cNvSpPr/>
          <p:nvPr/>
        </p:nvSpPr>
        <p:spPr>
          <a:xfrm>
            <a:off x="1494000" y="6583320"/>
            <a:ext cx="572544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*Rating Scale: 1 = Excellent, 2 = Good, 3 = Average, 4 = Below Average, 5 = Poor</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0B72DC7-CA86-418E-A716-F7C36A7D889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380880" y="2286000"/>
            <a:ext cx="4013280" cy="34671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7" name=""/>
          <p:cNvSpPr/>
          <p:nvPr/>
        </p:nvSpPr>
        <p:spPr>
          <a:xfrm>
            <a:off x="304920" y="2133720"/>
            <a:ext cx="4038480" cy="4114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380880" y="1676520"/>
            <a:ext cx="419112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Areas of Strengths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69" name=""/>
          <p:cNvSpPr/>
          <p:nvPr/>
        </p:nvSpPr>
        <p:spPr>
          <a:xfrm>
            <a:off x="4902120" y="2286000"/>
            <a:ext cx="4013280" cy="346716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Timely notifications before initiating restrictions (rating 2.00/mean 1.89)</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Reps communicate clear tariff information (rating 2.20/mean 2.11)</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Responsiveness of voicemail systems (rating 2.06/mean 1.98)</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pooling and aggregation service (rating 2.17/mean 2.12)</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Accurate, concise, &amp; understandable contracts (rating 2.20/mean 2.17)</a:t>
            </a:r>
            <a:endParaRPr b="0" lang="en-US" sz="1600" strike="noStrike" u="none">
              <a:solidFill>
                <a:srgbClr val="000000"/>
              </a:solidFill>
              <a:effectLst/>
              <a:uFillTx/>
              <a:latin typeface="Times New Roman"/>
            </a:endParaRPr>
          </a:p>
        </p:txBody>
      </p:sp>
      <p:sp>
        <p:nvSpPr>
          <p:cNvPr id="170" name=""/>
          <p:cNvSpPr/>
          <p:nvPr/>
        </p:nvSpPr>
        <p:spPr>
          <a:xfrm>
            <a:off x="4343400" y="1676520"/>
            <a:ext cx="480060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Areas of Improvement*</a:t>
            </a:r>
            <a:endParaRPr b="0" lang="en-US" sz="2000" strike="noStrike" u="none">
              <a:solidFill>
                <a:srgbClr val="000000"/>
              </a:solidFill>
              <a:effectLst/>
              <a:uFillTx/>
              <a:latin typeface="Times New Roman"/>
            </a:endParaRPr>
          </a:p>
        </p:txBody>
      </p:sp>
      <p:sp>
        <p:nvSpPr>
          <p:cNvPr id="171" name=""/>
          <p:cNvSpPr/>
          <p:nvPr/>
        </p:nvSpPr>
        <p:spPr>
          <a:xfrm>
            <a:off x="4800600" y="2133720"/>
            <a:ext cx="4038480" cy="4114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838080" y="-380880"/>
            <a:ext cx="7772400" cy="259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Transwestern</a:t>
            </a:r>
            <a:endParaRPr b="0" lang="en-US" sz="3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Top 5 Strengths &amp; Improvements Rated by Focus Group</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on the 40 Attribute Questions</a:t>
            </a:r>
            <a:br>
              <a:rPr sz="2800"/>
            </a:br>
            <a:endParaRPr b="0" lang="en-US" sz="2400" strike="noStrike" u="none">
              <a:solidFill>
                <a:srgbClr val="000000"/>
              </a:solidFill>
              <a:effectLst/>
              <a:uFillTx/>
              <a:latin typeface="Times New Roman"/>
            </a:endParaRPr>
          </a:p>
        </p:txBody>
      </p:sp>
      <p:sp>
        <p:nvSpPr>
          <p:cNvPr id="173" name=""/>
          <p:cNvSpPr/>
          <p:nvPr/>
        </p:nvSpPr>
        <p:spPr>
          <a:xfrm>
            <a:off x="304920" y="6400800"/>
            <a:ext cx="85341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*Note:  Even though these are below the  mean, TW received a good rating. The scoring of each attribute is based 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 scale of 1-5, 1 being excellent.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74" name=""/>
          <p:cNvSpPr/>
          <p:nvPr/>
        </p:nvSpPr>
        <p:spPr>
          <a:xfrm>
            <a:off x="380880" y="2286000"/>
            <a:ext cx="4013280" cy="34671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Ability to negotiate discounts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Storage service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Reliability of primary firm gas transportation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Competitive transport pricing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Availability of capacity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E72BE21-8A24-4907-AAA1-427A2FCBA869}"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6077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2000-01-27T13:43:20Z</dcterms:created>
  <dc:creator>Sarabeth Smith</dc:creator>
  <dc:description/>
  <dc:language>en-US</dc:language>
  <cp:lastModifiedBy>Tammy Lee Jaquet</cp:lastModifiedBy>
  <cp:lastPrinted>2000-03-04T00:04:52Z</cp:lastPrinted>
  <dcterms:modified xsi:type="dcterms:W3CDTF">2000-03-04T00:18:40Z</dcterms:modified>
  <cp:revision>172</cp:revision>
  <dc:subject/>
  <dc:title>1999 Mastio Natual Gas Pipeline Industry Survey</dc:title>
</cp:coreProperties>
</file>