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slideLayouts/_rels/slideLayout5.xml.rels" ContentType="application/vnd.openxmlformats-package.relationships+xml"/>
  <Override PartName="/ppt/slideLayouts/_rels/slideLayout4.xml.rels" ContentType="application/vnd.openxmlformats-package.relationships+xml"/>
  <Override PartName="/ppt/slideLayouts/_rels/slideLayout3.xml.rels" ContentType="application/vnd.openxmlformats-package.relationships+xml"/>
  <Override PartName="/ppt/slideLayouts/_rels/slideLayout2.xml.rels" ContentType="application/vnd.openxmlformats-package.relationships+xml"/>
  <Override PartName="/ppt/slideLayouts/_rels/slideLayout1.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_rels/presentation.xml.rels" ContentType="application/vnd.openxmlformats-package.relationships+xml"/>
  <Override PartName="/ppt/media/image1.png" ContentType="image/png"/>
  <Override PartName="/ppt/media/image2.wmf" ContentType="image/x-wmf"/>
  <Override PartName="/ppt/media/image3.wmf" ContentType="image/x-wmf"/>
  <Override PartName="/ppt/embeddings/oleObject1.xlsx" ContentType="application/vnd.openxmlformats-officedocument.spreadsheetml.sheet"/>
  <Override PartName="/ppt/slides/_rels/slide5.xml.rels" ContentType="application/vnd.openxmlformats-package.relationships+xml"/>
  <Override PartName="/ppt/slides/_rels/slide21.xml.rels" ContentType="application/vnd.openxmlformats-package.relationships+xml"/>
  <Override PartName="/ppt/slides/_rels/slide19.xml.rels" ContentType="application/vnd.openxmlformats-package.relationships+xml"/>
  <Override PartName="/ppt/slides/_rels/slide4.xml.rels" ContentType="application/vnd.openxmlformats-package.relationships+xml"/>
  <Override PartName="/ppt/slides/_rels/slide20.xml.rels" ContentType="application/vnd.openxmlformats-package.relationships+xml"/>
  <Override PartName="/ppt/slides/_rels/slide18.xml.rels" ContentType="application/vnd.openxmlformats-package.relationships+xml"/>
  <Override PartName="/ppt/slides/_rels/slide3.xml.rels" ContentType="application/vnd.openxmlformats-package.relationships+xml"/>
  <Override PartName="/ppt/slides/_rels/slide17.xml.rels" ContentType="application/vnd.openxmlformats-package.relationships+xml"/>
  <Override PartName="/ppt/slides/_rels/slide2.xml.rels" ContentType="application/vnd.openxmlformats-package.relationships+xml"/>
  <Override PartName="/ppt/slides/_rels/slide16.xml.rels" ContentType="application/vnd.openxmlformats-package.relationships+xml"/>
  <Override PartName="/ppt/slides/_rels/slide13.xml.rels" ContentType="application/vnd.openxmlformats-package.relationships+xml"/>
  <Override PartName="/ppt/slides/_rels/slide12.xml.rels" ContentType="application/vnd.openxmlformats-package.relationships+xml"/>
  <Override PartName="/ppt/slides/_rels/slide9.xml.rels" ContentType="application/vnd.openxmlformats-package.relationships+xml"/>
  <Override PartName="/ppt/slides/_rels/slide11.xml.rels" ContentType="application/vnd.openxmlformats-package.relationships+xml"/>
  <Override PartName="/ppt/slides/_rels/slide23.xml.rels" ContentType="application/vnd.openxmlformats-package.relationships+xml"/>
  <Override PartName="/ppt/slides/_rels/slide8.xml.rels" ContentType="application/vnd.openxmlformats-package.relationships+xml"/>
  <Override PartName="/ppt/slides/_rels/slide10.xml.rels" ContentType="application/vnd.openxmlformats-package.relationships+xml"/>
  <Override PartName="/ppt/slides/_rels/slide22.xml.rels" ContentType="application/vnd.openxmlformats-package.relationships+xml"/>
  <Override PartName="/ppt/slides/_rels/slide7.xml.rels" ContentType="application/vnd.openxmlformats-package.relationships+xml"/>
  <Override PartName="/ppt/slides/_rels/slide6.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xml.rels" ContentType="application/vnd.openxmlformats-package.relationships+xml"/>
  <Override PartName="/ppt/slides/slide13.xml" ContentType="application/vnd.openxmlformats-officedocument.presentationml.slide+xml"/>
  <Override PartName="/ppt/slides/slide12.xml" ContentType="application/vnd.openxmlformats-officedocument.presentationml.slide+xml"/>
  <Override PartName="/ppt/slides/slide9.xml" ContentType="application/vnd.openxmlformats-officedocument.presentationml.slide+xml"/>
  <Override PartName="/ppt/slides/slide11.xml" ContentType="application/vnd.openxmlformats-officedocument.presentationml.slide+xml"/>
  <Override PartName="/ppt/slides/slide8.xml" ContentType="application/vnd.openxmlformats-officedocument.presentationml.slide+xml"/>
  <Override PartName="/ppt/slides/slide10.xml" ContentType="application/vnd.openxmlformats-officedocument.presentationml.slide+xml"/>
  <Override PartName="/ppt/slides/slide7.xml" ContentType="application/vnd.openxmlformats-officedocument.presentationml.slide+xml"/>
  <Override PartName="/ppt/slides/slide23.xml" ContentType="application/vnd.openxmlformats-officedocument.presentationml.slide+xml"/>
  <Override PartName="/ppt/slides/slide6.xml" ContentType="application/vnd.openxmlformats-officedocument.presentationml.slide+xml"/>
  <Override PartName="/ppt/slides/slide22.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xml" ContentType="application/vnd.openxmlformats-officedocument.presentationml.slide+xml"/>
  <Override PartName="/ppt/slides/slide16.xml" ContentType="application/vnd.openxmlformats-officedocument.presentationml.slide+xml"/>
  <Override PartName="/ppt/slides/slide2.xml" ContentType="application/vnd.openxmlformats-officedocument.presentationml.slide+xml"/>
  <Override PartName="/ppt/slides/slide17.xml" ContentType="application/vnd.openxmlformats-officedocument.presentationml.slide+xml"/>
  <Override PartName="/ppt/slides/slide3.xml" ContentType="application/vnd.openxmlformats-officedocument.presentationml.slide+xml"/>
  <Override PartName="/ppt/slides/slide18.xml" ContentType="application/vnd.openxmlformats-officedocument.presentationml.slide+xml"/>
  <Override PartName="/ppt/slides/slide20.xml" ContentType="application/vnd.openxmlformats-officedocument.presentationml.slide+xml"/>
  <Override PartName="/ppt/slides/slide4.xml" ContentType="application/vnd.openxmlformats-officedocument.presentationml.slide+xml"/>
  <Override PartName="/ppt/slides/slide19.xml" ContentType="application/vnd.openxmlformats-officedocument.presentationml.slide+xml"/>
  <Override PartName="/ppt/slides/slide5.xml" ContentType="application/vnd.openxmlformats-officedocument.presentationml.slide+xml"/>
  <Override PartName="/ppt/slides/slide21.xml" ContentType="application/vnd.openxmlformats-officedocument.presentationml.slide+xml"/>
</Types>
</file>

<file path=_rels/.rels><?xml version="1.0" encoding="UTF-8"?>
<Relationships xmlns="http://schemas.openxmlformats.org/package/2006/relationships"><Relationship Id="rId1" Type="http://schemas.openxmlformats.org/officedocument/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 id="278" r:id="rId25"/>
  </p:sldIdLst>
  <p:sldSz cx="9144000" cy="6858000"/>
  <p:notesSz cx="7034213" cy="91948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 Id="rId9" Type="http://schemas.openxmlformats.org/officeDocument/2006/relationships/slide" Target="slides/slide7.xml"/><Relationship Id="rId10" Type="http://schemas.openxmlformats.org/officeDocument/2006/relationships/slide" Target="slides/slide8.xml"/><Relationship Id="rId11" Type="http://schemas.openxmlformats.org/officeDocument/2006/relationships/slide" Target="slides/slide9.xml"/><Relationship Id="rId12" Type="http://schemas.openxmlformats.org/officeDocument/2006/relationships/slide" Target="slides/slide10.xml"/><Relationship Id="rId13" Type="http://schemas.openxmlformats.org/officeDocument/2006/relationships/slide" Target="slides/slide11.xml"/><Relationship Id="rId14" Type="http://schemas.openxmlformats.org/officeDocument/2006/relationships/slide" Target="slides/slide12.xml"/><Relationship Id="rId15" Type="http://schemas.openxmlformats.org/officeDocument/2006/relationships/slide" Target="slides/slide13.xml"/><Relationship Id="rId16" Type="http://schemas.openxmlformats.org/officeDocument/2006/relationships/slide" Target="slides/slide14.xml"/><Relationship Id="rId17" Type="http://schemas.openxmlformats.org/officeDocument/2006/relationships/slide" Target="slides/slide15.xml"/><Relationship Id="rId18" Type="http://schemas.openxmlformats.org/officeDocument/2006/relationships/slide" Target="slides/slide16.xml"/><Relationship Id="rId19" Type="http://schemas.openxmlformats.org/officeDocument/2006/relationships/slide" Target="slides/slide17.xml"/><Relationship Id="rId20" Type="http://schemas.openxmlformats.org/officeDocument/2006/relationships/slide" Target="slides/slide18.xml"/><Relationship Id="rId21" Type="http://schemas.openxmlformats.org/officeDocument/2006/relationships/slide" Target="slides/slide19.xml"/><Relationship Id="rId22" Type="http://schemas.openxmlformats.org/officeDocument/2006/relationships/slide" Target="slides/slide20.xml"/><Relationship Id="rId23" Type="http://schemas.openxmlformats.org/officeDocument/2006/relationships/slide" Target="slides/slide21.xml"/><Relationship Id="rId24" Type="http://schemas.openxmlformats.org/officeDocument/2006/relationships/slide" Target="slides/slide22.xml"/><Relationship Id="rId25" Type="http://schemas.openxmlformats.org/officeDocument/2006/relationships/slide" Target="slides/slide23.xml"/><Relationship Id="rId26"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Default">
    <p:bg>
      <p:bgPr>
        <a:solidFill>
          <a:srgbClr val="ffffff"/>
        </a:solid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406440" y="228240"/>
            <a:ext cx="7772400" cy="1143000"/>
          </a:xfrm>
          <a:prstGeom prst="rect">
            <a:avLst/>
          </a:prstGeom>
          <a:noFill/>
          <a:ln w="0">
            <a:noFill/>
          </a:ln>
        </p:spPr>
        <p:txBody>
          <a:bodyPr lIns="90000" rIns="90000" tIns="46800" bIns="46800" anchor="b">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000000"/>
                </a:solidFill>
                <a:effectLst/>
                <a:uFillTx/>
                <a:latin typeface="Arial Black"/>
              </a:rPr>
              <a:t>Click to edit the title text format</a:t>
            </a:r>
            <a:endParaRPr b="0" lang="en-US" sz="4000" strike="noStrike" u="none">
              <a:solidFill>
                <a:srgbClr val="000000"/>
              </a:solidFill>
              <a:effectLst/>
              <a:uFillTx/>
              <a:latin typeface="Arial Black"/>
            </a:endParaRPr>
          </a:p>
        </p:txBody>
      </p:sp>
      <p:sp>
        <p:nvSpPr>
          <p:cNvPr id="1" name="PlaceHolder 2"/>
          <p:cNvSpPr>
            <a:spLocks noGrp="1"/>
          </p:cNvSpPr>
          <p:nvPr>
            <p:ph type="body"/>
          </p:nvPr>
        </p:nvSpPr>
        <p:spPr>
          <a:xfrm>
            <a:off x="456840" y="1885680"/>
            <a:ext cx="8178840" cy="4172040"/>
          </a:xfrm>
          <a:prstGeom prst="rect">
            <a:avLst/>
          </a:prstGeom>
          <a:noFill/>
          <a:ln w="0">
            <a:noFill/>
          </a:ln>
        </p:spPr>
        <p:txBody>
          <a:bodyPr lIns="90000" rIns="90000" tIns="46800" bIns="46800" anchor="t">
            <a:normAutofit/>
          </a:bodyPr>
          <a:p>
            <a:pPr marL="343080" indent="-343080">
              <a:spcBef>
                <a:spcPts val="799"/>
              </a:spcBef>
              <a:buClr>
                <a:srgbClr val="ffcc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ahoma"/>
              </a:rPr>
              <a:t>Click to edit the outline text format</a:t>
            </a:r>
            <a:endParaRPr b="0" lang="en-US" sz="3200" strike="noStrike" u="none">
              <a:solidFill>
                <a:srgbClr val="000000"/>
              </a:solidFill>
              <a:effectLst/>
              <a:uFillTx/>
              <a:latin typeface="Tahoma"/>
            </a:endParaRPr>
          </a:p>
          <a:p>
            <a:pPr lvl="1" marL="743040" indent="-285840">
              <a:spcBef>
                <a:spcPts val="799"/>
              </a:spcBef>
              <a:buClr>
                <a:srgbClr val="ffcc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ahoma"/>
              </a:rPr>
              <a:t>Second Outline Level</a:t>
            </a:r>
            <a:endParaRPr b="0" lang="en-US" sz="3200" strike="noStrike" u="none">
              <a:solidFill>
                <a:srgbClr val="000000"/>
              </a:solidFill>
              <a:effectLst/>
              <a:uFillTx/>
              <a:latin typeface="Tahoma"/>
            </a:endParaRPr>
          </a:p>
          <a:p>
            <a:pPr lvl="2" marL="1143000" indent="-228600">
              <a:spcBef>
                <a:spcPts val="799"/>
              </a:spcBef>
              <a:buClr>
                <a:srgbClr val="ffcc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ahoma"/>
              </a:rPr>
              <a:t>Third Outline Level</a:t>
            </a:r>
            <a:endParaRPr b="0" lang="en-US" sz="3200" strike="noStrike" u="none">
              <a:solidFill>
                <a:srgbClr val="000000"/>
              </a:solidFill>
              <a:effectLst/>
              <a:uFillTx/>
              <a:latin typeface="Tahoma"/>
            </a:endParaRPr>
          </a:p>
          <a:p>
            <a:pPr lvl="3" marL="1600200" indent="-228600">
              <a:spcBef>
                <a:spcPts val="799"/>
              </a:spcBef>
              <a:buClr>
                <a:srgbClr val="ffcc00"/>
              </a:buClr>
              <a:buFont typeface="Tahom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ahoma"/>
              </a:rPr>
              <a:t>Fourth Outline Level</a:t>
            </a:r>
            <a:endParaRPr b="0" lang="en-US" sz="3200" strike="noStrike" u="none">
              <a:solidFill>
                <a:srgbClr val="000000"/>
              </a:solidFill>
              <a:effectLst/>
              <a:uFillTx/>
              <a:latin typeface="Tahoma"/>
            </a:endParaRPr>
          </a:p>
          <a:p>
            <a:pPr lvl="4" marL="2057400" indent="-228600">
              <a:spcBef>
                <a:spcPts val="799"/>
              </a:spcBef>
              <a:buClr>
                <a:srgbClr val="ffcc00"/>
              </a:buClr>
              <a:buFont typeface="Tahom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ahoma"/>
              </a:rPr>
              <a:t>Fifth Outline Level</a:t>
            </a:r>
            <a:endParaRPr b="0" lang="en-US" sz="3200" strike="noStrike" u="none">
              <a:solidFill>
                <a:srgbClr val="000000"/>
              </a:solidFill>
              <a:effectLst/>
              <a:uFillTx/>
              <a:latin typeface="Tahoma"/>
            </a:endParaRPr>
          </a:p>
          <a:p>
            <a:pPr lvl="5" marL="2057400" indent="-228600">
              <a:spcBef>
                <a:spcPts val="799"/>
              </a:spcBef>
              <a:buClr>
                <a:srgbClr val="000000"/>
              </a:buClr>
              <a:buFont typeface="Tahom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ahoma"/>
              </a:rPr>
              <a:t>Sixth Outline Level</a:t>
            </a:r>
            <a:endParaRPr b="0" lang="en-US" sz="3200" strike="noStrike" u="none">
              <a:solidFill>
                <a:srgbClr val="000000"/>
              </a:solidFill>
              <a:effectLst/>
              <a:uFillTx/>
              <a:latin typeface="Tahoma"/>
            </a:endParaRPr>
          </a:p>
          <a:p>
            <a:pPr lvl="6" marL="2057400" indent="-228600">
              <a:spcBef>
                <a:spcPts val="799"/>
              </a:spcBef>
              <a:buClr>
                <a:srgbClr val="000000"/>
              </a:buClr>
              <a:buFont typeface="Tahom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ahoma"/>
              </a:rPr>
              <a:t>Seventh Outline Level</a:t>
            </a:r>
            <a:endParaRPr b="0" lang="en-US" sz="3200" strike="noStrike" u="none">
              <a:solidFill>
                <a:srgbClr val="000000"/>
              </a:solidFill>
              <a:effectLst/>
              <a:uFillTx/>
              <a:latin typeface="Tahoma"/>
            </a:endParaRPr>
          </a:p>
        </p:txBody>
      </p:sp>
      <p:sp>
        <p:nvSpPr>
          <p:cNvPr id="2" name="PlaceHolder 3"/>
          <p:cNvSpPr>
            <a:spLocks noGrp="1"/>
          </p:cNvSpPr>
          <p:nvPr>
            <p:ph type="dt" idx="1"/>
          </p:nvPr>
        </p:nvSpPr>
        <p:spPr>
          <a:xfrm>
            <a:off x="431640" y="6229440"/>
            <a:ext cx="1905120" cy="457200"/>
          </a:xfrm>
          <a:prstGeom prst="rect">
            <a:avLst/>
          </a:prstGeom>
          <a:noFill/>
          <a:ln w="0">
            <a:noFill/>
          </a:ln>
        </p:spPr>
        <p:txBody>
          <a:bodyPr lIns="90000" rIns="90000" tIns="46800" bIns="46800" anchor="b">
            <a:noAutofit/>
          </a:bodyPr>
          <a:lstStyle>
            <a:lvl1pPr indent="0">
              <a:lnSpc>
                <a:spcPct val="100000"/>
              </a:lnSpc>
              <a:spcBef>
                <a:spcPts val="876"/>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5e574e"/>
                </a:solidFill>
                <a:effectLst/>
                <a:uFillTx/>
                <a:latin typeface="Arial"/>
              </a:defRPr>
            </a:lvl1pPr>
          </a:lstStyle>
          <a:p>
            <a:pPr indent="0">
              <a:lnSpc>
                <a:spcPct val="100000"/>
              </a:lnSpc>
              <a:spcBef>
                <a:spcPts val="876"/>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5e574e"/>
                </a:solidFill>
                <a:effectLst/>
                <a:uFillTx/>
                <a:latin typeface="Arial"/>
              </a:rPr>
              <a:t>&lt;date/time&gt;</a:t>
            </a:r>
            <a:endParaRPr b="0" lang="en-US" sz="1400" strike="noStrike" u="none">
              <a:solidFill>
                <a:srgbClr val="000000"/>
              </a:solidFill>
              <a:effectLst/>
              <a:uFillTx/>
              <a:latin typeface="Times New Roman"/>
            </a:endParaRPr>
          </a:p>
        </p:txBody>
      </p:sp>
      <p:sp>
        <p:nvSpPr>
          <p:cNvPr id="3" name="PlaceHolder 4"/>
          <p:cNvSpPr>
            <a:spLocks noGrp="1"/>
          </p:cNvSpPr>
          <p:nvPr>
            <p:ph type="ftr" idx="2"/>
          </p:nvPr>
        </p:nvSpPr>
        <p:spPr>
          <a:xfrm>
            <a:off x="3124080" y="6229440"/>
            <a:ext cx="2895840" cy="457200"/>
          </a:xfrm>
          <a:prstGeom prst="rect">
            <a:avLst/>
          </a:prstGeom>
          <a:noFill/>
          <a:ln w="0">
            <a:noFill/>
          </a:ln>
        </p:spPr>
        <p:txBody>
          <a:bodyPr lIns="90000" rIns="90000" tIns="46800" bIns="46800" anchor="b">
            <a:noAutofit/>
          </a:bodyPr>
          <a:lstStyle>
            <a:lvl1pPr indent="0" algn="ctr">
              <a:lnSpc>
                <a:spcPct val="100000"/>
              </a:lnSpc>
              <a:spcBef>
                <a:spcPts val="876"/>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5e574e"/>
                </a:solidFill>
                <a:effectLst/>
                <a:uFillTx/>
                <a:latin typeface="Arial"/>
              </a:defRPr>
            </a:lvl1pPr>
          </a:lstStyle>
          <a:p>
            <a:pPr indent="0" algn="ctr">
              <a:lnSpc>
                <a:spcPct val="100000"/>
              </a:lnSpc>
              <a:spcBef>
                <a:spcPts val="876"/>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5e574e"/>
                </a:solidFill>
                <a:effectLst/>
                <a:uFillTx/>
                <a:latin typeface="Arial"/>
              </a:rPr>
              <a:t>&lt;footer&gt;</a:t>
            </a:r>
            <a:endParaRPr b="0" lang="en-US" sz="1400" strike="noStrike" u="none">
              <a:solidFill>
                <a:srgbClr val="000000"/>
              </a:solidFill>
              <a:effectLst/>
              <a:uFillTx/>
              <a:latin typeface="Times New Roman"/>
            </a:endParaRPr>
          </a:p>
        </p:txBody>
      </p:sp>
      <p:sp>
        <p:nvSpPr>
          <p:cNvPr id="4" name="PlaceHolder 5"/>
          <p:cNvSpPr>
            <a:spLocks noGrp="1"/>
          </p:cNvSpPr>
          <p:nvPr>
            <p:ph type="sldNum" idx="3"/>
          </p:nvPr>
        </p:nvSpPr>
        <p:spPr>
          <a:xfrm>
            <a:off x="6730920" y="6229440"/>
            <a:ext cx="1905120" cy="457200"/>
          </a:xfrm>
          <a:prstGeom prst="rect">
            <a:avLst/>
          </a:prstGeom>
          <a:noFill/>
          <a:ln w="0">
            <a:noFill/>
          </a:ln>
        </p:spPr>
        <p:txBody>
          <a:bodyPr lIns="90000" rIns="90000" tIns="46800" bIns="46800" anchor="b">
            <a:noAutofit/>
          </a:bodyPr>
          <a:lstStyle>
            <a:lvl1pPr indent="0" algn="r">
              <a:lnSpc>
                <a:spcPct val="100000"/>
              </a:lnSpc>
              <a:spcBef>
                <a:spcPts val="876"/>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5e574e"/>
                </a:solidFill>
                <a:effectLst/>
                <a:uFillTx/>
                <a:latin typeface="Arial"/>
              </a:defRPr>
            </a:lvl1pPr>
          </a:lstStyle>
          <a:p>
            <a:pPr indent="0" algn="r">
              <a:lnSpc>
                <a:spcPct val="100000"/>
              </a:lnSpc>
              <a:spcBef>
                <a:spcPts val="876"/>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A405E0D3-AB18-402D-B40E-9BC0CCA75F46}" type="slidenum">
              <a:rPr b="0" lang="en-US" sz="1400" strike="noStrike" u="none">
                <a:solidFill>
                  <a:srgbClr val="5e574e"/>
                </a:solidFill>
                <a:effectLst/>
                <a:uFillTx/>
                <a:latin typeface="Arial"/>
              </a:rPr>
              <a:t>&lt;number&gt;</a:t>
            </a:fld>
            <a:endParaRPr b="0" lang="en-US" sz="1400" strike="noStrike" u="none">
              <a:solidFill>
                <a:srgbClr val="000000"/>
              </a:solidFill>
              <a:effectLst/>
              <a:uFillTx/>
              <a:latin typeface="Times New Roman"/>
            </a:endParaRPr>
          </a:p>
        </p:txBody>
      </p:sp>
      <p:pic>
        <p:nvPicPr>
          <p:cNvPr id="5" name="paint" descr=""/>
          <p:cNvPicPr/>
          <p:nvPr/>
        </p:nvPicPr>
        <p:blipFill>
          <a:blip r:embed="rId2"/>
          <a:stretch/>
        </p:blipFill>
        <p:spPr>
          <a:xfrm>
            <a:off x="914400" y="1314360"/>
            <a:ext cx="8229600" cy="384120"/>
          </a:xfrm>
          <a:prstGeom prst="rect">
            <a:avLst/>
          </a:prstGeom>
          <a:noFill/>
          <a:ln w="0">
            <a:noFill/>
          </a:ln>
        </p:spPr>
      </p:pic>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Default">
    <p:bg>
      <p:bgPr>
        <a:solidFill>
          <a:srgbClr val="ffffff"/>
        </a:solidFill>
      </p:bgPr>
    </p:bg>
    <p:spTree>
      <p:nvGrpSpPr>
        <p:cNvPr id="1" name=""/>
        <p:cNvGrpSpPr/>
        <p:nvPr/>
      </p:nvGrpSpPr>
      <p:grpSpPr>
        <a:xfrm>
          <a:off x="0" y="0"/>
          <a:ext cx="0" cy="0"/>
          <a:chOff x="0" y="0"/>
          <a:chExt cx="0" cy="0"/>
        </a:xfrm>
      </p:grpSpPr>
      <p:sp>
        <p:nvSpPr>
          <p:cNvPr id="6" name="PlaceHolder 1"/>
          <p:cNvSpPr>
            <a:spLocks noGrp="1"/>
          </p:cNvSpPr>
          <p:nvPr>
            <p:ph type="title"/>
          </p:nvPr>
        </p:nvSpPr>
        <p:spPr>
          <a:xfrm>
            <a:off x="406440" y="228240"/>
            <a:ext cx="7772400" cy="1143000"/>
          </a:xfrm>
          <a:prstGeom prst="rect">
            <a:avLst/>
          </a:prstGeom>
          <a:noFill/>
          <a:ln w="0">
            <a:noFill/>
          </a:ln>
        </p:spPr>
        <p:txBody>
          <a:bodyPr lIns="90000" rIns="90000" tIns="46800" bIns="46800" anchor="b">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000000"/>
                </a:solidFill>
                <a:effectLst/>
                <a:uFillTx/>
                <a:latin typeface="Arial Black"/>
              </a:rPr>
              <a:t>Click to edit the title text format</a:t>
            </a:r>
            <a:endParaRPr b="0" lang="en-US" sz="4000" strike="noStrike" u="none">
              <a:solidFill>
                <a:srgbClr val="000000"/>
              </a:solidFill>
              <a:effectLst/>
              <a:uFillTx/>
              <a:latin typeface="Arial Black"/>
            </a:endParaRPr>
          </a:p>
        </p:txBody>
      </p:sp>
      <p:sp>
        <p:nvSpPr>
          <p:cNvPr id="7" name="PlaceHolder 2"/>
          <p:cNvSpPr>
            <a:spLocks noGrp="1"/>
          </p:cNvSpPr>
          <p:nvPr>
            <p:ph type="body"/>
          </p:nvPr>
        </p:nvSpPr>
        <p:spPr>
          <a:xfrm>
            <a:off x="456840" y="1885680"/>
            <a:ext cx="8178840" cy="4172040"/>
          </a:xfrm>
          <a:prstGeom prst="rect">
            <a:avLst/>
          </a:prstGeom>
          <a:noFill/>
          <a:ln w="0">
            <a:noFill/>
          </a:ln>
        </p:spPr>
        <p:txBody>
          <a:bodyPr lIns="90000" rIns="90000" tIns="46800" bIns="46800" anchor="t">
            <a:normAutofit/>
          </a:bodyPr>
          <a:p>
            <a:pPr marL="343080" indent="-343080">
              <a:spcBef>
                <a:spcPts val="799"/>
              </a:spcBef>
              <a:buClr>
                <a:srgbClr val="ffcc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ahoma"/>
              </a:rPr>
              <a:t>Click to edit the outline text format</a:t>
            </a:r>
            <a:endParaRPr b="0" lang="en-US" sz="3200" strike="noStrike" u="none">
              <a:solidFill>
                <a:srgbClr val="000000"/>
              </a:solidFill>
              <a:effectLst/>
              <a:uFillTx/>
              <a:latin typeface="Tahoma"/>
            </a:endParaRPr>
          </a:p>
          <a:p>
            <a:pPr lvl="1" marL="743040" indent="-285840">
              <a:spcBef>
                <a:spcPts val="799"/>
              </a:spcBef>
              <a:buClr>
                <a:srgbClr val="ffcc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ahoma"/>
              </a:rPr>
              <a:t>Second Outline Level</a:t>
            </a:r>
            <a:endParaRPr b="0" lang="en-US" sz="3200" strike="noStrike" u="none">
              <a:solidFill>
                <a:srgbClr val="000000"/>
              </a:solidFill>
              <a:effectLst/>
              <a:uFillTx/>
              <a:latin typeface="Tahoma"/>
            </a:endParaRPr>
          </a:p>
          <a:p>
            <a:pPr lvl="2" marL="1143000" indent="-228600">
              <a:spcBef>
                <a:spcPts val="799"/>
              </a:spcBef>
              <a:buClr>
                <a:srgbClr val="ffcc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ahoma"/>
              </a:rPr>
              <a:t>Third Outline Level</a:t>
            </a:r>
            <a:endParaRPr b="0" lang="en-US" sz="3200" strike="noStrike" u="none">
              <a:solidFill>
                <a:srgbClr val="000000"/>
              </a:solidFill>
              <a:effectLst/>
              <a:uFillTx/>
              <a:latin typeface="Tahoma"/>
            </a:endParaRPr>
          </a:p>
          <a:p>
            <a:pPr lvl="3" marL="1600200" indent="-228600">
              <a:spcBef>
                <a:spcPts val="799"/>
              </a:spcBef>
              <a:buClr>
                <a:srgbClr val="ffcc00"/>
              </a:buClr>
              <a:buFont typeface="Tahom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ahoma"/>
              </a:rPr>
              <a:t>Fourth Outline Level</a:t>
            </a:r>
            <a:endParaRPr b="0" lang="en-US" sz="3200" strike="noStrike" u="none">
              <a:solidFill>
                <a:srgbClr val="000000"/>
              </a:solidFill>
              <a:effectLst/>
              <a:uFillTx/>
              <a:latin typeface="Tahoma"/>
            </a:endParaRPr>
          </a:p>
          <a:p>
            <a:pPr lvl="4" marL="2057400" indent="-228600">
              <a:spcBef>
                <a:spcPts val="799"/>
              </a:spcBef>
              <a:buClr>
                <a:srgbClr val="ffcc00"/>
              </a:buClr>
              <a:buFont typeface="Tahom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ahoma"/>
              </a:rPr>
              <a:t>Fifth Outline Level</a:t>
            </a:r>
            <a:endParaRPr b="0" lang="en-US" sz="3200" strike="noStrike" u="none">
              <a:solidFill>
                <a:srgbClr val="000000"/>
              </a:solidFill>
              <a:effectLst/>
              <a:uFillTx/>
              <a:latin typeface="Tahoma"/>
            </a:endParaRPr>
          </a:p>
          <a:p>
            <a:pPr lvl="5" marL="2057400" indent="-228600">
              <a:spcBef>
                <a:spcPts val="799"/>
              </a:spcBef>
              <a:buClr>
                <a:srgbClr val="000000"/>
              </a:buClr>
              <a:buFont typeface="Tahom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ahoma"/>
              </a:rPr>
              <a:t>Sixth Outline Level</a:t>
            </a:r>
            <a:endParaRPr b="0" lang="en-US" sz="3200" strike="noStrike" u="none">
              <a:solidFill>
                <a:srgbClr val="000000"/>
              </a:solidFill>
              <a:effectLst/>
              <a:uFillTx/>
              <a:latin typeface="Tahoma"/>
            </a:endParaRPr>
          </a:p>
          <a:p>
            <a:pPr lvl="6" marL="2057400" indent="-228600">
              <a:spcBef>
                <a:spcPts val="799"/>
              </a:spcBef>
              <a:buClr>
                <a:srgbClr val="000000"/>
              </a:buClr>
              <a:buFont typeface="Tahom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ahoma"/>
              </a:rPr>
              <a:t>Seventh Outline Level</a:t>
            </a:r>
            <a:endParaRPr b="0" lang="en-US" sz="3200" strike="noStrike" u="none">
              <a:solidFill>
                <a:srgbClr val="000000"/>
              </a:solidFill>
              <a:effectLst/>
              <a:uFillTx/>
              <a:latin typeface="Tahoma"/>
            </a:endParaRPr>
          </a:p>
        </p:txBody>
      </p:sp>
      <p:sp>
        <p:nvSpPr>
          <p:cNvPr id="8" name="PlaceHolder 3"/>
          <p:cNvSpPr>
            <a:spLocks noGrp="1"/>
          </p:cNvSpPr>
          <p:nvPr>
            <p:ph type="dt" idx="4"/>
          </p:nvPr>
        </p:nvSpPr>
        <p:spPr>
          <a:xfrm>
            <a:off x="431640" y="6229440"/>
            <a:ext cx="1905120" cy="457200"/>
          </a:xfrm>
          <a:prstGeom prst="rect">
            <a:avLst/>
          </a:prstGeom>
          <a:noFill/>
          <a:ln w="0">
            <a:noFill/>
          </a:ln>
        </p:spPr>
        <p:txBody>
          <a:bodyPr lIns="90000" rIns="90000" tIns="46800" bIns="46800" anchor="b">
            <a:noAutofit/>
          </a:bodyPr>
          <a:lstStyle>
            <a:lvl1pPr indent="0">
              <a:lnSpc>
                <a:spcPct val="100000"/>
              </a:lnSpc>
              <a:spcBef>
                <a:spcPts val="876"/>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5e574e"/>
                </a:solidFill>
                <a:effectLst/>
                <a:uFillTx/>
                <a:latin typeface="Arial"/>
              </a:defRPr>
            </a:lvl1pPr>
          </a:lstStyle>
          <a:p>
            <a:pPr indent="0">
              <a:lnSpc>
                <a:spcPct val="100000"/>
              </a:lnSpc>
              <a:spcBef>
                <a:spcPts val="876"/>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5e574e"/>
                </a:solidFill>
                <a:effectLst/>
                <a:uFillTx/>
                <a:latin typeface="Arial"/>
              </a:rPr>
              <a:t>&lt;date/time&gt;</a:t>
            </a:r>
            <a:endParaRPr b="0" lang="en-US" sz="1400" strike="noStrike" u="none">
              <a:solidFill>
                <a:srgbClr val="000000"/>
              </a:solidFill>
              <a:effectLst/>
              <a:uFillTx/>
              <a:latin typeface="Times New Roman"/>
            </a:endParaRPr>
          </a:p>
        </p:txBody>
      </p:sp>
      <p:sp>
        <p:nvSpPr>
          <p:cNvPr id="9" name="PlaceHolder 4"/>
          <p:cNvSpPr>
            <a:spLocks noGrp="1"/>
          </p:cNvSpPr>
          <p:nvPr>
            <p:ph type="ftr" idx="5"/>
          </p:nvPr>
        </p:nvSpPr>
        <p:spPr>
          <a:xfrm>
            <a:off x="3124080" y="6229440"/>
            <a:ext cx="2895840" cy="457200"/>
          </a:xfrm>
          <a:prstGeom prst="rect">
            <a:avLst/>
          </a:prstGeom>
          <a:noFill/>
          <a:ln w="0">
            <a:noFill/>
          </a:ln>
        </p:spPr>
        <p:txBody>
          <a:bodyPr lIns="90000" rIns="90000" tIns="46800" bIns="46800" anchor="b">
            <a:noAutofit/>
          </a:bodyPr>
          <a:lstStyle>
            <a:lvl1pPr indent="0" algn="ctr">
              <a:lnSpc>
                <a:spcPct val="100000"/>
              </a:lnSpc>
              <a:spcBef>
                <a:spcPts val="876"/>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5e574e"/>
                </a:solidFill>
                <a:effectLst/>
                <a:uFillTx/>
                <a:latin typeface="Arial"/>
              </a:defRPr>
            </a:lvl1pPr>
          </a:lstStyle>
          <a:p>
            <a:pPr indent="0" algn="ctr">
              <a:lnSpc>
                <a:spcPct val="100000"/>
              </a:lnSpc>
              <a:spcBef>
                <a:spcPts val="876"/>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5e574e"/>
                </a:solidFill>
                <a:effectLst/>
                <a:uFillTx/>
                <a:latin typeface="Arial"/>
              </a:rPr>
              <a:t>&lt;footer&gt;</a:t>
            </a:r>
            <a:endParaRPr b="0" lang="en-US" sz="1400" strike="noStrike" u="none">
              <a:solidFill>
                <a:srgbClr val="000000"/>
              </a:solidFill>
              <a:effectLst/>
              <a:uFillTx/>
              <a:latin typeface="Times New Roman"/>
            </a:endParaRPr>
          </a:p>
        </p:txBody>
      </p:sp>
      <p:sp>
        <p:nvSpPr>
          <p:cNvPr id="10" name="PlaceHolder 5"/>
          <p:cNvSpPr>
            <a:spLocks noGrp="1"/>
          </p:cNvSpPr>
          <p:nvPr>
            <p:ph type="sldNum" idx="6"/>
          </p:nvPr>
        </p:nvSpPr>
        <p:spPr>
          <a:xfrm>
            <a:off x="6730920" y="6229440"/>
            <a:ext cx="1905120" cy="457200"/>
          </a:xfrm>
          <a:prstGeom prst="rect">
            <a:avLst/>
          </a:prstGeom>
          <a:noFill/>
          <a:ln w="0">
            <a:noFill/>
          </a:ln>
        </p:spPr>
        <p:txBody>
          <a:bodyPr lIns="90000" rIns="90000" tIns="46800" bIns="46800" anchor="b">
            <a:noAutofit/>
          </a:bodyPr>
          <a:lstStyle>
            <a:lvl1pPr indent="0" algn="r">
              <a:lnSpc>
                <a:spcPct val="100000"/>
              </a:lnSpc>
              <a:spcBef>
                <a:spcPts val="876"/>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5e574e"/>
                </a:solidFill>
                <a:effectLst/>
                <a:uFillTx/>
                <a:latin typeface="Arial"/>
              </a:defRPr>
            </a:lvl1pPr>
          </a:lstStyle>
          <a:p>
            <a:pPr indent="0" algn="r">
              <a:lnSpc>
                <a:spcPct val="100000"/>
              </a:lnSpc>
              <a:spcBef>
                <a:spcPts val="876"/>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1A781FFA-E79E-46FD-A802-2449D261CF07}" type="slidenum">
              <a:rPr b="0" lang="en-US" sz="1400" strike="noStrike" u="none">
                <a:solidFill>
                  <a:srgbClr val="5e574e"/>
                </a:solidFill>
                <a:effectLst/>
                <a:uFillTx/>
                <a:latin typeface="Arial"/>
              </a:rPr>
              <a:t>&lt;number&gt;</a:t>
            </a:fld>
            <a:endParaRPr b="0" lang="en-US" sz="1400" strike="noStrike" u="none">
              <a:solidFill>
                <a:srgbClr val="000000"/>
              </a:solidFill>
              <a:effectLst/>
              <a:uFillTx/>
              <a:latin typeface="Times New Roman"/>
            </a:endParaRPr>
          </a:p>
        </p:txBody>
      </p:sp>
      <p:pic>
        <p:nvPicPr>
          <p:cNvPr id="11" name="paint" descr=""/>
          <p:cNvPicPr/>
          <p:nvPr/>
        </p:nvPicPr>
        <p:blipFill>
          <a:blip r:embed="rId2"/>
          <a:stretch/>
        </p:blipFill>
        <p:spPr>
          <a:xfrm>
            <a:off x="914400" y="1314360"/>
            <a:ext cx="8229600" cy="384120"/>
          </a:xfrm>
          <a:prstGeom prst="rect">
            <a:avLst/>
          </a:prstGeom>
          <a:noFill/>
          <a:ln w="0">
            <a:noFill/>
          </a:ln>
        </p:spPr>
      </p:pic>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bg>
      <p:bgPr>
        <a:solidFill>
          <a:srgbClr val="ffffff"/>
        </a:solid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406440" y="228240"/>
            <a:ext cx="7772400" cy="1143000"/>
          </a:xfrm>
          <a:prstGeom prst="rect">
            <a:avLst/>
          </a:prstGeom>
          <a:noFill/>
          <a:ln w="0">
            <a:noFill/>
          </a:ln>
        </p:spPr>
        <p:txBody>
          <a:bodyPr lIns="90000" rIns="90000" tIns="46800" bIns="46800" anchor="b">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000000"/>
                </a:solidFill>
                <a:effectLst/>
                <a:uFillTx/>
                <a:latin typeface="Arial Black"/>
              </a:rPr>
              <a:t>Click to edit the title text format</a:t>
            </a:r>
            <a:endParaRPr b="0" lang="en-US" sz="4000" strike="noStrike" u="none">
              <a:solidFill>
                <a:srgbClr val="000000"/>
              </a:solidFill>
              <a:effectLst/>
              <a:uFillTx/>
              <a:latin typeface="Arial Black"/>
            </a:endParaRPr>
          </a:p>
        </p:txBody>
      </p:sp>
      <p:sp>
        <p:nvSpPr>
          <p:cNvPr id="13" name="PlaceHolder 2"/>
          <p:cNvSpPr>
            <a:spLocks noGrp="1"/>
          </p:cNvSpPr>
          <p:nvPr>
            <p:ph type="body"/>
          </p:nvPr>
        </p:nvSpPr>
        <p:spPr>
          <a:xfrm>
            <a:off x="456840" y="1885680"/>
            <a:ext cx="8178840" cy="4172040"/>
          </a:xfrm>
          <a:prstGeom prst="rect">
            <a:avLst/>
          </a:prstGeom>
          <a:noFill/>
          <a:ln w="0">
            <a:noFill/>
          </a:ln>
        </p:spPr>
        <p:txBody>
          <a:bodyPr lIns="90000" rIns="90000" tIns="46800" bIns="46800" anchor="t">
            <a:normAutofit/>
          </a:bodyPr>
          <a:p>
            <a:pPr marL="343080" indent="-343080">
              <a:spcBef>
                <a:spcPts val="799"/>
              </a:spcBef>
              <a:buClr>
                <a:srgbClr val="ffcc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ahoma"/>
              </a:rPr>
              <a:t>Click to edit the outline text format</a:t>
            </a:r>
            <a:endParaRPr b="0" lang="en-US" sz="3200" strike="noStrike" u="none">
              <a:solidFill>
                <a:srgbClr val="000000"/>
              </a:solidFill>
              <a:effectLst/>
              <a:uFillTx/>
              <a:latin typeface="Tahoma"/>
            </a:endParaRPr>
          </a:p>
          <a:p>
            <a:pPr lvl="1" marL="743040" indent="-285840">
              <a:spcBef>
                <a:spcPts val="799"/>
              </a:spcBef>
              <a:buClr>
                <a:srgbClr val="ffcc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ahoma"/>
              </a:rPr>
              <a:t>Second Outline Level</a:t>
            </a:r>
            <a:endParaRPr b="0" lang="en-US" sz="3200" strike="noStrike" u="none">
              <a:solidFill>
                <a:srgbClr val="000000"/>
              </a:solidFill>
              <a:effectLst/>
              <a:uFillTx/>
              <a:latin typeface="Tahoma"/>
            </a:endParaRPr>
          </a:p>
          <a:p>
            <a:pPr lvl="2" marL="1143000" indent="-228600">
              <a:spcBef>
                <a:spcPts val="799"/>
              </a:spcBef>
              <a:buClr>
                <a:srgbClr val="ffcc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ahoma"/>
              </a:rPr>
              <a:t>Third Outline Level</a:t>
            </a:r>
            <a:endParaRPr b="0" lang="en-US" sz="3200" strike="noStrike" u="none">
              <a:solidFill>
                <a:srgbClr val="000000"/>
              </a:solidFill>
              <a:effectLst/>
              <a:uFillTx/>
              <a:latin typeface="Tahoma"/>
            </a:endParaRPr>
          </a:p>
          <a:p>
            <a:pPr lvl="3" marL="1600200" indent="-228600">
              <a:spcBef>
                <a:spcPts val="799"/>
              </a:spcBef>
              <a:buClr>
                <a:srgbClr val="ffcc00"/>
              </a:buClr>
              <a:buFont typeface="Tahom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ahoma"/>
              </a:rPr>
              <a:t>Fourth Outline Level</a:t>
            </a:r>
            <a:endParaRPr b="0" lang="en-US" sz="3200" strike="noStrike" u="none">
              <a:solidFill>
                <a:srgbClr val="000000"/>
              </a:solidFill>
              <a:effectLst/>
              <a:uFillTx/>
              <a:latin typeface="Tahoma"/>
            </a:endParaRPr>
          </a:p>
          <a:p>
            <a:pPr lvl="4" marL="2057400" indent="-228600">
              <a:spcBef>
                <a:spcPts val="799"/>
              </a:spcBef>
              <a:buClr>
                <a:srgbClr val="ffcc00"/>
              </a:buClr>
              <a:buFont typeface="Tahom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ahoma"/>
              </a:rPr>
              <a:t>Fifth Outline Level</a:t>
            </a:r>
            <a:endParaRPr b="0" lang="en-US" sz="3200" strike="noStrike" u="none">
              <a:solidFill>
                <a:srgbClr val="000000"/>
              </a:solidFill>
              <a:effectLst/>
              <a:uFillTx/>
              <a:latin typeface="Tahoma"/>
            </a:endParaRPr>
          </a:p>
          <a:p>
            <a:pPr lvl="5" marL="2057400" indent="-228600">
              <a:spcBef>
                <a:spcPts val="799"/>
              </a:spcBef>
              <a:buClr>
                <a:srgbClr val="000000"/>
              </a:buClr>
              <a:buFont typeface="Tahom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ahoma"/>
              </a:rPr>
              <a:t>Sixth Outline Level</a:t>
            </a:r>
            <a:endParaRPr b="0" lang="en-US" sz="3200" strike="noStrike" u="none">
              <a:solidFill>
                <a:srgbClr val="000000"/>
              </a:solidFill>
              <a:effectLst/>
              <a:uFillTx/>
              <a:latin typeface="Tahoma"/>
            </a:endParaRPr>
          </a:p>
          <a:p>
            <a:pPr lvl="6" marL="2057400" indent="-228600">
              <a:spcBef>
                <a:spcPts val="799"/>
              </a:spcBef>
              <a:buClr>
                <a:srgbClr val="000000"/>
              </a:buClr>
              <a:buFont typeface="Tahom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ahoma"/>
              </a:rPr>
              <a:t>Seventh Outline Level</a:t>
            </a:r>
            <a:endParaRPr b="0" lang="en-US" sz="3200" strike="noStrike" u="none">
              <a:solidFill>
                <a:srgbClr val="000000"/>
              </a:solidFill>
              <a:effectLst/>
              <a:uFillTx/>
              <a:latin typeface="Tahoma"/>
            </a:endParaRPr>
          </a:p>
        </p:txBody>
      </p:sp>
      <p:sp>
        <p:nvSpPr>
          <p:cNvPr id="14" name="PlaceHolder 3"/>
          <p:cNvSpPr>
            <a:spLocks noGrp="1"/>
          </p:cNvSpPr>
          <p:nvPr>
            <p:ph type="dt" idx="7"/>
          </p:nvPr>
        </p:nvSpPr>
        <p:spPr>
          <a:xfrm>
            <a:off x="431640" y="6229440"/>
            <a:ext cx="1905120" cy="457200"/>
          </a:xfrm>
          <a:prstGeom prst="rect">
            <a:avLst/>
          </a:prstGeom>
          <a:noFill/>
          <a:ln w="0">
            <a:noFill/>
          </a:ln>
        </p:spPr>
        <p:txBody>
          <a:bodyPr lIns="90000" rIns="90000" tIns="46800" bIns="46800" anchor="b">
            <a:noAutofit/>
          </a:bodyPr>
          <a:lstStyle>
            <a:lvl1pPr indent="0">
              <a:lnSpc>
                <a:spcPct val="100000"/>
              </a:lnSpc>
              <a:spcBef>
                <a:spcPts val="876"/>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5e574e"/>
                </a:solidFill>
                <a:effectLst/>
                <a:uFillTx/>
                <a:latin typeface="Arial"/>
              </a:defRPr>
            </a:lvl1pPr>
          </a:lstStyle>
          <a:p>
            <a:pPr indent="0">
              <a:lnSpc>
                <a:spcPct val="100000"/>
              </a:lnSpc>
              <a:spcBef>
                <a:spcPts val="876"/>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5e574e"/>
                </a:solidFill>
                <a:effectLst/>
                <a:uFillTx/>
                <a:latin typeface="Arial"/>
              </a:rPr>
              <a:t>&lt;date/time&gt;</a:t>
            </a:r>
            <a:endParaRPr b="0" lang="en-US" sz="1400" strike="noStrike" u="none">
              <a:solidFill>
                <a:srgbClr val="000000"/>
              </a:solidFill>
              <a:effectLst/>
              <a:uFillTx/>
              <a:latin typeface="Times New Roman"/>
            </a:endParaRPr>
          </a:p>
        </p:txBody>
      </p:sp>
      <p:sp>
        <p:nvSpPr>
          <p:cNvPr id="15" name="PlaceHolder 4"/>
          <p:cNvSpPr>
            <a:spLocks noGrp="1"/>
          </p:cNvSpPr>
          <p:nvPr>
            <p:ph type="ftr" idx="8"/>
          </p:nvPr>
        </p:nvSpPr>
        <p:spPr>
          <a:xfrm>
            <a:off x="3124080" y="6229440"/>
            <a:ext cx="2895840" cy="457200"/>
          </a:xfrm>
          <a:prstGeom prst="rect">
            <a:avLst/>
          </a:prstGeom>
          <a:noFill/>
          <a:ln w="0">
            <a:noFill/>
          </a:ln>
        </p:spPr>
        <p:txBody>
          <a:bodyPr lIns="90000" rIns="90000" tIns="46800" bIns="46800" anchor="b">
            <a:noAutofit/>
          </a:bodyPr>
          <a:lstStyle>
            <a:lvl1pPr indent="0" algn="ctr">
              <a:lnSpc>
                <a:spcPct val="100000"/>
              </a:lnSpc>
              <a:spcBef>
                <a:spcPts val="876"/>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5e574e"/>
                </a:solidFill>
                <a:effectLst/>
                <a:uFillTx/>
                <a:latin typeface="Arial"/>
              </a:defRPr>
            </a:lvl1pPr>
          </a:lstStyle>
          <a:p>
            <a:pPr indent="0" algn="ctr">
              <a:lnSpc>
                <a:spcPct val="100000"/>
              </a:lnSpc>
              <a:spcBef>
                <a:spcPts val="876"/>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5e574e"/>
                </a:solidFill>
                <a:effectLst/>
                <a:uFillTx/>
                <a:latin typeface="Arial"/>
              </a:rPr>
              <a:t>&lt;footer&gt;</a:t>
            </a:r>
            <a:endParaRPr b="0" lang="en-US" sz="1400" strike="noStrike" u="none">
              <a:solidFill>
                <a:srgbClr val="000000"/>
              </a:solidFill>
              <a:effectLst/>
              <a:uFillTx/>
              <a:latin typeface="Times New Roman"/>
            </a:endParaRPr>
          </a:p>
        </p:txBody>
      </p:sp>
      <p:sp>
        <p:nvSpPr>
          <p:cNvPr id="16" name="PlaceHolder 5"/>
          <p:cNvSpPr>
            <a:spLocks noGrp="1"/>
          </p:cNvSpPr>
          <p:nvPr>
            <p:ph type="sldNum" idx="9"/>
          </p:nvPr>
        </p:nvSpPr>
        <p:spPr>
          <a:xfrm>
            <a:off x="6730920" y="6229440"/>
            <a:ext cx="1905120" cy="457200"/>
          </a:xfrm>
          <a:prstGeom prst="rect">
            <a:avLst/>
          </a:prstGeom>
          <a:noFill/>
          <a:ln w="0">
            <a:noFill/>
          </a:ln>
        </p:spPr>
        <p:txBody>
          <a:bodyPr lIns="90000" rIns="90000" tIns="46800" bIns="46800" anchor="b">
            <a:noAutofit/>
          </a:bodyPr>
          <a:lstStyle>
            <a:lvl1pPr indent="0" algn="r">
              <a:lnSpc>
                <a:spcPct val="100000"/>
              </a:lnSpc>
              <a:spcBef>
                <a:spcPts val="876"/>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5e574e"/>
                </a:solidFill>
                <a:effectLst/>
                <a:uFillTx/>
                <a:latin typeface="Arial"/>
              </a:defRPr>
            </a:lvl1pPr>
          </a:lstStyle>
          <a:p>
            <a:pPr indent="0" algn="r">
              <a:lnSpc>
                <a:spcPct val="100000"/>
              </a:lnSpc>
              <a:spcBef>
                <a:spcPts val="876"/>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DFD46F93-AE1F-4BBB-863A-CFF46E5CEDA7}" type="slidenum">
              <a:rPr b="0" lang="en-US" sz="1400" strike="noStrike" u="none">
                <a:solidFill>
                  <a:srgbClr val="5e574e"/>
                </a:solidFill>
                <a:effectLst/>
                <a:uFillTx/>
                <a:latin typeface="Arial"/>
              </a:rPr>
              <a:t>&lt;number&gt;</a:t>
            </a:fld>
            <a:endParaRPr b="0" lang="en-US" sz="1400" strike="noStrike" u="none">
              <a:solidFill>
                <a:srgbClr val="000000"/>
              </a:solidFill>
              <a:effectLst/>
              <a:uFillTx/>
              <a:latin typeface="Times New Roman"/>
            </a:endParaRPr>
          </a:p>
        </p:txBody>
      </p:sp>
      <p:pic>
        <p:nvPicPr>
          <p:cNvPr id="17" name="paint" descr=""/>
          <p:cNvPicPr/>
          <p:nvPr/>
        </p:nvPicPr>
        <p:blipFill>
          <a:blip r:embed="rId2"/>
          <a:stretch/>
        </p:blipFill>
        <p:spPr>
          <a:xfrm>
            <a:off x="914400" y="1314360"/>
            <a:ext cx="8229600" cy="384120"/>
          </a:xfrm>
          <a:prstGeom prst="rect">
            <a:avLst/>
          </a:prstGeom>
          <a:noFill/>
          <a:ln w="0">
            <a:noFill/>
          </a:ln>
        </p:spPr>
      </p:pic>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Default">
    <p:bg>
      <p:bgPr>
        <a:solidFill>
          <a:srgbClr val="ffffff"/>
        </a:solidFill>
      </p:bgPr>
    </p:bg>
    <p:spTree>
      <p:nvGrpSpPr>
        <p:cNvPr id="1" name=""/>
        <p:cNvGrpSpPr/>
        <p:nvPr/>
      </p:nvGrpSpPr>
      <p:grpSpPr>
        <a:xfrm>
          <a:off x="0" y="0"/>
          <a:ext cx="0" cy="0"/>
          <a:chOff x="0" y="0"/>
          <a:chExt cx="0" cy="0"/>
        </a:xfrm>
      </p:grpSpPr>
      <p:sp>
        <p:nvSpPr>
          <p:cNvPr id="18" name="PlaceHolder 1"/>
          <p:cNvSpPr>
            <a:spLocks noGrp="1"/>
          </p:cNvSpPr>
          <p:nvPr>
            <p:ph type="title"/>
          </p:nvPr>
        </p:nvSpPr>
        <p:spPr>
          <a:xfrm>
            <a:off x="406440" y="228240"/>
            <a:ext cx="7772400" cy="1143000"/>
          </a:xfrm>
          <a:prstGeom prst="rect">
            <a:avLst/>
          </a:prstGeom>
          <a:noFill/>
          <a:ln w="0">
            <a:noFill/>
          </a:ln>
        </p:spPr>
        <p:txBody>
          <a:bodyPr lIns="90000" rIns="90000" tIns="46800" bIns="46800" anchor="b">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000000"/>
                </a:solidFill>
                <a:effectLst/>
                <a:uFillTx/>
                <a:latin typeface="Arial Black"/>
              </a:rPr>
              <a:t>Click to edit the title text format</a:t>
            </a:r>
            <a:endParaRPr b="0" lang="en-US" sz="4000" strike="noStrike" u="none">
              <a:solidFill>
                <a:srgbClr val="000000"/>
              </a:solidFill>
              <a:effectLst/>
              <a:uFillTx/>
              <a:latin typeface="Arial Black"/>
            </a:endParaRPr>
          </a:p>
        </p:txBody>
      </p:sp>
      <p:sp>
        <p:nvSpPr>
          <p:cNvPr id="19" name="PlaceHolder 2"/>
          <p:cNvSpPr>
            <a:spLocks noGrp="1"/>
          </p:cNvSpPr>
          <p:nvPr>
            <p:ph type="body"/>
          </p:nvPr>
        </p:nvSpPr>
        <p:spPr>
          <a:xfrm>
            <a:off x="456840" y="1885680"/>
            <a:ext cx="8178840" cy="4172040"/>
          </a:xfrm>
          <a:prstGeom prst="rect">
            <a:avLst/>
          </a:prstGeom>
          <a:noFill/>
          <a:ln w="0">
            <a:noFill/>
          </a:ln>
        </p:spPr>
        <p:txBody>
          <a:bodyPr lIns="90000" rIns="90000" tIns="46800" bIns="46800" anchor="t">
            <a:normAutofit/>
          </a:bodyPr>
          <a:p>
            <a:pPr marL="343080" indent="-343080">
              <a:spcBef>
                <a:spcPts val="799"/>
              </a:spcBef>
              <a:buClr>
                <a:srgbClr val="ffcc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ahoma"/>
              </a:rPr>
              <a:t>Click to edit the outline text format</a:t>
            </a:r>
            <a:endParaRPr b="0" lang="en-US" sz="3200" strike="noStrike" u="none">
              <a:solidFill>
                <a:srgbClr val="000000"/>
              </a:solidFill>
              <a:effectLst/>
              <a:uFillTx/>
              <a:latin typeface="Tahoma"/>
            </a:endParaRPr>
          </a:p>
          <a:p>
            <a:pPr lvl="1" marL="743040" indent="-285840">
              <a:spcBef>
                <a:spcPts val="799"/>
              </a:spcBef>
              <a:buClr>
                <a:srgbClr val="ffcc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ahoma"/>
              </a:rPr>
              <a:t>Second Outline Level</a:t>
            </a:r>
            <a:endParaRPr b="0" lang="en-US" sz="3200" strike="noStrike" u="none">
              <a:solidFill>
                <a:srgbClr val="000000"/>
              </a:solidFill>
              <a:effectLst/>
              <a:uFillTx/>
              <a:latin typeface="Tahoma"/>
            </a:endParaRPr>
          </a:p>
          <a:p>
            <a:pPr lvl="2" marL="1143000" indent="-228600">
              <a:spcBef>
                <a:spcPts val="799"/>
              </a:spcBef>
              <a:buClr>
                <a:srgbClr val="ffcc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ahoma"/>
              </a:rPr>
              <a:t>Third Outline Level</a:t>
            </a:r>
            <a:endParaRPr b="0" lang="en-US" sz="3200" strike="noStrike" u="none">
              <a:solidFill>
                <a:srgbClr val="000000"/>
              </a:solidFill>
              <a:effectLst/>
              <a:uFillTx/>
              <a:latin typeface="Tahoma"/>
            </a:endParaRPr>
          </a:p>
          <a:p>
            <a:pPr lvl="3" marL="1600200" indent="-228600">
              <a:spcBef>
                <a:spcPts val="799"/>
              </a:spcBef>
              <a:buClr>
                <a:srgbClr val="ffcc00"/>
              </a:buClr>
              <a:buFont typeface="Tahom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ahoma"/>
              </a:rPr>
              <a:t>Fourth Outline Level</a:t>
            </a:r>
            <a:endParaRPr b="0" lang="en-US" sz="3200" strike="noStrike" u="none">
              <a:solidFill>
                <a:srgbClr val="000000"/>
              </a:solidFill>
              <a:effectLst/>
              <a:uFillTx/>
              <a:latin typeface="Tahoma"/>
            </a:endParaRPr>
          </a:p>
          <a:p>
            <a:pPr lvl="4" marL="2057400" indent="-228600">
              <a:spcBef>
                <a:spcPts val="799"/>
              </a:spcBef>
              <a:buClr>
                <a:srgbClr val="ffcc00"/>
              </a:buClr>
              <a:buFont typeface="Tahom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ahoma"/>
              </a:rPr>
              <a:t>Fifth Outline Level</a:t>
            </a:r>
            <a:endParaRPr b="0" lang="en-US" sz="3200" strike="noStrike" u="none">
              <a:solidFill>
                <a:srgbClr val="000000"/>
              </a:solidFill>
              <a:effectLst/>
              <a:uFillTx/>
              <a:latin typeface="Tahoma"/>
            </a:endParaRPr>
          </a:p>
          <a:p>
            <a:pPr lvl="5" marL="2057400" indent="-228600">
              <a:spcBef>
                <a:spcPts val="799"/>
              </a:spcBef>
              <a:buClr>
                <a:srgbClr val="000000"/>
              </a:buClr>
              <a:buFont typeface="Tahom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ahoma"/>
              </a:rPr>
              <a:t>Sixth Outline Level</a:t>
            </a:r>
            <a:endParaRPr b="0" lang="en-US" sz="3200" strike="noStrike" u="none">
              <a:solidFill>
                <a:srgbClr val="000000"/>
              </a:solidFill>
              <a:effectLst/>
              <a:uFillTx/>
              <a:latin typeface="Tahoma"/>
            </a:endParaRPr>
          </a:p>
          <a:p>
            <a:pPr lvl="6" marL="2057400" indent="-228600">
              <a:spcBef>
                <a:spcPts val="799"/>
              </a:spcBef>
              <a:buClr>
                <a:srgbClr val="000000"/>
              </a:buClr>
              <a:buFont typeface="Tahom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ahoma"/>
              </a:rPr>
              <a:t>Seventh Outline Level</a:t>
            </a:r>
            <a:endParaRPr b="0" lang="en-US" sz="3200" strike="noStrike" u="none">
              <a:solidFill>
                <a:srgbClr val="000000"/>
              </a:solidFill>
              <a:effectLst/>
              <a:uFillTx/>
              <a:latin typeface="Tahoma"/>
            </a:endParaRPr>
          </a:p>
        </p:txBody>
      </p:sp>
      <p:sp>
        <p:nvSpPr>
          <p:cNvPr id="20" name="PlaceHolder 3"/>
          <p:cNvSpPr>
            <a:spLocks noGrp="1"/>
          </p:cNvSpPr>
          <p:nvPr>
            <p:ph type="dt" idx="10"/>
          </p:nvPr>
        </p:nvSpPr>
        <p:spPr>
          <a:xfrm>
            <a:off x="431640" y="6229440"/>
            <a:ext cx="1905120" cy="457200"/>
          </a:xfrm>
          <a:prstGeom prst="rect">
            <a:avLst/>
          </a:prstGeom>
          <a:noFill/>
          <a:ln w="0">
            <a:noFill/>
          </a:ln>
        </p:spPr>
        <p:txBody>
          <a:bodyPr lIns="90000" rIns="90000" tIns="46800" bIns="46800" anchor="b">
            <a:noAutofit/>
          </a:bodyPr>
          <a:lstStyle>
            <a:lvl1pPr indent="0">
              <a:lnSpc>
                <a:spcPct val="100000"/>
              </a:lnSpc>
              <a:spcBef>
                <a:spcPts val="876"/>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5e574e"/>
                </a:solidFill>
                <a:effectLst/>
                <a:uFillTx/>
                <a:latin typeface="Arial"/>
              </a:defRPr>
            </a:lvl1pPr>
          </a:lstStyle>
          <a:p>
            <a:pPr indent="0">
              <a:lnSpc>
                <a:spcPct val="100000"/>
              </a:lnSpc>
              <a:spcBef>
                <a:spcPts val="876"/>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5e574e"/>
                </a:solidFill>
                <a:effectLst/>
                <a:uFillTx/>
                <a:latin typeface="Arial"/>
              </a:rPr>
              <a:t>&lt;date/time&gt;</a:t>
            </a:r>
            <a:endParaRPr b="0" lang="en-US" sz="1400" strike="noStrike" u="none">
              <a:solidFill>
                <a:srgbClr val="000000"/>
              </a:solidFill>
              <a:effectLst/>
              <a:uFillTx/>
              <a:latin typeface="Times New Roman"/>
            </a:endParaRPr>
          </a:p>
        </p:txBody>
      </p:sp>
      <p:sp>
        <p:nvSpPr>
          <p:cNvPr id="21" name="PlaceHolder 4"/>
          <p:cNvSpPr>
            <a:spLocks noGrp="1"/>
          </p:cNvSpPr>
          <p:nvPr>
            <p:ph type="ftr" idx="11"/>
          </p:nvPr>
        </p:nvSpPr>
        <p:spPr>
          <a:xfrm>
            <a:off x="3124080" y="6229440"/>
            <a:ext cx="2895840" cy="457200"/>
          </a:xfrm>
          <a:prstGeom prst="rect">
            <a:avLst/>
          </a:prstGeom>
          <a:noFill/>
          <a:ln w="0">
            <a:noFill/>
          </a:ln>
        </p:spPr>
        <p:txBody>
          <a:bodyPr lIns="90000" rIns="90000" tIns="46800" bIns="46800" anchor="b">
            <a:noAutofit/>
          </a:bodyPr>
          <a:lstStyle>
            <a:lvl1pPr indent="0" algn="ctr">
              <a:lnSpc>
                <a:spcPct val="100000"/>
              </a:lnSpc>
              <a:spcBef>
                <a:spcPts val="876"/>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5e574e"/>
                </a:solidFill>
                <a:effectLst/>
                <a:uFillTx/>
                <a:latin typeface="Arial"/>
              </a:defRPr>
            </a:lvl1pPr>
          </a:lstStyle>
          <a:p>
            <a:pPr indent="0" algn="ctr">
              <a:lnSpc>
                <a:spcPct val="100000"/>
              </a:lnSpc>
              <a:spcBef>
                <a:spcPts val="876"/>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5e574e"/>
                </a:solidFill>
                <a:effectLst/>
                <a:uFillTx/>
                <a:latin typeface="Arial"/>
              </a:rPr>
              <a:t>&lt;footer&gt;</a:t>
            </a:r>
            <a:endParaRPr b="0" lang="en-US" sz="1400" strike="noStrike" u="none">
              <a:solidFill>
                <a:srgbClr val="000000"/>
              </a:solidFill>
              <a:effectLst/>
              <a:uFillTx/>
              <a:latin typeface="Times New Roman"/>
            </a:endParaRPr>
          </a:p>
        </p:txBody>
      </p:sp>
      <p:sp>
        <p:nvSpPr>
          <p:cNvPr id="22" name="PlaceHolder 5"/>
          <p:cNvSpPr>
            <a:spLocks noGrp="1"/>
          </p:cNvSpPr>
          <p:nvPr>
            <p:ph type="sldNum" idx="12"/>
          </p:nvPr>
        </p:nvSpPr>
        <p:spPr>
          <a:xfrm>
            <a:off x="6730920" y="6229440"/>
            <a:ext cx="1905120" cy="457200"/>
          </a:xfrm>
          <a:prstGeom prst="rect">
            <a:avLst/>
          </a:prstGeom>
          <a:noFill/>
          <a:ln w="0">
            <a:noFill/>
          </a:ln>
        </p:spPr>
        <p:txBody>
          <a:bodyPr lIns="90000" rIns="90000" tIns="46800" bIns="46800" anchor="b">
            <a:noAutofit/>
          </a:bodyPr>
          <a:lstStyle>
            <a:lvl1pPr indent="0" algn="r">
              <a:lnSpc>
                <a:spcPct val="100000"/>
              </a:lnSpc>
              <a:spcBef>
                <a:spcPts val="876"/>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5e574e"/>
                </a:solidFill>
                <a:effectLst/>
                <a:uFillTx/>
                <a:latin typeface="Arial"/>
              </a:defRPr>
            </a:lvl1pPr>
          </a:lstStyle>
          <a:p>
            <a:pPr indent="0" algn="r">
              <a:lnSpc>
                <a:spcPct val="100000"/>
              </a:lnSpc>
              <a:spcBef>
                <a:spcPts val="876"/>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E9E15ADC-0D40-4592-8DE6-A46860F69F33}" type="slidenum">
              <a:rPr b="0" lang="en-US" sz="1400" strike="noStrike" u="none">
                <a:solidFill>
                  <a:srgbClr val="5e574e"/>
                </a:solidFill>
                <a:effectLst/>
                <a:uFillTx/>
                <a:latin typeface="Arial"/>
              </a:rPr>
              <a:t>&lt;number&gt;</a:t>
            </a:fld>
            <a:endParaRPr b="0" lang="en-US" sz="1400" strike="noStrike" u="none">
              <a:solidFill>
                <a:srgbClr val="000000"/>
              </a:solidFill>
              <a:effectLst/>
              <a:uFillTx/>
              <a:latin typeface="Times New Roman"/>
            </a:endParaRPr>
          </a:p>
        </p:txBody>
      </p:sp>
      <p:pic>
        <p:nvPicPr>
          <p:cNvPr id="23" name="paint" descr=""/>
          <p:cNvPicPr/>
          <p:nvPr/>
        </p:nvPicPr>
        <p:blipFill>
          <a:blip r:embed="rId2"/>
          <a:stretch/>
        </p:blipFill>
        <p:spPr>
          <a:xfrm>
            <a:off x="914400" y="1314360"/>
            <a:ext cx="8229600" cy="384120"/>
          </a:xfrm>
          <a:prstGeom prst="rect">
            <a:avLst/>
          </a:prstGeom>
          <a:noFill/>
          <a:ln w="0">
            <a:noFill/>
          </a:ln>
        </p:spPr>
      </p:pic>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1">
    <p:bg>
      <p:bgPr>
        <a:solidFill>
          <a:srgbClr val="ffffff"/>
        </a:solid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914040" y="685440"/>
            <a:ext cx="7721640" cy="1143000"/>
          </a:xfrm>
          <a:prstGeom prst="rect">
            <a:avLst/>
          </a:prstGeom>
          <a:noFill/>
          <a:ln w="0">
            <a:noFill/>
          </a:ln>
        </p:spPr>
        <p:txBody>
          <a:bodyPr lIns="90000" rIns="90000" tIns="46800" bIns="46800" anchor="b">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000000"/>
                </a:solidFill>
                <a:effectLst/>
                <a:uFillTx/>
                <a:latin typeface="Arial Black"/>
              </a:rPr>
              <a:t>Click to edit the title text format</a:t>
            </a:r>
            <a:endParaRPr b="0" lang="en-US" sz="4000" strike="noStrike" u="none">
              <a:solidFill>
                <a:srgbClr val="000000"/>
              </a:solidFill>
              <a:effectLst/>
              <a:uFillTx/>
              <a:latin typeface="Arial Black"/>
            </a:endParaRPr>
          </a:p>
        </p:txBody>
      </p:sp>
      <p:sp>
        <p:nvSpPr>
          <p:cNvPr id="25" name="PlaceHolder 2"/>
          <p:cNvSpPr>
            <a:spLocks noGrp="1"/>
          </p:cNvSpPr>
          <p:nvPr>
            <p:ph type="dt" idx="13"/>
          </p:nvPr>
        </p:nvSpPr>
        <p:spPr>
          <a:xfrm>
            <a:off x="711360" y="6229080"/>
            <a:ext cx="1930320" cy="514440"/>
          </a:xfrm>
          <a:prstGeom prst="rect">
            <a:avLst/>
          </a:prstGeom>
          <a:noFill/>
          <a:ln w="0">
            <a:noFill/>
          </a:ln>
        </p:spPr>
        <p:txBody>
          <a:bodyPr lIns="90000" rIns="90000" tIns="46800" bIns="46800" anchor="b">
            <a:noAutofit/>
          </a:bodyPr>
          <a:lstStyle>
            <a:lvl1pPr indent="0">
              <a:lnSpc>
                <a:spcPct val="100000"/>
              </a:lnSpc>
              <a:spcBef>
                <a:spcPts val="876"/>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5e574e"/>
                </a:solidFill>
                <a:effectLst/>
                <a:uFillTx/>
                <a:latin typeface="Arial"/>
              </a:defRPr>
            </a:lvl1pPr>
          </a:lstStyle>
          <a:p>
            <a:pPr indent="0">
              <a:lnSpc>
                <a:spcPct val="100000"/>
              </a:lnSpc>
              <a:spcBef>
                <a:spcPts val="876"/>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5e574e"/>
                </a:solidFill>
                <a:effectLst/>
                <a:uFillTx/>
                <a:latin typeface="Arial"/>
              </a:rPr>
              <a:t>&lt;date/time&gt;</a:t>
            </a:r>
            <a:endParaRPr b="0" lang="en-US" sz="1400" strike="noStrike" u="none">
              <a:solidFill>
                <a:srgbClr val="000000"/>
              </a:solidFill>
              <a:effectLst/>
              <a:uFillTx/>
              <a:latin typeface="Times New Roman"/>
            </a:endParaRPr>
          </a:p>
        </p:txBody>
      </p:sp>
      <p:sp>
        <p:nvSpPr>
          <p:cNvPr id="26" name="PlaceHolder 3"/>
          <p:cNvSpPr>
            <a:spLocks noGrp="1"/>
          </p:cNvSpPr>
          <p:nvPr>
            <p:ph type="ftr" idx="14"/>
          </p:nvPr>
        </p:nvSpPr>
        <p:spPr>
          <a:xfrm>
            <a:off x="3149640" y="6229080"/>
            <a:ext cx="2844720" cy="514440"/>
          </a:xfrm>
          <a:prstGeom prst="rect">
            <a:avLst/>
          </a:prstGeom>
          <a:noFill/>
          <a:ln w="0">
            <a:noFill/>
          </a:ln>
        </p:spPr>
        <p:txBody>
          <a:bodyPr lIns="90000" rIns="90000" tIns="46800" bIns="46800" anchor="b">
            <a:noAutofit/>
          </a:bodyPr>
          <a:lstStyle>
            <a:lvl1pPr indent="0" algn="ctr">
              <a:lnSpc>
                <a:spcPct val="100000"/>
              </a:lnSpc>
              <a:spcBef>
                <a:spcPts val="876"/>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5e574e"/>
                </a:solidFill>
                <a:effectLst/>
                <a:uFillTx/>
                <a:latin typeface="Arial"/>
              </a:defRPr>
            </a:lvl1pPr>
          </a:lstStyle>
          <a:p>
            <a:pPr indent="0" algn="ctr">
              <a:lnSpc>
                <a:spcPct val="100000"/>
              </a:lnSpc>
              <a:spcBef>
                <a:spcPts val="876"/>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5e574e"/>
                </a:solidFill>
                <a:effectLst/>
                <a:uFillTx/>
                <a:latin typeface="Arial"/>
              </a:rPr>
              <a:t>&lt;footer&gt;</a:t>
            </a:r>
            <a:endParaRPr b="0" lang="en-US" sz="1400" strike="noStrike" u="none">
              <a:solidFill>
                <a:srgbClr val="000000"/>
              </a:solidFill>
              <a:effectLst/>
              <a:uFillTx/>
              <a:latin typeface="Times New Roman"/>
            </a:endParaRPr>
          </a:p>
        </p:txBody>
      </p:sp>
      <p:sp>
        <p:nvSpPr>
          <p:cNvPr id="27" name="PlaceHolder 4"/>
          <p:cNvSpPr>
            <a:spLocks noGrp="1"/>
          </p:cNvSpPr>
          <p:nvPr>
            <p:ph type="sldNum" idx="15"/>
          </p:nvPr>
        </p:nvSpPr>
        <p:spPr>
          <a:xfrm>
            <a:off x="6603840" y="6229080"/>
            <a:ext cx="1828800" cy="514440"/>
          </a:xfrm>
          <a:prstGeom prst="rect">
            <a:avLst/>
          </a:prstGeom>
          <a:noFill/>
          <a:ln w="0">
            <a:noFill/>
          </a:ln>
        </p:spPr>
        <p:txBody>
          <a:bodyPr lIns="90000" rIns="90000" tIns="46800" bIns="46800" anchor="b">
            <a:noAutofit/>
          </a:bodyPr>
          <a:lstStyle>
            <a:lvl1pPr indent="0" algn="r">
              <a:lnSpc>
                <a:spcPct val="100000"/>
              </a:lnSpc>
              <a:spcBef>
                <a:spcPts val="876"/>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5e574e"/>
                </a:solidFill>
                <a:effectLst/>
                <a:uFillTx/>
                <a:latin typeface="Arial"/>
              </a:defRPr>
            </a:lvl1pPr>
          </a:lstStyle>
          <a:p>
            <a:pPr indent="0" algn="r">
              <a:lnSpc>
                <a:spcPct val="100000"/>
              </a:lnSpc>
              <a:spcBef>
                <a:spcPts val="876"/>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BA4DCD83-CE6A-4D4A-8C6E-D60FBEF2BF15}" type="slidenum">
              <a:rPr b="0" lang="en-US" sz="1400" strike="noStrike" u="none">
                <a:solidFill>
                  <a:srgbClr val="5e574e"/>
                </a:solidFill>
                <a:effectLst/>
                <a:uFillTx/>
                <a:latin typeface="Arial"/>
              </a:rPr>
              <a:t>&lt;number&gt;</a:t>
            </a:fld>
            <a:endParaRPr b="0" lang="en-US" sz="1400" strike="noStrike" u="none">
              <a:solidFill>
                <a:srgbClr val="000000"/>
              </a:solidFill>
              <a:effectLst/>
              <a:uFillTx/>
              <a:latin typeface="Times New Roman"/>
            </a:endParaRPr>
          </a:p>
        </p:txBody>
      </p:sp>
      <p:pic>
        <p:nvPicPr>
          <p:cNvPr id="28" name="paint" descr=""/>
          <p:cNvPicPr/>
          <p:nvPr/>
        </p:nvPicPr>
        <p:blipFill>
          <a:blip r:embed="rId2"/>
          <a:stretch/>
        </p:blipFill>
        <p:spPr>
          <a:xfrm>
            <a:off x="914400" y="1828800"/>
            <a:ext cx="8229600" cy="384120"/>
          </a:xfrm>
          <a:prstGeom prst="rect">
            <a:avLst/>
          </a:prstGeom>
          <a:noFill/>
          <a:ln w="0">
            <a:noFill/>
          </a:ln>
        </p:spPr>
      </p:pic>
      <p:sp>
        <p:nvSpPr>
          <p:cNvPr id="29" name="PlaceHolder 5"/>
          <p:cNvSpPr>
            <a:spLocks noGrp="1"/>
          </p:cNvSpPr>
          <p:nvPr>
            <p:ph type="body"/>
          </p:nvPr>
        </p:nvSpPr>
        <p:spPr>
          <a:xfrm>
            <a:off x="457200" y="1604520"/>
            <a:ext cx="8229240" cy="3977280"/>
          </a:xfrm>
          <a:prstGeom prst="rect">
            <a:avLst/>
          </a:prstGeom>
          <a:noFill/>
          <a:ln w="0">
            <a:noFill/>
          </a:ln>
        </p:spPr>
        <p:txBody>
          <a:bodyPr lIns="0" rIns="0" tIns="0" bIns="0" anchor="t">
            <a:normAutofit/>
          </a:bodyPr>
          <a:p>
            <a:pPr indent="0">
              <a:spcBef>
                <a:spcPts val="7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Arial Black"/>
              </a:rPr>
              <a:t>Click to edit the outline text format</a:t>
            </a:r>
            <a:endParaRPr b="0" lang="en-US" sz="3200" strike="noStrike" u="none">
              <a:solidFill>
                <a:srgbClr val="000000"/>
              </a:solidFill>
              <a:effectLst/>
              <a:uFillTx/>
              <a:latin typeface="Arial Black"/>
            </a:endParaRPr>
          </a:p>
          <a:p>
            <a:pPr lvl="1" marL="457200" indent="0" algn="ctr">
              <a:spcBef>
                <a:spcPts val="7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ahoma"/>
              </a:rPr>
              <a:t>Second Outline Level</a:t>
            </a:r>
            <a:endParaRPr b="0" lang="en-US" sz="2800" strike="noStrike" u="none">
              <a:solidFill>
                <a:srgbClr val="000000"/>
              </a:solidFill>
              <a:effectLst/>
              <a:uFillTx/>
              <a:latin typeface="Tahoma"/>
            </a:endParaRPr>
          </a:p>
          <a:p>
            <a:pPr lvl="2" marL="914400" algn="ctr">
              <a:spcBef>
                <a:spcPts val="601"/>
              </a:spcBef>
              <a:buClr>
                <a:srgbClr val="ffcc00"/>
              </a:buClr>
              <a:buFont typeface="Monotype Sorts" charset="2"/>
              <a:buChar char=""/>
              <a:tabLst>
                <a:tab algn="l" pos="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ahoma"/>
              </a:rPr>
              <a:t>Third Outline Level</a:t>
            </a:r>
            <a:endParaRPr b="0" lang="en-US" sz="2400" strike="noStrike" u="none">
              <a:solidFill>
                <a:srgbClr val="000000"/>
              </a:solidFill>
              <a:effectLst/>
              <a:uFillTx/>
              <a:latin typeface="Tahoma"/>
            </a:endParaRPr>
          </a:p>
          <a:p>
            <a:pPr lvl="3" marL="1371600" algn="ctr">
              <a:spcBef>
                <a:spcPts val="499"/>
              </a:spcBef>
              <a:buClr>
                <a:srgbClr val="ffcc00"/>
              </a:buClr>
              <a:buFont typeface="Tahoma"/>
              <a:buChar char="•"/>
              <a:tabLst>
                <a:tab algn="l" pos="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ahoma"/>
              </a:rPr>
              <a:t>Fourth Outline Level</a:t>
            </a:r>
            <a:endParaRPr b="0" lang="en-US" sz="2000" strike="noStrike" u="none">
              <a:solidFill>
                <a:srgbClr val="000000"/>
              </a:solidFill>
              <a:effectLst/>
              <a:uFillTx/>
              <a:latin typeface="Tahoma"/>
            </a:endParaRPr>
          </a:p>
          <a:p>
            <a:pPr lvl="4" marL="1828800" algn="ctr">
              <a:spcBef>
                <a:spcPts val="499"/>
              </a:spcBef>
              <a:buClr>
                <a:srgbClr val="ffcc00"/>
              </a:buClr>
              <a:buFont typeface="Tahoma"/>
              <a:buChar char="–"/>
              <a:tabLst>
                <a:tab algn="l" pos="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ahoma"/>
              </a:rPr>
              <a:t>Fifth Outline Level</a:t>
            </a:r>
            <a:endParaRPr b="0" lang="en-US" sz="2000" strike="noStrike" u="none">
              <a:solidFill>
                <a:srgbClr val="000000"/>
              </a:solidFill>
              <a:effectLst/>
              <a:uFillTx/>
              <a:latin typeface="Tahoma"/>
            </a:endParaRPr>
          </a:p>
          <a:p>
            <a:pPr lvl="5" marL="1828800">
              <a:spcBef>
                <a:spcPts val="499"/>
              </a:spcBef>
              <a:buClr>
                <a:srgbClr val="000000"/>
              </a:buClr>
              <a:buFont typeface="Tahom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ahoma"/>
              </a:rPr>
              <a:t>Sixth Outline Level</a:t>
            </a:r>
            <a:endParaRPr b="0" lang="en-US" sz="2000" strike="noStrike" u="none">
              <a:solidFill>
                <a:srgbClr val="000000"/>
              </a:solidFill>
              <a:effectLst/>
              <a:uFillTx/>
              <a:latin typeface="Tahoma"/>
            </a:endParaRPr>
          </a:p>
          <a:p>
            <a:pPr lvl="6" marL="1828800">
              <a:spcBef>
                <a:spcPts val="499"/>
              </a:spcBef>
              <a:buClr>
                <a:srgbClr val="000000"/>
              </a:buClr>
              <a:buFont typeface="Tahom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ahoma"/>
              </a:rPr>
              <a:t>Seventh Outline Level</a:t>
            </a:r>
            <a:endParaRPr b="0" lang="en-US" sz="2000" strike="noStrike" u="none">
              <a:solidFill>
                <a:srgbClr val="000000"/>
              </a:solidFill>
              <a:effectLst/>
              <a:uFillTx/>
              <a:latin typeface="Tahoma"/>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5" Type="http://schemas.openxmlformats.org/officeDocument/2006/relationships/slideLayout" Target="../slideLayouts/slideLayout4.xml"/><Relationship Id="rId6" Type="http://schemas.openxmlformats.org/officeDocument/2006/relationships/slideLayout" Target="../slideLayouts/slideLayout5.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2"/>
    <p:sldLayoutId id="2147483650" r:id="rId3"/>
    <p:sldLayoutId id="2147483651" r:id="rId4"/>
    <p:sldLayoutId id="2147483652" r:id="rId5"/>
    <p:sldLayoutId id="2147483653" r:id="rId6"/>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5.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22.xml.rels><?xml version="1.0" encoding="UTF-8"?>
<Relationships xmlns="http://schemas.openxmlformats.org/package/2006/relationships"><Relationship Id="rId1" Type="http://schemas.openxmlformats.org/officeDocument/2006/relationships/package" Target="../embeddings/oleObject1.xlsx"/><Relationship Id="rId2" Type="http://schemas.openxmlformats.org/officeDocument/2006/relationships/image" Target="../media/image2.wmf"/><Relationship Id="rId3" Type="http://schemas.openxmlformats.org/officeDocument/2006/relationships/slideLayout" Target="../slideLayouts/slideLayout2.xml"/>
</Relationships>
</file>

<file path=ppt/slides/_rels/slide23.xml.rels><?xml version="1.0" encoding="UTF-8"?>
<Relationships xmlns="http://schemas.openxmlformats.org/package/2006/relationships"><Relationship Id="rId1" Type="http://schemas.openxmlformats.org/officeDocument/2006/relationships/package" Target="../embeddings/oleObject1.xlsx"/><Relationship Id="rId2" Type="http://schemas.openxmlformats.org/officeDocument/2006/relationships/image" Target="../media/image3.wmf"/><Relationship Id="rId3" Type="http://schemas.openxmlformats.org/officeDocument/2006/relationships/slideLayout" Target="../slideLayouts/slideLayout4.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3.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0" name="PlaceHolder 1"/>
          <p:cNvSpPr>
            <a:spLocks noGrp="1"/>
          </p:cNvSpPr>
          <p:nvPr>
            <p:ph type="title"/>
          </p:nvPr>
        </p:nvSpPr>
        <p:spPr>
          <a:xfrm>
            <a:off x="-360" y="533160"/>
            <a:ext cx="9296280" cy="1143000"/>
          </a:xfrm>
          <a:prstGeom prst="rect">
            <a:avLst/>
          </a:prstGeom>
          <a:noFill/>
          <a:ln w="0">
            <a:noFill/>
          </a:ln>
        </p:spPr>
        <p:txBody>
          <a:bodyPr lIns="90000" rIns="90000" tIns="46800" bIns="46800" anchor="b">
            <a:noAutofit/>
          </a:bodyPr>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600" strike="noStrike" u="none">
                <a:solidFill>
                  <a:srgbClr val="000000"/>
                </a:solidFill>
                <a:effectLst/>
                <a:uFillTx/>
                <a:latin typeface="Arial"/>
              </a:rPr>
              <a:t>1999 Mastio Natural Gas Pipeline Survey</a:t>
            </a:r>
            <a:endParaRPr b="0" lang="en-US" sz="3600" strike="noStrike" u="none">
              <a:solidFill>
                <a:srgbClr val="000000"/>
              </a:solidFill>
              <a:effectLst/>
              <a:uFillTx/>
              <a:latin typeface="Arial Black"/>
            </a:endParaRPr>
          </a:p>
        </p:txBody>
      </p:sp>
      <p:sp>
        <p:nvSpPr>
          <p:cNvPr id="31" name="PlaceHolder 2"/>
          <p:cNvSpPr>
            <a:spLocks noGrp="1"/>
          </p:cNvSpPr>
          <p:nvPr>
            <p:ph type="subTitle"/>
          </p:nvPr>
        </p:nvSpPr>
        <p:spPr>
          <a:xfrm>
            <a:off x="0" y="3047760"/>
            <a:ext cx="9144000" cy="1771560"/>
          </a:xfrm>
          <a:prstGeom prst="rect">
            <a:avLst/>
          </a:prstGeom>
          <a:noFill/>
          <a:ln w="0">
            <a:noFill/>
          </a:ln>
        </p:spPr>
        <p:txBody>
          <a:bodyPr lIns="90000" rIns="90000" tIns="46800" bIns="46800" anchor="t">
            <a:noAutofit/>
          </a:bodyPr>
          <a:p>
            <a:pPr indent="0" algn="ctr">
              <a:lnSpc>
                <a:spcPct val="100000"/>
              </a:lnSpc>
              <a:spcBef>
                <a:spcPts val="7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Arial"/>
              </a:rPr>
              <a:t>In-depth Results for </a:t>
            </a:r>
            <a:endParaRPr b="0" lang="en-US" sz="2800" strike="noStrike" u="none">
              <a:solidFill>
                <a:srgbClr val="000000"/>
              </a:solidFill>
              <a:effectLst/>
              <a:uFillTx/>
              <a:latin typeface="Arial Black"/>
            </a:endParaRPr>
          </a:p>
          <a:p>
            <a:pPr indent="0" algn="ctr">
              <a:lnSpc>
                <a:spcPct val="100000"/>
              </a:lnSpc>
              <a:spcBef>
                <a:spcPts val="7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Arial"/>
              </a:rPr>
              <a:t>NNG Pipeline </a:t>
            </a:r>
            <a:endParaRPr b="0" lang="en-US" sz="2800" strike="noStrike" u="none">
              <a:solidFill>
                <a:srgbClr val="000000"/>
              </a:solidFill>
              <a:effectLst/>
              <a:uFillTx/>
              <a:latin typeface="Arial Black"/>
            </a:endParaRPr>
          </a:p>
          <a:p>
            <a:pPr indent="0" algn="ctr">
              <a:lnSpc>
                <a:spcPct val="100000"/>
              </a:lnSpc>
              <a:spcBef>
                <a:spcPts val="7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Arial"/>
              </a:rPr>
              <a:t>March 03, 2000</a:t>
            </a:r>
            <a:endParaRPr b="0" lang="en-US" sz="2800" strike="noStrike" u="none">
              <a:solidFill>
                <a:srgbClr val="000000"/>
              </a:solidFill>
              <a:effectLst/>
              <a:uFillTx/>
              <a:latin typeface="Arial Black"/>
            </a:endParaRPr>
          </a:p>
        </p:txBody>
      </p:sp>
      <p:sp>
        <p:nvSpPr>
          <p:cNvPr id="32" name=""/>
          <p:cNvSpPr/>
          <p:nvPr/>
        </p:nvSpPr>
        <p:spPr>
          <a:xfrm>
            <a:off x="3625560" y="2352600"/>
            <a:ext cx="1704600" cy="64260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600" strike="noStrike" u="none">
                <a:solidFill>
                  <a:srgbClr val="000000"/>
                </a:solidFill>
                <a:effectLst/>
                <a:uFillTx/>
                <a:latin typeface="Tahoma"/>
              </a:rPr>
              <a:t>DRAFT</a:t>
            </a:r>
            <a:endParaRPr b="0" lang="en-US" sz="36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71" name="PlaceHolder 1"/>
          <p:cNvSpPr>
            <a:spLocks noGrp="1"/>
          </p:cNvSpPr>
          <p:nvPr>
            <p:ph type="title"/>
          </p:nvPr>
        </p:nvSpPr>
        <p:spPr>
          <a:xfrm>
            <a:off x="406440" y="228240"/>
            <a:ext cx="7772400" cy="1143000"/>
          </a:xfrm>
          <a:prstGeom prst="rect">
            <a:avLst/>
          </a:prstGeom>
          <a:noFill/>
          <a:ln w="0">
            <a:noFill/>
          </a:ln>
        </p:spPr>
        <p:txBody>
          <a:bodyPr lIns="90000" rIns="90000" tIns="46800" bIns="46800" anchor="b">
            <a:noAutofit/>
          </a:bodyPr>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600" strike="noStrike" u="none">
                <a:solidFill>
                  <a:srgbClr val="000000"/>
                </a:solidFill>
                <a:effectLst/>
                <a:uFillTx/>
                <a:latin typeface="Tahoma"/>
              </a:rPr>
              <a:t>Customer Focus Group </a:t>
            </a:r>
            <a:br>
              <a:rPr sz="3600"/>
            </a:br>
            <a:r>
              <a:rPr b="0" lang="en-US" sz="2800" strike="noStrike" u="none">
                <a:solidFill>
                  <a:srgbClr val="000000"/>
                </a:solidFill>
                <a:effectLst/>
                <a:uFillTx/>
                <a:latin typeface="Tahoma"/>
              </a:rPr>
              <a:t>(cont’d)</a:t>
            </a:r>
            <a:endParaRPr b="0" lang="en-US" sz="2800" strike="noStrike" u="none">
              <a:solidFill>
                <a:srgbClr val="000000"/>
              </a:solidFill>
              <a:effectLst/>
              <a:uFillTx/>
              <a:latin typeface="Arial Black"/>
            </a:endParaRPr>
          </a:p>
        </p:txBody>
      </p:sp>
      <p:sp>
        <p:nvSpPr>
          <p:cNvPr id="172" name="PlaceHolder 2"/>
          <p:cNvSpPr>
            <a:spLocks noGrp="1"/>
          </p:cNvSpPr>
          <p:nvPr>
            <p:ph/>
          </p:nvPr>
        </p:nvSpPr>
        <p:spPr>
          <a:xfrm>
            <a:off x="456840" y="2590560"/>
            <a:ext cx="8178840" cy="2685960"/>
          </a:xfrm>
          <a:prstGeom prst="rect">
            <a:avLst/>
          </a:prstGeom>
          <a:noFill/>
          <a:ln w="0">
            <a:noFill/>
          </a:ln>
        </p:spPr>
        <p:txBody>
          <a:bodyPr lIns="90000" rIns="90000" tIns="46800" bIns="46800" anchor="t">
            <a:normAutofit/>
          </a:bodyPr>
          <a:p>
            <a:pPr marL="343080" indent="-343080">
              <a:spcBef>
                <a:spcPts val="451"/>
              </a:spcBef>
              <a:buClr>
                <a:srgbClr val="ffcc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ahoma"/>
              </a:rPr>
              <a:t>NNG average *ratings by Focus Group activity type  of the 40 attribute questions.</a:t>
            </a:r>
            <a:endParaRPr b="0" lang="en-US" sz="1800" strike="noStrike" u="none">
              <a:solidFill>
                <a:srgbClr val="000000"/>
              </a:solidFill>
              <a:effectLst/>
              <a:uFillTx/>
              <a:latin typeface="Tahoma"/>
            </a:endParaRPr>
          </a:p>
          <a:p>
            <a:pPr lvl="1" marL="743040" indent="-285840">
              <a:spcBef>
                <a:spcPts val="400"/>
              </a:spcBef>
              <a:buClr>
                <a:srgbClr val="ffcc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ahoma"/>
              </a:rPr>
              <a:t>Commercial support </a:t>
            </a:r>
            <a:r>
              <a:rPr b="0" lang="en-US" sz="1600" strike="noStrike" u="none">
                <a:solidFill>
                  <a:srgbClr val="000000"/>
                </a:solidFill>
                <a:effectLst/>
                <a:uFillTx/>
                <a:latin typeface="Tahoma"/>
              </a:rPr>
              <a:t>	</a:t>
            </a:r>
            <a:r>
              <a:rPr b="0" lang="en-US" sz="1600" strike="noStrike" u="none">
                <a:solidFill>
                  <a:srgbClr val="000000"/>
                </a:solidFill>
                <a:effectLst/>
                <a:uFillTx/>
                <a:latin typeface="Tahoma"/>
              </a:rPr>
              <a:t>	</a:t>
            </a:r>
            <a:r>
              <a:rPr b="0" lang="en-US" sz="1600" strike="noStrike" u="none">
                <a:solidFill>
                  <a:srgbClr val="000000"/>
                </a:solidFill>
                <a:effectLst/>
                <a:uFillTx/>
                <a:latin typeface="Tahoma"/>
              </a:rPr>
              <a:t>2.35 </a:t>
            </a:r>
            <a:endParaRPr b="0" lang="en-US" sz="1600" strike="noStrike" u="none">
              <a:solidFill>
                <a:srgbClr val="000000"/>
              </a:solidFill>
              <a:effectLst/>
              <a:uFillTx/>
              <a:latin typeface="Tahoma"/>
            </a:endParaRPr>
          </a:p>
          <a:p>
            <a:pPr lvl="1" marL="743040" indent="-285840">
              <a:spcBef>
                <a:spcPts val="400"/>
              </a:spcBef>
              <a:buClr>
                <a:srgbClr val="ffcc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ahoma"/>
              </a:rPr>
              <a:t>Commercial </a:t>
            </a:r>
            <a:r>
              <a:rPr b="0" lang="en-US" sz="1600" strike="noStrike" u="none">
                <a:solidFill>
                  <a:srgbClr val="000000"/>
                </a:solidFill>
                <a:effectLst/>
                <a:uFillTx/>
                <a:latin typeface="Tahoma"/>
              </a:rPr>
              <a:t>	</a:t>
            </a:r>
            <a:r>
              <a:rPr b="0" lang="en-US" sz="1600" strike="noStrike" u="none">
                <a:solidFill>
                  <a:srgbClr val="000000"/>
                </a:solidFill>
                <a:effectLst/>
                <a:uFillTx/>
                <a:latin typeface="Tahoma"/>
              </a:rPr>
              <a:t> </a:t>
            </a:r>
            <a:r>
              <a:rPr b="0" lang="en-US" sz="1600" strike="noStrike" u="none">
                <a:solidFill>
                  <a:srgbClr val="000000"/>
                </a:solidFill>
                <a:effectLst/>
                <a:uFillTx/>
                <a:latin typeface="Tahoma"/>
              </a:rPr>
              <a:t>	</a:t>
            </a:r>
            <a:r>
              <a:rPr b="0" lang="en-US" sz="1600" strike="noStrike" u="none">
                <a:solidFill>
                  <a:srgbClr val="000000"/>
                </a:solidFill>
                <a:effectLst/>
                <a:uFillTx/>
                <a:latin typeface="Tahoma"/>
              </a:rPr>
              <a:t>2.61</a:t>
            </a:r>
            <a:endParaRPr b="0" lang="en-US" sz="1600" strike="noStrike" u="none">
              <a:solidFill>
                <a:srgbClr val="000000"/>
              </a:solidFill>
              <a:effectLst/>
              <a:uFillTx/>
              <a:latin typeface="Tahoma"/>
            </a:endParaRPr>
          </a:p>
          <a:p>
            <a:pPr lvl="1" marL="743040" indent="-285840">
              <a:spcBef>
                <a:spcPts val="400"/>
              </a:spcBef>
              <a:buClr>
                <a:srgbClr val="ffcc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sng">
                <a:solidFill>
                  <a:srgbClr val="000000"/>
                </a:solidFill>
                <a:effectLst/>
                <a:uFillTx/>
                <a:latin typeface="Tahoma"/>
              </a:rPr>
              <a:t>Conclusion</a:t>
            </a:r>
            <a:r>
              <a:rPr b="0" lang="en-US" sz="1600" strike="noStrike" u="none">
                <a:solidFill>
                  <a:srgbClr val="000000"/>
                </a:solidFill>
                <a:effectLst/>
                <a:uFillTx/>
                <a:latin typeface="Tahoma"/>
              </a:rPr>
              <a:t>: The commercial support and commercial group rated NNG good to better than average.</a:t>
            </a:r>
            <a:endParaRPr b="0" lang="en-US" sz="1600" strike="noStrike" u="none">
              <a:solidFill>
                <a:srgbClr val="000000"/>
              </a:solidFill>
              <a:effectLst/>
              <a:uFillTx/>
              <a:latin typeface="Tahoma"/>
            </a:endParaRPr>
          </a:p>
          <a:p>
            <a:pPr lvl="1" marL="743040" indent="-285840">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ahoma"/>
              </a:rPr>
              <a:t> </a:t>
            </a:r>
            <a:endParaRPr b="0" lang="en-US" sz="1600" strike="noStrike" u="none">
              <a:solidFill>
                <a:srgbClr val="000000"/>
              </a:solidFill>
              <a:effectLst/>
              <a:uFillTx/>
              <a:latin typeface="Tahoma"/>
            </a:endParaRPr>
          </a:p>
          <a:p>
            <a:pPr marL="343080" indent="-34308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ahoma"/>
            </a:endParaRPr>
          </a:p>
          <a:p>
            <a:pPr marL="343080" indent="-34308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ahoma"/>
            </a:endParaRPr>
          </a:p>
          <a:p>
            <a:pPr marL="343080" indent="0">
              <a:spcBef>
                <a:spcPts val="45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ahoma"/>
            </a:endParaRPr>
          </a:p>
        </p:txBody>
      </p:sp>
      <p:sp>
        <p:nvSpPr>
          <p:cNvPr id="173" name=""/>
          <p:cNvSpPr/>
          <p:nvPr/>
        </p:nvSpPr>
        <p:spPr>
          <a:xfrm>
            <a:off x="1289880" y="6019920"/>
            <a:ext cx="6145200" cy="307440"/>
          </a:xfrm>
          <a:prstGeom prst="rect">
            <a:avLst/>
          </a:prstGeom>
          <a:noFill/>
          <a:ln w="0">
            <a:noFill/>
          </a:ln>
        </p:spPr>
        <p:style>
          <a:lnRef idx="0"/>
          <a:fillRef idx="0"/>
          <a:effectRef idx="0"/>
          <a:fontRef idx="minor"/>
        </p:style>
        <p:txBody>
          <a:bodyPr wrap="none" lIns="90000" rIns="90000" tIns="46800" bIns="4680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*Rating Scale: 1 = Excellent, 2 = Good, 3 = Average, 4 = Below Average, 5 = Poor</a:t>
            </a:r>
            <a:endParaRPr b="0" lang="en-US" sz="1400" strike="noStrike" u="none">
              <a:solidFill>
                <a:srgbClr val="000000"/>
              </a:solidFill>
              <a:effectLst/>
              <a:uFillTx/>
              <a:latin typeface="Times New Roman"/>
            </a:endParaRPr>
          </a:p>
        </p:txBody>
      </p:sp>
      <p:sp>
        <p:nvSpPr>
          <p:cNvPr id="4" name="PlaceHolder 3"/>
          <p:cNvSpPr>
            <a:spLocks noGrp="1"/>
          </p:cNvSpPr>
          <p:nvPr>
            <p:ph type="sldNum" idx="3"/>
          </p:nvPr>
        </p:nvSpPr>
        <p:spPr/>
        <p:txBody>
          <a:bodyPr/>
          <a:p>
            <a:fld id="{A5555EE9-D35D-43D7-A1A5-77BC75175E26}" type="slidenum">
              <a:t>10</a:t>
            </a:fld>
          </a:p>
        </p:txBody>
      </p:sp>
    </p:spTree>
  </p:cSld>
  <mc:AlternateContent>
    <mc:Choice Requires="p14">
      <p:transition spd="slow" p14:dur="2000"/>
    </mc:Choice>
    <mc:Fallback>
      <p:transition spd="slow"/>
    </mc:Fallback>
  </mc:AlternateContent>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74" name=""/>
          <p:cNvSpPr/>
          <p:nvPr/>
        </p:nvSpPr>
        <p:spPr>
          <a:xfrm>
            <a:off x="380880" y="2286000"/>
            <a:ext cx="4013280" cy="3467160"/>
          </a:xfrm>
          <a:prstGeom prst="rect">
            <a:avLst/>
          </a:prstGeom>
          <a:noFill/>
          <a:ln w="0">
            <a:noFill/>
          </a:ln>
        </p:spPr>
        <p:style>
          <a:lnRef idx="0"/>
          <a:fillRef idx="0"/>
          <a:effectRef idx="0"/>
          <a:fontRef idx="minor"/>
        </p:style>
        <p:txBody>
          <a:bodyPr lIns="90000" rIns="90000" tIns="46800" bIns="46800" anchor="t">
            <a:normAutofit/>
          </a:bodyPr>
          <a:p>
            <a:pPr marL="343080" indent="-343080">
              <a:lnSpc>
                <a:spcPct val="100000"/>
              </a:lnSpc>
              <a:spcBef>
                <a:spcPts val="349"/>
              </a:spcBef>
              <a:buClr>
                <a:srgbClr val="ffcc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Internet/EBB access to pipeline information</a:t>
            </a:r>
            <a:endParaRPr b="0" lang="en-US" sz="1400" strike="noStrike" u="none">
              <a:solidFill>
                <a:srgbClr val="000000"/>
              </a:solidFill>
              <a:effectLst/>
              <a:uFillTx/>
              <a:latin typeface="Times New Roman"/>
            </a:endParaRPr>
          </a:p>
          <a:p>
            <a:pPr marL="343080" indent="-343080">
              <a:lnSpc>
                <a:spcPct val="100000"/>
              </a:lnSpc>
              <a:spcBef>
                <a:spcPts val="349"/>
              </a:spcBef>
              <a:buClr>
                <a:srgbClr val="ffcc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marL="343080" indent="-343080">
              <a:lnSpc>
                <a:spcPct val="100000"/>
              </a:lnSpc>
              <a:spcBef>
                <a:spcPts val="349"/>
              </a:spcBef>
              <a:buClr>
                <a:srgbClr val="ffcc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Use of electronic bulletin boards</a:t>
            </a:r>
            <a:endParaRPr b="0" lang="en-US" sz="1400" strike="noStrike" u="none">
              <a:solidFill>
                <a:srgbClr val="000000"/>
              </a:solidFill>
              <a:effectLst/>
              <a:uFillTx/>
              <a:latin typeface="Times New Roman"/>
            </a:endParaRPr>
          </a:p>
          <a:p>
            <a:pPr marL="343080" indent="-343080">
              <a:lnSpc>
                <a:spcPct val="100000"/>
              </a:lnSpc>
              <a:spcBef>
                <a:spcPts val="349"/>
              </a:spcBef>
              <a:buClr>
                <a:srgbClr val="ffcc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marL="343080" indent="-343080">
              <a:lnSpc>
                <a:spcPct val="100000"/>
              </a:lnSpc>
              <a:spcBef>
                <a:spcPts val="349"/>
              </a:spcBef>
              <a:buClr>
                <a:srgbClr val="ffcc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Ability to negotiate discounts</a:t>
            </a:r>
            <a:endParaRPr b="0" lang="en-US" sz="1400" strike="noStrike" u="none">
              <a:solidFill>
                <a:srgbClr val="000000"/>
              </a:solidFill>
              <a:effectLst/>
              <a:uFillTx/>
              <a:latin typeface="Times New Roman"/>
            </a:endParaRPr>
          </a:p>
          <a:p>
            <a:pPr marL="343080" indent="-343080">
              <a:lnSpc>
                <a:spcPct val="100000"/>
              </a:lnSpc>
              <a:spcBef>
                <a:spcPts val="349"/>
              </a:spcBef>
              <a:buClr>
                <a:srgbClr val="ffcc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marL="343080" indent="-343080">
              <a:lnSpc>
                <a:spcPct val="100000"/>
              </a:lnSpc>
              <a:spcBef>
                <a:spcPts val="349"/>
              </a:spcBef>
              <a:buClr>
                <a:srgbClr val="ffcc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Access to diverse supply</a:t>
            </a:r>
            <a:endParaRPr b="0" lang="en-US" sz="1400" strike="noStrike" u="none">
              <a:solidFill>
                <a:srgbClr val="000000"/>
              </a:solidFill>
              <a:effectLst/>
              <a:uFillTx/>
              <a:latin typeface="Times New Roman"/>
            </a:endParaRPr>
          </a:p>
          <a:p>
            <a:pPr marL="343080" indent="-343080">
              <a:lnSpc>
                <a:spcPct val="100000"/>
              </a:lnSpc>
              <a:spcBef>
                <a:spcPts val="349"/>
              </a:spcBef>
              <a:buClr>
                <a:srgbClr val="ffcc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marL="343080" indent="-343080">
              <a:lnSpc>
                <a:spcPct val="100000"/>
              </a:lnSpc>
              <a:spcBef>
                <a:spcPts val="349"/>
              </a:spcBef>
              <a:buClr>
                <a:srgbClr val="ffcc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Responsive sales and service personnel</a:t>
            </a:r>
            <a:endParaRPr b="0" lang="en-US" sz="1400" strike="noStrike" u="none">
              <a:solidFill>
                <a:srgbClr val="000000"/>
              </a:solidFill>
              <a:effectLst/>
              <a:uFillTx/>
              <a:latin typeface="Times New Roman"/>
            </a:endParaRPr>
          </a:p>
          <a:p>
            <a:pPr marL="343080" indent="-343080">
              <a:lnSpc>
                <a:spcPct val="100000"/>
              </a:lnSpc>
              <a:spcBef>
                <a:spcPts val="349"/>
              </a:spcBef>
              <a:buClr>
                <a:srgbClr val="ffcc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p:txBody>
      </p:sp>
      <p:sp>
        <p:nvSpPr>
          <p:cNvPr id="175" name=""/>
          <p:cNvSpPr/>
          <p:nvPr/>
        </p:nvSpPr>
        <p:spPr>
          <a:xfrm>
            <a:off x="304920" y="2133720"/>
            <a:ext cx="4038480" cy="411480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76" name=""/>
          <p:cNvSpPr/>
          <p:nvPr/>
        </p:nvSpPr>
        <p:spPr>
          <a:xfrm>
            <a:off x="380880" y="1676520"/>
            <a:ext cx="3962520" cy="3988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Areas of Strengths</a:t>
            </a:r>
            <a:endParaRPr b="0" lang="en-US" sz="2000" strike="noStrike" u="none">
              <a:solidFill>
                <a:srgbClr val="000000"/>
              </a:solidFill>
              <a:effectLst/>
              <a:uFillTx/>
              <a:latin typeface="Times New Roman"/>
            </a:endParaRPr>
          </a:p>
        </p:txBody>
      </p:sp>
      <p:sp>
        <p:nvSpPr>
          <p:cNvPr id="177" name=""/>
          <p:cNvSpPr/>
          <p:nvPr/>
        </p:nvSpPr>
        <p:spPr>
          <a:xfrm>
            <a:off x="4800600" y="2133720"/>
            <a:ext cx="4013280" cy="3467160"/>
          </a:xfrm>
          <a:prstGeom prst="rect">
            <a:avLst/>
          </a:prstGeom>
          <a:noFill/>
          <a:ln w="0">
            <a:noFill/>
          </a:ln>
        </p:spPr>
        <p:style>
          <a:lnRef idx="0"/>
          <a:fillRef idx="0"/>
          <a:effectRef idx="0"/>
          <a:fontRef idx="minor"/>
        </p:style>
        <p:txBody>
          <a:bodyPr lIns="90000" rIns="90000" tIns="46800" bIns="46800" anchor="t">
            <a:normAutofit fontScale="92500" lnSpcReduction="9999"/>
          </a:bodyPr>
          <a:p>
            <a:pPr marL="343080" indent="-343080">
              <a:lnSpc>
                <a:spcPct val="100000"/>
              </a:lnSpc>
              <a:spcBef>
                <a:spcPts val="349"/>
              </a:spcBef>
              <a:buClr>
                <a:srgbClr val="ffcc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Simple and straightforward scheduling (rating 2.90/mean 2.44)</a:t>
            </a:r>
            <a:endParaRPr b="0" lang="en-US" sz="1400" strike="noStrike" u="none">
              <a:solidFill>
                <a:srgbClr val="000000"/>
              </a:solidFill>
              <a:effectLst/>
              <a:uFillTx/>
              <a:latin typeface="Times New Roman"/>
            </a:endParaRPr>
          </a:p>
          <a:p>
            <a:pPr marL="343080" indent="-343080">
              <a:lnSpc>
                <a:spcPct val="100000"/>
              </a:lnSpc>
              <a:spcBef>
                <a:spcPts val="349"/>
              </a:spcBef>
              <a:buClr>
                <a:srgbClr val="ffcc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marL="343080" indent="-343080">
              <a:lnSpc>
                <a:spcPct val="100000"/>
              </a:lnSpc>
              <a:spcBef>
                <a:spcPts val="349"/>
              </a:spcBef>
              <a:buClr>
                <a:srgbClr val="ffcc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Gas pooling and aggregation services (rating 2.88/mean 2.47)</a:t>
            </a:r>
            <a:endParaRPr b="0" lang="en-US" sz="1400" strike="noStrike" u="none">
              <a:solidFill>
                <a:srgbClr val="000000"/>
              </a:solidFill>
              <a:effectLst/>
              <a:uFillTx/>
              <a:latin typeface="Times New Roman"/>
            </a:endParaRPr>
          </a:p>
          <a:p>
            <a:pPr marL="343080" indent="-343080">
              <a:lnSpc>
                <a:spcPct val="100000"/>
              </a:lnSpc>
              <a:spcBef>
                <a:spcPts val="349"/>
              </a:spcBef>
              <a:buClr>
                <a:srgbClr val="ffcc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marL="343080" indent="-343080">
              <a:lnSpc>
                <a:spcPct val="100000"/>
              </a:lnSpc>
              <a:spcBef>
                <a:spcPts val="349"/>
              </a:spcBef>
              <a:buClr>
                <a:srgbClr val="ffcc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Accurate measurement of volumes (rating 2.40/mean 2.03)</a:t>
            </a:r>
            <a:endParaRPr b="0" lang="en-US" sz="1400" strike="noStrike" u="none">
              <a:solidFill>
                <a:srgbClr val="000000"/>
              </a:solidFill>
              <a:effectLst/>
              <a:uFillTx/>
              <a:latin typeface="Times New Roman"/>
            </a:endParaRPr>
          </a:p>
          <a:p>
            <a:pPr marL="343080" indent="-343080">
              <a:lnSpc>
                <a:spcPct val="100000"/>
              </a:lnSpc>
              <a:spcBef>
                <a:spcPts val="349"/>
              </a:spcBef>
              <a:buClr>
                <a:srgbClr val="ffcc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marL="343080" indent="-343080">
              <a:lnSpc>
                <a:spcPct val="100000"/>
              </a:lnSpc>
              <a:spcBef>
                <a:spcPts val="349"/>
              </a:spcBef>
              <a:buClr>
                <a:srgbClr val="ffcc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Accuracy in scheduled gas volumes (rating 2.20/mean 1.87)</a:t>
            </a:r>
            <a:endParaRPr b="0" lang="en-US" sz="1400" strike="noStrike" u="none">
              <a:solidFill>
                <a:srgbClr val="000000"/>
              </a:solidFill>
              <a:effectLst/>
              <a:uFillTx/>
              <a:latin typeface="Times New Roman"/>
            </a:endParaRPr>
          </a:p>
          <a:p>
            <a:pPr marL="343080" indent="-343080">
              <a:lnSpc>
                <a:spcPct val="100000"/>
              </a:lnSpc>
              <a:spcBef>
                <a:spcPts val="349"/>
              </a:spcBef>
              <a:buClr>
                <a:srgbClr val="ffcc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marL="343080" indent="-343080">
              <a:lnSpc>
                <a:spcPct val="100000"/>
              </a:lnSpc>
              <a:spcBef>
                <a:spcPts val="349"/>
              </a:spcBef>
              <a:buClr>
                <a:srgbClr val="ffcc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Ability to nominate multiple receipt and delivery points with firm (rating 2.26/mean 1.98)</a:t>
            </a:r>
            <a:endParaRPr b="0" lang="en-US" sz="1400" strike="noStrike" u="none">
              <a:solidFill>
                <a:srgbClr val="000000"/>
              </a:solidFill>
              <a:effectLst/>
              <a:uFillTx/>
              <a:latin typeface="Times New Roman"/>
            </a:endParaRPr>
          </a:p>
        </p:txBody>
      </p:sp>
      <p:sp>
        <p:nvSpPr>
          <p:cNvPr id="178" name=""/>
          <p:cNvSpPr/>
          <p:nvPr/>
        </p:nvSpPr>
        <p:spPr>
          <a:xfrm>
            <a:off x="4800600" y="1676520"/>
            <a:ext cx="4038480" cy="3988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Areas of Improvements*</a:t>
            </a:r>
            <a:endParaRPr b="0" lang="en-US" sz="2000" strike="noStrike" u="none">
              <a:solidFill>
                <a:srgbClr val="000000"/>
              </a:solidFill>
              <a:effectLst/>
              <a:uFillTx/>
              <a:latin typeface="Times New Roman"/>
            </a:endParaRPr>
          </a:p>
        </p:txBody>
      </p:sp>
      <p:sp>
        <p:nvSpPr>
          <p:cNvPr id="179" name=""/>
          <p:cNvSpPr/>
          <p:nvPr/>
        </p:nvSpPr>
        <p:spPr>
          <a:xfrm>
            <a:off x="4800600" y="2133720"/>
            <a:ext cx="4038480" cy="411480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80" name=""/>
          <p:cNvSpPr/>
          <p:nvPr/>
        </p:nvSpPr>
        <p:spPr>
          <a:xfrm>
            <a:off x="436320" y="123840"/>
            <a:ext cx="7804440" cy="180108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600" strike="noStrike" u="none">
                <a:solidFill>
                  <a:srgbClr val="000000"/>
                </a:solidFill>
                <a:effectLst/>
                <a:uFillTx/>
                <a:latin typeface="Tahoma"/>
              </a:rPr>
              <a:t>Northern Natural Gas</a:t>
            </a:r>
            <a:r>
              <a:rPr b="1" lang="en-US" sz="3200" strike="noStrike" u="none">
                <a:solidFill>
                  <a:srgbClr val="000000"/>
                </a:solidFill>
                <a:effectLst/>
                <a:uFillTx/>
                <a:latin typeface="Arial"/>
              </a:rPr>
              <a:t> </a:t>
            </a:r>
            <a:endParaRPr b="0" lang="en-US" sz="32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2400" strike="noStrike" u="none">
                <a:solidFill>
                  <a:srgbClr val="000000"/>
                </a:solidFill>
                <a:effectLst/>
                <a:uFillTx/>
                <a:latin typeface="Tahoma"/>
              </a:rPr>
              <a:t>Top 5 Strengths &amp; Improvements Rated by Focus Group</a:t>
            </a:r>
            <a:endParaRPr b="0" lang="en-US" sz="24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2400" strike="noStrike" u="none">
                <a:solidFill>
                  <a:srgbClr val="000000"/>
                </a:solidFill>
                <a:effectLst/>
                <a:uFillTx/>
                <a:latin typeface="Tahoma"/>
              </a:rPr>
              <a:t>on the 40 Attribute Questions</a:t>
            </a:r>
            <a:br>
              <a:rPr sz="2800"/>
            </a:br>
            <a:endParaRPr b="0" lang="en-US" sz="2400" strike="noStrike" u="none">
              <a:solidFill>
                <a:srgbClr val="000000"/>
              </a:solidFill>
              <a:effectLst/>
              <a:uFillTx/>
              <a:latin typeface="Times New Roman"/>
            </a:endParaRPr>
          </a:p>
        </p:txBody>
      </p:sp>
      <p:sp>
        <p:nvSpPr>
          <p:cNvPr id="181" name=""/>
          <p:cNvSpPr/>
          <p:nvPr/>
        </p:nvSpPr>
        <p:spPr>
          <a:xfrm>
            <a:off x="304920" y="6218280"/>
            <a:ext cx="8685000" cy="64260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*Note:  Even though these are below the  mean, NNG received a slightly above average to good rating. The scoring of each </a:t>
            </a: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attribute is based on a scale of 1-5, 1 being excellent.</a:t>
            </a: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p:txBody>
      </p:sp>
      <p:sp>
        <p:nvSpPr>
          <p:cNvPr id="2" name="PlaceHolder 1"/>
          <p:cNvSpPr>
            <a:spLocks noGrp="1"/>
          </p:cNvSpPr>
          <p:nvPr>
            <p:ph type="sldNum" idx="3"/>
          </p:nvPr>
        </p:nvSpPr>
        <p:spPr/>
        <p:txBody>
          <a:bodyPr/>
          <a:p>
            <a:fld id="{439D786D-3345-4348-8F95-07DAD4249469}" type="slidenum">
              <a:t>11</a:t>
            </a:fld>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82" name="PlaceHolder 1"/>
          <p:cNvSpPr>
            <a:spLocks noGrp="1"/>
          </p:cNvSpPr>
          <p:nvPr>
            <p:ph type="title"/>
          </p:nvPr>
        </p:nvSpPr>
        <p:spPr>
          <a:xfrm>
            <a:off x="0" y="380520"/>
            <a:ext cx="9144000" cy="762120"/>
          </a:xfrm>
          <a:prstGeom prst="rect">
            <a:avLst/>
          </a:prstGeom>
          <a:noFill/>
          <a:ln w="0">
            <a:noFill/>
          </a:ln>
        </p:spPr>
        <p:txBody>
          <a:bodyPr lIns="90000" rIns="90000" tIns="46800" bIns="46800" anchor="b">
            <a:noAutofit/>
          </a:bodyPr>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600" strike="noStrike" u="none">
                <a:solidFill>
                  <a:srgbClr val="000000"/>
                </a:solidFill>
                <a:effectLst/>
                <a:uFillTx/>
                <a:latin typeface="Tahoma"/>
              </a:rPr>
              <a:t>Focus Group Comments</a:t>
            </a:r>
            <a:br>
              <a:rPr sz="3600"/>
            </a:br>
            <a:r>
              <a:rPr b="0" lang="en-US" sz="2400" strike="noStrike" u="none">
                <a:solidFill>
                  <a:srgbClr val="000000"/>
                </a:solidFill>
                <a:effectLst/>
                <a:uFillTx/>
                <a:latin typeface="Tahoma"/>
              </a:rPr>
              <a:t>Specific to NNG</a:t>
            </a:r>
            <a:endParaRPr b="0" lang="en-US" sz="2400" strike="noStrike" u="none">
              <a:solidFill>
                <a:srgbClr val="000000"/>
              </a:solidFill>
              <a:effectLst/>
              <a:uFillTx/>
              <a:latin typeface="Arial Black"/>
            </a:endParaRPr>
          </a:p>
        </p:txBody>
      </p:sp>
      <p:sp>
        <p:nvSpPr>
          <p:cNvPr id="183" name="PlaceHolder 2"/>
          <p:cNvSpPr>
            <a:spLocks noGrp="1"/>
          </p:cNvSpPr>
          <p:nvPr>
            <p:ph/>
          </p:nvPr>
        </p:nvSpPr>
        <p:spPr>
          <a:xfrm>
            <a:off x="456840" y="1924200"/>
            <a:ext cx="8178840" cy="4171680"/>
          </a:xfrm>
          <a:prstGeom prst="rect">
            <a:avLst/>
          </a:prstGeom>
          <a:noFill/>
          <a:ln w="0">
            <a:noFill/>
          </a:ln>
        </p:spPr>
        <p:txBody>
          <a:bodyPr lIns="90000" rIns="90000" tIns="46800" bIns="46800" anchor="t">
            <a:normAutofit fontScale="92500" lnSpcReduction="9999"/>
          </a:bodyPr>
          <a:p>
            <a:pPr marL="343080" indent="-343080">
              <a:lnSpc>
                <a:spcPct val="100000"/>
              </a:lnSpc>
              <a:spcBef>
                <a:spcPts val="300"/>
              </a:spcBef>
              <a:buClr>
                <a:srgbClr val="ffcc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Pipeline feature that allows for easy transportation of natural gas.</a:t>
            </a:r>
            <a:endParaRPr b="0" lang="en-US" sz="1200" strike="noStrike" u="none">
              <a:solidFill>
                <a:srgbClr val="000000"/>
              </a:solidFill>
              <a:effectLst/>
              <a:uFillTx/>
              <a:latin typeface="Tahoma"/>
            </a:endParaRPr>
          </a:p>
          <a:p>
            <a:pPr lvl="1" marL="743040" indent="-285840">
              <a:lnSpc>
                <a:spcPct val="100000"/>
              </a:lnSpc>
              <a:spcBef>
                <a:spcPts val="300"/>
              </a:spcBef>
              <a:buClr>
                <a:srgbClr val="ffcc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990033"/>
                </a:solidFill>
                <a:effectLst/>
                <a:uFillTx/>
                <a:latin typeface="Arial"/>
              </a:rPr>
              <a:t>LDC:  “Pooling.”</a:t>
            </a:r>
            <a:endParaRPr b="0" lang="en-US" sz="1200" strike="noStrike" u="none">
              <a:solidFill>
                <a:srgbClr val="000000"/>
              </a:solidFill>
              <a:effectLst/>
              <a:uFillTx/>
              <a:latin typeface="Tahoma"/>
            </a:endParaRPr>
          </a:p>
          <a:p>
            <a:pPr marL="343080" indent="0">
              <a:lnSpc>
                <a:spcPct val="100000"/>
              </a:lnSpc>
              <a:spcBef>
                <a:spcPts val="3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ahoma"/>
            </a:endParaRPr>
          </a:p>
          <a:p>
            <a:pPr marL="343080" indent="-343080">
              <a:lnSpc>
                <a:spcPct val="100000"/>
              </a:lnSpc>
              <a:spcBef>
                <a:spcPts val="300"/>
              </a:spcBef>
              <a:buClr>
                <a:srgbClr val="ffcc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Element or feature of pipeline that hinders transportation of gas.</a:t>
            </a:r>
            <a:endParaRPr b="0" lang="en-US" sz="1200" strike="noStrike" u="none">
              <a:solidFill>
                <a:srgbClr val="000000"/>
              </a:solidFill>
              <a:effectLst/>
              <a:uFillTx/>
              <a:latin typeface="Tahoma"/>
            </a:endParaRPr>
          </a:p>
          <a:p>
            <a:pPr lvl="1" marL="743040" indent="-285840">
              <a:lnSpc>
                <a:spcPct val="100000"/>
              </a:lnSpc>
              <a:spcBef>
                <a:spcPts val="300"/>
              </a:spcBef>
              <a:buClr>
                <a:srgbClr val="ffcc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990033"/>
                </a:solidFill>
                <a:effectLst/>
                <a:uFillTx/>
                <a:latin typeface="Arial"/>
              </a:rPr>
              <a:t>LDC - “Physical constraints and lack of interruptible service.”</a:t>
            </a:r>
            <a:endParaRPr b="0" lang="en-US" sz="1200" strike="noStrike" u="none">
              <a:solidFill>
                <a:srgbClr val="000000"/>
              </a:solidFill>
              <a:effectLst/>
              <a:uFillTx/>
              <a:latin typeface="Tahoma"/>
            </a:endParaRPr>
          </a:p>
          <a:p>
            <a:pPr lvl="1" marL="743040" indent="-285840">
              <a:lnSpc>
                <a:spcPct val="100000"/>
              </a:lnSpc>
              <a:spcBef>
                <a:spcPts val="300"/>
              </a:spcBef>
              <a:buClr>
                <a:srgbClr val="ffcc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5e574e"/>
                </a:solidFill>
                <a:effectLst/>
                <a:uFillTx/>
                <a:latin typeface="Arial"/>
              </a:rPr>
              <a:t>LDC - “Sometimes gas flow slows down running north to south.”</a:t>
            </a:r>
            <a:endParaRPr b="0" lang="en-US" sz="1200" strike="noStrike" u="none">
              <a:solidFill>
                <a:srgbClr val="000000"/>
              </a:solidFill>
              <a:effectLst/>
              <a:uFillTx/>
              <a:latin typeface="Tahoma"/>
            </a:endParaRPr>
          </a:p>
          <a:p>
            <a:pPr lvl="1" marL="743040" indent="-285840">
              <a:lnSpc>
                <a:spcPct val="100000"/>
              </a:lnSpc>
              <a:spcBef>
                <a:spcPts val="300"/>
              </a:spcBef>
              <a:buClr>
                <a:srgbClr val="ffcc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660066"/>
                </a:solidFill>
                <a:effectLst/>
                <a:uFillTx/>
                <a:latin typeface="Arial"/>
              </a:rPr>
              <a:t>Large industrial - “Restrictions on intraday nominations.”</a:t>
            </a:r>
            <a:endParaRPr b="0" lang="en-US" sz="1200" strike="noStrike" u="none">
              <a:solidFill>
                <a:srgbClr val="000000"/>
              </a:solidFill>
              <a:effectLst/>
              <a:uFillTx/>
              <a:latin typeface="Tahoma"/>
            </a:endParaRPr>
          </a:p>
          <a:p>
            <a:pPr marL="343080" indent="0">
              <a:lnSpc>
                <a:spcPct val="100000"/>
              </a:lnSpc>
              <a:spcBef>
                <a:spcPts val="3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ahoma"/>
            </a:endParaRPr>
          </a:p>
          <a:p>
            <a:pPr marL="343080" indent="-343080">
              <a:lnSpc>
                <a:spcPct val="100000"/>
              </a:lnSpc>
              <a:spcBef>
                <a:spcPts val="300"/>
              </a:spcBef>
              <a:buClr>
                <a:srgbClr val="ffcc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Competitive advantage of preferred interstate pipeline.</a:t>
            </a:r>
            <a:endParaRPr b="0" lang="en-US" sz="1200" strike="noStrike" u="none">
              <a:solidFill>
                <a:srgbClr val="000000"/>
              </a:solidFill>
              <a:effectLst/>
              <a:uFillTx/>
              <a:latin typeface="Tahoma"/>
            </a:endParaRPr>
          </a:p>
          <a:p>
            <a:pPr lvl="1" marL="743040" indent="-285840">
              <a:lnSpc>
                <a:spcPct val="100000"/>
              </a:lnSpc>
              <a:spcBef>
                <a:spcPts val="300"/>
              </a:spcBef>
              <a:buClr>
                <a:srgbClr val="ffcc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6600"/>
                </a:solidFill>
                <a:effectLst/>
                <a:uFillTx/>
                <a:latin typeface="Arial"/>
              </a:rPr>
              <a:t>Producer/Marketer - “Company able to spin off and competitive rates.”</a:t>
            </a:r>
            <a:endParaRPr b="0" lang="en-US" sz="1200" strike="noStrike" u="none">
              <a:solidFill>
                <a:srgbClr val="000000"/>
              </a:solidFill>
              <a:effectLst/>
              <a:uFillTx/>
              <a:latin typeface="Tahoma"/>
            </a:endParaRPr>
          </a:p>
          <a:p>
            <a:pPr marL="343080" indent="0">
              <a:lnSpc>
                <a:spcPct val="100000"/>
              </a:lnSpc>
              <a:spcBef>
                <a:spcPts val="3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ahoma"/>
            </a:endParaRPr>
          </a:p>
          <a:p>
            <a:pPr marL="343080" indent="-343080">
              <a:lnSpc>
                <a:spcPct val="100000"/>
              </a:lnSpc>
              <a:spcBef>
                <a:spcPts val="300"/>
              </a:spcBef>
              <a:buClr>
                <a:srgbClr val="ffcc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Biggest improvement experienced with pipelines in the last 12 months.</a:t>
            </a:r>
            <a:endParaRPr b="0" lang="en-US" sz="1200" strike="noStrike" u="none">
              <a:solidFill>
                <a:srgbClr val="000000"/>
              </a:solidFill>
              <a:effectLst/>
              <a:uFillTx/>
              <a:latin typeface="Tahoma"/>
            </a:endParaRPr>
          </a:p>
          <a:p>
            <a:pPr lvl="1" marL="743040" indent="-285840">
              <a:lnSpc>
                <a:spcPct val="100000"/>
              </a:lnSpc>
              <a:spcBef>
                <a:spcPts val="300"/>
              </a:spcBef>
              <a:buClr>
                <a:srgbClr val="ffcc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66ff66"/>
                </a:solidFill>
                <a:effectLst/>
                <a:uFillTx/>
                <a:latin typeface="Arial"/>
              </a:rPr>
              <a:t>LDC - “Settlement of imbalances and monthly cash outs on invoicing.”</a:t>
            </a:r>
            <a:endParaRPr b="0" lang="en-US" sz="1200" strike="noStrike" u="none">
              <a:solidFill>
                <a:srgbClr val="000000"/>
              </a:solidFill>
              <a:effectLst/>
              <a:uFillTx/>
              <a:latin typeface="Tahoma"/>
            </a:endParaRPr>
          </a:p>
          <a:p>
            <a:pPr lvl="1" marL="743040" indent="-285840">
              <a:lnSpc>
                <a:spcPct val="100000"/>
              </a:lnSpc>
              <a:spcBef>
                <a:spcPts val="300"/>
              </a:spcBef>
              <a:buClr>
                <a:srgbClr val="ffcc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990033"/>
                </a:solidFill>
                <a:effectLst/>
                <a:uFillTx/>
                <a:latin typeface="Arial"/>
              </a:rPr>
              <a:t>LDC (C) - “Creation of additional pooling points.  Administrative improvement.”</a:t>
            </a:r>
            <a:endParaRPr b="0" lang="en-US" sz="1200" strike="noStrike" u="none">
              <a:solidFill>
                <a:srgbClr val="000000"/>
              </a:solidFill>
              <a:effectLst/>
              <a:uFillTx/>
              <a:latin typeface="Tahoma"/>
            </a:endParaRPr>
          </a:p>
          <a:p>
            <a:pPr lvl="1" marL="743040" indent="-285840">
              <a:lnSpc>
                <a:spcPct val="100000"/>
              </a:lnSpc>
              <a:spcBef>
                <a:spcPts val="300"/>
              </a:spcBef>
              <a:buClr>
                <a:srgbClr val="ffcc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990033"/>
                </a:solidFill>
                <a:effectLst/>
                <a:uFillTx/>
                <a:latin typeface="Arial"/>
              </a:rPr>
              <a:t>LDC (CS) - “Flexibility in pooling.”</a:t>
            </a:r>
            <a:endParaRPr b="0" lang="en-US" sz="1200" strike="noStrike" u="none">
              <a:solidFill>
                <a:srgbClr val="000000"/>
              </a:solidFill>
              <a:effectLst/>
              <a:uFillTx/>
              <a:latin typeface="Tahoma"/>
            </a:endParaRPr>
          </a:p>
          <a:p>
            <a:pPr lvl="1" marL="743040" indent="-285840">
              <a:lnSpc>
                <a:spcPct val="100000"/>
              </a:lnSpc>
              <a:spcBef>
                <a:spcPts val="300"/>
              </a:spcBef>
              <a:buClr>
                <a:srgbClr val="ffcc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ffcc00"/>
                </a:solidFill>
                <a:effectLst/>
                <a:uFillTx/>
                <a:latin typeface="Arial"/>
              </a:rPr>
              <a:t>Marketer - “Timely consumer service response.”</a:t>
            </a:r>
            <a:endParaRPr b="0" lang="en-US" sz="1200" strike="noStrike" u="none">
              <a:solidFill>
                <a:srgbClr val="000000"/>
              </a:solidFill>
              <a:effectLst/>
              <a:uFillTx/>
              <a:latin typeface="Tahoma"/>
            </a:endParaRPr>
          </a:p>
          <a:p>
            <a:pPr lvl="1" marL="743040" indent="-285840">
              <a:lnSpc>
                <a:spcPct val="100000"/>
              </a:lnSpc>
              <a:spcBef>
                <a:spcPts val="300"/>
              </a:spcBef>
              <a:buClr>
                <a:srgbClr val="ffcc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ff"/>
                </a:solidFill>
                <a:effectLst/>
                <a:uFillTx/>
                <a:latin typeface="Arial"/>
              </a:rPr>
              <a:t>Marketer - “ E-commerce.”</a:t>
            </a:r>
            <a:endParaRPr b="0" lang="en-US" sz="1200" strike="noStrike" u="none">
              <a:solidFill>
                <a:srgbClr val="000000"/>
              </a:solidFill>
              <a:effectLst/>
              <a:uFillTx/>
              <a:latin typeface="Tahoma"/>
            </a:endParaRPr>
          </a:p>
          <a:p>
            <a:pPr lvl="1" marL="743040" indent="-285840">
              <a:lnSpc>
                <a:spcPct val="100000"/>
              </a:lnSpc>
              <a:spcBef>
                <a:spcPts val="300"/>
              </a:spcBef>
              <a:buClr>
                <a:srgbClr val="ffcc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660066"/>
                </a:solidFill>
                <a:effectLst/>
                <a:uFillTx/>
                <a:latin typeface="Arial"/>
              </a:rPr>
              <a:t>Large industrial - “Upgrading of HotTap nominating system.”</a:t>
            </a:r>
            <a:endParaRPr b="0" lang="en-US" sz="1200" strike="noStrike" u="none">
              <a:solidFill>
                <a:srgbClr val="000000"/>
              </a:solidFill>
              <a:effectLst/>
              <a:uFillTx/>
              <a:latin typeface="Tahoma"/>
            </a:endParaRPr>
          </a:p>
          <a:p>
            <a:pPr lvl="1" marL="743040" indent="-285840">
              <a:lnSpc>
                <a:spcPct val="100000"/>
              </a:lnSpc>
              <a:spcBef>
                <a:spcPts val="300"/>
              </a:spcBef>
              <a:buClr>
                <a:srgbClr val="ffcc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ff66ff"/>
                </a:solidFill>
                <a:effectLst/>
                <a:uFillTx/>
                <a:latin typeface="Arial"/>
              </a:rPr>
              <a:t>Producer - “EBB systems and other nomination systems.”</a:t>
            </a:r>
            <a:endParaRPr b="0" lang="en-US" sz="1200" strike="noStrike" u="none">
              <a:solidFill>
                <a:srgbClr val="000000"/>
              </a:solidFill>
              <a:effectLst/>
              <a:uFillTx/>
              <a:latin typeface="Tahoma"/>
            </a:endParaRPr>
          </a:p>
          <a:p>
            <a:pPr marL="343080" indent="-343080">
              <a:lnSpc>
                <a:spcPct val="100000"/>
              </a:lnSpc>
              <a:spcBef>
                <a:spcPts val="3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ahoma"/>
            </a:endParaRPr>
          </a:p>
        </p:txBody>
      </p:sp>
      <p:sp>
        <p:nvSpPr>
          <p:cNvPr id="4" name="PlaceHolder 3"/>
          <p:cNvSpPr>
            <a:spLocks noGrp="1"/>
          </p:cNvSpPr>
          <p:nvPr>
            <p:ph type="sldNum" idx="3"/>
          </p:nvPr>
        </p:nvSpPr>
        <p:spPr/>
        <p:txBody>
          <a:bodyPr/>
          <a:p>
            <a:fld id="{F10B9E6D-F31F-4289-B16B-6211E11D6D99}" type="slidenum">
              <a:t>12</a:t>
            </a:fld>
          </a:p>
        </p:txBody>
      </p:sp>
    </p:spTree>
  </p:cSld>
  <mc:AlternateContent>
    <mc:Choice Requires="p14">
      <p:transition spd="slow" p14:dur="2000"/>
    </mc:Choice>
    <mc:Fallback>
      <p:transition spd="slow"/>
    </mc:Fallback>
  </mc:AlternateContent>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84" name="PlaceHolder 1"/>
          <p:cNvSpPr>
            <a:spLocks noGrp="1"/>
          </p:cNvSpPr>
          <p:nvPr>
            <p:ph type="title"/>
          </p:nvPr>
        </p:nvSpPr>
        <p:spPr>
          <a:xfrm>
            <a:off x="0" y="0"/>
            <a:ext cx="9144000" cy="1371600"/>
          </a:xfrm>
          <a:prstGeom prst="rect">
            <a:avLst/>
          </a:prstGeom>
          <a:noFill/>
          <a:ln w="0">
            <a:noFill/>
          </a:ln>
        </p:spPr>
        <p:txBody>
          <a:bodyPr lIns="90000" rIns="90000" tIns="46800" bIns="46800" anchor="b">
            <a:noAutofit/>
          </a:bodyPr>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600" strike="noStrike" u="none">
                <a:solidFill>
                  <a:srgbClr val="000000"/>
                </a:solidFill>
                <a:effectLst/>
                <a:uFillTx/>
                <a:latin typeface="Tahoma"/>
              </a:rPr>
              <a:t>Focus Group Comments (cont’d)</a:t>
            </a:r>
            <a:br>
              <a:rPr sz="3600"/>
            </a:br>
            <a:r>
              <a:rPr b="0" lang="en-US" sz="3600" strike="noStrike" u="none">
                <a:solidFill>
                  <a:srgbClr val="000000"/>
                </a:solidFill>
                <a:effectLst/>
                <a:uFillTx/>
                <a:latin typeface="Tahoma"/>
              </a:rPr>
              <a:t> </a:t>
            </a:r>
            <a:r>
              <a:rPr b="0" lang="en-US" sz="2400" strike="noStrike" u="none">
                <a:solidFill>
                  <a:srgbClr val="000000"/>
                </a:solidFill>
                <a:effectLst/>
                <a:uFillTx/>
                <a:latin typeface="Tahoma"/>
              </a:rPr>
              <a:t>Specific to NNG</a:t>
            </a:r>
            <a:endParaRPr b="0" lang="en-US" sz="2400" strike="noStrike" u="none">
              <a:solidFill>
                <a:srgbClr val="000000"/>
              </a:solidFill>
              <a:effectLst/>
              <a:uFillTx/>
              <a:latin typeface="Arial Black"/>
            </a:endParaRPr>
          </a:p>
        </p:txBody>
      </p:sp>
      <p:sp>
        <p:nvSpPr>
          <p:cNvPr id="185" name="PlaceHolder 2"/>
          <p:cNvSpPr>
            <a:spLocks noGrp="1"/>
          </p:cNvSpPr>
          <p:nvPr>
            <p:ph/>
          </p:nvPr>
        </p:nvSpPr>
        <p:spPr>
          <a:xfrm>
            <a:off x="456840" y="1752120"/>
            <a:ext cx="8178840" cy="4343400"/>
          </a:xfrm>
          <a:prstGeom prst="rect">
            <a:avLst/>
          </a:prstGeom>
          <a:noFill/>
          <a:ln w="0">
            <a:noFill/>
          </a:ln>
        </p:spPr>
        <p:txBody>
          <a:bodyPr lIns="90000" rIns="90000" tIns="46800" bIns="46800" anchor="t">
            <a:normAutofit/>
          </a:bodyPr>
          <a:p>
            <a:pPr marL="343080" indent="-343080">
              <a:lnSpc>
                <a:spcPct val="100000"/>
              </a:lnSpc>
              <a:spcBef>
                <a:spcPts val="300"/>
              </a:spcBef>
              <a:buClr>
                <a:srgbClr val="ffcc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Message for pipeline companies.</a:t>
            </a:r>
            <a:endParaRPr b="0" lang="en-US" sz="1200" strike="noStrike" u="none">
              <a:solidFill>
                <a:srgbClr val="000000"/>
              </a:solidFill>
              <a:effectLst/>
              <a:uFillTx/>
              <a:latin typeface="Tahoma"/>
            </a:endParaRPr>
          </a:p>
          <a:p>
            <a:pPr lvl="1" marL="743040" indent="-285840">
              <a:lnSpc>
                <a:spcPct val="100000"/>
              </a:lnSpc>
              <a:spcBef>
                <a:spcPts val="300"/>
              </a:spcBef>
              <a:buClr>
                <a:srgbClr val="ffcc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ff0000"/>
                </a:solidFill>
                <a:effectLst/>
                <a:uFillTx/>
                <a:latin typeface="Arial"/>
              </a:rPr>
              <a:t> </a:t>
            </a:r>
            <a:r>
              <a:rPr b="0" lang="en-US" sz="1200" strike="noStrike" u="none">
                <a:solidFill>
                  <a:srgbClr val="339966"/>
                </a:solidFill>
                <a:effectLst/>
                <a:uFillTx/>
                <a:latin typeface="Arial"/>
              </a:rPr>
              <a:t>LDC - “You place too much emphasize on operating revenue.”</a:t>
            </a:r>
            <a:endParaRPr b="0" lang="en-US" sz="1200" strike="noStrike" u="none">
              <a:solidFill>
                <a:srgbClr val="000000"/>
              </a:solidFill>
              <a:effectLst/>
              <a:uFillTx/>
              <a:latin typeface="Tahoma"/>
            </a:endParaRPr>
          </a:p>
          <a:p>
            <a:pPr lvl="1" marL="743040" indent="-285840">
              <a:lnSpc>
                <a:spcPct val="100000"/>
              </a:lnSpc>
              <a:spcBef>
                <a:spcPts val="300"/>
              </a:spcBef>
              <a:buClr>
                <a:srgbClr val="ffcc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ff0000"/>
                </a:solidFill>
                <a:effectLst/>
                <a:uFillTx/>
                <a:latin typeface="Arial"/>
              </a:rPr>
              <a:t> </a:t>
            </a:r>
            <a:r>
              <a:rPr b="0" lang="en-US" sz="1200" strike="noStrike" u="none">
                <a:solidFill>
                  <a:srgbClr val="990033"/>
                </a:solidFill>
                <a:effectLst/>
                <a:uFillTx/>
                <a:latin typeface="Arial"/>
              </a:rPr>
              <a:t>LDC - “Treat us as a customer and respond to our changing needs.”</a:t>
            </a:r>
            <a:endParaRPr b="0" lang="en-US" sz="1200" strike="noStrike" u="none">
              <a:solidFill>
                <a:srgbClr val="000000"/>
              </a:solidFill>
              <a:effectLst/>
              <a:uFillTx/>
              <a:latin typeface="Tahoma"/>
            </a:endParaRPr>
          </a:p>
          <a:p>
            <a:pPr lvl="1" marL="743040" indent="-285840">
              <a:lnSpc>
                <a:spcPct val="100000"/>
              </a:lnSpc>
              <a:spcBef>
                <a:spcPts val="300"/>
              </a:spcBef>
              <a:buClr>
                <a:srgbClr val="ffcc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ffcc00"/>
                </a:solidFill>
                <a:effectLst/>
                <a:uFillTx/>
                <a:latin typeface="Arial"/>
              </a:rPr>
              <a:t>Marketer - “Need negotiated rates.”</a:t>
            </a:r>
            <a:endParaRPr b="0" lang="en-US" sz="1200" strike="noStrike" u="none">
              <a:solidFill>
                <a:srgbClr val="000000"/>
              </a:solidFill>
              <a:effectLst/>
              <a:uFillTx/>
              <a:latin typeface="Tahoma"/>
            </a:endParaRPr>
          </a:p>
          <a:p>
            <a:pPr lvl="1" marL="743040" indent="-285840">
              <a:lnSpc>
                <a:spcPct val="100000"/>
              </a:lnSpc>
              <a:spcBef>
                <a:spcPts val="300"/>
              </a:spcBef>
              <a:buClr>
                <a:srgbClr val="ffcc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ff"/>
                </a:solidFill>
                <a:effectLst/>
                <a:uFillTx/>
                <a:latin typeface="Arial"/>
              </a:rPr>
              <a:t>Marketer - “Improve measurements.”</a:t>
            </a:r>
            <a:endParaRPr b="0" lang="en-US" sz="1200" strike="noStrike" u="none">
              <a:solidFill>
                <a:srgbClr val="000000"/>
              </a:solidFill>
              <a:effectLst/>
              <a:uFillTx/>
              <a:latin typeface="Tahoma"/>
            </a:endParaRPr>
          </a:p>
          <a:p>
            <a:pPr lvl="1" marL="743040" indent="-285840">
              <a:lnSpc>
                <a:spcPct val="100000"/>
              </a:lnSpc>
              <a:spcBef>
                <a:spcPts val="300"/>
              </a:spcBef>
              <a:buClr>
                <a:srgbClr val="ffcc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ff0000"/>
                </a:solidFill>
                <a:effectLst/>
                <a:uFillTx/>
                <a:latin typeface="Arial"/>
              </a:rPr>
              <a:t> </a:t>
            </a:r>
            <a:r>
              <a:rPr b="0" lang="en-US" sz="1200" strike="noStrike" u="none">
                <a:solidFill>
                  <a:srgbClr val="ff6600"/>
                </a:solidFill>
                <a:effectLst/>
                <a:uFillTx/>
                <a:latin typeface="Arial"/>
              </a:rPr>
              <a:t>Large industrial - “Very difficult to deal with.”</a:t>
            </a:r>
            <a:endParaRPr b="0" lang="en-US" sz="1200" strike="noStrike" u="none">
              <a:solidFill>
                <a:srgbClr val="000000"/>
              </a:solidFill>
              <a:effectLst/>
              <a:uFillTx/>
              <a:latin typeface="Tahoma"/>
            </a:endParaRPr>
          </a:p>
          <a:p>
            <a:pPr lvl="1" marL="743040" indent="-285840">
              <a:lnSpc>
                <a:spcPct val="100000"/>
              </a:lnSpc>
              <a:spcBef>
                <a:spcPts val="300"/>
              </a:spcBef>
              <a:buClr>
                <a:srgbClr val="ffcc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ff0000"/>
                </a:solidFill>
                <a:effectLst/>
                <a:uFillTx/>
                <a:latin typeface="Arial"/>
              </a:rPr>
              <a:t> </a:t>
            </a:r>
            <a:r>
              <a:rPr b="0" lang="en-US" sz="1200" strike="noStrike" u="none">
                <a:solidFill>
                  <a:srgbClr val="660066"/>
                </a:solidFill>
                <a:effectLst/>
                <a:uFillTx/>
                <a:latin typeface="Arial"/>
              </a:rPr>
              <a:t>Large industrial - “Good intraday service.”</a:t>
            </a:r>
            <a:endParaRPr b="0" lang="en-US" sz="1200" strike="noStrike" u="none">
              <a:solidFill>
                <a:srgbClr val="000000"/>
              </a:solidFill>
              <a:effectLst/>
              <a:uFillTx/>
              <a:latin typeface="Tahoma"/>
            </a:endParaRPr>
          </a:p>
          <a:p>
            <a:pPr lvl="1" marL="743040" indent="-285840">
              <a:lnSpc>
                <a:spcPct val="100000"/>
              </a:lnSpc>
              <a:spcBef>
                <a:spcPts val="300"/>
              </a:spcBef>
              <a:buClr>
                <a:srgbClr val="ffcc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ff66ff"/>
                </a:solidFill>
                <a:effectLst/>
                <a:uFillTx/>
                <a:latin typeface="Arial"/>
              </a:rPr>
              <a:t>Producer - “Be flexible with current delivery rates and with operational problems.”</a:t>
            </a:r>
            <a:endParaRPr b="0" lang="en-US" sz="1200" strike="noStrike" u="none">
              <a:solidFill>
                <a:srgbClr val="000000"/>
              </a:solidFill>
              <a:effectLst/>
              <a:uFillTx/>
              <a:latin typeface="Tahoma"/>
            </a:endParaRPr>
          </a:p>
          <a:p>
            <a:pPr marL="343080" indent="0">
              <a:lnSpc>
                <a:spcPct val="100000"/>
              </a:lnSpc>
              <a:spcBef>
                <a:spcPts val="3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ahoma"/>
            </a:endParaRPr>
          </a:p>
          <a:p>
            <a:pPr marL="343080" indent="-343080">
              <a:lnSpc>
                <a:spcPct val="100000"/>
              </a:lnSpc>
              <a:spcBef>
                <a:spcPts val="300"/>
              </a:spcBef>
              <a:buClr>
                <a:srgbClr val="ffcc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Improvement requests.</a:t>
            </a:r>
            <a:endParaRPr b="0" lang="en-US" sz="1200" strike="noStrike" u="none">
              <a:solidFill>
                <a:srgbClr val="000000"/>
              </a:solidFill>
              <a:effectLst/>
              <a:uFillTx/>
              <a:latin typeface="Tahoma"/>
            </a:endParaRPr>
          </a:p>
          <a:p>
            <a:pPr lvl="1" marL="743040" indent="-285840">
              <a:lnSpc>
                <a:spcPct val="100000"/>
              </a:lnSpc>
              <a:spcBef>
                <a:spcPts val="300"/>
              </a:spcBef>
              <a:buClr>
                <a:srgbClr val="ffcc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990033"/>
                </a:solidFill>
                <a:effectLst/>
                <a:uFillTx/>
                <a:latin typeface="Arial"/>
              </a:rPr>
              <a:t>LDC -  “Better attitude and  increased capacity and flexibility.”</a:t>
            </a:r>
            <a:endParaRPr b="0" lang="en-US" sz="1200" strike="noStrike" u="none">
              <a:solidFill>
                <a:srgbClr val="000000"/>
              </a:solidFill>
              <a:effectLst/>
              <a:uFillTx/>
              <a:latin typeface="Tahoma"/>
            </a:endParaRPr>
          </a:p>
          <a:p>
            <a:pPr lvl="1" marL="743040" indent="-285840">
              <a:lnSpc>
                <a:spcPct val="100000"/>
              </a:lnSpc>
              <a:spcBef>
                <a:spcPts val="300"/>
              </a:spcBef>
              <a:buClr>
                <a:srgbClr val="ffcc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ff"/>
                </a:solidFill>
                <a:effectLst/>
                <a:uFillTx/>
                <a:latin typeface="Arial"/>
              </a:rPr>
              <a:t>Marketer - “Understandable tariffs.”</a:t>
            </a:r>
            <a:endParaRPr b="0" lang="en-US" sz="1200" strike="noStrike" u="none">
              <a:solidFill>
                <a:srgbClr val="000000"/>
              </a:solidFill>
              <a:effectLst/>
              <a:uFillTx/>
              <a:latin typeface="Tahoma"/>
            </a:endParaRPr>
          </a:p>
          <a:p>
            <a:pPr lvl="1" marL="743040" indent="-285840">
              <a:lnSpc>
                <a:spcPct val="100000"/>
              </a:lnSpc>
              <a:spcBef>
                <a:spcPts val="300"/>
              </a:spcBef>
              <a:buClr>
                <a:srgbClr val="ffcc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ff66ff"/>
                </a:solidFill>
                <a:effectLst/>
                <a:uFillTx/>
                <a:latin typeface="Arial"/>
              </a:rPr>
              <a:t>Producer - “Faster nominations.”</a:t>
            </a:r>
            <a:endParaRPr b="0" lang="en-US" sz="1200" strike="noStrike" u="none">
              <a:solidFill>
                <a:srgbClr val="000000"/>
              </a:solidFill>
              <a:effectLst/>
              <a:uFillTx/>
              <a:latin typeface="Tahoma"/>
            </a:endParaRPr>
          </a:p>
          <a:p>
            <a:pPr marL="343080" indent="0">
              <a:lnSpc>
                <a:spcPct val="100000"/>
              </a:lnSpc>
              <a:spcBef>
                <a:spcPts val="3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ahoma"/>
            </a:endParaRPr>
          </a:p>
          <a:p>
            <a:pPr marL="343080" indent="-343080">
              <a:lnSpc>
                <a:spcPct val="100000"/>
              </a:lnSpc>
              <a:spcBef>
                <a:spcPts val="300"/>
              </a:spcBef>
              <a:buClr>
                <a:srgbClr val="ffcc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Pipeline feature that allows for easy transportation of natural gas.</a:t>
            </a:r>
            <a:endParaRPr b="0" lang="en-US" sz="1200" strike="noStrike" u="none">
              <a:solidFill>
                <a:srgbClr val="000000"/>
              </a:solidFill>
              <a:effectLst/>
              <a:uFillTx/>
              <a:latin typeface="Tahoma"/>
            </a:endParaRPr>
          </a:p>
          <a:p>
            <a:pPr lvl="1" marL="743040" indent="-285840">
              <a:lnSpc>
                <a:spcPct val="100000"/>
              </a:lnSpc>
              <a:spcBef>
                <a:spcPts val="300"/>
              </a:spcBef>
              <a:buClr>
                <a:srgbClr val="ffcc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66ff66"/>
                </a:solidFill>
                <a:effectLst/>
                <a:uFillTx/>
                <a:latin typeface="Arial"/>
              </a:rPr>
              <a:t>LDC - “Nomination system.”</a:t>
            </a:r>
            <a:endParaRPr b="0" lang="en-US" sz="1200" strike="noStrike" u="none">
              <a:solidFill>
                <a:srgbClr val="000000"/>
              </a:solidFill>
              <a:effectLst/>
              <a:uFillTx/>
              <a:latin typeface="Tahoma"/>
            </a:endParaRPr>
          </a:p>
          <a:p>
            <a:pPr lvl="1" marL="743040" indent="-285840">
              <a:lnSpc>
                <a:spcPct val="100000"/>
              </a:lnSpc>
              <a:spcBef>
                <a:spcPts val="300"/>
              </a:spcBef>
              <a:buClr>
                <a:srgbClr val="ffcc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990033"/>
                </a:solidFill>
                <a:effectLst/>
                <a:uFillTx/>
                <a:latin typeface="Arial"/>
              </a:rPr>
              <a:t>LDC - “Group dispatch and market wide rates.”</a:t>
            </a:r>
            <a:endParaRPr b="0" lang="en-US" sz="1200" strike="noStrike" u="none">
              <a:solidFill>
                <a:srgbClr val="000000"/>
              </a:solidFill>
              <a:effectLst/>
              <a:uFillTx/>
              <a:latin typeface="Tahoma"/>
            </a:endParaRPr>
          </a:p>
          <a:p>
            <a:pPr lvl="1" marL="743040" indent="-285840">
              <a:lnSpc>
                <a:spcPct val="100000"/>
              </a:lnSpc>
              <a:spcBef>
                <a:spcPts val="300"/>
              </a:spcBef>
              <a:buClr>
                <a:srgbClr val="ffcc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660066"/>
                </a:solidFill>
                <a:effectLst/>
                <a:uFillTx/>
                <a:latin typeface="Arial"/>
              </a:rPr>
              <a:t>Large industrial - “HotTap nomination system.”</a:t>
            </a:r>
            <a:endParaRPr b="0" lang="en-US" sz="1200" strike="noStrike" u="none">
              <a:solidFill>
                <a:srgbClr val="000000"/>
              </a:solidFill>
              <a:effectLst/>
              <a:uFillTx/>
              <a:latin typeface="Tahoma"/>
            </a:endParaRPr>
          </a:p>
          <a:p>
            <a:pPr marL="343080" indent="-343080">
              <a:lnSpc>
                <a:spcPct val="100000"/>
              </a:lnSpc>
              <a:spcBef>
                <a:spcPts val="3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ahoma"/>
            </a:endParaRPr>
          </a:p>
        </p:txBody>
      </p:sp>
      <p:sp>
        <p:nvSpPr>
          <p:cNvPr id="4" name="PlaceHolder 3"/>
          <p:cNvSpPr>
            <a:spLocks noGrp="1"/>
          </p:cNvSpPr>
          <p:nvPr>
            <p:ph type="sldNum" idx="3"/>
          </p:nvPr>
        </p:nvSpPr>
        <p:spPr/>
        <p:txBody>
          <a:bodyPr/>
          <a:p>
            <a:fld id="{5D5BD2ED-4E12-4E12-9CCB-1F4619E184C3}" type="slidenum">
              <a:t>13</a:t>
            </a:fld>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86" name="PlaceHolder 1"/>
          <p:cNvSpPr>
            <a:spLocks noGrp="1"/>
          </p:cNvSpPr>
          <p:nvPr>
            <p:ph type="title"/>
          </p:nvPr>
        </p:nvSpPr>
        <p:spPr>
          <a:xfrm>
            <a:off x="0" y="228600"/>
            <a:ext cx="9144000" cy="990720"/>
          </a:xfrm>
          <a:prstGeom prst="rect">
            <a:avLst/>
          </a:prstGeom>
          <a:noFill/>
          <a:ln w="0">
            <a:noFill/>
          </a:ln>
        </p:spPr>
        <p:txBody>
          <a:bodyPr lIns="90000" rIns="90000" tIns="46800" bIns="46800" anchor="b">
            <a:noAutofit/>
          </a:bodyPr>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600" strike="noStrike" u="none">
                <a:solidFill>
                  <a:srgbClr val="000000"/>
                </a:solidFill>
                <a:effectLst/>
                <a:uFillTx/>
                <a:latin typeface="Tahoma"/>
              </a:rPr>
              <a:t>Focus Group Comments (cont’d)</a:t>
            </a:r>
            <a:br>
              <a:rPr sz="3600"/>
            </a:br>
            <a:r>
              <a:rPr b="0" lang="en-US" sz="3600" strike="noStrike" u="none">
                <a:solidFill>
                  <a:srgbClr val="000000"/>
                </a:solidFill>
                <a:effectLst/>
                <a:uFillTx/>
                <a:latin typeface="Tahoma"/>
              </a:rPr>
              <a:t> </a:t>
            </a:r>
            <a:r>
              <a:rPr b="0" lang="en-US" sz="2400" strike="noStrike" u="none">
                <a:solidFill>
                  <a:srgbClr val="000000"/>
                </a:solidFill>
                <a:effectLst/>
                <a:uFillTx/>
                <a:latin typeface="Tahoma"/>
              </a:rPr>
              <a:t>Specific to NNG</a:t>
            </a:r>
            <a:endParaRPr b="0" lang="en-US" sz="2400" strike="noStrike" u="none">
              <a:solidFill>
                <a:srgbClr val="000000"/>
              </a:solidFill>
              <a:effectLst/>
              <a:uFillTx/>
              <a:latin typeface="Arial Black"/>
            </a:endParaRPr>
          </a:p>
        </p:txBody>
      </p:sp>
      <p:sp>
        <p:nvSpPr>
          <p:cNvPr id="187" name="PlaceHolder 2"/>
          <p:cNvSpPr>
            <a:spLocks noGrp="1"/>
          </p:cNvSpPr>
          <p:nvPr>
            <p:ph/>
          </p:nvPr>
        </p:nvSpPr>
        <p:spPr>
          <a:xfrm>
            <a:off x="456840" y="1752120"/>
            <a:ext cx="8178840" cy="4343400"/>
          </a:xfrm>
          <a:prstGeom prst="rect">
            <a:avLst/>
          </a:prstGeom>
          <a:noFill/>
          <a:ln w="0">
            <a:noFill/>
          </a:ln>
        </p:spPr>
        <p:txBody>
          <a:bodyPr lIns="90000" rIns="90000" tIns="46800" bIns="46800" anchor="t">
            <a:normAutofit/>
          </a:bodyPr>
          <a:p>
            <a:pPr marL="343080" indent="-343080">
              <a:lnSpc>
                <a:spcPct val="100000"/>
              </a:lnSpc>
              <a:spcBef>
                <a:spcPts val="300"/>
              </a:spcBef>
              <a:buClr>
                <a:srgbClr val="ffcc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Biggest disappointment experienced with pipelines in the last 12 months.</a:t>
            </a:r>
            <a:endParaRPr b="0" lang="en-US" sz="1200" strike="noStrike" u="none">
              <a:solidFill>
                <a:srgbClr val="000000"/>
              </a:solidFill>
              <a:effectLst/>
              <a:uFillTx/>
              <a:latin typeface="Tahoma"/>
            </a:endParaRPr>
          </a:p>
          <a:p>
            <a:pPr lvl="1" marL="743040" indent="-285840">
              <a:lnSpc>
                <a:spcPct val="100000"/>
              </a:lnSpc>
              <a:spcBef>
                <a:spcPts val="300"/>
              </a:spcBef>
              <a:buClr>
                <a:srgbClr val="ffcc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339966"/>
                </a:solidFill>
                <a:effectLst/>
                <a:uFillTx/>
                <a:latin typeface="Arial"/>
              </a:rPr>
              <a:t>LDC - “They continue to tighten down operating procedures.  Corrected ? No.”</a:t>
            </a:r>
            <a:endParaRPr b="0" lang="en-US" sz="1200" strike="noStrike" u="none">
              <a:solidFill>
                <a:srgbClr val="000000"/>
              </a:solidFill>
              <a:effectLst/>
              <a:uFillTx/>
              <a:latin typeface="Tahoma"/>
            </a:endParaRPr>
          </a:p>
          <a:p>
            <a:pPr lvl="1" marL="743040" indent="-285840">
              <a:lnSpc>
                <a:spcPct val="100000"/>
              </a:lnSpc>
              <a:spcBef>
                <a:spcPts val="300"/>
              </a:spcBef>
              <a:buClr>
                <a:srgbClr val="ffcc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990033"/>
                </a:solidFill>
                <a:effectLst/>
                <a:uFillTx/>
                <a:latin typeface="Arial"/>
              </a:rPr>
              <a:t>LDC - “Available capacity into markets and tightened operational constraints.  Corrected? No.” </a:t>
            </a:r>
            <a:endParaRPr b="0" lang="en-US" sz="1200" strike="noStrike" u="none">
              <a:solidFill>
                <a:srgbClr val="000000"/>
              </a:solidFill>
              <a:effectLst/>
              <a:uFillTx/>
              <a:latin typeface="Tahoma"/>
            </a:endParaRPr>
          </a:p>
          <a:p>
            <a:pPr lvl="1" marL="743040" indent="-285840">
              <a:lnSpc>
                <a:spcPct val="100000"/>
              </a:lnSpc>
              <a:spcBef>
                <a:spcPts val="300"/>
              </a:spcBef>
              <a:buClr>
                <a:srgbClr val="ffcc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ff"/>
                </a:solidFill>
                <a:effectLst/>
                <a:uFillTx/>
                <a:latin typeface="Arial"/>
              </a:rPr>
              <a:t>Marketer - “Misinterpreted a provision in a tariff and didn't communicate it to the marketing representatives and measurement problems. Corrected? No.”</a:t>
            </a:r>
            <a:endParaRPr b="0" lang="en-US" sz="1200" strike="noStrike" u="none">
              <a:solidFill>
                <a:srgbClr val="000000"/>
              </a:solidFill>
              <a:effectLst/>
              <a:uFillTx/>
              <a:latin typeface="Tahoma"/>
            </a:endParaRPr>
          </a:p>
          <a:p>
            <a:pPr lvl="1" marL="743040" indent="-285840">
              <a:lnSpc>
                <a:spcPct val="100000"/>
              </a:lnSpc>
              <a:spcBef>
                <a:spcPts val="300"/>
              </a:spcBef>
              <a:buClr>
                <a:srgbClr val="ffcc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ff66ff"/>
                </a:solidFill>
                <a:effectLst/>
                <a:uFillTx/>
                <a:latin typeface="Arial"/>
              </a:rPr>
              <a:t>Producer - “Setting up EBB systems for Internet access.  Corrected? No.”</a:t>
            </a:r>
            <a:endParaRPr b="0" lang="en-US" sz="1200" strike="noStrike" u="none">
              <a:solidFill>
                <a:srgbClr val="000000"/>
              </a:solidFill>
              <a:effectLst/>
              <a:uFillTx/>
              <a:latin typeface="Tahoma"/>
            </a:endParaRPr>
          </a:p>
          <a:p>
            <a:pPr marL="343080" indent="0">
              <a:lnSpc>
                <a:spcPct val="100000"/>
              </a:lnSpc>
              <a:spcBef>
                <a:spcPts val="3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ahoma"/>
            </a:endParaRPr>
          </a:p>
          <a:p>
            <a:pPr marL="343080" indent="-343080">
              <a:lnSpc>
                <a:spcPct val="100000"/>
              </a:lnSpc>
              <a:spcBef>
                <a:spcPts val="300"/>
              </a:spcBef>
              <a:buClr>
                <a:srgbClr val="ffcc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Respondent's perception of being appreciated by pipelines.</a:t>
            </a:r>
            <a:r>
              <a:rPr b="1" lang="en-US" sz="1200" strike="noStrike" u="none">
                <a:solidFill>
                  <a:srgbClr val="000000"/>
                </a:solidFill>
                <a:effectLst/>
                <a:uFillTx/>
                <a:latin typeface="Arial"/>
              </a:rPr>
              <a:t>	</a:t>
            </a:r>
            <a:endParaRPr b="0" lang="en-US" sz="1200" strike="noStrike" u="none">
              <a:solidFill>
                <a:srgbClr val="000000"/>
              </a:solidFill>
              <a:effectLst/>
              <a:uFillTx/>
              <a:latin typeface="Tahoma"/>
            </a:endParaRPr>
          </a:p>
          <a:p>
            <a:pPr lvl="1" marL="743040" indent="-285840">
              <a:lnSpc>
                <a:spcPct val="100000"/>
              </a:lnSpc>
              <a:spcBef>
                <a:spcPts val="300"/>
              </a:spcBef>
              <a:buClr>
                <a:srgbClr val="ffcc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66ff66"/>
                </a:solidFill>
                <a:effectLst/>
                <a:uFillTx/>
                <a:latin typeface="Arial"/>
              </a:rPr>
              <a:t>LDC - “Yes, tries to improve communications.”</a:t>
            </a:r>
            <a:r>
              <a:rPr b="0" lang="en-US" sz="1200" strike="noStrike" u="none">
                <a:solidFill>
                  <a:srgbClr val="000000"/>
                </a:solidFill>
                <a:effectLst/>
                <a:uFillTx/>
                <a:latin typeface="Arial"/>
              </a:rPr>
              <a:t>	</a:t>
            </a:r>
            <a:endParaRPr b="0" lang="en-US" sz="1200" strike="noStrike" u="none">
              <a:solidFill>
                <a:srgbClr val="000000"/>
              </a:solidFill>
              <a:effectLst/>
              <a:uFillTx/>
              <a:latin typeface="Tahoma"/>
            </a:endParaRPr>
          </a:p>
          <a:p>
            <a:pPr lvl="1" marL="743040" indent="-285840">
              <a:lnSpc>
                <a:spcPct val="100000"/>
              </a:lnSpc>
              <a:spcBef>
                <a:spcPts val="300"/>
              </a:spcBef>
              <a:buClr>
                <a:srgbClr val="ffcc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a50021"/>
                </a:solidFill>
                <a:effectLst/>
                <a:uFillTx/>
                <a:latin typeface="Arial"/>
              </a:rPr>
              <a:t>LDC(C) - “No, their only concern is the drive to increase margins”</a:t>
            </a:r>
            <a:endParaRPr b="0" lang="en-US" sz="1200" strike="noStrike" u="none">
              <a:solidFill>
                <a:srgbClr val="000000"/>
              </a:solidFill>
              <a:effectLst/>
              <a:uFillTx/>
              <a:latin typeface="Tahoma"/>
            </a:endParaRPr>
          </a:p>
          <a:p>
            <a:pPr lvl="1" marL="743040" indent="-285840">
              <a:lnSpc>
                <a:spcPct val="100000"/>
              </a:lnSpc>
              <a:spcBef>
                <a:spcPts val="300"/>
              </a:spcBef>
              <a:buClr>
                <a:srgbClr val="ffcc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a50021"/>
                </a:solidFill>
                <a:effectLst/>
                <a:uFillTx/>
                <a:latin typeface="Arial"/>
              </a:rPr>
              <a:t>LDC (CS) - “Yes.“</a:t>
            </a:r>
            <a:endParaRPr b="0" lang="en-US" sz="1200" strike="noStrike" u="none">
              <a:solidFill>
                <a:srgbClr val="000000"/>
              </a:solidFill>
              <a:effectLst/>
              <a:uFillTx/>
              <a:latin typeface="Tahoma"/>
            </a:endParaRPr>
          </a:p>
          <a:p>
            <a:pPr lvl="1" marL="743040" indent="-285840">
              <a:lnSpc>
                <a:spcPct val="100000"/>
              </a:lnSpc>
              <a:spcBef>
                <a:spcPts val="300"/>
              </a:spcBef>
              <a:buClr>
                <a:srgbClr val="ffcc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ccff"/>
                </a:solidFill>
                <a:effectLst/>
                <a:uFillTx/>
                <a:latin typeface="Arial"/>
              </a:rPr>
              <a:t>Marketer - “Yes, good customer service.”</a:t>
            </a:r>
            <a:r>
              <a:rPr b="0" lang="en-US" sz="1200" strike="noStrike" u="none">
                <a:solidFill>
                  <a:srgbClr val="00ccff"/>
                </a:solidFill>
                <a:effectLst/>
                <a:uFillTx/>
                <a:latin typeface="Arial"/>
              </a:rPr>
              <a:t>	</a:t>
            </a:r>
            <a:endParaRPr b="0" lang="en-US" sz="1200" strike="noStrike" u="none">
              <a:solidFill>
                <a:srgbClr val="000000"/>
              </a:solidFill>
              <a:effectLst/>
              <a:uFillTx/>
              <a:latin typeface="Tahoma"/>
            </a:endParaRPr>
          </a:p>
          <a:p>
            <a:pPr lvl="1" marL="743040" indent="-285840">
              <a:lnSpc>
                <a:spcPct val="100000"/>
              </a:lnSpc>
              <a:spcBef>
                <a:spcPts val="300"/>
              </a:spcBef>
              <a:buClr>
                <a:srgbClr val="ffcc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ff"/>
                </a:solidFill>
                <a:effectLst/>
                <a:uFillTx/>
                <a:latin typeface="Arial"/>
              </a:rPr>
              <a:t>Marketer - “Yes, we promote competition.”</a:t>
            </a:r>
            <a:r>
              <a:rPr b="0" lang="en-US" sz="1200" strike="noStrike" u="none">
                <a:solidFill>
                  <a:srgbClr val="000000"/>
                </a:solidFill>
                <a:effectLst/>
                <a:uFillTx/>
                <a:latin typeface="Arial"/>
              </a:rPr>
              <a:t>	</a:t>
            </a:r>
            <a:endParaRPr b="0" lang="en-US" sz="1200" strike="noStrike" u="none">
              <a:solidFill>
                <a:srgbClr val="000000"/>
              </a:solidFill>
              <a:effectLst/>
              <a:uFillTx/>
              <a:latin typeface="Tahoma"/>
            </a:endParaRPr>
          </a:p>
          <a:p>
            <a:pPr lvl="1" marL="743040" indent="-285840">
              <a:lnSpc>
                <a:spcPct val="100000"/>
              </a:lnSpc>
              <a:spcBef>
                <a:spcPts val="300"/>
              </a:spcBef>
              <a:buClr>
                <a:srgbClr val="ffcc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996600"/>
                </a:solidFill>
                <a:effectLst/>
                <a:uFillTx/>
                <a:latin typeface="Arial"/>
              </a:rPr>
              <a:t>LDC - “Yes, they have good representatives.”</a:t>
            </a:r>
            <a:r>
              <a:rPr b="0" lang="en-US" sz="1200" strike="noStrike" u="none">
                <a:solidFill>
                  <a:srgbClr val="996600"/>
                </a:solidFill>
                <a:effectLst/>
                <a:uFillTx/>
                <a:latin typeface="Arial"/>
              </a:rPr>
              <a:t>	</a:t>
            </a:r>
            <a:endParaRPr b="0" lang="en-US" sz="1200" strike="noStrike" u="none">
              <a:solidFill>
                <a:srgbClr val="000000"/>
              </a:solidFill>
              <a:effectLst/>
              <a:uFillTx/>
              <a:latin typeface="Tahoma"/>
            </a:endParaRPr>
          </a:p>
          <a:p>
            <a:pPr lvl="1" marL="743040" indent="-285840">
              <a:lnSpc>
                <a:spcPct val="100000"/>
              </a:lnSpc>
              <a:spcBef>
                <a:spcPts val="300"/>
              </a:spcBef>
              <a:buClr>
                <a:srgbClr val="ffcc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660066"/>
                </a:solidFill>
                <a:effectLst/>
                <a:uFillTx/>
                <a:latin typeface="Arial"/>
              </a:rPr>
              <a:t>Large industrial - “Yes, good customer service.”</a:t>
            </a:r>
            <a:r>
              <a:rPr b="0" lang="en-US" sz="1200" strike="noStrike" u="none">
                <a:solidFill>
                  <a:srgbClr val="660066"/>
                </a:solidFill>
                <a:effectLst/>
                <a:uFillTx/>
                <a:latin typeface="Arial"/>
              </a:rPr>
              <a:t>	</a:t>
            </a:r>
            <a:endParaRPr b="0" lang="en-US" sz="1200" strike="noStrike" u="none">
              <a:solidFill>
                <a:srgbClr val="000000"/>
              </a:solidFill>
              <a:effectLst/>
              <a:uFillTx/>
              <a:latin typeface="Tahoma"/>
            </a:endParaRPr>
          </a:p>
          <a:p>
            <a:pPr lvl="1" marL="743040" indent="-285840">
              <a:lnSpc>
                <a:spcPct val="100000"/>
              </a:lnSpc>
              <a:spcBef>
                <a:spcPts val="300"/>
              </a:spcBef>
              <a:buClr>
                <a:srgbClr val="ffcc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ff66ff"/>
                </a:solidFill>
                <a:effectLst/>
                <a:uFillTx/>
                <a:latin typeface="Arial"/>
              </a:rPr>
              <a:t>Producer - “Yes, they try to listen and work with us.”</a:t>
            </a:r>
            <a:endParaRPr b="0" lang="en-US" sz="1200" strike="noStrike" u="none">
              <a:solidFill>
                <a:srgbClr val="000000"/>
              </a:solidFill>
              <a:effectLst/>
              <a:uFillTx/>
              <a:latin typeface="Tahoma"/>
            </a:endParaRPr>
          </a:p>
          <a:p>
            <a:pPr marL="343080" indent="-343080">
              <a:lnSpc>
                <a:spcPct val="100000"/>
              </a:lnSpc>
              <a:spcBef>
                <a:spcPts val="300"/>
              </a:spcBef>
              <a:buClr>
                <a:srgbClr val="ffcc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Requested improvements in electronic communications and processing.</a:t>
            </a:r>
            <a:endParaRPr b="0" lang="en-US" sz="1200" strike="noStrike" u="none">
              <a:solidFill>
                <a:srgbClr val="000000"/>
              </a:solidFill>
              <a:effectLst/>
              <a:uFillTx/>
              <a:latin typeface="Tahoma"/>
            </a:endParaRPr>
          </a:p>
          <a:p>
            <a:pPr lvl="1" marL="743040" indent="-285840">
              <a:lnSpc>
                <a:spcPct val="100000"/>
              </a:lnSpc>
              <a:spcBef>
                <a:spcPts val="300"/>
              </a:spcBef>
              <a:buClr>
                <a:srgbClr val="ffcc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ff66ff"/>
                </a:solidFill>
                <a:effectLst/>
                <a:uFillTx/>
                <a:latin typeface="Arial"/>
              </a:rPr>
              <a:t>Producer - “Faster EBB access.”</a:t>
            </a:r>
            <a:endParaRPr b="0" lang="en-US" sz="1200" strike="noStrike" u="none">
              <a:solidFill>
                <a:srgbClr val="000000"/>
              </a:solidFill>
              <a:effectLst/>
              <a:uFillTx/>
              <a:latin typeface="Tahoma"/>
            </a:endParaRPr>
          </a:p>
          <a:p>
            <a:pPr marL="343080" indent="-343080">
              <a:lnSpc>
                <a:spcPct val="100000"/>
              </a:lnSpc>
              <a:spcBef>
                <a:spcPts val="3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	</a:t>
            </a:r>
            <a:endParaRPr b="0" lang="en-US" sz="1400" strike="noStrike" u="none">
              <a:solidFill>
                <a:srgbClr val="000000"/>
              </a:solidFill>
              <a:effectLst/>
              <a:uFillTx/>
              <a:latin typeface="Tahoma"/>
            </a:endParaRPr>
          </a:p>
          <a:p>
            <a:pPr marL="343080" indent="0">
              <a:lnSpc>
                <a:spcPct val="100000"/>
              </a:lnSpc>
              <a:spcBef>
                <a:spcPts val="34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ahoma"/>
            </a:endParaRPr>
          </a:p>
        </p:txBody>
      </p:sp>
      <p:sp>
        <p:nvSpPr>
          <p:cNvPr id="4" name="PlaceHolder 3"/>
          <p:cNvSpPr>
            <a:spLocks noGrp="1"/>
          </p:cNvSpPr>
          <p:nvPr>
            <p:ph type="sldNum" idx="3"/>
          </p:nvPr>
        </p:nvSpPr>
        <p:spPr/>
        <p:txBody>
          <a:bodyPr/>
          <a:p>
            <a:fld id="{A5871570-F5E3-4B33-8082-B32476D6DB8A}" type="slidenum">
              <a:t>14</a:t>
            </a:fld>
          </a:p>
        </p:txBody>
      </p:sp>
    </p:spTree>
  </p:cSld>
  <mc:AlternateContent>
    <mc:Choice Requires="p14">
      <p:transition spd="slow" p14:dur="2000"/>
    </mc:Choice>
    <mc:Fallback>
      <p:transition spd="slow"/>
    </mc:Fallback>
  </mc:AlternateContent>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88" name=""/>
          <p:cNvSpPr/>
          <p:nvPr/>
        </p:nvSpPr>
        <p:spPr>
          <a:xfrm>
            <a:off x="2721960" y="2360520"/>
            <a:ext cx="3704760" cy="70344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000000"/>
                </a:solidFill>
                <a:effectLst/>
                <a:uFillTx/>
                <a:latin typeface="Tahoma"/>
              </a:rPr>
              <a:t>COMPETITION</a:t>
            </a:r>
            <a:endParaRPr b="0" lang="en-US" sz="4000" strike="noStrike" u="none">
              <a:solidFill>
                <a:srgbClr val="000000"/>
              </a:solidFill>
              <a:effectLst/>
              <a:uFillTx/>
              <a:latin typeface="Times New Roman"/>
            </a:endParaRPr>
          </a:p>
        </p:txBody>
      </p:sp>
      <p:sp>
        <p:nvSpPr>
          <p:cNvPr id="2" name="PlaceHolder 1"/>
          <p:cNvSpPr>
            <a:spLocks noGrp="1"/>
          </p:cNvSpPr>
          <p:nvPr>
            <p:ph type="sldNum" idx="3"/>
          </p:nvPr>
        </p:nvSpPr>
        <p:spPr/>
        <p:txBody>
          <a:bodyPr/>
          <a:p>
            <a:fld id="{1646D1D6-F622-4901-9F36-F6F04EAF66F2}" type="slidenum">
              <a:t>15</a:t>
            </a:fld>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89" name="PlaceHolder 1"/>
          <p:cNvSpPr>
            <a:spLocks noGrp="1"/>
          </p:cNvSpPr>
          <p:nvPr>
            <p:ph type="title"/>
          </p:nvPr>
        </p:nvSpPr>
        <p:spPr>
          <a:xfrm>
            <a:off x="609480" y="1219320"/>
            <a:ext cx="7772400" cy="304560"/>
          </a:xfrm>
          <a:prstGeom prst="rect">
            <a:avLst/>
          </a:prstGeom>
          <a:noFill/>
          <a:ln w="0">
            <a:noFill/>
          </a:ln>
        </p:spPr>
        <p:txBody>
          <a:bodyPr lIns="90000" rIns="90000" tIns="46800" bIns="46800" anchor="b">
            <a:noAutofit/>
          </a:bodyPr>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600" strike="noStrike" u="none">
                <a:solidFill>
                  <a:srgbClr val="000000"/>
                </a:solidFill>
                <a:effectLst/>
                <a:uFillTx/>
                <a:latin typeface="Tahoma"/>
              </a:rPr>
              <a:t>Competition</a:t>
            </a:r>
            <a:br>
              <a:rPr sz="3600"/>
            </a:br>
            <a:endParaRPr b="0" lang="en-US" sz="3600" strike="noStrike" u="none">
              <a:solidFill>
                <a:srgbClr val="000000"/>
              </a:solidFill>
              <a:effectLst/>
              <a:uFillTx/>
              <a:latin typeface="Arial Black"/>
            </a:endParaRPr>
          </a:p>
        </p:txBody>
      </p:sp>
      <p:sp>
        <p:nvSpPr>
          <p:cNvPr id="190" name="PlaceHolder 2"/>
          <p:cNvSpPr>
            <a:spLocks noGrp="1"/>
          </p:cNvSpPr>
          <p:nvPr>
            <p:ph/>
          </p:nvPr>
        </p:nvSpPr>
        <p:spPr>
          <a:xfrm>
            <a:off x="2666880" y="2742840"/>
            <a:ext cx="3733920" cy="3429000"/>
          </a:xfrm>
          <a:prstGeom prst="rect">
            <a:avLst/>
          </a:prstGeom>
          <a:noFill/>
          <a:ln w="0">
            <a:noFill/>
          </a:ln>
        </p:spPr>
        <p:txBody>
          <a:bodyPr lIns="90000" rIns="90000" tIns="46800" bIns="46800" anchor="t">
            <a:normAutofit lnSpcReduction="9999"/>
          </a:bodyPr>
          <a:p>
            <a:pPr marL="343080" indent="-343080">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sng">
                <a:solidFill>
                  <a:srgbClr val="000000"/>
                </a:solidFill>
                <a:effectLst/>
                <a:uFillTx/>
                <a:latin typeface="Tahoma"/>
              </a:rPr>
              <a:t>Ranked by Industry Group</a:t>
            </a:r>
            <a:endParaRPr b="0" lang="en-US" sz="1600" strike="noStrike" u="none">
              <a:solidFill>
                <a:srgbClr val="000000"/>
              </a:solidFill>
              <a:effectLst/>
              <a:uFillTx/>
              <a:latin typeface="Tahoma"/>
            </a:endParaRPr>
          </a:p>
          <a:p>
            <a:pPr marL="343080" indent="-343080">
              <a:spcBef>
                <a:spcPts val="3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sng">
                <a:solidFill>
                  <a:srgbClr val="000000"/>
                </a:solidFill>
                <a:effectLst/>
                <a:uFillTx/>
                <a:latin typeface="Tahoma"/>
              </a:rPr>
              <a:t>Rank</a:t>
            </a:r>
            <a:r>
              <a:rPr b="0" lang="en-US" sz="1400" strike="noStrike" u="none">
                <a:solidFill>
                  <a:srgbClr val="000000"/>
                </a:solidFill>
                <a:effectLst/>
                <a:uFillTx/>
                <a:latin typeface="Tahoma"/>
              </a:rPr>
              <a:t>	</a:t>
            </a:r>
            <a:r>
              <a:rPr b="0" lang="en-US" sz="1400" strike="noStrike" u="sng">
                <a:solidFill>
                  <a:srgbClr val="000000"/>
                </a:solidFill>
                <a:effectLst/>
                <a:uFillTx/>
                <a:latin typeface="Tahoma"/>
              </a:rPr>
              <a:t>Pipeline</a:t>
            </a:r>
            <a:r>
              <a:rPr b="0" lang="en-US" sz="1400" strike="noStrike" u="none">
                <a:solidFill>
                  <a:srgbClr val="000000"/>
                </a:solidFill>
                <a:effectLst/>
                <a:uFillTx/>
                <a:latin typeface="Tahoma"/>
              </a:rPr>
              <a:t>	</a:t>
            </a:r>
            <a:r>
              <a:rPr b="0" lang="en-US" sz="1400" strike="noStrike" u="none">
                <a:solidFill>
                  <a:srgbClr val="000000"/>
                </a:solidFill>
                <a:effectLst/>
                <a:uFillTx/>
                <a:latin typeface="Tahoma"/>
              </a:rPr>
              <a:t>	</a:t>
            </a:r>
            <a:r>
              <a:rPr b="0" lang="en-US" sz="1400" strike="noStrike" u="sng">
                <a:solidFill>
                  <a:srgbClr val="000000"/>
                </a:solidFill>
                <a:effectLst/>
                <a:uFillTx/>
                <a:latin typeface="Tahoma"/>
              </a:rPr>
              <a:t>Score</a:t>
            </a:r>
            <a:endParaRPr b="0" lang="en-US" sz="1400" strike="noStrike" u="none">
              <a:solidFill>
                <a:srgbClr val="000000"/>
              </a:solidFill>
              <a:effectLst/>
              <a:uFillTx/>
              <a:latin typeface="Tahoma"/>
            </a:endParaRPr>
          </a:p>
          <a:p>
            <a:pPr marL="343080" indent="-343080">
              <a:spcBef>
                <a:spcPts val="3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ahoma"/>
              </a:rPr>
              <a:t>1</a:t>
            </a:r>
            <a:r>
              <a:rPr b="0" lang="en-US" sz="1400" strike="noStrike" u="none">
                <a:solidFill>
                  <a:srgbClr val="000000"/>
                </a:solidFill>
                <a:effectLst/>
                <a:uFillTx/>
                <a:latin typeface="Tahoma"/>
              </a:rPr>
              <a:t>	</a:t>
            </a:r>
            <a:r>
              <a:rPr b="0" lang="en-US" sz="1400" strike="noStrike" u="none">
                <a:solidFill>
                  <a:srgbClr val="000000"/>
                </a:solidFill>
                <a:effectLst/>
                <a:uFillTx/>
                <a:latin typeface="Tahoma"/>
              </a:rPr>
              <a:t>	</a:t>
            </a:r>
            <a:r>
              <a:rPr b="0" lang="en-US" sz="1400" strike="noStrike" u="none">
                <a:solidFill>
                  <a:srgbClr val="000000"/>
                </a:solidFill>
                <a:effectLst/>
                <a:uFillTx/>
                <a:latin typeface="Tahoma"/>
              </a:rPr>
              <a:t>NGPL</a:t>
            </a:r>
            <a:r>
              <a:rPr b="0" lang="en-US" sz="1400" strike="noStrike" u="none">
                <a:solidFill>
                  <a:srgbClr val="000000"/>
                </a:solidFill>
                <a:effectLst/>
                <a:uFillTx/>
                <a:latin typeface="Tahoma"/>
              </a:rPr>
              <a:t>	</a:t>
            </a:r>
            <a:r>
              <a:rPr b="0" lang="en-US" sz="1400" strike="noStrike" u="none">
                <a:solidFill>
                  <a:srgbClr val="000000"/>
                </a:solidFill>
                <a:effectLst/>
                <a:uFillTx/>
                <a:latin typeface="Tahoma"/>
              </a:rPr>
              <a:t>	</a:t>
            </a:r>
            <a:r>
              <a:rPr b="0" lang="en-US" sz="1400" strike="noStrike" u="none">
                <a:solidFill>
                  <a:srgbClr val="000000"/>
                </a:solidFill>
                <a:effectLst/>
                <a:uFillTx/>
                <a:latin typeface="Tahoma"/>
              </a:rPr>
              <a:t>2.20</a:t>
            </a:r>
            <a:endParaRPr b="0" lang="en-US" sz="1400" strike="noStrike" u="none">
              <a:solidFill>
                <a:srgbClr val="000000"/>
              </a:solidFill>
              <a:effectLst/>
              <a:uFillTx/>
              <a:latin typeface="Tahoma"/>
            </a:endParaRPr>
          </a:p>
          <a:p>
            <a:pPr marL="343080" indent="-343080">
              <a:spcBef>
                <a:spcPts val="3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ahoma"/>
              </a:rPr>
              <a:t>2</a:t>
            </a:r>
            <a:r>
              <a:rPr b="0" lang="en-US" sz="1400" strike="noStrike" u="none">
                <a:solidFill>
                  <a:srgbClr val="000000"/>
                </a:solidFill>
                <a:effectLst/>
                <a:uFillTx/>
                <a:latin typeface="Tahoma"/>
              </a:rPr>
              <a:t>	</a:t>
            </a:r>
            <a:r>
              <a:rPr b="0" lang="en-US" sz="1400" strike="noStrike" u="none">
                <a:solidFill>
                  <a:srgbClr val="000000"/>
                </a:solidFill>
                <a:effectLst/>
                <a:uFillTx/>
                <a:latin typeface="Tahoma"/>
              </a:rPr>
              <a:t>	</a:t>
            </a:r>
            <a:r>
              <a:rPr b="0" lang="en-US" sz="1400" strike="noStrike" u="none">
                <a:solidFill>
                  <a:srgbClr val="000000"/>
                </a:solidFill>
                <a:effectLst/>
                <a:uFillTx/>
                <a:latin typeface="Tahoma"/>
              </a:rPr>
              <a:t>ANR</a:t>
            </a:r>
            <a:r>
              <a:rPr b="0" lang="en-US" sz="1400" strike="noStrike" u="none">
                <a:solidFill>
                  <a:srgbClr val="000000"/>
                </a:solidFill>
                <a:effectLst/>
                <a:uFillTx/>
                <a:latin typeface="Tahoma"/>
              </a:rPr>
              <a:t>	</a:t>
            </a:r>
            <a:r>
              <a:rPr b="0" lang="en-US" sz="1400" strike="noStrike" u="none">
                <a:solidFill>
                  <a:srgbClr val="000000"/>
                </a:solidFill>
                <a:effectLst/>
                <a:uFillTx/>
                <a:latin typeface="Tahoma"/>
              </a:rPr>
              <a:t>	</a:t>
            </a:r>
            <a:r>
              <a:rPr b="0" lang="en-US" sz="1400" strike="noStrike" u="none">
                <a:solidFill>
                  <a:srgbClr val="000000"/>
                </a:solidFill>
                <a:effectLst/>
                <a:uFillTx/>
                <a:latin typeface="Tahoma"/>
              </a:rPr>
              <a:t>2.25</a:t>
            </a:r>
            <a:endParaRPr b="0" lang="en-US" sz="1400" strike="noStrike" u="none">
              <a:solidFill>
                <a:srgbClr val="000000"/>
              </a:solidFill>
              <a:effectLst/>
              <a:uFillTx/>
              <a:latin typeface="Tahoma"/>
            </a:endParaRPr>
          </a:p>
          <a:p>
            <a:pPr marL="343080" indent="-343080">
              <a:spcBef>
                <a:spcPts val="3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99"/>
                </a:solidFill>
                <a:effectLst/>
                <a:uFillTx/>
                <a:latin typeface="Tahoma"/>
              </a:rPr>
              <a:t>3</a:t>
            </a:r>
            <a:r>
              <a:rPr b="0" lang="en-US" sz="1400" strike="noStrike" u="none">
                <a:solidFill>
                  <a:srgbClr val="000099"/>
                </a:solidFill>
                <a:effectLst/>
                <a:uFillTx/>
                <a:latin typeface="Tahoma"/>
              </a:rPr>
              <a:t>	</a:t>
            </a:r>
            <a:r>
              <a:rPr b="0" lang="en-US" sz="1400" strike="noStrike" u="none">
                <a:solidFill>
                  <a:srgbClr val="000099"/>
                </a:solidFill>
                <a:effectLst/>
                <a:uFillTx/>
                <a:latin typeface="Tahoma"/>
              </a:rPr>
              <a:t>	</a:t>
            </a:r>
            <a:r>
              <a:rPr b="0" lang="en-US" sz="1400" strike="noStrike" u="none">
                <a:solidFill>
                  <a:srgbClr val="000099"/>
                </a:solidFill>
                <a:effectLst/>
                <a:uFillTx/>
                <a:latin typeface="Tahoma"/>
              </a:rPr>
              <a:t>NNG  </a:t>
            </a:r>
            <a:r>
              <a:rPr b="0" lang="en-US" sz="1400" strike="noStrike" u="none">
                <a:solidFill>
                  <a:srgbClr val="000099"/>
                </a:solidFill>
                <a:effectLst/>
                <a:uFillTx/>
                <a:latin typeface="Tahoma"/>
              </a:rPr>
              <a:t>	</a:t>
            </a:r>
            <a:r>
              <a:rPr b="0" lang="en-US" sz="1400" strike="noStrike" u="none">
                <a:solidFill>
                  <a:srgbClr val="000099"/>
                </a:solidFill>
                <a:effectLst/>
                <a:uFillTx/>
                <a:latin typeface="Tahoma"/>
              </a:rPr>
              <a:t>	</a:t>
            </a:r>
            <a:r>
              <a:rPr b="0" lang="en-US" sz="1400" strike="noStrike" u="none">
                <a:solidFill>
                  <a:srgbClr val="000099"/>
                </a:solidFill>
                <a:effectLst/>
                <a:uFillTx/>
                <a:latin typeface="Tahoma"/>
              </a:rPr>
              <a:t>2.27</a:t>
            </a:r>
            <a:endParaRPr b="0" lang="en-US" sz="1400" strike="noStrike" u="none">
              <a:solidFill>
                <a:srgbClr val="000000"/>
              </a:solidFill>
              <a:effectLst/>
              <a:uFillTx/>
              <a:latin typeface="Tahoma"/>
            </a:endParaRPr>
          </a:p>
          <a:p>
            <a:pPr marL="343080" indent="-343080">
              <a:spcBef>
                <a:spcPts val="3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ahoma"/>
              </a:rPr>
              <a:t>4</a:t>
            </a:r>
            <a:r>
              <a:rPr b="0" lang="en-US" sz="1400" strike="noStrike" u="none">
                <a:solidFill>
                  <a:srgbClr val="000000"/>
                </a:solidFill>
                <a:effectLst/>
                <a:uFillTx/>
                <a:latin typeface="Tahoma"/>
              </a:rPr>
              <a:t>	</a:t>
            </a:r>
            <a:r>
              <a:rPr b="0" lang="en-US" sz="1400" strike="noStrike" u="none">
                <a:solidFill>
                  <a:srgbClr val="000000"/>
                </a:solidFill>
                <a:effectLst/>
                <a:uFillTx/>
                <a:latin typeface="Tahoma"/>
              </a:rPr>
              <a:t>	</a:t>
            </a:r>
            <a:r>
              <a:rPr b="0" lang="en-US" sz="1400" strike="noStrike" u="none">
                <a:solidFill>
                  <a:srgbClr val="000000"/>
                </a:solidFill>
                <a:effectLst/>
                <a:uFillTx/>
                <a:latin typeface="Tahoma"/>
              </a:rPr>
              <a:t>PEPL</a:t>
            </a:r>
            <a:r>
              <a:rPr b="0" lang="en-US" sz="1400" strike="noStrike" u="none">
                <a:solidFill>
                  <a:srgbClr val="000000"/>
                </a:solidFill>
                <a:effectLst/>
                <a:uFillTx/>
                <a:latin typeface="Tahoma"/>
              </a:rPr>
              <a:t>	</a:t>
            </a:r>
            <a:r>
              <a:rPr b="0" lang="en-US" sz="1400" strike="noStrike" u="none">
                <a:solidFill>
                  <a:srgbClr val="000000"/>
                </a:solidFill>
                <a:effectLst/>
                <a:uFillTx/>
                <a:latin typeface="Tahoma"/>
              </a:rPr>
              <a:t>	</a:t>
            </a:r>
            <a:r>
              <a:rPr b="0" lang="en-US" sz="1400" strike="noStrike" u="none">
                <a:solidFill>
                  <a:srgbClr val="000000"/>
                </a:solidFill>
                <a:effectLst/>
                <a:uFillTx/>
                <a:latin typeface="Tahoma"/>
              </a:rPr>
              <a:t>2.29</a:t>
            </a:r>
            <a:r>
              <a:rPr b="0" lang="en-US" sz="1400" strike="noStrike" u="none">
                <a:solidFill>
                  <a:srgbClr val="000000"/>
                </a:solidFill>
                <a:effectLst/>
                <a:uFillTx/>
                <a:latin typeface="Tahoma"/>
              </a:rPr>
              <a:t>	</a:t>
            </a:r>
            <a:endParaRPr b="0" lang="en-US" sz="1400" strike="noStrike" u="none">
              <a:solidFill>
                <a:srgbClr val="000000"/>
              </a:solidFill>
              <a:effectLst/>
              <a:uFillTx/>
              <a:latin typeface="Tahoma"/>
            </a:endParaRPr>
          </a:p>
          <a:p>
            <a:pPr marL="343080" indent="-343080">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sng">
                <a:solidFill>
                  <a:srgbClr val="000000"/>
                </a:solidFill>
                <a:effectLst/>
                <a:uFillTx/>
                <a:latin typeface="Tahoma"/>
              </a:rPr>
              <a:t>Ranked by Focus Group</a:t>
            </a:r>
            <a:endParaRPr b="0" lang="en-US" sz="1600" strike="noStrike" u="none">
              <a:solidFill>
                <a:srgbClr val="000000"/>
              </a:solidFill>
              <a:effectLst/>
              <a:uFillTx/>
              <a:latin typeface="Tahoma"/>
            </a:endParaRPr>
          </a:p>
          <a:p>
            <a:pPr marL="343080" indent="-343080">
              <a:spcBef>
                <a:spcPts val="3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sng">
                <a:solidFill>
                  <a:srgbClr val="000000"/>
                </a:solidFill>
                <a:effectLst/>
                <a:uFillTx/>
                <a:latin typeface="Tahoma"/>
              </a:rPr>
              <a:t>Rank</a:t>
            </a:r>
            <a:r>
              <a:rPr b="0" lang="en-US" sz="1400" strike="noStrike" u="sng">
                <a:solidFill>
                  <a:srgbClr val="000000"/>
                </a:solidFill>
                <a:effectLst/>
                <a:uFillTx/>
                <a:latin typeface="Tahoma"/>
              </a:rPr>
              <a:t>	</a:t>
            </a:r>
            <a:r>
              <a:rPr b="0" lang="en-US" sz="1400" strike="noStrike" u="sng">
                <a:solidFill>
                  <a:srgbClr val="000000"/>
                </a:solidFill>
                <a:effectLst/>
                <a:uFillTx/>
                <a:latin typeface="Tahoma"/>
              </a:rPr>
              <a:t>Pipeline</a:t>
            </a:r>
            <a:r>
              <a:rPr b="0" lang="en-US" sz="1400" strike="noStrike" u="sng">
                <a:solidFill>
                  <a:srgbClr val="000000"/>
                </a:solidFill>
                <a:effectLst/>
                <a:uFillTx/>
                <a:latin typeface="Tahoma"/>
              </a:rPr>
              <a:t>	</a:t>
            </a:r>
            <a:r>
              <a:rPr b="0" lang="en-US" sz="1400" strike="noStrike" u="sng">
                <a:solidFill>
                  <a:srgbClr val="000000"/>
                </a:solidFill>
                <a:effectLst/>
                <a:uFillTx/>
                <a:latin typeface="Tahoma"/>
              </a:rPr>
              <a:t>	</a:t>
            </a:r>
            <a:r>
              <a:rPr b="0" lang="en-US" sz="1400" strike="noStrike" u="sng">
                <a:solidFill>
                  <a:srgbClr val="000000"/>
                </a:solidFill>
                <a:effectLst/>
                <a:uFillTx/>
                <a:latin typeface="Tahoma"/>
              </a:rPr>
              <a:t>Score</a:t>
            </a:r>
            <a:endParaRPr b="0" lang="en-US" sz="1400" strike="noStrike" u="none">
              <a:solidFill>
                <a:srgbClr val="000000"/>
              </a:solidFill>
              <a:effectLst/>
              <a:uFillTx/>
              <a:latin typeface="Tahoma"/>
            </a:endParaRPr>
          </a:p>
          <a:p>
            <a:pPr marL="343080" indent="-343080">
              <a:spcBef>
                <a:spcPts val="3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ahoma"/>
              </a:rPr>
              <a:t>1</a:t>
            </a:r>
            <a:r>
              <a:rPr b="0" lang="en-US" sz="1400" strike="noStrike" u="none">
                <a:solidFill>
                  <a:srgbClr val="000000"/>
                </a:solidFill>
                <a:effectLst/>
                <a:uFillTx/>
                <a:latin typeface="Tahoma"/>
              </a:rPr>
              <a:t>	</a:t>
            </a:r>
            <a:r>
              <a:rPr b="0" lang="en-US" sz="1400" strike="noStrike" u="none">
                <a:solidFill>
                  <a:srgbClr val="000000"/>
                </a:solidFill>
                <a:effectLst/>
                <a:uFillTx/>
                <a:latin typeface="Tahoma"/>
              </a:rPr>
              <a:t>	</a:t>
            </a:r>
            <a:r>
              <a:rPr b="0" lang="en-US" sz="1400" strike="noStrike" u="none">
                <a:solidFill>
                  <a:srgbClr val="000000"/>
                </a:solidFill>
                <a:effectLst/>
                <a:uFillTx/>
                <a:latin typeface="Tahoma"/>
              </a:rPr>
              <a:t>NGPL</a:t>
            </a:r>
            <a:r>
              <a:rPr b="0" lang="en-US" sz="1400" strike="noStrike" u="none">
                <a:solidFill>
                  <a:srgbClr val="000000"/>
                </a:solidFill>
                <a:effectLst/>
                <a:uFillTx/>
                <a:latin typeface="Tahoma"/>
              </a:rPr>
              <a:t>	</a:t>
            </a:r>
            <a:r>
              <a:rPr b="0" lang="en-US" sz="1400" strike="noStrike" u="none">
                <a:solidFill>
                  <a:srgbClr val="000000"/>
                </a:solidFill>
                <a:effectLst/>
                <a:uFillTx/>
                <a:latin typeface="Tahoma"/>
              </a:rPr>
              <a:t>	</a:t>
            </a:r>
            <a:r>
              <a:rPr b="0" lang="en-US" sz="1400" strike="noStrike" u="none">
                <a:solidFill>
                  <a:srgbClr val="000000"/>
                </a:solidFill>
                <a:effectLst/>
                <a:uFillTx/>
                <a:latin typeface="Tahoma"/>
              </a:rPr>
              <a:t>2.13</a:t>
            </a:r>
            <a:endParaRPr b="0" lang="en-US" sz="1400" strike="noStrike" u="none">
              <a:solidFill>
                <a:srgbClr val="000000"/>
              </a:solidFill>
              <a:effectLst/>
              <a:uFillTx/>
              <a:latin typeface="Tahoma"/>
            </a:endParaRPr>
          </a:p>
          <a:p>
            <a:pPr marL="343080" indent="-343080">
              <a:spcBef>
                <a:spcPts val="3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ahoma"/>
              </a:rPr>
              <a:t>2</a:t>
            </a:r>
            <a:r>
              <a:rPr b="0" lang="en-US" sz="1400" strike="noStrike" u="none">
                <a:solidFill>
                  <a:srgbClr val="000000"/>
                </a:solidFill>
                <a:effectLst/>
                <a:uFillTx/>
                <a:latin typeface="Tahoma"/>
              </a:rPr>
              <a:t>	</a:t>
            </a:r>
            <a:r>
              <a:rPr b="0" lang="en-US" sz="1400" strike="noStrike" u="none">
                <a:solidFill>
                  <a:srgbClr val="000000"/>
                </a:solidFill>
                <a:effectLst/>
                <a:uFillTx/>
                <a:latin typeface="Tahoma"/>
              </a:rPr>
              <a:t>	</a:t>
            </a:r>
            <a:r>
              <a:rPr b="0" lang="en-US" sz="1400" strike="noStrike" u="none">
                <a:solidFill>
                  <a:srgbClr val="000000"/>
                </a:solidFill>
                <a:effectLst/>
                <a:uFillTx/>
                <a:latin typeface="Tahoma"/>
              </a:rPr>
              <a:t>ANR</a:t>
            </a:r>
            <a:r>
              <a:rPr b="0" lang="en-US" sz="1400" strike="noStrike" u="none">
                <a:solidFill>
                  <a:srgbClr val="000000"/>
                </a:solidFill>
                <a:effectLst/>
                <a:uFillTx/>
                <a:latin typeface="Tahoma"/>
              </a:rPr>
              <a:t>	</a:t>
            </a:r>
            <a:r>
              <a:rPr b="0" lang="en-US" sz="1400" strike="noStrike" u="none">
                <a:solidFill>
                  <a:srgbClr val="000000"/>
                </a:solidFill>
                <a:effectLst/>
                <a:uFillTx/>
                <a:latin typeface="Tahoma"/>
              </a:rPr>
              <a:t>	</a:t>
            </a:r>
            <a:r>
              <a:rPr b="0" lang="en-US" sz="1400" strike="noStrike" u="none">
                <a:solidFill>
                  <a:srgbClr val="000000"/>
                </a:solidFill>
                <a:effectLst/>
                <a:uFillTx/>
                <a:latin typeface="Tahoma"/>
              </a:rPr>
              <a:t>2.18</a:t>
            </a:r>
            <a:endParaRPr b="0" lang="en-US" sz="1400" strike="noStrike" u="none">
              <a:solidFill>
                <a:srgbClr val="000000"/>
              </a:solidFill>
              <a:effectLst/>
              <a:uFillTx/>
              <a:latin typeface="Tahoma"/>
            </a:endParaRPr>
          </a:p>
          <a:p>
            <a:pPr marL="343080" indent="-343080">
              <a:spcBef>
                <a:spcPts val="3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ff"/>
                </a:solidFill>
                <a:effectLst/>
                <a:uFillTx/>
                <a:latin typeface="Tahoma"/>
              </a:rPr>
              <a:t>3</a:t>
            </a:r>
            <a:r>
              <a:rPr b="0" lang="en-US" sz="1400" strike="noStrike" u="none">
                <a:solidFill>
                  <a:srgbClr val="0000ff"/>
                </a:solidFill>
                <a:effectLst/>
                <a:uFillTx/>
                <a:latin typeface="Tahoma"/>
              </a:rPr>
              <a:t>	</a:t>
            </a:r>
            <a:r>
              <a:rPr b="0" lang="en-US" sz="1400" strike="noStrike" u="none">
                <a:solidFill>
                  <a:srgbClr val="0000ff"/>
                </a:solidFill>
                <a:effectLst/>
                <a:uFillTx/>
                <a:latin typeface="Tahoma"/>
              </a:rPr>
              <a:t>	</a:t>
            </a:r>
            <a:r>
              <a:rPr b="0" lang="en-US" sz="1400" strike="noStrike" u="none">
                <a:solidFill>
                  <a:srgbClr val="0000ff"/>
                </a:solidFill>
                <a:effectLst/>
                <a:uFillTx/>
                <a:latin typeface="Tahoma"/>
              </a:rPr>
              <a:t>NNG</a:t>
            </a:r>
            <a:r>
              <a:rPr b="0" lang="en-US" sz="1400" strike="noStrike" u="none">
                <a:solidFill>
                  <a:srgbClr val="0000ff"/>
                </a:solidFill>
                <a:effectLst/>
                <a:uFillTx/>
                <a:latin typeface="Tahoma"/>
              </a:rPr>
              <a:t>	</a:t>
            </a:r>
            <a:r>
              <a:rPr b="0" lang="en-US" sz="1400" strike="noStrike" u="none">
                <a:solidFill>
                  <a:srgbClr val="0000ff"/>
                </a:solidFill>
                <a:effectLst/>
                <a:uFillTx/>
                <a:latin typeface="Tahoma"/>
              </a:rPr>
              <a:t>	</a:t>
            </a:r>
            <a:r>
              <a:rPr b="0" lang="en-US" sz="1400" strike="noStrike" u="none">
                <a:solidFill>
                  <a:srgbClr val="0000ff"/>
                </a:solidFill>
                <a:effectLst/>
                <a:uFillTx/>
                <a:latin typeface="Tahoma"/>
              </a:rPr>
              <a:t>2.36</a:t>
            </a:r>
            <a:endParaRPr b="0" lang="en-US" sz="1400" strike="noStrike" u="none">
              <a:solidFill>
                <a:srgbClr val="000000"/>
              </a:solidFill>
              <a:effectLst/>
              <a:uFillTx/>
              <a:latin typeface="Tahoma"/>
            </a:endParaRPr>
          </a:p>
          <a:p>
            <a:pPr marL="343080" indent="-343080">
              <a:spcBef>
                <a:spcPts val="3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ahoma"/>
              </a:rPr>
              <a:t>4</a:t>
            </a:r>
            <a:r>
              <a:rPr b="0" lang="en-US" sz="1400" strike="noStrike" u="none">
                <a:solidFill>
                  <a:srgbClr val="000000"/>
                </a:solidFill>
                <a:effectLst/>
                <a:uFillTx/>
                <a:latin typeface="Tahoma"/>
              </a:rPr>
              <a:t>	</a:t>
            </a:r>
            <a:r>
              <a:rPr b="0" lang="en-US" sz="1400" strike="noStrike" u="none">
                <a:solidFill>
                  <a:srgbClr val="000000"/>
                </a:solidFill>
                <a:effectLst/>
                <a:uFillTx/>
                <a:latin typeface="Tahoma"/>
              </a:rPr>
              <a:t>	</a:t>
            </a:r>
            <a:r>
              <a:rPr b="0" lang="en-US" sz="1400" strike="noStrike" u="none">
                <a:solidFill>
                  <a:srgbClr val="000000"/>
                </a:solidFill>
                <a:effectLst/>
                <a:uFillTx/>
                <a:latin typeface="Tahoma"/>
              </a:rPr>
              <a:t>PEPL</a:t>
            </a:r>
            <a:r>
              <a:rPr b="0" lang="en-US" sz="1400" strike="noStrike" u="none">
                <a:solidFill>
                  <a:srgbClr val="000000"/>
                </a:solidFill>
                <a:effectLst/>
                <a:uFillTx/>
                <a:latin typeface="Tahoma"/>
              </a:rPr>
              <a:t>	</a:t>
            </a:r>
            <a:r>
              <a:rPr b="0" lang="en-US" sz="1400" strike="noStrike" u="none">
                <a:solidFill>
                  <a:srgbClr val="000000"/>
                </a:solidFill>
                <a:effectLst/>
                <a:uFillTx/>
                <a:latin typeface="Tahoma"/>
              </a:rPr>
              <a:t>	</a:t>
            </a:r>
            <a:r>
              <a:rPr b="0" lang="en-US" sz="1400" strike="noStrike" u="none">
                <a:solidFill>
                  <a:srgbClr val="000000"/>
                </a:solidFill>
                <a:effectLst/>
                <a:uFillTx/>
                <a:latin typeface="Tahoma"/>
              </a:rPr>
              <a:t>2.38</a:t>
            </a:r>
            <a:endParaRPr b="0" lang="en-US" sz="1400" strike="noStrike" u="none">
              <a:solidFill>
                <a:srgbClr val="000000"/>
              </a:solidFill>
              <a:effectLst/>
              <a:uFillTx/>
              <a:latin typeface="Tahoma"/>
            </a:endParaRPr>
          </a:p>
          <a:p>
            <a:pPr marL="343080" indent="-343080">
              <a:spcBef>
                <a:spcPts val="3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ahoma"/>
              </a:rPr>
              <a:t>	</a:t>
            </a:r>
            <a:endParaRPr b="0" lang="en-US" sz="1400" strike="noStrike" u="none">
              <a:solidFill>
                <a:srgbClr val="000000"/>
              </a:solidFill>
              <a:effectLst/>
              <a:uFillTx/>
              <a:latin typeface="Tahoma"/>
            </a:endParaRPr>
          </a:p>
        </p:txBody>
      </p:sp>
      <p:sp>
        <p:nvSpPr>
          <p:cNvPr id="191" name=""/>
          <p:cNvSpPr/>
          <p:nvPr/>
        </p:nvSpPr>
        <p:spPr>
          <a:xfrm>
            <a:off x="1563840" y="6095880"/>
            <a:ext cx="5751000" cy="64260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ahoma"/>
              </a:rPr>
              <a:t>  Rating Scale: 1 = Excellent, 2 = Good, 3 = Average, 4 = Below Average, 5 = Poor</a:t>
            </a: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p:txBody>
      </p:sp>
      <p:sp>
        <p:nvSpPr>
          <p:cNvPr id="192" name=""/>
          <p:cNvSpPr/>
          <p:nvPr/>
        </p:nvSpPr>
        <p:spPr>
          <a:xfrm>
            <a:off x="4170240" y="1676520"/>
            <a:ext cx="184320" cy="33660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193" name=""/>
          <p:cNvSpPr/>
          <p:nvPr/>
        </p:nvSpPr>
        <p:spPr>
          <a:xfrm>
            <a:off x="771120" y="1752480"/>
            <a:ext cx="7873200" cy="82548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ahoma"/>
              </a:rPr>
              <a:t>The top 15 attributes plus the two new attributes for 1999</a:t>
            </a:r>
            <a:endParaRPr b="0" lang="en-US" sz="24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ahoma"/>
              </a:rPr>
              <a:t>ranked by the Industry and Focus Groups</a:t>
            </a:r>
            <a:endParaRPr b="0" lang="en-US" sz="2400" strike="noStrike" u="none">
              <a:solidFill>
                <a:srgbClr val="000000"/>
              </a:solidFill>
              <a:effectLst/>
              <a:uFillTx/>
              <a:latin typeface="Times New Roman"/>
            </a:endParaRPr>
          </a:p>
        </p:txBody>
      </p:sp>
      <p:sp>
        <p:nvSpPr>
          <p:cNvPr id="4" name="PlaceHolder 3"/>
          <p:cNvSpPr>
            <a:spLocks noGrp="1"/>
          </p:cNvSpPr>
          <p:nvPr>
            <p:ph type="sldNum" idx="3"/>
          </p:nvPr>
        </p:nvSpPr>
        <p:spPr/>
        <p:txBody>
          <a:bodyPr/>
          <a:p>
            <a:fld id="{E7570EB6-B17C-4EDC-BFA6-46ED3D097D5D}" type="slidenum">
              <a:t>16</a:t>
            </a:fld>
          </a:p>
        </p:txBody>
      </p:sp>
    </p:spTree>
  </p:cSld>
  <mc:AlternateContent>
    <mc:Choice Requires="p14">
      <p:transition spd="slow" p14:dur="2000"/>
    </mc:Choice>
    <mc:Fallback>
      <p:transition spd="slow"/>
    </mc:Fallback>
  </mc:AlternateContent>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94" name="PlaceHolder 1"/>
          <p:cNvSpPr>
            <a:spLocks noGrp="1"/>
          </p:cNvSpPr>
          <p:nvPr>
            <p:ph type="title"/>
          </p:nvPr>
        </p:nvSpPr>
        <p:spPr>
          <a:xfrm>
            <a:off x="609480" y="-360"/>
            <a:ext cx="7772400" cy="1143000"/>
          </a:xfrm>
          <a:prstGeom prst="rect">
            <a:avLst/>
          </a:prstGeom>
          <a:noFill/>
          <a:ln w="0">
            <a:noFill/>
          </a:ln>
        </p:spPr>
        <p:txBody>
          <a:bodyPr lIns="90000" rIns="90000" tIns="46800" bIns="46800" anchor="b">
            <a:noAutofit/>
          </a:bodyPr>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600" strike="noStrike" u="none">
                <a:solidFill>
                  <a:srgbClr val="000000"/>
                </a:solidFill>
                <a:effectLst/>
                <a:uFillTx/>
                <a:latin typeface="Tahoma"/>
              </a:rPr>
              <a:t>What are our Competitors Strengths?</a:t>
            </a:r>
            <a:endParaRPr b="0" lang="en-US" sz="3600" strike="noStrike" u="none">
              <a:solidFill>
                <a:srgbClr val="000000"/>
              </a:solidFill>
              <a:effectLst/>
              <a:uFillTx/>
              <a:latin typeface="Arial Black"/>
            </a:endParaRPr>
          </a:p>
        </p:txBody>
      </p:sp>
      <p:sp>
        <p:nvSpPr>
          <p:cNvPr id="195" name="PlaceHolder 2"/>
          <p:cNvSpPr>
            <a:spLocks noGrp="1"/>
          </p:cNvSpPr>
          <p:nvPr>
            <p:ph/>
          </p:nvPr>
        </p:nvSpPr>
        <p:spPr>
          <a:xfrm>
            <a:off x="457200" y="1885680"/>
            <a:ext cx="4013280" cy="4172040"/>
          </a:xfrm>
          <a:prstGeom prst="rect">
            <a:avLst/>
          </a:prstGeom>
          <a:noFill/>
          <a:ln w="0">
            <a:noFill/>
          </a:ln>
        </p:spPr>
        <p:txBody>
          <a:bodyPr lIns="90000" rIns="90000" tIns="46800" bIns="46800" anchor="t">
            <a:normAutofit/>
          </a:bodyPr>
          <a:p>
            <a:pPr marL="343080" indent="-343080">
              <a:spcBef>
                <a:spcPts val="349"/>
              </a:spcBef>
              <a:buClr>
                <a:srgbClr val="ffcc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ahoma"/>
              </a:rPr>
              <a:t>ANR</a:t>
            </a:r>
            <a:r>
              <a:rPr b="0" lang="en-US" sz="1400" strike="noStrike" u="none">
                <a:solidFill>
                  <a:srgbClr val="000000"/>
                </a:solidFill>
                <a:effectLst/>
                <a:uFillTx/>
                <a:latin typeface="Tahoma"/>
              </a:rPr>
              <a:t>- Ranked #2 by Focus Group</a:t>
            </a:r>
            <a:endParaRPr b="0" lang="en-US" sz="1400" strike="noStrike" u="none">
              <a:solidFill>
                <a:srgbClr val="000000"/>
              </a:solidFill>
              <a:effectLst/>
              <a:uFillTx/>
              <a:latin typeface="Tahoma"/>
            </a:endParaRPr>
          </a:p>
          <a:p>
            <a:pPr lvl="1" marL="743040" indent="-285840">
              <a:spcBef>
                <a:spcPts val="300"/>
              </a:spcBef>
              <a:buClr>
                <a:srgbClr val="ffcc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ahoma"/>
              </a:rPr>
              <a:t>Storage service</a:t>
            </a:r>
            <a:endParaRPr b="0" lang="en-US" sz="1200" strike="noStrike" u="none">
              <a:solidFill>
                <a:srgbClr val="000000"/>
              </a:solidFill>
              <a:effectLst/>
              <a:uFillTx/>
              <a:latin typeface="Tahoma"/>
            </a:endParaRPr>
          </a:p>
          <a:p>
            <a:pPr lvl="1" marL="743040" indent="-285840">
              <a:spcBef>
                <a:spcPts val="300"/>
              </a:spcBef>
              <a:buClr>
                <a:srgbClr val="ffcc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ahoma"/>
              </a:rPr>
              <a:t>Reliability of primary interruptible gas transportation</a:t>
            </a:r>
            <a:endParaRPr b="0" lang="en-US" sz="1200" strike="noStrike" u="none">
              <a:solidFill>
                <a:srgbClr val="000000"/>
              </a:solidFill>
              <a:effectLst/>
              <a:uFillTx/>
              <a:latin typeface="Tahoma"/>
            </a:endParaRPr>
          </a:p>
          <a:p>
            <a:pPr lvl="1" marL="743040" indent="-285840">
              <a:spcBef>
                <a:spcPts val="300"/>
              </a:spcBef>
              <a:buClr>
                <a:srgbClr val="ffcc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ahoma"/>
              </a:rPr>
              <a:t>Gas pooling and aggregation service</a:t>
            </a:r>
            <a:endParaRPr b="0" lang="en-US" sz="1200" strike="noStrike" u="none">
              <a:solidFill>
                <a:srgbClr val="000000"/>
              </a:solidFill>
              <a:effectLst/>
              <a:uFillTx/>
              <a:latin typeface="Tahoma"/>
            </a:endParaRPr>
          </a:p>
          <a:p>
            <a:pPr lvl="1" marL="743040" indent="-285840">
              <a:spcBef>
                <a:spcPts val="300"/>
              </a:spcBef>
              <a:buClr>
                <a:srgbClr val="ffcc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ahoma"/>
              </a:rPr>
              <a:t>Accurate measurement of volumes (5)</a:t>
            </a:r>
            <a:endParaRPr b="0" lang="en-US" sz="1200" strike="noStrike" u="none">
              <a:solidFill>
                <a:srgbClr val="000000"/>
              </a:solidFill>
              <a:effectLst/>
              <a:uFillTx/>
              <a:latin typeface="Tahoma"/>
            </a:endParaRPr>
          </a:p>
          <a:p>
            <a:pPr lvl="1" marL="743040" indent="-285840">
              <a:spcBef>
                <a:spcPts val="300"/>
              </a:spcBef>
              <a:buClr>
                <a:srgbClr val="ffcc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ahoma"/>
              </a:rPr>
              <a:t>Use of electronic bulletin boards</a:t>
            </a:r>
            <a:endParaRPr b="0" lang="en-US" sz="1200" strike="noStrike" u="none">
              <a:solidFill>
                <a:srgbClr val="000000"/>
              </a:solidFill>
              <a:effectLst/>
              <a:uFillTx/>
              <a:latin typeface="Tahoma"/>
            </a:endParaRPr>
          </a:p>
          <a:p>
            <a:pPr lvl="1" marL="743040" indent="0">
              <a:spcBef>
                <a:spcPts val="24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Tahoma"/>
            </a:endParaRPr>
          </a:p>
          <a:p>
            <a:pPr marL="343080" indent="-343080">
              <a:spcBef>
                <a:spcPts val="349"/>
              </a:spcBef>
              <a:buClr>
                <a:srgbClr val="ffcc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ahoma"/>
              </a:rPr>
              <a:t>NGPL</a:t>
            </a:r>
            <a:r>
              <a:rPr b="0" lang="en-US" sz="1400" strike="noStrike" u="none">
                <a:solidFill>
                  <a:srgbClr val="000000"/>
                </a:solidFill>
                <a:effectLst/>
                <a:uFillTx/>
                <a:latin typeface="Tahoma"/>
              </a:rPr>
              <a:t> - Ranked #1 by Focus Group</a:t>
            </a:r>
            <a:endParaRPr b="0" lang="en-US" sz="1400" strike="noStrike" u="none">
              <a:solidFill>
                <a:srgbClr val="000000"/>
              </a:solidFill>
              <a:effectLst/>
              <a:uFillTx/>
              <a:latin typeface="Tahoma"/>
            </a:endParaRPr>
          </a:p>
          <a:p>
            <a:pPr lvl="1" marL="743040" indent="-285840">
              <a:spcBef>
                <a:spcPts val="300"/>
              </a:spcBef>
              <a:buClr>
                <a:srgbClr val="ffcc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ahoma"/>
              </a:rPr>
              <a:t>Access to premier markets</a:t>
            </a:r>
            <a:endParaRPr b="0" lang="en-US" sz="1200" strike="noStrike" u="none">
              <a:solidFill>
                <a:srgbClr val="000000"/>
              </a:solidFill>
              <a:effectLst/>
              <a:uFillTx/>
              <a:latin typeface="Tahoma"/>
            </a:endParaRPr>
          </a:p>
          <a:p>
            <a:pPr lvl="1" marL="743040" indent="-285840">
              <a:spcBef>
                <a:spcPts val="300"/>
              </a:spcBef>
              <a:buClr>
                <a:srgbClr val="ffcc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ahoma"/>
              </a:rPr>
              <a:t>Access to diverse supply</a:t>
            </a:r>
            <a:endParaRPr b="0" lang="en-US" sz="1200" strike="noStrike" u="none">
              <a:solidFill>
                <a:srgbClr val="000000"/>
              </a:solidFill>
              <a:effectLst/>
              <a:uFillTx/>
              <a:latin typeface="Tahoma"/>
            </a:endParaRPr>
          </a:p>
          <a:p>
            <a:pPr lvl="1" marL="743040" indent="-285840">
              <a:spcBef>
                <a:spcPts val="300"/>
              </a:spcBef>
              <a:buClr>
                <a:srgbClr val="ffcc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ahoma"/>
              </a:rPr>
              <a:t>Storage service</a:t>
            </a:r>
            <a:endParaRPr b="0" lang="en-US" sz="1200" strike="noStrike" u="none">
              <a:solidFill>
                <a:srgbClr val="000000"/>
              </a:solidFill>
              <a:effectLst/>
              <a:uFillTx/>
              <a:latin typeface="Tahoma"/>
            </a:endParaRPr>
          </a:p>
          <a:p>
            <a:pPr lvl="1" marL="743040" indent="-285840">
              <a:spcBef>
                <a:spcPts val="300"/>
              </a:spcBef>
              <a:buClr>
                <a:srgbClr val="ffcc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ahoma"/>
              </a:rPr>
              <a:t>Gas pooling and aggregation service</a:t>
            </a:r>
            <a:endParaRPr b="0" lang="en-US" sz="1200" strike="noStrike" u="none">
              <a:solidFill>
                <a:srgbClr val="000000"/>
              </a:solidFill>
              <a:effectLst/>
              <a:uFillTx/>
              <a:latin typeface="Tahoma"/>
            </a:endParaRPr>
          </a:p>
          <a:p>
            <a:pPr lvl="1" marL="743040" indent="-285840">
              <a:spcBef>
                <a:spcPts val="300"/>
              </a:spcBef>
              <a:buClr>
                <a:srgbClr val="ffcc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ahoma"/>
              </a:rPr>
              <a:t>Flexibility of scheduling within gas day</a:t>
            </a:r>
            <a:endParaRPr b="0" lang="en-US" sz="1200" strike="noStrike" u="none">
              <a:solidFill>
                <a:srgbClr val="000000"/>
              </a:solidFill>
              <a:effectLst/>
              <a:uFillTx/>
              <a:latin typeface="Tahoma"/>
            </a:endParaRPr>
          </a:p>
          <a:p>
            <a:pPr lvl="1" marL="743040" indent="0">
              <a:spcBef>
                <a:spcPts val="3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ahoma"/>
            </a:endParaRPr>
          </a:p>
          <a:p>
            <a:pPr marL="343080" indent="0">
              <a:spcBef>
                <a:spcPts val="3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ahoma"/>
            </a:endParaRPr>
          </a:p>
        </p:txBody>
      </p:sp>
      <p:sp>
        <p:nvSpPr>
          <p:cNvPr id="196" name="PlaceHolder 3"/>
          <p:cNvSpPr>
            <a:spLocks noGrp="1"/>
          </p:cNvSpPr>
          <p:nvPr>
            <p:ph/>
          </p:nvPr>
        </p:nvSpPr>
        <p:spPr>
          <a:xfrm>
            <a:off x="4622760" y="1885680"/>
            <a:ext cx="4013280" cy="4172040"/>
          </a:xfrm>
          <a:prstGeom prst="rect">
            <a:avLst/>
          </a:prstGeom>
          <a:noFill/>
          <a:ln w="0">
            <a:noFill/>
          </a:ln>
        </p:spPr>
        <p:txBody>
          <a:bodyPr lIns="90000" rIns="90000" tIns="46800" bIns="46800" anchor="t">
            <a:normAutofit/>
          </a:bodyPr>
          <a:p>
            <a:pPr marL="343080" indent="-343080">
              <a:spcBef>
                <a:spcPts val="349"/>
              </a:spcBef>
              <a:buClr>
                <a:srgbClr val="ffcc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ahoma"/>
              </a:rPr>
              <a:t>NNG</a:t>
            </a:r>
            <a:r>
              <a:rPr b="0" lang="en-US" sz="1400" strike="noStrike" u="none">
                <a:solidFill>
                  <a:srgbClr val="000000"/>
                </a:solidFill>
                <a:effectLst/>
                <a:uFillTx/>
                <a:latin typeface="Tahoma"/>
              </a:rPr>
              <a:t> - Ranked #3 by Focus Group</a:t>
            </a:r>
            <a:endParaRPr b="0" lang="en-US" sz="1400" strike="noStrike" u="none">
              <a:solidFill>
                <a:srgbClr val="000000"/>
              </a:solidFill>
              <a:effectLst/>
              <a:uFillTx/>
              <a:latin typeface="Tahoma"/>
            </a:endParaRPr>
          </a:p>
          <a:p>
            <a:pPr lvl="1" marL="743040" indent="-285840">
              <a:spcBef>
                <a:spcPts val="300"/>
              </a:spcBef>
              <a:buClr>
                <a:srgbClr val="ffcc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ahoma"/>
              </a:rPr>
              <a:t>Internet/EBB access to pipeline information</a:t>
            </a:r>
            <a:endParaRPr b="0" lang="en-US" sz="1200" strike="noStrike" u="none">
              <a:solidFill>
                <a:srgbClr val="000000"/>
              </a:solidFill>
              <a:effectLst/>
              <a:uFillTx/>
              <a:latin typeface="Tahoma"/>
            </a:endParaRPr>
          </a:p>
          <a:p>
            <a:pPr lvl="1" marL="743040" indent="-285840">
              <a:spcBef>
                <a:spcPts val="300"/>
              </a:spcBef>
              <a:buClr>
                <a:srgbClr val="ffcc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ahoma"/>
              </a:rPr>
              <a:t>Use of electronic bulletin boards</a:t>
            </a:r>
            <a:endParaRPr b="0" lang="en-US" sz="1200" strike="noStrike" u="none">
              <a:solidFill>
                <a:srgbClr val="000000"/>
              </a:solidFill>
              <a:effectLst/>
              <a:uFillTx/>
              <a:latin typeface="Tahoma"/>
            </a:endParaRPr>
          </a:p>
          <a:p>
            <a:pPr lvl="1" marL="743040" indent="-285840">
              <a:spcBef>
                <a:spcPts val="300"/>
              </a:spcBef>
              <a:buClr>
                <a:srgbClr val="ffcc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ahoma"/>
              </a:rPr>
              <a:t>Ability to negotiate discounts (8)</a:t>
            </a:r>
            <a:endParaRPr b="0" lang="en-US" sz="1200" strike="noStrike" u="none">
              <a:solidFill>
                <a:srgbClr val="000000"/>
              </a:solidFill>
              <a:effectLst/>
              <a:uFillTx/>
              <a:latin typeface="Tahoma"/>
            </a:endParaRPr>
          </a:p>
          <a:p>
            <a:pPr lvl="1" marL="743040" indent="-285840">
              <a:spcBef>
                <a:spcPts val="300"/>
              </a:spcBef>
              <a:buClr>
                <a:srgbClr val="ffcc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ahoma"/>
              </a:rPr>
              <a:t>Access to diverse supply</a:t>
            </a:r>
            <a:endParaRPr b="0" lang="en-US" sz="1200" strike="noStrike" u="none">
              <a:solidFill>
                <a:srgbClr val="000000"/>
              </a:solidFill>
              <a:effectLst/>
              <a:uFillTx/>
              <a:latin typeface="Tahoma"/>
            </a:endParaRPr>
          </a:p>
          <a:p>
            <a:pPr lvl="1" marL="743040" indent="-285840">
              <a:spcBef>
                <a:spcPts val="300"/>
              </a:spcBef>
              <a:buClr>
                <a:srgbClr val="ffcc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ahoma"/>
              </a:rPr>
              <a:t>Responsive sales and service personnel (13)</a:t>
            </a:r>
            <a:endParaRPr b="0" lang="en-US" sz="1200" strike="noStrike" u="none">
              <a:solidFill>
                <a:srgbClr val="000000"/>
              </a:solidFill>
              <a:effectLst/>
              <a:uFillTx/>
              <a:latin typeface="Tahoma"/>
            </a:endParaRPr>
          </a:p>
          <a:p>
            <a:pPr lvl="1" marL="743040" indent="0">
              <a:spcBef>
                <a:spcPts val="3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ahoma"/>
            </a:endParaRPr>
          </a:p>
          <a:p>
            <a:pPr marL="343080" indent="-343080">
              <a:lnSpc>
                <a:spcPct val="100000"/>
              </a:lnSpc>
              <a:spcBef>
                <a:spcPts val="349"/>
              </a:spcBef>
              <a:buClr>
                <a:srgbClr val="ffcc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PEPL</a:t>
            </a:r>
            <a:r>
              <a:rPr b="0" lang="en-US" sz="1400" strike="noStrike" u="none">
                <a:solidFill>
                  <a:srgbClr val="000000"/>
                </a:solidFill>
                <a:effectLst/>
                <a:uFillTx/>
                <a:latin typeface="Arial"/>
              </a:rPr>
              <a:t> - Ranked #4 by Focus Group</a:t>
            </a:r>
            <a:endParaRPr b="0" lang="en-US" sz="1400" strike="noStrike" u="none">
              <a:solidFill>
                <a:srgbClr val="000000"/>
              </a:solidFill>
              <a:effectLst/>
              <a:uFillTx/>
              <a:latin typeface="Tahoma"/>
            </a:endParaRPr>
          </a:p>
          <a:p>
            <a:pPr lvl="1" marL="743040" indent="-285840">
              <a:spcBef>
                <a:spcPts val="300"/>
              </a:spcBef>
              <a:buClr>
                <a:srgbClr val="ffcc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ahoma"/>
              </a:rPr>
              <a:t>Reliability of primary interruptible gas transportation</a:t>
            </a:r>
            <a:endParaRPr b="0" lang="en-US" sz="1200" strike="noStrike" u="none">
              <a:solidFill>
                <a:srgbClr val="000000"/>
              </a:solidFill>
              <a:effectLst/>
              <a:uFillTx/>
              <a:latin typeface="Tahoma"/>
            </a:endParaRPr>
          </a:p>
          <a:p>
            <a:pPr lvl="1" marL="743040" indent="-285840">
              <a:spcBef>
                <a:spcPts val="300"/>
              </a:spcBef>
              <a:buClr>
                <a:srgbClr val="ffcc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ahoma"/>
              </a:rPr>
              <a:t>Availability of capacity (11)</a:t>
            </a:r>
            <a:endParaRPr b="0" lang="en-US" sz="1200" strike="noStrike" u="none">
              <a:solidFill>
                <a:srgbClr val="000000"/>
              </a:solidFill>
              <a:effectLst/>
              <a:uFillTx/>
              <a:latin typeface="Tahoma"/>
            </a:endParaRPr>
          </a:p>
          <a:p>
            <a:pPr lvl="1" marL="743040" indent="-285840">
              <a:spcBef>
                <a:spcPts val="300"/>
              </a:spcBef>
              <a:buClr>
                <a:srgbClr val="ffcc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ahoma"/>
              </a:rPr>
              <a:t>Internet/EBB access to pipeline information</a:t>
            </a:r>
            <a:endParaRPr b="0" lang="en-US" sz="1200" strike="noStrike" u="none">
              <a:solidFill>
                <a:srgbClr val="000000"/>
              </a:solidFill>
              <a:effectLst/>
              <a:uFillTx/>
              <a:latin typeface="Tahoma"/>
            </a:endParaRPr>
          </a:p>
          <a:p>
            <a:pPr lvl="1" marL="743040" indent="-285840">
              <a:spcBef>
                <a:spcPts val="300"/>
              </a:spcBef>
              <a:buClr>
                <a:srgbClr val="ffcc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ahoma"/>
              </a:rPr>
              <a:t>Access to diverse supply</a:t>
            </a:r>
            <a:endParaRPr b="0" lang="en-US" sz="1200" strike="noStrike" u="none">
              <a:solidFill>
                <a:srgbClr val="000000"/>
              </a:solidFill>
              <a:effectLst/>
              <a:uFillTx/>
              <a:latin typeface="Tahoma"/>
            </a:endParaRPr>
          </a:p>
          <a:p>
            <a:pPr lvl="1" marL="743040" indent="-285840">
              <a:spcBef>
                <a:spcPts val="300"/>
              </a:spcBef>
              <a:buClr>
                <a:srgbClr val="ffcc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ahoma"/>
              </a:rPr>
              <a:t>Reps communicate clear tariff information</a:t>
            </a:r>
            <a:endParaRPr b="0" lang="en-US" sz="1200" strike="noStrike" u="none">
              <a:solidFill>
                <a:srgbClr val="000000"/>
              </a:solidFill>
              <a:effectLst/>
              <a:uFillTx/>
              <a:latin typeface="Tahoma"/>
            </a:endParaRPr>
          </a:p>
        </p:txBody>
      </p:sp>
      <p:sp>
        <p:nvSpPr>
          <p:cNvPr id="197" name=""/>
          <p:cNvSpPr/>
          <p:nvPr/>
        </p:nvSpPr>
        <p:spPr>
          <a:xfrm>
            <a:off x="457200" y="5867280"/>
            <a:ext cx="8381880" cy="551880"/>
          </a:xfrm>
          <a:prstGeom prst="rect">
            <a:avLst/>
          </a:prstGeom>
          <a:noFill/>
          <a:ln w="0">
            <a:noFill/>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The top 5 areas of strength for each competitor was extracted from the Focus group ratings of all </a:t>
            </a:r>
            <a:r>
              <a:rPr b="1" lang="en-US" sz="1000" strike="noStrike" u="none">
                <a:solidFill>
                  <a:srgbClr val="000000"/>
                </a:solidFill>
                <a:effectLst/>
                <a:uFillTx/>
                <a:latin typeface="Times New Roman"/>
              </a:rPr>
              <a:t>40 attribute questions</a:t>
            </a:r>
            <a:r>
              <a:rPr b="0" lang="en-US" sz="1000" strike="noStrike" u="none">
                <a:solidFill>
                  <a:srgbClr val="000000"/>
                </a:solidFill>
                <a:effectLst/>
                <a:uFillTx/>
                <a:latin typeface="Times New Roman"/>
              </a:rPr>
              <a:t>.  They are listed in order of lowest score with the lowest score being the best. The number in ( ) indicates if the attribute is one of the top 15 important attributes.</a:t>
            </a:r>
            <a:endParaRPr b="0" lang="en-US" sz="10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Times New Roman"/>
            </a:endParaRPr>
          </a:p>
        </p:txBody>
      </p:sp>
      <p:sp>
        <p:nvSpPr>
          <p:cNvPr id="5" name="PlaceHolder 4"/>
          <p:cNvSpPr>
            <a:spLocks noGrp="1"/>
          </p:cNvSpPr>
          <p:nvPr>
            <p:ph type="sldNum" idx="3"/>
          </p:nvPr>
        </p:nvSpPr>
        <p:spPr/>
        <p:txBody>
          <a:bodyPr/>
          <a:p>
            <a:fld id="{17E7797A-5287-4208-9FC5-7E04486487FA}" type="slidenum">
              <a:t>17</a:t>
            </a:fld>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98" name="PlaceHolder 1"/>
          <p:cNvSpPr>
            <a:spLocks noGrp="1"/>
          </p:cNvSpPr>
          <p:nvPr>
            <p:ph type="title"/>
          </p:nvPr>
        </p:nvSpPr>
        <p:spPr>
          <a:xfrm>
            <a:off x="406440" y="228240"/>
            <a:ext cx="7772400" cy="1143000"/>
          </a:xfrm>
          <a:prstGeom prst="rect">
            <a:avLst/>
          </a:prstGeom>
          <a:noFill/>
          <a:ln w="0">
            <a:noFill/>
          </a:ln>
        </p:spPr>
        <p:txBody>
          <a:bodyPr lIns="90000" rIns="90000" tIns="46800" bIns="46800" anchor="b">
            <a:noAutofit/>
          </a:bodyPr>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br>
              <a:rPr sz="4000"/>
            </a:br>
            <a:r>
              <a:rPr b="0" lang="en-US" sz="3600" strike="noStrike" u="none">
                <a:solidFill>
                  <a:srgbClr val="000000"/>
                </a:solidFill>
                <a:effectLst/>
                <a:uFillTx/>
                <a:latin typeface="Tahoma"/>
              </a:rPr>
              <a:t>What are our Competitors Areas of Improvement?</a:t>
            </a:r>
            <a:endParaRPr b="0" lang="en-US" sz="3600" strike="noStrike" u="none">
              <a:solidFill>
                <a:srgbClr val="000000"/>
              </a:solidFill>
              <a:effectLst/>
              <a:uFillTx/>
              <a:latin typeface="Arial Black"/>
            </a:endParaRPr>
          </a:p>
        </p:txBody>
      </p:sp>
      <p:sp>
        <p:nvSpPr>
          <p:cNvPr id="199" name="PlaceHolder 2"/>
          <p:cNvSpPr>
            <a:spLocks noGrp="1"/>
          </p:cNvSpPr>
          <p:nvPr>
            <p:ph/>
          </p:nvPr>
        </p:nvSpPr>
        <p:spPr>
          <a:xfrm>
            <a:off x="457200" y="1885680"/>
            <a:ext cx="4013280" cy="4172040"/>
          </a:xfrm>
          <a:prstGeom prst="rect">
            <a:avLst/>
          </a:prstGeom>
          <a:noFill/>
          <a:ln w="0">
            <a:noFill/>
          </a:ln>
        </p:spPr>
        <p:txBody>
          <a:bodyPr lIns="90000" rIns="90000" tIns="46800" bIns="46800" anchor="t">
            <a:normAutofit/>
          </a:bodyPr>
          <a:p>
            <a:pPr marL="343080" indent="-343080">
              <a:spcBef>
                <a:spcPts val="349"/>
              </a:spcBef>
              <a:buClr>
                <a:srgbClr val="ffcc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ahoma"/>
              </a:rPr>
              <a:t>ANR</a:t>
            </a:r>
            <a:r>
              <a:rPr b="0" lang="en-US" sz="1400" strike="noStrike" u="none">
                <a:solidFill>
                  <a:srgbClr val="000000"/>
                </a:solidFill>
                <a:effectLst/>
                <a:uFillTx/>
                <a:latin typeface="Tahoma"/>
              </a:rPr>
              <a:t>- Ranked #2 by Focus Group</a:t>
            </a:r>
            <a:endParaRPr b="0" lang="en-US" sz="1400" strike="noStrike" u="none">
              <a:solidFill>
                <a:srgbClr val="000000"/>
              </a:solidFill>
              <a:effectLst/>
              <a:uFillTx/>
              <a:latin typeface="Tahoma"/>
            </a:endParaRPr>
          </a:p>
          <a:p>
            <a:pPr lvl="1" marL="743040" indent="-285840">
              <a:spcBef>
                <a:spcPts val="300"/>
              </a:spcBef>
              <a:buClr>
                <a:srgbClr val="ffcc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ahoma"/>
              </a:rPr>
              <a:t>Ability to negotiate discounts (8)</a:t>
            </a:r>
            <a:endParaRPr b="0" lang="en-US" sz="1200" strike="noStrike" u="none">
              <a:solidFill>
                <a:srgbClr val="000000"/>
              </a:solidFill>
              <a:effectLst/>
              <a:uFillTx/>
              <a:latin typeface="Tahoma"/>
            </a:endParaRPr>
          </a:p>
          <a:p>
            <a:pPr lvl="1" marL="743040" indent="-285840">
              <a:spcBef>
                <a:spcPts val="300"/>
              </a:spcBef>
              <a:buClr>
                <a:srgbClr val="ffcc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ahoma"/>
              </a:rPr>
              <a:t>Timing from transportation request to execution</a:t>
            </a:r>
            <a:endParaRPr b="0" lang="en-US" sz="1200" strike="noStrike" u="none">
              <a:solidFill>
                <a:srgbClr val="000000"/>
              </a:solidFill>
              <a:effectLst/>
              <a:uFillTx/>
              <a:latin typeface="Tahoma"/>
            </a:endParaRPr>
          </a:p>
          <a:p>
            <a:pPr lvl="1" marL="743040" indent="-285840">
              <a:spcBef>
                <a:spcPts val="300"/>
              </a:spcBef>
              <a:buClr>
                <a:srgbClr val="ffcc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ahoma"/>
              </a:rPr>
              <a:t>Transportation pricing is competitive (1)</a:t>
            </a:r>
            <a:endParaRPr b="0" lang="en-US" sz="1200" strike="noStrike" u="none">
              <a:solidFill>
                <a:srgbClr val="000000"/>
              </a:solidFill>
              <a:effectLst/>
              <a:uFillTx/>
              <a:latin typeface="Tahoma"/>
            </a:endParaRPr>
          </a:p>
          <a:p>
            <a:pPr lvl="1" marL="743040" indent="-285840">
              <a:spcBef>
                <a:spcPts val="300"/>
              </a:spcBef>
              <a:buClr>
                <a:srgbClr val="ffcc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ahoma"/>
              </a:rPr>
              <a:t>Involvement of senior management in long term strategy </a:t>
            </a:r>
            <a:endParaRPr b="0" lang="en-US" sz="1200" strike="noStrike" u="none">
              <a:solidFill>
                <a:srgbClr val="000000"/>
              </a:solidFill>
              <a:effectLst/>
              <a:uFillTx/>
              <a:latin typeface="Tahoma"/>
            </a:endParaRPr>
          </a:p>
          <a:p>
            <a:pPr lvl="1" marL="743040" indent="-285840">
              <a:spcBef>
                <a:spcPts val="300"/>
              </a:spcBef>
              <a:buClr>
                <a:srgbClr val="ffcc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ahoma"/>
              </a:rPr>
              <a:t>Attitude of continuous improvement (9)</a:t>
            </a:r>
            <a:endParaRPr b="0" lang="en-US" sz="1200" strike="noStrike" u="none">
              <a:solidFill>
                <a:srgbClr val="000000"/>
              </a:solidFill>
              <a:effectLst/>
              <a:uFillTx/>
              <a:latin typeface="Tahoma"/>
            </a:endParaRPr>
          </a:p>
          <a:p>
            <a:pPr lvl="1" marL="743040" indent="0">
              <a:spcBef>
                <a:spcPts val="3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ahoma"/>
            </a:endParaRPr>
          </a:p>
          <a:p>
            <a:pPr marL="343080" indent="-343080">
              <a:spcBef>
                <a:spcPts val="349"/>
              </a:spcBef>
              <a:buClr>
                <a:srgbClr val="ffcc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ahoma"/>
              </a:rPr>
              <a:t>NGPL</a:t>
            </a:r>
            <a:r>
              <a:rPr b="0" lang="en-US" sz="1400" strike="noStrike" u="none">
                <a:solidFill>
                  <a:srgbClr val="000000"/>
                </a:solidFill>
                <a:effectLst/>
                <a:uFillTx/>
                <a:latin typeface="Tahoma"/>
              </a:rPr>
              <a:t> - Ranked #1 by Focus Group</a:t>
            </a:r>
            <a:endParaRPr b="0" lang="en-US" sz="1400" strike="noStrike" u="none">
              <a:solidFill>
                <a:srgbClr val="000000"/>
              </a:solidFill>
              <a:effectLst/>
              <a:uFillTx/>
              <a:latin typeface="Tahoma"/>
            </a:endParaRPr>
          </a:p>
          <a:p>
            <a:pPr lvl="1" marL="743040" indent="-285840">
              <a:spcBef>
                <a:spcPts val="300"/>
              </a:spcBef>
              <a:buClr>
                <a:srgbClr val="ffcc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ahoma"/>
              </a:rPr>
              <a:t>Accurate and timely invoices</a:t>
            </a:r>
            <a:endParaRPr b="0" lang="en-US" sz="1200" strike="noStrike" u="none">
              <a:solidFill>
                <a:srgbClr val="000000"/>
              </a:solidFill>
              <a:effectLst/>
              <a:uFillTx/>
              <a:latin typeface="Tahoma"/>
            </a:endParaRPr>
          </a:p>
          <a:p>
            <a:pPr lvl="1" marL="743040" indent="-285840">
              <a:spcBef>
                <a:spcPts val="300"/>
              </a:spcBef>
              <a:buClr>
                <a:srgbClr val="ffcc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ahoma"/>
              </a:rPr>
              <a:t>Accurate, concise, &amp; understandable contracts</a:t>
            </a:r>
            <a:endParaRPr b="0" lang="en-US" sz="1200" strike="noStrike" u="none">
              <a:solidFill>
                <a:srgbClr val="000000"/>
              </a:solidFill>
              <a:effectLst/>
              <a:uFillTx/>
              <a:latin typeface="Tahoma"/>
            </a:endParaRPr>
          </a:p>
          <a:p>
            <a:pPr lvl="1" marL="743040" indent="-285840">
              <a:spcBef>
                <a:spcPts val="300"/>
              </a:spcBef>
              <a:buClr>
                <a:srgbClr val="ffcc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ahoma"/>
              </a:rPr>
              <a:t>Quality/maturity of marketing, sales, and service reps</a:t>
            </a:r>
            <a:endParaRPr b="0" lang="en-US" sz="1200" strike="noStrike" u="none">
              <a:solidFill>
                <a:srgbClr val="000000"/>
              </a:solidFill>
              <a:effectLst/>
              <a:uFillTx/>
              <a:latin typeface="Tahoma"/>
            </a:endParaRPr>
          </a:p>
          <a:p>
            <a:pPr lvl="1" marL="743040" indent="-285840">
              <a:spcBef>
                <a:spcPts val="300"/>
              </a:spcBef>
              <a:buClr>
                <a:srgbClr val="ffcc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ahoma"/>
              </a:rPr>
              <a:t>Settlement of imbalances</a:t>
            </a:r>
            <a:endParaRPr b="0" lang="en-US" sz="1200" strike="noStrike" u="none">
              <a:solidFill>
                <a:srgbClr val="000000"/>
              </a:solidFill>
              <a:effectLst/>
              <a:uFillTx/>
              <a:latin typeface="Tahoma"/>
            </a:endParaRPr>
          </a:p>
          <a:p>
            <a:pPr lvl="1" marL="743040" indent="-285840">
              <a:spcBef>
                <a:spcPts val="300"/>
              </a:spcBef>
              <a:buClr>
                <a:srgbClr val="ffcc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ahoma"/>
              </a:rPr>
              <a:t>Timely notifications before initiating restrictions (3)</a:t>
            </a:r>
            <a:endParaRPr b="0" lang="en-US" sz="1200" strike="noStrike" u="none">
              <a:solidFill>
                <a:srgbClr val="000000"/>
              </a:solidFill>
              <a:effectLst/>
              <a:uFillTx/>
              <a:latin typeface="Tahoma"/>
            </a:endParaRPr>
          </a:p>
          <a:p>
            <a:pPr lvl="1" marL="743040" indent="0">
              <a:spcBef>
                <a:spcPts val="3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ahoma"/>
            </a:endParaRPr>
          </a:p>
          <a:p>
            <a:pPr marL="343080" indent="0">
              <a:spcBef>
                <a:spcPts val="3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ahoma"/>
            </a:endParaRPr>
          </a:p>
        </p:txBody>
      </p:sp>
      <p:sp>
        <p:nvSpPr>
          <p:cNvPr id="200" name="PlaceHolder 3"/>
          <p:cNvSpPr>
            <a:spLocks noGrp="1"/>
          </p:cNvSpPr>
          <p:nvPr>
            <p:ph/>
          </p:nvPr>
        </p:nvSpPr>
        <p:spPr>
          <a:xfrm>
            <a:off x="4622760" y="1885680"/>
            <a:ext cx="4013280" cy="4172040"/>
          </a:xfrm>
          <a:prstGeom prst="rect">
            <a:avLst/>
          </a:prstGeom>
          <a:noFill/>
          <a:ln w="0">
            <a:noFill/>
          </a:ln>
        </p:spPr>
        <p:txBody>
          <a:bodyPr lIns="90000" rIns="90000" tIns="46800" bIns="46800" anchor="t">
            <a:normAutofit/>
          </a:bodyPr>
          <a:p>
            <a:pPr marL="343080" indent="-343080">
              <a:spcBef>
                <a:spcPts val="349"/>
              </a:spcBef>
              <a:buClr>
                <a:srgbClr val="ffcc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ahoma"/>
              </a:rPr>
              <a:t>NNG</a:t>
            </a:r>
            <a:r>
              <a:rPr b="0" lang="en-US" sz="1400" strike="noStrike" u="none">
                <a:solidFill>
                  <a:srgbClr val="000000"/>
                </a:solidFill>
                <a:effectLst/>
                <a:uFillTx/>
                <a:latin typeface="Tahoma"/>
              </a:rPr>
              <a:t> - Ranked #3 by Focus Group</a:t>
            </a:r>
            <a:r>
              <a:rPr b="0" lang="en-US" sz="1400" strike="noStrike" u="none">
                <a:solidFill>
                  <a:srgbClr val="000000"/>
                </a:solidFill>
                <a:effectLst/>
                <a:uFillTx/>
                <a:latin typeface="Arial"/>
              </a:rPr>
              <a:t> </a:t>
            </a:r>
            <a:endParaRPr b="0" lang="en-US" sz="1400" strike="noStrike" u="none">
              <a:solidFill>
                <a:srgbClr val="000000"/>
              </a:solidFill>
              <a:effectLst/>
              <a:uFillTx/>
              <a:latin typeface="Tahoma"/>
            </a:endParaRPr>
          </a:p>
          <a:p>
            <a:pPr lvl="1" marL="743040" indent="-285840">
              <a:lnSpc>
                <a:spcPct val="100000"/>
              </a:lnSpc>
              <a:spcBef>
                <a:spcPts val="300"/>
              </a:spcBef>
              <a:buClr>
                <a:srgbClr val="ffcc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Simple and straightforward scheduling (12)</a:t>
            </a:r>
            <a:endParaRPr b="0" lang="en-US" sz="1200" strike="noStrike" u="none">
              <a:solidFill>
                <a:srgbClr val="000000"/>
              </a:solidFill>
              <a:effectLst/>
              <a:uFillTx/>
              <a:latin typeface="Tahoma"/>
            </a:endParaRPr>
          </a:p>
          <a:p>
            <a:pPr lvl="1" marL="743040" indent="-285840">
              <a:lnSpc>
                <a:spcPct val="100000"/>
              </a:lnSpc>
              <a:spcBef>
                <a:spcPts val="300"/>
              </a:spcBef>
              <a:buClr>
                <a:srgbClr val="ffcc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Gas pooling and aggregation services</a:t>
            </a:r>
            <a:endParaRPr b="0" lang="en-US" sz="1200" strike="noStrike" u="none">
              <a:solidFill>
                <a:srgbClr val="000000"/>
              </a:solidFill>
              <a:effectLst/>
              <a:uFillTx/>
              <a:latin typeface="Tahoma"/>
            </a:endParaRPr>
          </a:p>
          <a:p>
            <a:pPr lvl="1" marL="743040" indent="-285840">
              <a:lnSpc>
                <a:spcPct val="100000"/>
              </a:lnSpc>
              <a:spcBef>
                <a:spcPts val="300"/>
              </a:spcBef>
              <a:buClr>
                <a:srgbClr val="ffcc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Accurate measurement of volumes (5)</a:t>
            </a:r>
            <a:endParaRPr b="0" lang="en-US" sz="1200" strike="noStrike" u="none">
              <a:solidFill>
                <a:srgbClr val="000000"/>
              </a:solidFill>
              <a:effectLst/>
              <a:uFillTx/>
              <a:latin typeface="Tahoma"/>
            </a:endParaRPr>
          </a:p>
          <a:p>
            <a:pPr lvl="1" marL="743040" indent="-285840">
              <a:lnSpc>
                <a:spcPct val="100000"/>
              </a:lnSpc>
              <a:spcBef>
                <a:spcPts val="300"/>
              </a:spcBef>
              <a:buClr>
                <a:srgbClr val="ffcc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Accuracy in scheduled gas volumes (4)</a:t>
            </a:r>
            <a:endParaRPr b="0" lang="en-US" sz="1200" strike="noStrike" u="none">
              <a:solidFill>
                <a:srgbClr val="000000"/>
              </a:solidFill>
              <a:effectLst/>
              <a:uFillTx/>
              <a:latin typeface="Tahoma"/>
            </a:endParaRPr>
          </a:p>
          <a:p>
            <a:pPr lvl="1" marL="743040" indent="-285840">
              <a:lnSpc>
                <a:spcPct val="100000"/>
              </a:lnSpc>
              <a:spcBef>
                <a:spcPts val="300"/>
              </a:spcBef>
              <a:buClr>
                <a:srgbClr val="ffcc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Ability to nominate multiple receipt and delivery points with firm</a:t>
            </a:r>
            <a:endParaRPr b="0" lang="en-US" sz="1200" strike="noStrike" u="none">
              <a:solidFill>
                <a:srgbClr val="000000"/>
              </a:solidFill>
              <a:effectLst/>
              <a:uFillTx/>
              <a:latin typeface="Tahoma"/>
            </a:endParaRPr>
          </a:p>
          <a:p>
            <a:pPr marL="343080" indent="0">
              <a:lnSpc>
                <a:spcPct val="100000"/>
              </a:lnSpc>
              <a:spcBef>
                <a:spcPts val="34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ahoma"/>
            </a:endParaRPr>
          </a:p>
          <a:p>
            <a:pPr marL="343080" indent="0">
              <a:lnSpc>
                <a:spcPct val="100000"/>
              </a:lnSpc>
              <a:spcBef>
                <a:spcPts val="34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ahoma"/>
            </a:endParaRPr>
          </a:p>
          <a:p>
            <a:pPr marL="343080" indent="-343080">
              <a:lnSpc>
                <a:spcPct val="100000"/>
              </a:lnSpc>
              <a:spcBef>
                <a:spcPts val="349"/>
              </a:spcBef>
              <a:buClr>
                <a:srgbClr val="ffcc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PEPL</a:t>
            </a:r>
            <a:r>
              <a:rPr b="0" lang="en-US" sz="1400" strike="noStrike" u="none">
                <a:solidFill>
                  <a:srgbClr val="000000"/>
                </a:solidFill>
                <a:effectLst/>
                <a:uFillTx/>
                <a:latin typeface="Arial"/>
              </a:rPr>
              <a:t> - Ranked #4 by Focus Group</a:t>
            </a:r>
            <a:endParaRPr b="0" lang="en-US" sz="1400" strike="noStrike" u="none">
              <a:solidFill>
                <a:srgbClr val="000000"/>
              </a:solidFill>
              <a:effectLst/>
              <a:uFillTx/>
              <a:latin typeface="Tahoma"/>
            </a:endParaRPr>
          </a:p>
          <a:p>
            <a:pPr lvl="1" marL="743040" indent="-285840">
              <a:spcBef>
                <a:spcPts val="300"/>
              </a:spcBef>
              <a:buClr>
                <a:srgbClr val="ffcc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ahoma"/>
              </a:rPr>
              <a:t>Storage service</a:t>
            </a:r>
            <a:endParaRPr b="0" lang="en-US" sz="1200" strike="noStrike" u="none">
              <a:solidFill>
                <a:srgbClr val="000000"/>
              </a:solidFill>
              <a:effectLst/>
              <a:uFillTx/>
              <a:latin typeface="Tahoma"/>
            </a:endParaRPr>
          </a:p>
          <a:p>
            <a:pPr lvl="1" marL="743040" indent="-285840">
              <a:spcBef>
                <a:spcPts val="300"/>
              </a:spcBef>
              <a:buClr>
                <a:srgbClr val="ffcc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ahoma"/>
              </a:rPr>
              <a:t>Gas pooling and aggregation service</a:t>
            </a:r>
            <a:endParaRPr b="0" lang="en-US" sz="1200" strike="noStrike" u="none">
              <a:solidFill>
                <a:srgbClr val="000000"/>
              </a:solidFill>
              <a:effectLst/>
              <a:uFillTx/>
              <a:latin typeface="Tahoma"/>
            </a:endParaRPr>
          </a:p>
          <a:p>
            <a:pPr lvl="1" marL="743040" indent="-285840">
              <a:spcBef>
                <a:spcPts val="300"/>
              </a:spcBef>
              <a:buClr>
                <a:srgbClr val="ffcc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ahoma"/>
              </a:rPr>
              <a:t>Trustworthiness of pipeline</a:t>
            </a:r>
            <a:endParaRPr b="0" lang="en-US" sz="1200" strike="noStrike" u="none">
              <a:solidFill>
                <a:srgbClr val="000000"/>
              </a:solidFill>
              <a:effectLst/>
              <a:uFillTx/>
              <a:latin typeface="Tahoma"/>
            </a:endParaRPr>
          </a:p>
          <a:p>
            <a:pPr lvl="1" marL="743040" indent="-285840">
              <a:spcBef>
                <a:spcPts val="300"/>
              </a:spcBef>
              <a:buClr>
                <a:srgbClr val="ffcc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ahoma"/>
              </a:rPr>
              <a:t>Timing from transportation request to execution</a:t>
            </a:r>
            <a:endParaRPr b="0" lang="en-US" sz="1200" strike="noStrike" u="none">
              <a:solidFill>
                <a:srgbClr val="000000"/>
              </a:solidFill>
              <a:effectLst/>
              <a:uFillTx/>
              <a:latin typeface="Tahoma"/>
            </a:endParaRPr>
          </a:p>
          <a:p>
            <a:pPr lvl="1" marL="743040" indent="-285840">
              <a:spcBef>
                <a:spcPts val="300"/>
              </a:spcBef>
              <a:buClr>
                <a:srgbClr val="ffcc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ahoma"/>
              </a:rPr>
              <a:t>Anticipates your needs</a:t>
            </a:r>
            <a:endParaRPr b="0" lang="en-US" sz="1200" strike="noStrike" u="none">
              <a:solidFill>
                <a:srgbClr val="000000"/>
              </a:solidFill>
              <a:effectLst/>
              <a:uFillTx/>
              <a:latin typeface="Tahoma"/>
            </a:endParaRPr>
          </a:p>
        </p:txBody>
      </p:sp>
      <p:sp>
        <p:nvSpPr>
          <p:cNvPr id="201" name=""/>
          <p:cNvSpPr/>
          <p:nvPr/>
        </p:nvSpPr>
        <p:spPr>
          <a:xfrm>
            <a:off x="533520" y="5943600"/>
            <a:ext cx="8229600" cy="551880"/>
          </a:xfrm>
          <a:prstGeom prst="rect">
            <a:avLst/>
          </a:prstGeom>
          <a:noFill/>
          <a:ln w="0">
            <a:noFill/>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The top 5 areas of improvement for each competitor was extracted from the Focus group ratings of all </a:t>
            </a:r>
            <a:r>
              <a:rPr b="1" lang="en-US" sz="1000" strike="noStrike" u="none">
                <a:solidFill>
                  <a:srgbClr val="000000"/>
                </a:solidFill>
                <a:effectLst/>
                <a:uFillTx/>
                <a:latin typeface="Times New Roman"/>
              </a:rPr>
              <a:t>40 attribute questions</a:t>
            </a:r>
            <a:r>
              <a:rPr b="0" lang="en-US" sz="1000" strike="noStrike" u="none">
                <a:solidFill>
                  <a:srgbClr val="000000"/>
                </a:solidFill>
                <a:effectLst/>
                <a:uFillTx/>
                <a:latin typeface="Times New Roman"/>
              </a:rPr>
              <a:t>.  They are listed in order of the highest score with the highest score being the worst. The number in ( ) indicates if the attribute is one of the top 15 important attributes.</a:t>
            </a:r>
            <a:endParaRPr b="0" lang="en-US" sz="10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Times New Roman"/>
            </a:endParaRPr>
          </a:p>
        </p:txBody>
      </p:sp>
      <p:sp>
        <p:nvSpPr>
          <p:cNvPr id="5" name="PlaceHolder 4"/>
          <p:cNvSpPr>
            <a:spLocks noGrp="1"/>
          </p:cNvSpPr>
          <p:nvPr>
            <p:ph type="sldNum" idx="3"/>
          </p:nvPr>
        </p:nvSpPr>
        <p:spPr/>
        <p:txBody>
          <a:bodyPr/>
          <a:p>
            <a:fld id="{AA12B898-2079-4B90-BDD4-07FF254AEAC6}" type="slidenum">
              <a:t>18</a:t>
            </a:fld>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02" name=""/>
          <p:cNvSpPr/>
          <p:nvPr/>
        </p:nvSpPr>
        <p:spPr>
          <a:xfrm>
            <a:off x="2824560" y="3151080"/>
            <a:ext cx="3593520" cy="70344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000000"/>
                </a:solidFill>
                <a:effectLst/>
                <a:uFillTx/>
                <a:latin typeface="Tahoma"/>
              </a:rPr>
              <a:t>Areas of Focus</a:t>
            </a:r>
            <a:endParaRPr b="0" lang="en-US" sz="4000" strike="noStrike" u="none">
              <a:solidFill>
                <a:srgbClr val="000000"/>
              </a:solidFill>
              <a:effectLst/>
              <a:uFillTx/>
              <a:latin typeface="Times New Roman"/>
            </a:endParaRPr>
          </a:p>
        </p:txBody>
      </p:sp>
      <p:sp>
        <p:nvSpPr>
          <p:cNvPr id="2" name="PlaceHolder 1"/>
          <p:cNvSpPr>
            <a:spLocks noGrp="1"/>
          </p:cNvSpPr>
          <p:nvPr>
            <p:ph type="sldNum" idx="3"/>
          </p:nvPr>
        </p:nvSpPr>
        <p:spPr/>
        <p:txBody>
          <a:bodyPr/>
          <a:p>
            <a:fld id="{409A8FAA-C6EC-47A6-A296-865E8910CB88}" type="slidenum">
              <a:t>19</a:t>
            </a:fld>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3" name="PlaceHolder 1"/>
          <p:cNvSpPr>
            <a:spLocks noGrp="1"/>
          </p:cNvSpPr>
          <p:nvPr>
            <p:ph type="title"/>
          </p:nvPr>
        </p:nvSpPr>
        <p:spPr>
          <a:xfrm>
            <a:off x="0" y="456840"/>
            <a:ext cx="9144000" cy="1143000"/>
          </a:xfrm>
          <a:prstGeom prst="rect">
            <a:avLst/>
          </a:prstGeom>
          <a:noFill/>
          <a:ln w="0">
            <a:noFill/>
          </a:ln>
        </p:spPr>
        <p:txBody>
          <a:bodyPr lIns="90000" rIns="90000" tIns="46800" bIns="46800" anchor="b">
            <a:noAutofit/>
          </a:bodyPr>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ahoma"/>
              </a:rPr>
              <a:t>Mastio Index Rankings for Interstate Pipelines </a:t>
            </a:r>
            <a:br>
              <a:rPr sz="2800"/>
            </a:br>
            <a:endParaRPr b="0" lang="en-US" sz="2800" strike="noStrike" u="none">
              <a:solidFill>
                <a:srgbClr val="000000"/>
              </a:solidFill>
              <a:effectLst/>
              <a:uFillTx/>
              <a:latin typeface="Arial Black"/>
            </a:endParaRPr>
          </a:p>
        </p:txBody>
      </p:sp>
      <p:grpSp>
        <p:nvGrpSpPr>
          <p:cNvPr id="34" name=""/>
          <p:cNvGrpSpPr/>
          <p:nvPr/>
        </p:nvGrpSpPr>
        <p:grpSpPr>
          <a:xfrm>
            <a:off x="533520" y="1676520"/>
            <a:ext cx="6348600" cy="3479040"/>
            <a:chOff x="533520" y="1676520"/>
            <a:chExt cx="6348600" cy="3479040"/>
          </a:xfrm>
        </p:grpSpPr>
        <p:sp>
          <p:nvSpPr>
            <p:cNvPr id="35" name=""/>
            <p:cNvSpPr/>
            <p:nvPr/>
          </p:nvSpPr>
          <p:spPr>
            <a:xfrm>
              <a:off x="641160" y="3034080"/>
              <a:ext cx="708120" cy="85716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NBPL</a:t>
              </a:r>
              <a:endParaRPr b="0" lang="en-US" sz="10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TW</a:t>
              </a:r>
              <a:endParaRPr b="0" lang="en-US" sz="10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NNG</a:t>
              </a:r>
              <a:endParaRPr b="0" lang="en-US" sz="10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FGT</a:t>
              </a:r>
              <a:endParaRPr b="0" lang="en-US" sz="10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All others</a:t>
              </a:r>
              <a:endParaRPr b="0" lang="en-US" sz="1000" strike="noStrike" u="none">
                <a:solidFill>
                  <a:srgbClr val="000000"/>
                </a:solidFill>
                <a:effectLst/>
                <a:uFillTx/>
                <a:latin typeface="Times New Roman"/>
              </a:endParaRPr>
            </a:p>
          </p:txBody>
        </p:sp>
        <p:sp>
          <p:nvSpPr>
            <p:cNvPr id="36" name=""/>
            <p:cNvSpPr/>
            <p:nvPr/>
          </p:nvSpPr>
          <p:spPr>
            <a:xfrm>
              <a:off x="533520" y="2935440"/>
              <a:ext cx="1293480" cy="90648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7" name=""/>
            <p:cNvSpPr/>
            <p:nvPr/>
          </p:nvSpPr>
          <p:spPr>
            <a:xfrm>
              <a:off x="1972080" y="1676520"/>
              <a:ext cx="985320" cy="2768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High Score</a:t>
              </a:r>
              <a:endParaRPr b="0" lang="en-US" sz="1200" strike="noStrike" u="none">
                <a:solidFill>
                  <a:srgbClr val="000000"/>
                </a:solidFill>
                <a:effectLst/>
                <a:uFillTx/>
                <a:latin typeface="Times New Roman"/>
              </a:endParaRPr>
            </a:p>
          </p:txBody>
        </p:sp>
        <p:sp>
          <p:nvSpPr>
            <p:cNvPr id="38" name=""/>
            <p:cNvSpPr/>
            <p:nvPr/>
          </p:nvSpPr>
          <p:spPr>
            <a:xfrm>
              <a:off x="2005560" y="4876200"/>
              <a:ext cx="951480" cy="2768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Low Score</a:t>
              </a:r>
              <a:endParaRPr b="0" lang="en-US" sz="1200" strike="noStrike" u="none">
                <a:solidFill>
                  <a:srgbClr val="000000"/>
                </a:solidFill>
                <a:effectLst/>
                <a:uFillTx/>
                <a:latin typeface="Times New Roman"/>
              </a:endParaRPr>
            </a:p>
          </p:txBody>
        </p:sp>
        <p:sp>
          <p:nvSpPr>
            <p:cNvPr id="39" name=""/>
            <p:cNvSpPr/>
            <p:nvPr/>
          </p:nvSpPr>
          <p:spPr>
            <a:xfrm>
              <a:off x="1683360" y="3042000"/>
              <a:ext cx="71640" cy="53280"/>
            </a:xfrm>
            <a:prstGeom prst="rect">
              <a:avLst/>
            </a:prstGeom>
            <a:solidFill>
              <a:srgbClr val="ffcc00"/>
            </a:solidFill>
            <a:ln w="9360">
              <a:solidFill>
                <a:srgbClr val="000000"/>
              </a:solidFill>
              <a:miter/>
            </a:ln>
          </p:spPr>
          <p:style>
            <a:lnRef idx="0"/>
            <a:fillRef idx="0"/>
            <a:effectRef idx="0"/>
            <a:fontRef idx="minor"/>
          </p:style>
          <p:txBody>
            <a:bodyPr wrap="none" lIns="90000" rIns="90000" tIns="6480" bIns="6480" anchor="ctr">
              <a:noAutofit/>
            </a:bodyPr>
            <a:p>
              <a:endParaRPr b="0" lang="en-US" sz="2400" strike="noStrike" u="none">
                <a:solidFill>
                  <a:srgbClr val="000000"/>
                </a:solidFill>
                <a:effectLst/>
                <a:uFillTx/>
                <a:latin typeface="Times New Roman"/>
              </a:endParaRPr>
            </a:p>
          </p:txBody>
        </p:sp>
        <p:sp>
          <p:nvSpPr>
            <p:cNvPr id="40" name=""/>
            <p:cNvSpPr/>
            <p:nvPr/>
          </p:nvSpPr>
          <p:spPr>
            <a:xfrm>
              <a:off x="1683360" y="3201840"/>
              <a:ext cx="71640" cy="53280"/>
            </a:xfrm>
            <a:prstGeom prst="rect">
              <a:avLst/>
            </a:prstGeom>
            <a:solidFill>
              <a:srgbClr val="0000ff"/>
            </a:solidFill>
            <a:ln w="9360">
              <a:solidFill>
                <a:srgbClr val="000000"/>
              </a:solidFill>
              <a:miter/>
            </a:ln>
          </p:spPr>
          <p:style>
            <a:lnRef idx="0"/>
            <a:fillRef idx="0"/>
            <a:effectRef idx="0"/>
            <a:fontRef idx="minor"/>
          </p:style>
          <p:txBody>
            <a:bodyPr wrap="none" lIns="90000" rIns="90000" tIns="6480" bIns="6480" anchor="ctr">
              <a:noAutofit/>
            </a:bodyPr>
            <a:p>
              <a:endParaRPr b="0" lang="en-US" sz="2400" strike="noStrike" u="none">
                <a:solidFill>
                  <a:srgbClr val="000000"/>
                </a:solidFill>
                <a:effectLst/>
                <a:uFillTx/>
                <a:latin typeface="Times New Roman"/>
              </a:endParaRPr>
            </a:p>
          </p:txBody>
        </p:sp>
        <p:sp>
          <p:nvSpPr>
            <p:cNvPr id="41" name=""/>
            <p:cNvSpPr/>
            <p:nvPr/>
          </p:nvSpPr>
          <p:spPr>
            <a:xfrm>
              <a:off x="1683360" y="3362040"/>
              <a:ext cx="71640" cy="53280"/>
            </a:xfrm>
            <a:prstGeom prst="rect">
              <a:avLst/>
            </a:prstGeom>
            <a:solidFill>
              <a:srgbClr val="ff0000"/>
            </a:solidFill>
            <a:ln w="9360">
              <a:solidFill>
                <a:srgbClr val="000000"/>
              </a:solidFill>
              <a:miter/>
            </a:ln>
          </p:spPr>
          <p:style>
            <a:lnRef idx="0"/>
            <a:fillRef idx="0"/>
            <a:effectRef idx="0"/>
            <a:fontRef idx="minor"/>
          </p:style>
          <p:txBody>
            <a:bodyPr wrap="none" lIns="90000" rIns="90000" tIns="6480" bIns="6480" anchor="ctr">
              <a:noAutofit/>
            </a:bodyPr>
            <a:p>
              <a:endParaRPr b="0" lang="en-US" sz="2400" strike="noStrike" u="none">
                <a:solidFill>
                  <a:srgbClr val="000000"/>
                </a:solidFill>
                <a:effectLst/>
                <a:uFillTx/>
                <a:latin typeface="Times New Roman"/>
              </a:endParaRPr>
            </a:p>
          </p:txBody>
        </p:sp>
        <p:sp>
          <p:nvSpPr>
            <p:cNvPr id="42" name=""/>
            <p:cNvSpPr/>
            <p:nvPr/>
          </p:nvSpPr>
          <p:spPr>
            <a:xfrm>
              <a:off x="1683360" y="3521880"/>
              <a:ext cx="71640" cy="53280"/>
            </a:xfrm>
            <a:prstGeom prst="rect">
              <a:avLst/>
            </a:prstGeom>
            <a:solidFill>
              <a:srgbClr val="339966"/>
            </a:solidFill>
            <a:ln w="9360">
              <a:solidFill>
                <a:srgbClr val="000000"/>
              </a:solidFill>
              <a:miter/>
            </a:ln>
          </p:spPr>
          <p:style>
            <a:lnRef idx="0"/>
            <a:fillRef idx="0"/>
            <a:effectRef idx="0"/>
            <a:fontRef idx="minor"/>
          </p:style>
          <p:txBody>
            <a:bodyPr wrap="none" lIns="90000" rIns="90000" tIns="6480" bIns="6480" anchor="ctr">
              <a:noAutofit/>
            </a:bodyPr>
            <a:p>
              <a:endParaRPr b="0" lang="en-US" sz="2400" strike="noStrike" u="none">
                <a:solidFill>
                  <a:srgbClr val="000000"/>
                </a:solidFill>
                <a:effectLst/>
                <a:uFillTx/>
                <a:latin typeface="Times New Roman"/>
              </a:endParaRPr>
            </a:p>
          </p:txBody>
        </p:sp>
        <p:sp>
          <p:nvSpPr>
            <p:cNvPr id="43" name=""/>
            <p:cNvSpPr/>
            <p:nvPr/>
          </p:nvSpPr>
          <p:spPr>
            <a:xfrm>
              <a:off x="1683360" y="3682080"/>
              <a:ext cx="71640" cy="53280"/>
            </a:xfrm>
            <a:prstGeom prst="rect">
              <a:avLst/>
            </a:prstGeom>
            <a:solidFill>
              <a:srgbClr val="660066"/>
            </a:solidFill>
            <a:ln w="9360">
              <a:solidFill>
                <a:srgbClr val="000000"/>
              </a:solidFill>
              <a:miter/>
            </a:ln>
          </p:spPr>
          <p:style>
            <a:lnRef idx="0"/>
            <a:fillRef idx="0"/>
            <a:effectRef idx="0"/>
            <a:fontRef idx="minor"/>
          </p:style>
          <p:txBody>
            <a:bodyPr wrap="none" lIns="90000" rIns="90000" tIns="6480" bIns="6480" anchor="ctr">
              <a:noAutofit/>
            </a:bodyPr>
            <a:p>
              <a:endParaRPr b="0" lang="en-US" sz="2400" strike="noStrike" u="none">
                <a:solidFill>
                  <a:srgbClr val="000000"/>
                </a:solidFill>
                <a:effectLst/>
                <a:uFillTx/>
                <a:latin typeface="Times New Roman"/>
              </a:endParaRPr>
            </a:p>
          </p:txBody>
        </p:sp>
        <p:sp>
          <p:nvSpPr>
            <p:cNvPr id="44" name=""/>
            <p:cNvSpPr/>
            <p:nvPr/>
          </p:nvSpPr>
          <p:spPr>
            <a:xfrm>
              <a:off x="4270680" y="1761840"/>
              <a:ext cx="86220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5" name=""/>
            <p:cNvSpPr/>
            <p:nvPr/>
          </p:nvSpPr>
          <p:spPr>
            <a:xfrm>
              <a:off x="4486320" y="2081880"/>
              <a:ext cx="43092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6" name=""/>
            <p:cNvSpPr/>
            <p:nvPr/>
          </p:nvSpPr>
          <p:spPr>
            <a:xfrm>
              <a:off x="4486320" y="2721960"/>
              <a:ext cx="43092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7" name=""/>
            <p:cNvSpPr/>
            <p:nvPr/>
          </p:nvSpPr>
          <p:spPr>
            <a:xfrm>
              <a:off x="4486320" y="4322160"/>
              <a:ext cx="43092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8" name=""/>
            <p:cNvSpPr/>
            <p:nvPr/>
          </p:nvSpPr>
          <p:spPr>
            <a:xfrm>
              <a:off x="4486320" y="4002120"/>
              <a:ext cx="43092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9" name=""/>
            <p:cNvSpPr/>
            <p:nvPr/>
          </p:nvSpPr>
          <p:spPr>
            <a:xfrm>
              <a:off x="4486320" y="3042000"/>
              <a:ext cx="43092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50" name=""/>
            <p:cNvSpPr/>
            <p:nvPr/>
          </p:nvSpPr>
          <p:spPr>
            <a:xfrm>
              <a:off x="4486320" y="2401920"/>
              <a:ext cx="43092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51" name=""/>
            <p:cNvSpPr/>
            <p:nvPr/>
          </p:nvSpPr>
          <p:spPr>
            <a:xfrm>
              <a:off x="4486320" y="4641840"/>
              <a:ext cx="43092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52" name=""/>
            <p:cNvSpPr/>
            <p:nvPr/>
          </p:nvSpPr>
          <p:spPr>
            <a:xfrm>
              <a:off x="4486320" y="3362040"/>
              <a:ext cx="43092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53" name=""/>
            <p:cNvSpPr/>
            <p:nvPr/>
          </p:nvSpPr>
          <p:spPr>
            <a:xfrm>
              <a:off x="4701960" y="1761840"/>
              <a:ext cx="0" cy="319968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54" name=""/>
            <p:cNvSpPr/>
            <p:nvPr/>
          </p:nvSpPr>
          <p:spPr>
            <a:xfrm>
              <a:off x="4486320" y="3682080"/>
              <a:ext cx="43092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55" name=""/>
            <p:cNvSpPr/>
            <p:nvPr/>
          </p:nvSpPr>
          <p:spPr>
            <a:xfrm>
              <a:off x="6462360" y="4878720"/>
              <a:ext cx="265320" cy="2768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0</a:t>
              </a:r>
              <a:endParaRPr b="0" lang="en-US" sz="1200" strike="noStrike" u="none">
                <a:solidFill>
                  <a:srgbClr val="000000"/>
                </a:solidFill>
                <a:effectLst/>
                <a:uFillTx/>
                <a:latin typeface="Times New Roman"/>
              </a:endParaRPr>
            </a:p>
          </p:txBody>
        </p:sp>
        <p:sp>
          <p:nvSpPr>
            <p:cNvPr id="56" name=""/>
            <p:cNvSpPr/>
            <p:nvPr/>
          </p:nvSpPr>
          <p:spPr>
            <a:xfrm>
              <a:off x="6454440" y="4556160"/>
              <a:ext cx="350280" cy="2768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10</a:t>
              </a:r>
              <a:endParaRPr b="0" lang="en-US" sz="1200" strike="noStrike" u="none">
                <a:solidFill>
                  <a:srgbClr val="000000"/>
                </a:solidFill>
                <a:effectLst/>
                <a:uFillTx/>
                <a:latin typeface="Times New Roman"/>
              </a:endParaRPr>
            </a:p>
          </p:txBody>
        </p:sp>
        <p:sp>
          <p:nvSpPr>
            <p:cNvPr id="57" name=""/>
            <p:cNvSpPr/>
            <p:nvPr/>
          </p:nvSpPr>
          <p:spPr>
            <a:xfrm>
              <a:off x="6454440" y="4236480"/>
              <a:ext cx="350280" cy="2768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20</a:t>
              </a:r>
              <a:endParaRPr b="0" lang="en-US" sz="1200" strike="noStrike" u="none">
                <a:solidFill>
                  <a:srgbClr val="000000"/>
                </a:solidFill>
                <a:effectLst/>
                <a:uFillTx/>
                <a:latin typeface="Times New Roman"/>
              </a:endParaRPr>
            </a:p>
          </p:txBody>
        </p:sp>
        <p:sp>
          <p:nvSpPr>
            <p:cNvPr id="58" name=""/>
            <p:cNvSpPr/>
            <p:nvPr/>
          </p:nvSpPr>
          <p:spPr>
            <a:xfrm>
              <a:off x="6454440" y="3914280"/>
              <a:ext cx="350280" cy="2768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30</a:t>
              </a:r>
              <a:endParaRPr b="0" lang="en-US" sz="1200" strike="noStrike" u="none">
                <a:solidFill>
                  <a:srgbClr val="000000"/>
                </a:solidFill>
                <a:effectLst/>
                <a:uFillTx/>
                <a:latin typeface="Times New Roman"/>
              </a:endParaRPr>
            </a:p>
          </p:txBody>
        </p:sp>
        <p:sp>
          <p:nvSpPr>
            <p:cNvPr id="59" name=""/>
            <p:cNvSpPr/>
            <p:nvPr/>
          </p:nvSpPr>
          <p:spPr>
            <a:xfrm>
              <a:off x="6454440" y="3597480"/>
              <a:ext cx="350280" cy="2768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40</a:t>
              </a:r>
              <a:endParaRPr b="0" lang="en-US" sz="1200" strike="noStrike" u="none">
                <a:solidFill>
                  <a:srgbClr val="000000"/>
                </a:solidFill>
                <a:effectLst/>
                <a:uFillTx/>
                <a:latin typeface="Times New Roman"/>
              </a:endParaRPr>
            </a:p>
          </p:txBody>
        </p:sp>
        <p:sp>
          <p:nvSpPr>
            <p:cNvPr id="60" name=""/>
            <p:cNvSpPr/>
            <p:nvPr/>
          </p:nvSpPr>
          <p:spPr>
            <a:xfrm>
              <a:off x="6454440" y="3276360"/>
              <a:ext cx="350280" cy="2768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50</a:t>
              </a:r>
              <a:endParaRPr b="0" lang="en-US" sz="1200" strike="noStrike" u="none">
                <a:solidFill>
                  <a:srgbClr val="000000"/>
                </a:solidFill>
                <a:effectLst/>
                <a:uFillTx/>
                <a:latin typeface="Times New Roman"/>
              </a:endParaRPr>
            </a:p>
          </p:txBody>
        </p:sp>
        <p:sp>
          <p:nvSpPr>
            <p:cNvPr id="61" name=""/>
            <p:cNvSpPr/>
            <p:nvPr/>
          </p:nvSpPr>
          <p:spPr>
            <a:xfrm>
              <a:off x="6454440" y="2956320"/>
              <a:ext cx="350280" cy="2768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60</a:t>
              </a:r>
              <a:endParaRPr b="0" lang="en-US" sz="1200" strike="noStrike" u="none">
                <a:solidFill>
                  <a:srgbClr val="000000"/>
                </a:solidFill>
                <a:effectLst/>
                <a:uFillTx/>
                <a:latin typeface="Times New Roman"/>
              </a:endParaRPr>
            </a:p>
          </p:txBody>
        </p:sp>
        <p:sp>
          <p:nvSpPr>
            <p:cNvPr id="62" name=""/>
            <p:cNvSpPr/>
            <p:nvPr/>
          </p:nvSpPr>
          <p:spPr>
            <a:xfrm>
              <a:off x="6454440" y="2636280"/>
              <a:ext cx="350280" cy="2768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70</a:t>
              </a:r>
              <a:endParaRPr b="0" lang="en-US" sz="1200" strike="noStrike" u="none">
                <a:solidFill>
                  <a:srgbClr val="000000"/>
                </a:solidFill>
                <a:effectLst/>
                <a:uFillTx/>
                <a:latin typeface="Times New Roman"/>
              </a:endParaRPr>
            </a:p>
          </p:txBody>
        </p:sp>
        <p:sp>
          <p:nvSpPr>
            <p:cNvPr id="63" name=""/>
            <p:cNvSpPr/>
            <p:nvPr/>
          </p:nvSpPr>
          <p:spPr>
            <a:xfrm>
              <a:off x="6454440" y="2316240"/>
              <a:ext cx="350280" cy="2768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80</a:t>
              </a:r>
              <a:endParaRPr b="0" lang="en-US" sz="1200" strike="noStrike" u="none">
                <a:solidFill>
                  <a:srgbClr val="000000"/>
                </a:solidFill>
                <a:effectLst/>
                <a:uFillTx/>
                <a:latin typeface="Times New Roman"/>
              </a:endParaRPr>
            </a:p>
          </p:txBody>
        </p:sp>
        <p:sp>
          <p:nvSpPr>
            <p:cNvPr id="64" name=""/>
            <p:cNvSpPr/>
            <p:nvPr/>
          </p:nvSpPr>
          <p:spPr>
            <a:xfrm>
              <a:off x="6454440" y="1995480"/>
              <a:ext cx="350280" cy="2768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90</a:t>
              </a:r>
              <a:endParaRPr b="0" lang="en-US" sz="1200" strike="noStrike" u="none">
                <a:solidFill>
                  <a:srgbClr val="000000"/>
                </a:solidFill>
                <a:effectLst/>
                <a:uFillTx/>
                <a:latin typeface="Times New Roman"/>
              </a:endParaRPr>
            </a:p>
          </p:txBody>
        </p:sp>
        <p:sp>
          <p:nvSpPr>
            <p:cNvPr id="65" name=""/>
            <p:cNvSpPr/>
            <p:nvPr/>
          </p:nvSpPr>
          <p:spPr>
            <a:xfrm>
              <a:off x="6447240" y="1676520"/>
              <a:ext cx="434880" cy="2768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100</a:t>
              </a:r>
              <a:endParaRPr b="0" lang="en-US" sz="1200" strike="noStrike" u="none">
                <a:solidFill>
                  <a:srgbClr val="000000"/>
                </a:solidFill>
                <a:effectLst/>
                <a:uFillTx/>
                <a:latin typeface="Times New Roman"/>
              </a:endParaRPr>
            </a:p>
          </p:txBody>
        </p:sp>
        <p:sp>
          <p:nvSpPr>
            <p:cNvPr id="66" name=""/>
            <p:cNvSpPr/>
            <p:nvPr/>
          </p:nvSpPr>
          <p:spPr>
            <a:xfrm>
              <a:off x="4270680" y="4961880"/>
              <a:ext cx="86220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67" name=""/>
            <p:cNvSpPr/>
            <p:nvPr/>
          </p:nvSpPr>
          <p:spPr>
            <a:xfrm flipH="1" flipV="1">
              <a:off x="4629240" y="2508480"/>
              <a:ext cx="71640" cy="53280"/>
            </a:xfrm>
            <a:prstGeom prst="rect">
              <a:avLst/>
            </a:prstGeom>
            <a:solidFill>
              <a:srgbClr val="660066"/>
            </a:solidFill>
            <a:ln w="9360">
              <a:solidFill>
                <a:srgbClr val="000000"/>
              </a:solidFill>
              <a:miter/>
            </a:ln>
          </p:spPr>
          <p:style>
            <a:lnRef idx="0"/>
            <a:fillRef idx="0"/>
            <a:effectRef idx="0"/>
            <a:fontRef idx="minor"/>
          </p:style>
          <p:txBody>
            <a:bodyPr wrap="none" lIns="90000" rIns="90000" tIns="6480" bIns="6480" anchor="ctr">
              <a:noAutofit/>
            </a:bodyPr>
            <a:p>
              <a:endParaRPr b="0" lang="en-US" sz="2400" strike="noStrike" u="none">
                <a:solidFill>
                  <a:srgbClr val="000000"/>
                </a:solidFill>
                <a:effectLst/>
                <a:uFillTx/>
                <a:latin typeface="Times New Roman"/>
              </a:endParaRPr>
            </a:p>
          </p:txBody>
        </p:sp>
        <p:sp>
          <p:nvSpPr>
            <p:cNvPr id="68" name=""/>
            <p:cNvSpPr/>
            <p:nvPr/>
          </p:nvSpPr>
          <p:spPr>
            <a:xfrm>
              <a:off x="4701960" y="2508480"/>
              <a:ext cx="71640" cy="53280"/>
            </a:xfrm>
            <a:prstGeom prst="rect">
              <a:avLst/>
            </a:prstGeom>
            <a:solidFill>
              <a:srgbClr val="660066"/>
            </a:solidFill>
            <a:ln w="9360">
              <a:solidFill>
                <a:srgbClr val="000000"/>
              </a:solidFill>
              <a:miter/>
            </a:ln>
          </p:spPr>
          <p:style>
            <a:lnRef idx="0"/>
            <a:fillRef idx="0"/>
            <a:effectRef idx="0"/>
            <a:fontRef idx="minor"/>
          </p:style>
          <p:txBody>
            <a:bodyPr wrap="none" lIns="90000" rIns="90000" tIns="6480" bIns="6480" anchor="ctr">
              <a:noAutofit/>
            </a:bodyPr>
            <a:p>
              <a:endParaRPr b="0" lang="en-US" sz="2400" strike="noStrike" u="none">
                <a:solidFill>
                  <a:srgbClr val="000000"/>
                </a:solidFill>
                <a:effectLst/>
                <a:uFillTx/>
                <a:latin typeface="Times New Roman"/>
              </a:endParaRPr>
            </a:p>
          </p:txBody>
        </p:sp>
        <p:sp>
          <p:nvSpPr>
            <p:cNvPr id="69" name=""/>
            <p:cNvSpPr/>
            <p:nvPr/>
          </p:nvSpPr>
          <p:spPr>
            <a:xfrm>
              <a:off x="4629960" y="2562120"/>
              <a:ext cx="71640" cy="53280"/>
            </a:xfrm>
            <a:prstGeom prst="rect">
              <a:avLst/>
            </a:prstGeom>
            <a:solidFill>
              <a:srgbClr val="660066"/>
            </a:solidFill>
            <a:ln w="9360">
              <a:solidFill>
                <a:srgbClr val="000000"/>
              </a:solidFill>
              <a:miter/>
            </a:ln>
          </p:spPr>
          <p:style>
            <a:lnRef idx="0"/>
            <a:fillRef idx="0"/>
            <a:effectRef idx="0"/>
            <a:fontRef idx="minor"/>
          </p:style>
          <p:txBody>
            <a:bodyPr wrap="none" lIns="90000" rIns="90000" tIns="6480" bIns="6480" anchor="ctr">
              <a:noAutofit/>
            </a:bodyPr>
            <a:p>
              <a:endParaRPr b="0" lang="en-US" sz="2400" strike="noStrike" u="none">
                <a:solidFill>
                  <a:srgbClr val="000000"/>
                </a:solidFill>
                <a:effectLst/>
                <a:uFillTx/>
                <a:latin typeface="Times New Roman"/>
              </a:endParaRPr>
            </a:p>
          </p:txBody>
        </p:sp>
        <p:sp>
          <p:nvSpPr>
            <p:cNvPr id="70" name=""/>
            <p:cNvSpPr/>
            <p:nvPr/>
          </p:nvSpPr>
          <p:spPr>
            <a:xfrm>
              <a:off x="4701960" y="2615400"/>
              <a:ext cx="71640" cy="52920"/>
            </a:xfrm>
            <a:prstGeom prst="rect">
              <a:avLst/>
            </a:prstGeom>
            <a:solidFill>
              <a:srgbClr val="ffcc00"/>
            </a:solidFill>
            <a:ln w="9360">
              <a:solidFill>
                <a:srgbClr val="000000"/>
              </a:solidFill>
              <a:miter/>
            </a:ln>
          </p:spPr>
          <p:style>
            <a:lnRef idx="0"/>
            <a:fillRef idx="0"/>
            <a:effectRef idx="0"/>
            <a:fontRef idx="minor"/>
          </p:style>
          <p:txBody>
            <a:bodyPr wrap="none" lIns="90000" rIns="90000" tIns="6120" bIns="6120" anchor="ctr">
              <a:noAutofit/>
            </a:bodyPr>
            <a:p>
              <a:endParaRPr b="0" lang="en-US" sz="2400" strike="noStrike" u="none">
                <a:solidFill>
                  <a:srgbClr val="000000"/>
                </a:solidFill>
                <a:effectLst/>
                <a:uFillTx/>
                <a:latin typeface="Times New Roman"/>
              </a:endParaRPr>
            </a:p>
          </p:txBody>
        </p:sp>
        <p:sp>
          <p:nvSpPr>
            <p:cNvPr id="71" name=""/>
            <p:cNvSpPr/>
            <p:nvPr/>
          </p:nvSpPr>
          <p:spPr>
            <a:xfrm>
              <a:off x="4629960" y="2668680"/>
              <a:ext cx="71640" cy="53280"/>
            </a:xfrm>
            <a:prstGeom prst="rect">
              <a:avLst/>
            </a:prstGeom>
            <a:solidFill>
              <a:srgbClr val="660066"/>
            </a:solidFill>
            <a:ln w="9360">
              <a:solidFill>
                <a:srgbClr val="000000"/>
              </a:solidFill>
              <a:miter/>
            </a:ln>
          </p:spPr>
          <p:style>
            <a:lnRef idx="0"/>
            <a:fillRef idx="0"/>
            <a:effectRef idx="0"/>
            <a:fontRef idx="minor"/>
          </p:style>
          <p:txBody>
            <a:bodyPr wrap="none" lIns="90000" rIns="90000" tIns="6480" bIns="6480" anchor="ctr">
              <a:noAutofit/>
            </a:bodyPr>
            <a:p>
              <a:endParaRPr b="0" lang="en-US" sz="2400" strike="noStrike" u="none">
                <a:solidFill>
                  <a:srgbClr val="000000"/>
                </a:solidFill>
                <a:effectLst/>
                <a:uFillTx/>
                <a:latin typeface="Times New Roman"/>
              </a:endParaRPr>
            </a:p>
          </p:txBody>
        </p:sp>
        <p:sp>
          <p:nvSpPr>
            <p:cNvPr id="72" name=""/>
            <p:cNvSpPr/>
            <p:nvPr/>
          </p:nvSpPr>
          <p:spPr>
            <a:xfrm>
              <a:off x="4701960" y="2668680"/>
              <a:ext cx="71640" cy="53280"/>
            </a:xfrm>
            <a:prstGeom prst="rect">
              <a:avLst/>
            </a:prstGeom>
            <a:solidFill>
              <a:srgbClr val="660066"/>
            </a:solidFill>
            <a:ln w="9360">
              <a:solidFill>
                <a:srgbClr val="000000"/>
              </a:solidFill>
              <a:miter/>
            </a:ln>
          </p:spPr>
          <p:style>
            <a:lnRef idx="0"/>
            <a:fillRef idx="0"/>
            <a:effectRef idx="0"/>
            <a:fontRef idx="minor"/>
          </p:style>
          <p:txBody>
            <a:bodyPr wrap="none" lIns="90000" rIns="90000" tIns="6480" bIns="6480" anchor="ctr">
              <a:noAutofit/>
            </a:bodyPr>
            <a:p>
              <a:endParaRPr b="0" lang="en-US" sz="2400" strike="noStrike" u="none">
                <a:solidFill>
                  <a:srgbClr val="000000"/>
                </a:solidFill>
                <a:effectLst/>
                <a:uFillTx/>
                <a:latin typeface="Times New Roman"/>
              </a:endParaRPr>
            </a:p>
          </p:txBody>
        </p:sp>
        <p:sp>
          <p:nvSpPr>
            <p:cNvPr id="73" name=""/>
            <p:cNvSpPr/>
            <p:nvPr/>
          </p:nvSpPr>
          <p:spPr>
            <a:xfrm>
              <a:off x="4773960" y="2668680"/>
              <a:ext cx="71640" cy="53280"/>
            </a:xfrm>
            <a:prstGeom prst="rect">
              <a:avLst/>
            </a:prstGeom>
            <a:solidFill>
              <a:srgbClr val="660066"/>
            </a:solidFill>
            <a:ln w="9360">
              <a:solidFill>
                <a:srgbClr val="000000"/>
              </a:solidFill>
              <a:miter/>
            </a:ln>
          </p:spPr>
          <p:style>
            <a:lnRef idx="0"/>
            <a:fillRef idx="0"/>
            <a:effectRef idx="0"/>
            <a:fontRef idx="minor"/>
          </p:style>
          <p:txBody>
            <a:bodyPr wrap="none" lIns="90000" rIns="90000" tIns="6480" bIns="6480" anchor="ctr">
              <a:noAutofit/>
            </a:bodyPr>
            <a:p>
              <a:endParaRPr b="0" lang="en-US" sz="2400" strike="noStrike" u="none">
                <a:solidFill>
                  <a:srgbClr val="000000"/>
                </a:solidFill>
                <a:effectLst/>
                <a:uFillTx/>
                <a:latin typeface="Times New Roman"/>
              </a:endParaRPr>
            </a:p>
          </p:txBody>
        </p:sp>
        <p:sp>
          <p:nvSpPr>
            <p:cNvPr id="74" name=""/>
            <p:cNvSpPr/>
            <p:nvPr/>
          </p:nvSpPr>
          <p:spPr>
            <a:xfrm>
              <a:off x="4558320" y="2668680"/>
              <a:ext cx="71640" cy="53280"/>
            </a:xfrm>
            <a:prstGeom prst="rect">
              <a:avLst/>
            </a:prstGeom>
            <a:solidFill>
              <a:srgbClr val="660066"/>
            </a:solidFill>
            <a:ln w="9360">
              <a:solidFill>
                <a:srgbClr val="000000"/>
              </a:solidFill>
              <a:miter/>
            </a:ln>
          </p:spPr>
          <p:style>
            <a:lnRef idx="0"/>
            <a:fillRef idx="0"/>
            <a:effectRef idx="0"/>
            <a:fontRef idx="minor"/>
          </p:style>
          <p:txBody>
            <a:bodyPr wrap="none" lIns="90000" rIns="90000" tIns="6480" bIns="6480" anchor="ctr">
              <a:noAutofit/>
            </a:bodyPr>
            <a:p>
              <a:endParaRPr b="0" lang="en-US" sz="2400" strike="noStrike" u="none">
                <a:solidFill>
                  <a:srgbClr val="000000"/>
                </a:solidFill>
                <a:effectLst/>
                <a:uFillTx/>
                <a:latin typeface="Times New Roman"/>
              </a:endParaRPr>
            </a:p>
          </p:txBody>
        </p:sp>
        <p:sp>
          <p:nvSpPr>
            <p:cNvPr id="75" name=""/>
            <p:cNvSpPr/>
            <p:nvPr/>
          </p:nvSpPr>
          <p:spPr>
            <a:xfrm>
              <a:off x="4701960" y="2721960"/>
              <a:ext cx="71640" cy="53280"/>
            </a:xfrm>
            <a:prstGeom prst="rect">
              <a:avLst/>
            </a:prstGeom>
            <a:solidFill>
              <a:srgbClr val="660066"/>
            </a:solidFill>
            <a:ln w="9360">
              <a:solidFill>
                <a:srgbClr val="000000"/>
              </a:solidFill>
              <a:miter/>
            </a:ln>
          </p:spPr>
          <p:style>
            <a:lnRef idx="0"/>
            <a:fillRef idx="0"/>
            <a:effectRef idx="0"/>
            <a:fontRef idx="minor"/>
          </p:style>
          <p:txBody>
            <a:bodyPr wrap="none" lIns="90000" rIns="90000" tIns="6480" bIns="6480" anchor="ctr">
              <a:noAutofit/>
            </a:bodyPr>
            <a:p>
              <a:endParaRPr b="0" lang="en-US" sz="2400" strike="noStrike" u="none">
                <a:solidFill>
                  <a:srgbClr val="000000"/>
                </a:solidFill>
                <a:effectLst/>
                <a:uFillTx/>
                <a:latin typeface="Times New Roman"/>
              </a:endParaRPr>
            </a:p>
          </p:txBody>
        </p:sp>
        <p:sp>
          <p:nvSpPr>
            <p:cNvPr id="76" name=""/>
            <p:cNvSpPr/>
            <p:nvPr/>
          </p:nvSpPr>
          <p:spPr>
            <a:xfrm>
              <a:off x="4558320" y="2721960"/>
              <a:ext cx="71640" cy="53280"/>
            </a:xfrm>
            <a:prstGeom prst="rect">
              <a:avLst/>
            </a:prstGeom>
            <a:solidFill>
              <a:srgbClr val="0000ff"/>
            </a:solidFill>
            <a:ln w="9360">
              <a:solidFill>
                <a:srgbClr val="000000"/>
              </a:solidFill>
              <a:miter/>
            </a:ln>
          </p:spPr>
          <p:style>
            <a:lnRef idx="0"/>
            <a:fillRef idx="0"/>
            <a:effectRef idx="0"/>
            <a:fontRef idx="minor"/>
          </p:style>
          <p:txBody>
            <a:bodyPr wrap="none" lIns="90000" rIns="90000" tIns="6480" bIns="6480" anchor="ctr">
              <a:noAutofit/>
            </a:bodyPr>
            <a:p>
              <a:endParaRPr b="0" lang="en-US" sz="2400" strike="noStrike" u="none">
                <a:solidFill>
                  <a:srgbClr val="000000"/>
                </a:solidFill>
                <a:effectLst/>
                <a:uFillTx/>
                <a:latin typeface="Times New Roman"/>
              </a:endParaRPr>
            </a:p>
          </p:txBody>
        </p:sp>
        <p:sp>
          <p:nvSpPr>
            <p:cNvPr id="77" name=""/>
            <p:cNvSpPr/>
            <p:nvPr/>
          </p:nvSpPr>
          <p:spPr>
            <a:xfrm>
              <a:off x="4629960" y="2721960"/>
              <a:ext cx="71640" cy="53280"/>
            </a:xfrm>
            <a:prstGeom prst="rect">
              <a:avLst/>
            </a:prstGeom>
            <a:solidFill>
              <a:srgbClr val="660066"/>
            </a:solidFill>
            <a:ln w="9360">
              <a:solidFill>
                <a:srgbClr val="000000"/>
              </a:solidFill>
              <a:miter/>
            </a:ln>
          </p:spPr>
          <p:style>
            <a:lnRef idx="0"/>
            <a:fillRef idx="0"/>
            <a:effectRef idx="0"/>
            <a:fontRef idx="minor"/>
          </p:style>
          <p:txBody>
            <a:bodyPr wrap="none" lIns="90000" rIns="90000" tIns="6480" bIns="6480" anchor="ctr">
              <a:noAutofit/>
            </a:bodyPr>
            <a:p>
              <a:endParaRPr b="0" lang="en-US" sz="2400" strike="noStrike" u="none">
                <a:solidFill>
                  <a:srgbClr val="000000"/>
                </a:solidFill>
                <a:effectLst/>
                <a:uFillTx/>
                <a:latin typeface="Times New Roman"/>
              </a:endParaRPr>
            </a:p>
          </p:txBody>
        </p:sp>
        <p:sp>
          <p:nvSpPr>
            <p:cNvPr id="78" name=""/>
            <p:cNvSpPr/>
            <p:nvPr/>
          </p:nvSpPr>
          <p:spPr>
            <a:xfrm>
              <a:off x="4773960" y="2721960"/>
              <a:ext cx="71640" cy="53280"/>
            </a:xfrm>
            <a:prstGeom prst="rect">
              <a:avLst/>
            </a:prstGeom>
            <a:solidFill>
              <a:srgbClr val="660066"/>
            </a:solidFill>
            <a:ln w="9360">
              <a:solidFill>
                <a:srgbClr val="000000"/>
              </a:solidFill>
              <a:miter/>
            </a:ln>
          </p:spPr>
          <p:style>
            <a:lnRef idx="0"/>
            <a:fillRef idx="0"/>
            <a:effectRef idx="0"/>
            <a:fontRef idx="minor"/>
          </p:style>
          <p:txBody>
            <a:bodyPr wrap="none" lIns="90000" rIns="90000" tIns="6480" bIns="6480" anchor="ctr">
              <a:noAutofit/>
            </a:bodyPr>
            <a:p>
              <a:endParaRPr b="0" lang="en-US" sz="2400" strike="noStrike" u="none">
                <a:solidFill>
                  <a:srgbClr val="000000"/>
                </a:solidFill>
                <a:effectLst/>
                <a:uFillTx/>
                <a:latin typeface="Times New Roman"/>
              </a:endParaRPr>
            </a:p>
          </p:txBody>
        </p:sp>
        <p:sp>
          <p:nvSpPr>
            <p:cNvPr id="79" name=""/>
            <p:cNvSpPr/>
            <p:nvPr/>
          </p:nvSpPr>
          <p:spPr>
            <a:xfrm>
              <a:off x="4701960" y="2455560"/>
              <a:ext cx="71640" cy="52920"/>
            </a:xfrm>
            <a:prstGeom prst="rect">
              <a:avLst/>
            </a:prstGeom>
            <a:solidFill>
              <a:srgbClr val="660066"/>
            </a:solidFill>
            <a:ln w="9360">
              <a:solidFill>
                <a:srgbClr val="000000"/>
              </a:solidFill>
              <a:miter/>
            </a:ln>
          </p:spPr>
          <p:style>
            <a:lnRef idx="0"/>
            <a:fillRef idx="0"/>
            <a:effectRef idx="0"/>
            <a:fontRef idx="minor"/>
          </p:style>
          <p:txBody>
            <a:bodyPr wrap="none" lIns="90000" rIns="90000" tIns="6120" bIns="6120" anchor="ctr">
              <a:noAutofit/>
            </a:bodyPr>
            <a:p>
              <a:endParaRPr b="0" lang="en-US" sz="2400" strike="noStrike" u="none">
                <a:solidFill>
                  <a:srgbClr val="000000"/>
                </a:solidFill>
                <a:effectLst/>
                <a:uFillTx/>
                <a:latin typeface="Times New Roman"/>
              </a:endParaRPr>
            </a:p>
          </p:txBody>
        </p:sp>
        <p:sp>
          <p:nvSpPr>
            <p:cNvPr id="80" name=""/>
            <p:cNvSpPr/>
            <p:nvPr/>
          </p:nvSpPr>
          <p:spPr>
            <a:xfrm>
              <a:off x="4414320" y="2775240"/>
              <a:ext cx="71640" cy="52920"/>
            </a:xfrm>
            <a:prstGeom prst="rect">
              <a:avLst/>
            </a:prstGeom>
            <a:solidFill>
              <a:srgbClr val="660066"/>
            </a:solidFill>
            <a:ln w="9360">
              <a:solidFill>
                <a:srgbClr val="000000"/>
              </a:solidFill>
              <a:miter/>
            </a:ln>
          </p:spPr>
          <p:style>
            <a:lnRef idx="0"/>
            <a:fillRef idx="0"/>
            <a:effectRef idx="0"/>
            <a:fontRef idx="minor"/>
          </p:style>
          <p:txBody>
            <a:bodyPr wrap="none" lIns="90000" rIns="90000" tIns="6120" bIns="612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81" name=""/>
            <p:cNvSpPr/>
            <p:nvPr/>
          </p:nvSpPr>
          <p:spPr>
            <a:xfrm>
              <a:off x="4845600" y="2775240"/>
              <a:ext cx="71640" cy="52920"/>
            </a:xfrm>
            <a:prstGeom prst="rect">
              <a:avLst/>
            </a:prstGeom>
            <a:solidFill>
              <a:srgbClr val="660066"/>
            </a:solidFill>
            <a:ln w="9360">
              <a:solidFill>
                <a:srgbClr val="000000"/>
              </a:solidFill>
              <a:miter/>
            </a:ln>
          </p:spPr>
          <p:style>
            <a:lnRef idx="0"/>
            <a:fillRef idx="0"/>
            <a:effectRef idx="0"/>
            <a:fontRef idx="minor"/>
          </p:style>
          <p:txBody>
            <a:bodyPr wrap="none" lIns="90000" rIns="90000" tIns="6120" bIns="6120" anchor="ctr">
              <a:noAutofit/>
            </a:bodyPr>
            <a:p>
              <a:endParaRPr b="0" lang="en-US" sz="2400" strike="noStrike" u="none">
                <a:solidFill>
                  <a:srgbClr val="000000"/>
                </a:solidFill>
                <a:effectLst/>
                <a:uFillTx/>
                <a:latin typeface="Times New Roman"/>
              </a:endParaRPr>
            </a:p>
          </p:txBody>
        </p:sp>
        <p:sp>
          <p:nvSpPr>
            <p:cNvPr id="82" name=""/>
            <p:cNvSpPr/>
            <p:nvPr/>
          </p:nvSpPr>
          <p:spPr>
            <a:xfrm>
              <a:off x="4486320" y="2775240"/>
              <a:ext cx="71640" cy="52920"/>
            </a:xfrm>
            <a:prstGeom prst="rect">
              <a:avLst/>
            </a:prstGeom>
            <a:solidFill>
              <a:srgbClr val="660066"/>
            </a:solidFill>
            <a:ln w="9360">
              <a:solidFill>
                <a:srgbClr val="000000"/>
              </a:solidFill>
              <a:miter/>
            </a:ln>
          </p:spPr>
          <p:style>
            <a:lnRef idx="0"/>
            <a:fillRef idx="0"/>
            <a:effectRef idx="0"/>
            <a:fontRef idx="minor"/>
          </p:style>
          <p:txBody>
            <a:bodyPr wrap="none" lIns="90000" rIns="90000" tIns="6120" bIns="6120" anchor="ctr">
              <a:noAutofit/>
            </a:bodyPr>
            <a:p>
              <a:endParaRPr b="0" lang="en-US" sz="2400" strike="noStrike" u="none">
                <a:solidFill>
                  <a:srgbClr val="000000"/>
                </a:solidFill>
                <a:effectLst/>
                <a:uFillTx/>
                <a:latin typeface="Times New Roman"/>
              </a:endParaRPr>
            </a:p>
          </p:txBody>
        </p:sp>
        <p:sp>
          <p:nvSpPr>
            <p:cNvPr id="83" name=""/>
            <p:cNvSpPr/>
            <p:nvPr/>
          </p:nvSpPr>
          <p:spPr>
            <a:xfrm>
              <a:off x="4701960" y="2775240"/>
              <a:ext cx="71640" cy="52920"/>
            </a:xfrm>
            <a:prstGeom prst="rect">
              <a:avLst/>
            </a:prstGeom>
            <a:solidFill>
              <a:srgbClr val="660066"/>
            </a:solidFill>
            <a:ln w="9360">
              <a:solidFill>
                <a:srgbClr val="000000"/>
              </a:solidFill>
              <a:miter/>
            </a:ln>
          </p:spPr>
          <p:style>
            <a:lnRef idx="0"/>
            <a:fillRef idx="0"/>
            <a:effectRef idx="0"/>
            <a:fontRef idx="minor"/>
          </p:style>
          <p:txBody>
            <a:bodyPr wrap="none" lIns="90000" rIns="90000" tIns="6120" bIns="6120" anchor="ctr">
              <a:noAutofit/>
            </a:bodyPr>
            <a:p>
              <a:endParaRPr b="0" lang="en-US" sz="2400" strike="noStrike" u="none">
                <a:solidFill>
                  <a:srgbClr val="000000"/>
                </a:solidFill>
                <a:effectLst/>
                <a:uFillTx/>
                <a:latin typeface="Times New Roman"/>
              </a:endParaRPr>
            </a:p>
          </p:txBody>
        </p:sp>
        <p:sp>
          <p:nvSpPr>
            <p:cNvPr id="84" name=""/>
            <p:cNvSpPr/>
            <p:nvPr/>
          </p:nvSpPr>
          <p:spPr>
            <a:xfrm>
              <a:off x="4773960" y="2775240"/>
              <a:ext cx="71640" cy="52920"/>
            </a:xfrm>
            <a:prstGeom prst="rect">
              <a:avLst/>
            </a:prstGeom>
            <a:solidFill>
              <a:srgbClr val="ff0000"/>
            </a:solidFill>
            <a:ln w="9360">
              <a:solidFill>
                <a:srgbClr val="000000"/>
              </a:solidFill>
              <a:miter/>
            </a:ln>
          </p:spPr>
          <p:style>
            <a:lnRef idx="0"/>
            <a:fillRef idx="0"/>
            <a:effectRef idx="0"/>
            <a:fontRef idx="minor"/>
          </p:style>
          <p:txBody>
            <a:bodyPr wrap="none" lIns="90000" rIns="90000" tIns="6120" bIns="6120" anchor="ctr">
              <a:noAutofit/>
            </a:bodyPr>
            <a:p>
              <a:endParaRPr b="0" lang="en-US" sz="2400" strike="noStrike" u="none">
                <a:solidFill>
                  <a:srgbClr val="000000"/>
                </a:solidFill>
                <a:effectLst/>
                <a:uFillTx/>
                <a:latin typeface="Times New Roman"/>
              </a:endParaRPr>
            </a:p>
          </p:txBody>
        </p:sp>
        <p:sp>
          <p:nvSpPr>
            <p:cNvPr id="85" name=""/>
            <p:cNvSpPr/>
            <p:nvPr/>
          </p:nvSpPr>
          <p:spPr>
            <a:xfrm>
              <a:off x="4558320" y="2775240"/>
              <a:ext cx="71640" cy="52920"/>
            </a:xfrm>
            <a:prstGeom prst="rect">
              <a:avLst/>
            </a:prstGeom>
            <a:solidFill>
              <a:srgbClr val="660066"/>
            </a:solidFill>
            <a:ln w="9360">
              <a:solidFill>
                <a:srgbClr val="000000"/>
              </a:solidFill>
              <a:miter/>
            </a:ln>
          </p:spPr>
          <p:style>
            <a:lnRef idx="0"/>
            <a:fillRef idx="0"/>
            <a:effectRef idx="0"/>
            <a:fontRef idx="minor"/>
          </p:style>
          <p:txBody>
            <a:bodyPr wrap="none" lIns="90000" rIns="90000" tIns="6120" bIns="6120" anchor="ctr">
              <a:noAutofit/>
            </a:bodyPr>
            <a:p>
              <a:endParaRPr b="0" lang="en-US" sz="2400" strike="noStrike" u="none">
                <a:solidFill>
                  <a:srgbClr val="000000"/>
                </a:solidFill>
                <a:effectLst/>
                <a:uFillTx/>
                <a:latin typeface="Times New Roman"/>
              </a:endParaRPr>
            </a:p>
          </p:txBody>
        </p:sp>
        <p:sp>
          <p:nvSpPr>
            <p:cNvPr id="86" name=""/>
            <p:cNvSpPr/>
            <p:nvPr/>
          </p:nvSpPr>
          <p:spPr>
            <a:xfrm>
              <a:off x="4629960" y="2775240"/>
              <a:ext cx="71640" cy="52920"/>
            </a:xfrm>
            <a:prstGeom prst="rect">
              <a:avLst/>
            </a:prstGeom>
            <a:solidFill>
              <a:srgbClr val="660066"/>
            </a:solidFill>
            <a:ln w="9360">
              <a:solidFill>
                <a:srgbClr val="000000"/>
              </a:solidFill>
              <a:miter/>
            </a:ln>
          </p:spPr>
          <p:style>
            <a:lnRef idx="0"/>
            <a:fillRef idx="0"/>
            <a:effectRef idx="0"/>
            <a:fontRef idx="minor"/>
          </p:style>
          <p:txBody>
            <a:bodyPr wrap="none" lIns="90000" rIns="90000" tIns="6120" bIns="6120" anchor="ctr">
              <a:noAutofit/>
            </a:bodyPr>
            <a:p>
              <a:endParaRPr b="0" lang="en-US" sz="2400" strike="noStrike" u="none">
                <a:solidFill>
                  <a:srgbClr val="000000"/>
                </a:solidFill>
                <a:effectLst/>
                <a:uFillTx/>
                <a:latin typeface="Times New Roman"/>
              </a:endParaRPr>
            </a:p>
          </p:txBody>
        </p:sp>
        <p:sp>
          <p:nvSpPr>
            <p:cNvPr id="87" name=""/>
            <p:cNvSpPr/>
            <p:nvPr/>
          </p:nvSpPr>
          <p:spPr>
            <a:xfrm>
              <a:off x="4773960" y="2828520"/>
              <a:ext cx="71640" cy="53280"/>
            </a:xfrm>
            <a:prstGeom prst="rect">
              <a:avLst/>
            </a:prstGeom>
            <a:solidFill>
              <a:srgbClr val="660066"/>
            </a:solidFill>
            <a:ln w="9360">
              <a:solidFill>
                <a:srgbClr val="000000"/>
              </a:solidFill>
              <a:miter/>
            </a:ln>
          </p:spPr>
          <p:style>
            <a:lnRef idx="0"/>
            <a:fillRef idx="0"/>
            <a:effectRef idx="0"/>
            <a:fontRef idx="minor"/>
          </p:style>
          <p:txBody>
            <a:bodyPr wrap="none" lIns="90000" rIns="90000" tIns="6480" bIns="648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88" name=""/>
            <p:cNvSpPr/>
            <p:nvPr/>
          </p:nvSpPr>
          <p:spPr>
            <a:xfrm>
              <a:off x="4701960" y="2828520"/>
              <a:ext cx="71640" cy="53280"/>
            </a:xfrm>
            <a:prstGeom prst="rect">
              <a:avLst/>
            </a:prstGeom>
            <a:solidFill>
              <a:srgbClr val="660066"/>
            </a:solidFill>
            <a:ln w="9360">
              <a:solidFill>
                <a:srgbClr val="000000"/>
              </a:solidFill>
              <a:miter/>
            </a:ln>
          </p:spPr>
          <p:style>
            <a:lnRef idx="0"/>
            <a:fillRef idx="0"/>
            <a:effectRef idx="0"/>
            <a:fontRef idx="minor"/>
          </p:style>
          <p:txBody>
            <a:bodyPr wrap="none" lIns="90000" rIns="90000" tIns="6480" bIns="648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89" name=""/>
            <p:cNvSpPr/>
            <p:nvPr/>
          </p:nvSpPr>
          <p:spPr>
            <a:xfrm>
              <a:off x="4629960" y="2828520"/>
              <a:ext cx="71640" cy="53280"/>
            </a:xfrm>
            <a:prstGeom prst="rect">
              <a:avLst/>
            </a:prstGeom>
            <a:solidFill>
              <a:srgbClr val="660066"/>
            </a:solidFill>
            <a:ln w="9360">
              <a:solidFill>
                <a:srgbClr val="000000"/>
              </a:solidFill>
              <a:miter/>
            </a:ln>
          </p:spPr>
          <p:style>
            <a:lnRef idx="0"/>
            <a:fillRef idx="0"/>
            <a:effectRef idx="0"/>
            <a:fontRef idx="minor"/>
          </p:style>
          <p:txBody>
            <a:bodyPr wrap="none" lIns="90000" rIns="90000" tIns="6480" bIns="648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90" name=""/>
            <p:cNvSpPr/>
            <p:nvPr/>
          </p:nvSpPr>
          <p:spPr>
            <a:xfrm>
              <a:off x="4558320" y="2828520"/>
              <a:ext cx="71640" cy="53280"/>
            </a:xfrm>
            <a:prstGeom prst="rect">
              <a:avLst/>
            </a:prstGeom>
            <a:solidFill>
              <a:srgbClr val="660066"/>
            </a:solidFill>
            <a:ln w="9360">
              <a:solidFill>
                <a:srgbClr val="000000"/>
              </a:solidFill>
              <a:miter/>
            </a:ln>
          </p:spPr>
          <p:style>
            <a:lnRef idx="0"/>
            <a:fillRef idx="0"/>
            <a:effectRef idx="0"/>
            <a:fontRef idx="minor"/>
          </p:style>
          <p:txBody>
            <a:bodyPr wrap="none" lIns="90000" rIns="90000" tIns="6480" bIns="648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91" name=""/>
            <p:cNvSpPr/>
            <p:nvPr/>
          </p:nvSpPr>
          <p:spPr>
            <a:xfrm>
              <a:off x="4486320" y="2828520"/>
              <a:ext cx="71640" cy="53280"/>
            </a:xfrm>
            <a:prstGeom prst="rect">
              <a:avLst/>
            </a:prstGeom>
            <a:solidFill>
              <a:srgbClr val="660066"/>
            </a:solidFill>
            <a:ln w="9360">
              <a:solidFill>
                <a:srgbClr val="000000"/>
              </a:solidFill>
              <a:miter/>
            </a:ln>
          </p:spPr>
          <p:style>
            <a:lnRef idx="0"/>
            <a:fillRef idx="0"/>
            <a:effectRef idx="0"/>
            <a:fontRef idx="minor"/>
          </p:style>
          <p:txBody>
            <a:bodyPr wrap="none" lIns="90000" rIns="90000" tIns="6480" bIns="648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92" name=""/>
            <p:cNvSpPr/>
            <p:nvPr/>
          </p:nvSpPr>
          <p:spPr>
            <a:xfrm>
              <a:off x="4414320" y="2828520"/>
              <a:ext cx="71640" cy="53280"/>
            </a:xfrm>
            <a:prstGeom prst="rect">
              <a:avLst/>
            </a:prstGeom>
            <a:solidFill>
              <a:srgbClr val="660066"/>
            </a:solidFill>
            <a:ln w="9360">
              <a:solidFill>
                <a:srgbClr val="000000"/>
              </a:solidFill>
              <a:miter/>
            </a:ln>
          </p:spPr>
          <p:style>
            <a:lnRef idx="0"/>
            <a:fillRef idx="0"/>
            <a:effectRef idx="0"/>
            <a:fontRef idx="minor"/>
          </p:style>
          <p:txBody>
            <a:bodyPr wrap="none" lIns="90000" rIns="90000" tIns="6480" bIns="648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93" name=""/>
            <p:cNvSpPr/>
            <p:nvPr/>
          </p:nvSpPr>
          <p:spPr>
            <a:xfrm>
              <a:off x="4845600" y="2828520"/>
              <a:ext cx="71640" cy="53280"/>
            </a:xfrm>
            <a:prstGeom prst="rect">
              <a:avLst/>
            </a:prstGeom>
            <a:solidFill>
              <a:srgbClr val="660066"/>
            </a:solidFill>
            <a:ln w="9360">
              <a:solidFill>
                <a:srgbClr val="000000"/>
              </a:solidFill>
              <a:miter/>
            </a:ln>
          </p:spPr>
          <p:style>
            <a:lnRef idx="0"/>
            <a:fillRef idx="0"/>
            <a:effectRef idx="0"/>
            <a:fontRef idx="minor"/>
          </p:style>
          <p:txBody>
            <a:bodyPr wrap="none" lIns="90000" rIns="90000" tIns="6480" bIns="648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94" name=""/>
            <p:cNvSpPr/>
            <p:nvPr/>
          </p:nvSpPr>
          <p:spPr>
            <a:xfrm>
              <a:off x="4701960" y="2882160"/>
              <a:ext cx="71640" cy="53280"/>
            </a:xfrm>
            <a:prstGeom prst="rect">
              <a:avLst/>
            </a:prstGeom>
            <a:solidFill>
              <a:srgbClr val="660066"/>
            </a:solidFill>
            <a:ln w="9360">
              <a:solidFill>
                <a:srgbClr val="000000"/>
              </a:solidFill>
              <a:miter/>
            </a:ln>
          </p:spPr>
          <p:style>
            <a:lnRef idx="0"/>
            <a:fillRef idx="0"/>
            <a:effectRef idx="0"/>
            <a:fontRef idx="minor"/>
          </p:style>
          <p:txBody>
            <a:bodyPr wrap="none" lIns="90000" rIns="90000" tIns="6480" bIns="6480" anchor="ctr">
              <a:noAutofit/>
            </a:bodyPr>
            <a:p>
              <a:endParaRPr b="0" lang="en-US" sz="2400" strike="noStrike" u="none">
                <a:solidFill>
                  <a:srgbClr val="000000"/>
                </a:solidFill>
                <a:effectLst/>
                <a:uFillTx/>
                <a:latin typeface="Times New Roman"/>
              </a:endParaRPr>
            </a:p>
          </p:txBody>
        </p:sp>
        <p:sp>
          <p:nvSpPr>
            <p:cNvPr id="95" name=""/>
            <p:cNvSpPr/>
            <p:nvPr/>
          </p:nvSpPr>
          <p:spPr>
            <a:xfrm>
              <a:off x="4773960" y="2882160"/>
              <a:ext cx="71640" cy="53280"/>
            </a:xfrm>
            <a:prstGeom prst="rect">
              <a:avLst/>
            </a:prstGeom>
            <a:solidFill>
              <a:srgbClr val="660066"/>
            </a:solidFill>
            <a:ln w="9360">
              <a:solidFill>
                <a:srgbClr val="000000"/>
              </a:solidFill>
              <a:miter/>
            </a:ln>
          </p:spPr>
          <p:style>
            <a:lnRef idx="0"/>
            <a:fillRef idx="0"/>
            <a:effectRef idx="0"/>
            <a:fontRef idx="minor"/>
          </p:style>
          <p:txBody>
            <a:bodyPr wrap="none" lIns="90000" rIns="90000" tIns="6480" bIns="6480" anchor="ctr">
              <a:noAutofit/>
            </a:bodyPr>
            <a:p>
              <a:endParaRPr b="0" lang="en-US" sz="2400" strike="noStrike" u="none">
                <a:solidFill>
                  <a:srgbClr val="000000"/>
                </a:solidFill>
                <a:effectLst/>
                <a:uFillTx/>
                <a:latin typeface="Times New Roman"/>
              </a:endParaRPr>
            </a:p>
          </p:txBody>
        </p:sp>
        <p:sp>
          <p:nvSpPr>
            <p:cNvPr id="96" name=""/>
            <p:cNvSpPr/>
            <p:nvPr/>
          </p:nvSpPr>
          <p:spPr>
            <a:xfrm>
              <a:off x="4629960" y="2882160"/>
              <a:ext cx="71640" cy="53280"/>
            </a:xfrm>
            <a:prstGeom prst="rect">
              <a:avLst/>
            </a:prstGeom>
            <a:solidFill>
              <a:srgbClr val="660066"/>
            </a:solidFill>
            <a:ln w="9360">
              <a:solidFill>
                <a:srgbClr val="000000"/>
              </a:solidFill>
              <a:miter/>
            </a:ln>
          </p:spPr>
          <p:style>
            <a:lnRef idx="0"/>
            <a:fillRef idx="0"/>
            <a:effectRef idx="0"/>
            <a:fontRef idx="minor"/>
          </p:style>
          <p:txBody>
            <a:bodyPr wrap="none" lIns="90000" rIns="90000" tIns="6480" bIns="6480" anchor="ctr">
              <a:noAutofit/>
            </a:bodyPr>
            <a:p>
              <a:endParaRPr b="0" lang="en-US" sz="2400" strike="noStrike" u="none">
                <a:solidFill>
                  <a:srgbClr val="000000"/>
                </a:solidFill>
                <a:effectLst/>
                <a:uFillTx/>
                <a:latin typeface="Times New Roman"/>
              </a:endParaRPr>
            </a:p>
          </p:txBody>
        </p:sp>
        <p:sp>
          <p:nvSpPr>
            <p:cNvPr id="97" name=""/>
            <p:cNvSpPr/>
            <p:nvPr/>
          </p:nvSpPr>
          <p:spPr>
            <a:xfrm>
              <a:off x="4558320" y="2882160"/>
              <a:ext cx="71640" cy="53280"/>
            </a:xfrm>
            <a:prstGeom prst="rect">
              <a:avLst/>
            </a:prstGeom>
            <a:solidFill>
              <a:srgbClr val="660066"/>
            </a:solidFill>
            <a:ln w="9360">
              <a:solidFill>
                <a:srgbClr val="000000"/>
              </a:solidFill>
              <a:miter/>
            </a:ln>
          </p:spPr>
          <p:style>
            <a:lnRef idx="0"/>
            <a:fillRef idx="0"/>
            <a:effectRef idx="0"/>
            <a:fontRef idx="minor"/>
          </p:style>
          <p:txBody>
            <a:bodyPr wrap="none" lIns="90000" rIns="90000" tIns="6480" bIns="6480" anchor="ctr">
              <a:noAutofit/>
            </a:bodyPr>
            <a:p>
              <a:endParaRPr b="0" lang="en-US" sz="2400" strike="noStrike" u="none">
                <a:solidFill>
                  <a:srgbClr val="000000"/>
                </a:solidFill>
                <a:effectLst/>
                <a:uFillTx/>
                <a:latin typeface="Times New Roman"/>
              </a:endParaRPr>
            </a:p>
          </p:txBody>
        </p:sp>
        <p:sp>
          <p:nvSpPr>
            <p:cNvPr id="98" name=""/>
            <p:cNvSpPr/>
            <p:nvPr/>
          </p:nvSpPr>
          <p:spPr>
            <a:xfrm>
              <a:off x="4629960" y="2935440"/>
              <a:ext cx="71640" cy="52920"/>
            </a:xfrm>
            <a:prstGeom prst="rect">
              <a:avLst/>
            </a:prstGeom>
            <a:solidFill>
              <a:srgbClr val="660066"/>
            </a:solidFill>
            <a:ln w="9360">
              <a:solidFill>
                <a:srgbClr val="000000"/>
              </a:solidFill>
              <a:miter/>
            </a:ln>
          </p:spPr>
          <p:style>
            <a:lnRef idx="0"/>
            <a:fillRef idx="0"/>
            <a:effectRef idx="0"/>
            <a:fontRef idx="minor"/>
          </p:style>
          <p:txBody>
            <a:bodyPr wrap="none" lIns="90000" rIns="90000" tIns="6120" bIns="6120" anchor="ctr">
              <a:noAutofit/>
            </a:bodyPr>
            <a:p>
              <a:endParaRPr b="0" lang="en-US" sz="2400" strike="noStrike" u="none">
                <a:solidFill>
                  <a:srgbClr val="000000"/>
                </a:solidFill>
                <a:effectLst/>
                <a:uFillTx/>
                <a:latin typeface="Times New Roman"/>
              </a:endParaRPr>
            </a:p>
          </p:txBody>
        </p:sp>
        <p:sp>
          <p:nvSpPr>
            <p:cNvPr id="99" name=""/>
            <p:cNvSpPr/>
            <p:nvPr/>
          </p:nvSpPr>
          <p:spPr>
            <a:xfrm>
              <a:off x="4629960" y="2988720"/>
              <a:ext cx="71640" cy="53280"/>
            </a:xfrm>
            <a:prstGeom prst="rect">
              <a:avLst/>
            </a:prstGeom>
            <a:solidFill>
              <a:srgbClr val="660066"/>
            </a:solidFill>
            <a:ln w="9360">
              <a:solidFill>
                <a:srgbClr val="000000"/>
              </a:solidFill>
              <a:miter/>
            </a:ln>
          </p:spPr>
          <p:style>
            <a:lnRef idx="0"/>
            <a:fillRef idx="0"/>
            <a:effectRef idx="0"/>
            <a:fontRef idx="minor"/>
          </p:style>
          <p:txBody>
            <a:bodyPr wrap="none" lIns="90000" rIns="90000" tIns="6480" bIns="6480" anchor="ctr">
              <a:noAutofit/>
            </a:bodyPr>
            <a:p>
              <a:endParaRPr b="0" lang="en-US" sz="2400" strike="noStrike" u="none">
                <a:solidFill>
                  <a:srgbClr val="000000"/>
                </a:solidFill>
                <a:effectLst/>
                <a:uFillTx/>
                <a:latin typeface="Times New Roman"/>
              </a:endParaRPr>
            </a:p>
          </p:txBody>
        </p:sp>
        <p:sp>
          <p:nvSpPr>
            <p:cNvPr id="100" name=""/>
            <p:cNvSpPr/>
            <p:nvPr/>
          </p:nvSpPr>
          <p:spPr>
            <a:xfrm>
              <a:off x="4701960" y="2935440"/>
              <a:ext cx="71640" cy="52920"/>
            </a:xfrm>
            <a:prstGeom prst="rect">
              <a:avLst/>
            </a:prstGeom>
            <a:solidFill>
              <a:srgbClr val="660066"/>
            </a:solidFill>
            <a:ln w="9360">
              <a:solidFill>
                <a:srgbClr val="000000"/>
              </a:solidFill>
              <a:miter/>
            </a:ln>
          </p:spPr>
          <p:style>
            <a:lnRef idx="0"/>
            <a:fillRef idx="0"/>
            <a:effectRef idx="0"/>
            <a:fontRef idx="minor"/>
          </p:style>
          <p:txBody>
            <a:bodyPr wrap="none" lIns="90000" rIns="90000" tIns="6120" bIns="6120" anchor="ctr">
              <a:noAutofit/>
            </a:bodyPr>
            <a:p>
              <a:endParaRPr b="0" lang="en-US" sz="2400" strike="noStrike" u="none">
                <a:solidFill>
                  <a:srgbClr val="000000"/>
                </a:solidFill>
                <a:effectLst/>
                <a:uFillTx/>
                <a:latin typeface="Times New Roman"/>
              </a:endParaRPr>
            </a:p>
          </p:txBody>
        </p:sp>
        <p:sp>
          <p:nvSpPr>
            <p:cNvPr id="101" name=""/>
            <p:cNvSpPr/>
            <p:nvPr/>
          </p:nvSpPr>
          <p:spPr>
            <a:xfrm>
              <a:off x="4701960" y="2988720"/>
              <a:ext cx="71640" cy="53280"/>
            </a:xfrm>
            <a:prstGeom prst="rect">
              <a:avLst/>
            </a:prstGeom>
            <a:solidFill>
              <a:srgbClr val="660066"/>
            </a:solidFill>
            <a:ln w="9360">
              <a:solidFill>
                <a:srgbClr val="000000"/>
              </a:solidFill>
              <a:miter/>
            </a:ln>
          </p:spPr>
          <p:style>
            <a:lnRef idx="0"/>
            <a:fillRef idx="0"/>
            <a:effectRef idx="0"/>
            <a:fontRef idx="minor"/>
          </p:style>
          <p:txBody>
            <a:bodyPr wrap="none" lIns="90000" rIns="90000" tIns="6480" bIns="6480" anchor="ctr">
              <a:noAutofit/>
            </a:bodyPr>
            <a:p>
              <a:endParaRPr b="0" lang="en-US" sz="2400" strike="noStrike" u="none">
                <a:solidFill>
                  <a:srgbClr val="000000"/>
                </a:solidFill>
                <a:effectLst/>
                <a:uFillTx/>
                <a:latin typeface="Times New Roman"/>
              </a:endParaRPr>
            </a:p>
          </p:txBody>
        </p:sp>
        <p:sp>
          <p:nvSpPr>
            <p:cNvPr id="102" name=""/>
            <p:cNvSpPr/>
            <p:nvPr/>
          </p:nvSpPr>
          <p:spPr>
            <a:xfrm>
              <a:off x="4701960" y="3042000"/>
              <a:ext cx="71640" cy="53280"/>
            </a:xfrm>
            <a:prstGeom prst="rect">
              <a:avLst/>
            </a:prstGeom>
            <a:solidFill>
              <a:srgbClr val="660066"/>
            </a:solidFill>
            <a:ln w="9360">
              <a:solidFill>
                <a:srgbClr val="000000"/>
              </a:solidFill>
              <a:miter/>
            </a:ln>
          </p:spPr>
          <p:style>
            <a:lnRef idx="0"/>
            <a:fillRef idx="0"/>
            <a:effectRef idx="0"/>
            <a:fontRef idx="minor"/>
          </p:style>
          <p:txBody>
            <a:bodyPr wrap="none" lIns="90000" rIns="90000" tIns="6480" bIns="6480" anchor="ctr">
              <a:noAutofit/>
            </a:bodyPr>
            <a:p>
              <a:endParaRPr b="0" lang="en-US" sz="2400" strike="noStrike" u="none">
                <a:solidFill>
                  <a:srgbClr val="000000"/>
                </a:solidFill>
                <a:effectLst/>
                <a:uFillTx/>
                <a:latin typeface="Times New Roman"/>
              </a:endParaRPr>
            </a:p>
          </p:txBody>
        </p:sp>
        <p:sp>
          <p:nvSpPr>
            <p:cNvPr id="103" name=""/>
            <p:cNvSpPr/>
            <p:nvPr/>
          </p:nvSpPr>
          <p:spPr>
            <a:xfrm>
              <a:off x="4773960" y="3042000"/>
              <a:ext cx="71640" cy="53280"/>
            </a:xfrm>
            <a:prstGeom prst="rect">
              <a:avLst/>
            </a:prstGeom>
            <a:solidFill>
              <a:srgbClr val="660066"/>
            </a:solidFill>
            <a:ln w="9360">
              <a:solidFill>
                <a:srgbClr val="000000"/>
              </a:solidFill>
              <a:miter/>
            </a:ln>
          </p:spPr>
          <p:style>
            <a:lnRef idx="0"/>
            <a:fillRef idx="0"/>
            <a:effectRef idx="0"/>
            <a:fontRef idx="minor"/>
          </p:style>
          <p:txBody>
            <a:bodyPr wrap="none" lIns="90000" rIns="90000" tIns="6480" bIns="6480" anchor="ctr">
              <a:noAutofit/>
            </a:bodyPr>
            <a:p>
              <a:endParaRPr b="0" lang="en-US" sz="2400" strike="noStrike" u="none">
                <a:solidFill>
                  <a:srgbClr val="000000"/>
                </a:solidFill>
                <a:effectLst/>
                <a:uFillTx/>
                <a:latin typeface="Times New Roman"/>
              </a:endParaRPr>
            </a:p>
          </p:txBody>
        </p:sp>
        <p:sp>
          <p:nvSpPr>
            <p:cNvPr id="104" name=""/>
            <p:cNvSpPr/>
            <p:nvPr/>
          </p:nvSpPr>
          <p:spPr>
            <a:xfrm>
              <a:off x="4558320" y="3042000"/>
              <a:ext cx="71640" cy="53280"/>
            </a:xfrm>
            <a:prstGeom prst="rect">
              <a:avLst/>
            </a:prstGeom>
            <a:solidFill>
              <a:srgbClr val="660066"/>
            </a:solidFill>
            <a:ln w="9360">
              <a:solidFill>
                <a:srgbClr val="000000"/>
              </a:solidFill>
              <a:miter/>
            </a:ln>
          </p:spPr>
          <p:style>
            <a:lnRef idx="0"/>
            <a:fillRef idx="0"/>
            <a:effectRef idx="0"/>
            <a:fontRef idx="minor"/>
          </p:style>
          <p:txBody>
            <a:bodyPr wrap="none" lIns="90000" rIns="90000" tIns="6480" bIns="6480" anchor="ctr">
              <a:noAutofit/>
            </a:bodyPr>
            <a:p>
              <a:endParaRPr b="0" lang="en-US" sz="2400" strike="noStrike" u="none">
                <a:solidFill>
                  <a:srgbClr val="000000"/>
                </a:solidFill>
                <a:effectLst/>
                <a:uFillTx/>
                <a:latin typeface="Times New Roman"/>
              </a:endParaRPr>
            </a:p>
          </p:txBody>
        </p:sp>
        <p:sp>
          <p:nvSpPr>
            <p:cNvPr id="105" name=""/>
            <p:cNvSpPr/>
            <p:nvPr/>
          </p:nvSpPr>
          <p:spPr>
            <a:xfrm>
              <a:off x="4629960" y="3042000"/>
              <a:ext cx="71640" cy="53280"/>
            </a:xfrm>
            <a:prstGeom prst="rect">
              <a:avLst/>
            </a:prstGeom>
            <a:solidFill>
              <a:srgbClr val="660066"/>
            </a:solidFill>
            <a:ln w="9360">
              <a:solidFill>
                <a:srgbClr val="000000"/>
              </a:solidFill>
              <a:miter/>
            </a:ln>
          </p:spPr>
          <p:style>
            <a:lnRef idx="0"/>
            <a:fillRef idx="0"/>
            <a:effectRef idx="0"/>
            <a:fontRef idx="minor"/>
          </p:style>
          <p:txBody>
            <a:bodyPr wrap="none" lIns="90000" rIns="90000" tIns="6480" bIns="6480" anchor="ctr">
              <a:noAutofit/>
            </a:bodyPr>
            <a:p>
              <a:endParaRPr b="0" lang="en-US" sz="2400" strike="noStrike" u="none">
                <a:solidFill>
                  <a:srgbClr val="000000"/>
                </a:solidFill>
                <a:effectLst/>
                <a:uFillTx/>
                <a:latin typeface="Times New Roman"/>
              </a:endParaRPr>
            </a:p>
          </p:txBody>
        </p:sp>
        <p:sp>
          <p:nvSpPr>
            <p:cNvPr id="106" name=""/>
            <p:cNvSpPr/>
            <p:nvPr/>
          </p:nvSpPr>
          <p:spPr>
            <a:xfrm>
              <a:off x="4701960" y="3095280"/>
              <a:ext cx="71640" cy="52920"/>
            </a:xfrm>
            <a:prstGeom prst="rect">
              <a:avLst/>
            </a:prstGeom>
            <a:solidFill>
              <a:srgbClr val="339966"/>
            </a:solidFill>
            <a:ln w="9360">
              <a:solidFill>
                <a:srgbClr val="000000"/>
              </a:solidFill>
              <a:miter/>
            </a:ln>
          </p:spPr>
          <p:style>
            <a:lnRef idx="0"/>
            <a:fillRef idx="0"/>
            <a:effectRef idx="0"/>
            <a:fontRef idx="minor"/>
          </p:style>
          <p:txBody>
            <a:bodyPr wrap="none" lIns="90000" rIns="90000" tIns="6120" bIns="6120" anchor="ctr">
              <a:noAutofit/>
            </a:bodyPr>
            <a:p>
              <a:endParaRPr b="0" lang="en-US" sz="2400" strike="noStrike" u="none">
                <a:solidFill>
                  <a:srgbClr val="000000"/>
                </a:solidFill>
                <a:effectLst/>
                <a:uFillTx/>
                <a:latin typeface="Times New Roman"/>
              </a:endParaRPr>
            </a:p>
          </p:txBody>
        </p:sp>
        <p:sp>
          <p:nvSpPr>
            <p:cNvPr id="107" name=""/>
            <p:cNvSpPr/>
            <p:nvPr/>
          </p:nvSpPr>
          <p:spPr>
            <a:xfrm>
              <a:off x="4773960" y="3095280"/>
              <a:ext cx="71640" cy="52920"/>
            </a:xfrm>
            <a:prstGeom prst="rect">
              <a:avLst/>
            </a:prstGeom>
            <a:solidFill>
              <a:srgbClr val="660066"/>
            </a:solidFill>
            <a:ln w="9360">
              <a:solidFill>
                <a:srgbClr val="000000"/>
              </a:solidFill>
              <a:miter/>
            </a:ln>
          </p:spPr>
          <p:style>
            <a:lnRef idx="0"/>
            <a:fillRef idx="0"/>
            <a:effectRef idx="0"/>
            <a:fontRef idx="minor"/>
          </p:style>
          <p:txBody>
            <a:bodyPr wrap="none" lIns="90000" rIns="90000" tIns="6120" bIns="6120" anchor="ctr">
              <a:noAutofit/>
            </a:bodyPr>
            <a:p>
              <a:endParaRPr b="0" lang="en-US" sz="2400" strike="noStrike" u="none">
                <a:solidFill>
                  <a:srgbClr val="000000"/>
                </a:solidFill>
                <a:effectLst/>
                <a:uFillTx/>
                <a:latin typeface="Times New Roman"/>
              </a:endParaRPr>
            </a:p>
          </p:txBody>
        </p:sp>
        <p:sp>
          <p:nvSpPr>
            <p:cNvPr id="108" name=""/>
            <p:cNvSpPr/>
            <p:nvPr/>
          </p:nvSpPr>
          <p:spPr>
            <a:xfrm>
              <a:off x="4629960" y="3095280"/>
              <a:ext cx="71640" cy="52920"/>
            </a:xfrm>
            <a:prstGeom prst="rect">
              <a:avLst/>
            </a:prstGeom>
            <a:solidFill>
              <a:srgbClr val="660066"/>
            </a:solidFill>
            <a:ln w="9360">
              <a:solidFill>
                <a:srgbClr val="000000"/>
              </a:solidFill>
              <a:miter/>
            </a:ln>
          </p:spPr>
          <p:style>
            <a:lnRef idx="0"/>
            <a:fillRef idx="0"/>
            <a:effectRef idx="0"/>
            <a:fontRef idx="minor"/>
          </p:style>
          <p:txBody>
            <a:bodyPr wrap="none" lIns="90000" rIns="90000" tIns="6120" bIns="6120" anchor="ctr">
              <a:noAutofit/>
            </a:bodyPr>
            <a:p>
              <a:endParaRPr b="0" lang="en-US" sz="2400" strike="noStrike" u="none">
                <a:solidFill>
                  <a:srgbClr val="000000"/>
                </a:solidFill>
                <a:effectLst/>
                <a:uFillTx/>
                <a:latin typeface="Times New Roman"/>
              </a:endParaRPr>
            </a:p>
          </p:txBody>
        </p:sp>
        <p:sp>
          <p:nvSpPr>
            <p:cNvPr id="109" name=""/>
            <p:cNvSpPr/>
            <p:nvPr/>
          </p:nvSpPr>
          <p:spPr>
            <a:xfrm>
              <a:off x="4629960" y="3148560"/>
              <a:ext cx="71640" cy="53280"/>
            </a:xfrm>
            <a:prstGeom prst="rect">
              <a:avLst/>
            </a:prstGeom>
            <a:solidFill>
              <a:srgbClr val="660066"/>
            </a:solidFill>
            <a:ln w="9360">
              <a:solidFill>
                <a:srgbClr val="000000"/>
              </a:solidFill>
              <a:miter/>
            </a:ln>
          </p:spPr>
          <p:style>
            <a:lnRef idx="0"/>
            <a:fillRef idx="0"/>
            <a:effectRef idx="0"/>
            <a:fontRef idx="minor"/>
          </p:style>
          <p:txBody>
            <a:bodyPr wrap="none" lIns="90000" rIns="90000" tIns="6480" bIns="6480" anchor="ctr">
              <a:noAutofit/>
            </a:bodyPr>
            <a:p>
              <a:endParaRPr b="0" lang="en-US" sz="2400" strike="noStrike" u="none">
                <a:solidFill>
                  <a:srgbClr val="000000"/>
                </a:solidFill>
                <a:effectLst/>
                <a:uFillTx/>
                <a:latin typeface="Times New Roman"/>
              </a:endParaRPr>
            </a:p>
          </p:txBody>
        </p:sp>
        <p:sp>
          <p:nvSpPr>
            <p:cNvPr id="110" name=""/>
            <p:cNvSpPr/>
            <p:nvPr/>
          </p:nvSpPr>
          <p:spPr>
            <a:xfrm>
              <a:off x="4701960" y="3201840"/>
              <a:ext cx="71640" cy="53280"/>
            </a:xfrm>
            <a:prstGeom prst="rect">
              <a:avLst/>
            </a:prstGeom>
            <a:solidFill>
              <a:srgbClr val="660066"/>
            </a:solidFill>
            <a:ln w="9360">
              <a:solidFill>
                <a:srgbClr val="000000"/>
              </a:solidFill>
              <a:miter/>
            </a:ln>
          </p:spPr>
          <p:style>
            <a:lnRef idx="0"/>
            <a:fillRef idx="0"/>
            <a:effectRef idx="0"/>
            <a:fontRef idx="minor"/>
          </p:style>
          <p:txBody>
            <a:bodyPr wrap="none" lIns="90000" rIns="90000" tIns="6480" bIns="6480" anchor="ctr">
              <a:noAutofit/>
            </a:bodyPr>
            <a:p>
              <a:endParaRPr b="0" lang="en-US" sz="2400" strike="noStrike" u="none">
                <a:solidFill>
                  <a:srgbClr val="000000"/>
                </a:solidFill>
                <a:effectLst/>
                <a:uFillTx/>
                <a:latin typeface="Times New Roman"/>
              </a:endParaRPr>
            </a:p>
          </p:txBody>
        </p:sp>
        <p:sp>
          <p:nvSpPr>
            <p:cNvPr id="111" name=""/>
            <p:cNvSpPr/>
            <p:nvPr/>
          </p:nvSpPr>
          <p:spPr>
            <a:xfrm>
              <a:off x="4701960" y="3255480"/>
              <a:ext cx="71640" cy="52920"/>
            </a:xfrm>
            <a:prstGeom prst="rect">
              <a:avLst/>
            </a:prstGeom>
            <a:solidFill>
              <a:srgbClr val="660066"/>
            </a:solidFill>
            <a:ln w="9360">
              <a:solidFill>
                <a:srgbClr val="000000"/>
              </a:solidFill>
              <a:miter/>
            </a:ln>
          </p:spPr>
          <p:style>
            <a:lnRef idx="0"/>
            <a:fillRef idx="0"/>
            <a:effectRef idx="0"/>
            <a:fontRef idx="minor"/>
          </p:style>
          <p:txBody>
            <a:bodyPr wrap="none" lIns="90000" rIns="90000" tIns="6120" bIns="6120" anchor="ctr">
              <a:noAutofit/>
            </a:bodyPr>
            <a:p>
              <a:endParaRPr b="0" lang="en-US" sz="2400" strike="noStrike" u="none">
                <a:solidFill>
                  <a:srgbClr val="000000"/>
                </a:solidFill>
                <a:effectLst/>
                <a:uFillTx/>
                <a:latin typeface="Times New Roman"/>
              </a:endParaRPr>
            </a:p>
          </p:txBody>
        </p:sp>
        <p:sp>
          <p:nvSpPr>
            <p:cNvPr id="112" name=""/>
            <p:cNvSpPr/>
            <p:nvPr/>
          </p:nvSpPr>
          <p:spPr>
            <a:xfrm>
              <a:off x="4629960" y="3255480"/>
              <a:ext cx="71640" cy="52920"/>
            </a:xfrm>
            <a:prstGeom prst="rect">
              <a:avLst/>
            </a:prstGeom>
            <a:solidFill>
              <a:srgbClr val="660066"/>
            </a:solidFill>
            <a:ln w="9360">
              <a:solidFill>
                <a:srgbClr val="000000"/>
              </a:solidFill>
              <a:miter/>
            </a:ln>
          </p:spPr>
          <p:style>
            <a:lnRef idx="0"/>
            <a:fillRef idx="0"/>
            <a:effectRef idx="0"/>
            <a:fontRef idx="minor"/>
          </p:style>
          <p:txBody>
            <a:bodyPr wrap="none" lIns="90000" rIns="90000" tIns="6120" bIns="6120" anchor="ctr">
              <a:noAutofit/>
            </a:bodyPr>
            <a:p>
              <a:endParaRPr b="0" lang="en-US" sz="2400" strike="noStrike" u="none">
                <a:solidFill>
                  <a:srgbClr val="000000"/>
                </a:solidFill>
                <a:effectLst/>
                <a:uFillTx/>
                <a:latin typeface="Times New Roman"/>
              </a:endParaRPr>
            </a:p>
          </p:txBody>
        </p:sp>
        <p:sp>
          <p:nvSpPr>
            <p:cNvPr id="113" name=""/>
            <p:cNvSpPr/>
            <p:nvPr/>
          </p:nvSpPr>
          <p:spPr>
            <a:xfrm>
              <a:off x="4629960" y="3308400"/>
              <a:ext cx="71640" cy="53280"/>
            </a:xfrm>
            <a:prstGeom prst="rect">
              <a:avLst/>
            </a:prstGeom>
            <a:solidFill>
              <a:srgbClr val="660066"/>
            </a:solidFill>
            <a:ln w="9360">
              <a:solidFill>
                <a:srgbClr val="000000"/>
              </a:solidFill>
              <a:miter/>
            </a:ln>
          </p:spPr>
          <p:style>
            <a:lnRef idx="0"/>
            <a:fillRef idx="0"/>
            <a:effectRef idx="0"/>
            <a:fontRef idx="minor"/>
          </p:style>
          <p:txBody>
            <a:bodyPr wrap="none" lIns="90000" rIns="90000" tIns="6480" bIns="6480" anchor="ctr">
              <a:noAutofit/>
            </a:bodyPr>
            <a:p>
              <a:endParaRPr b="0" lang="en-US" sz="2400" strike="noStrike" u="none">
                <a:solidFill>
                  <a:srgbClr val="000000"/>
                </a:solidFill>
                <a:effectLst/>
                <a:uFillTx/>
                <a:latin typeface="Times New Roman"/>
              </a:endParaRPr>
            </a:p>
          </p:txBody>
        </p:sp>
        <p:sp>
          <p:nvSpPr>
            <p:cNvPr id="114" name=""/>
            <p:cNvSpPr/>
            <p:nvPr/>
          </p:nvSpPr>
          <p:spPr>
            <a:xfrm>
              <a:off x="4701960" y="4161960"/>
              <a:ext cx="71640" cy="53280"/>
            </a:xfrm>
            <a:prstGeom prst="rect">
              <a:avLst/>
            </a:prstGeom>
            <a:solidFill>
              <a:srgbClr val="660066"/>
            </a:solidFill>
            <a:ln w="9360">
              <a:solidFill>
                <a:srgbClr val="000000"/>
              </a:solidFill>
              <a:miter/>
            </a:ln>
          </p:spPr>
          <p:style>
            <a:lnRef idx="0"/>
            <a:fillRef idx="0"/>
            <a:effectRef idx="0"/>
            <a:fontRef idx="minor"/>
          </p:style>
          <p:txBody>
            <a:bodyPr wrap="none" lIns="90000" rIns="90000" tIns="6480" bIns="6480" anchor="ctr">
              <a:noAutofit/>
            </a:bodyPr>
            <a:p>
              <a:endParaRPr b="0" lang="en-US" sz="2400" strike="noStrike" u="none">
                <a:solidFill>
                  <a:srgbClr val="000000"/>
                </a:solidFill>
                <a:effectLst/>
                <a:uFillTx/>
                <a:latin typeface="Times New Roman"/>
              </a:endParaRPr>
            </a:p>
          </p:txBody>
        </p:sp>
        <p:sp>
          <p:nvSpPr>
            <p:cNvPr id="115" name=""/>
            <p:cNvSpPr/>
            <p:nvPr/>
          </p:nvSpPr>
          <p:spPr>
            <a:xfrm>
              <a:off x="4701960" y="3575520"/>
              <a:ext cx="71640" cy="52920"/>
            </a:xfrm>
            <a:prstGeom prst="rect">
              <a:avLst/>
            </a:prstGeom>
            <a:solidFill>
              <a:srgbClr val="660066"/>
            </a:solidFill>
            <a:ln w="9360">
              <a:solidFill>
                <a:srgbClr val="000000"/>
              </a:solidFill>
              <a:miter/>
            </a:ln>
          </p:spPr>
          <p:style>
            <a:lnRef idx="0"/>
            <a:fillRef idx="0"/>
            <a:effectRef idx="0"/>
            <a:fontRef idx="minor"/>
          </p:style>
          <p:txBody>
            <a:bodyPr wrap="none" lIns="90000" rIns="90000" tIns="6120" bIns="6120" anchor="ctr">
              <a:noAutofit/>
            </a:bodyPr>
            <a:p>
              <a:endParaRPr b="0" lang="en-US" sz="2400" strike="noStrike" u="none">
                <a:solidFill>
                  <a:srgbClr val="000000"/>
                </a:solidFill>
                <a:effectLst/>
                <a:uFillTx/>
                <a:latin typeface="Times New Roman"/>
              </a:endParaRPr>
            </a:p>
          </p:txBody>
        </p:sp>
        <p:sp>
          <p:nvSpPr>
            <p:cNvPr id="116" name=""/>
            <p:cNvSpPr/>
            <p:nvPr/>
          </p:nvSpPr>
          <p:spPr>
            <a:xfrm>
              <a:off x="4486320" y="2668680"/>
              <a:ext cx="71640" cy="53280"/>
            </a:xfrm>
            <a:prstGeom prst="rect">
              <a:avLst/>
            </a:prstGeom>
            <a:solidFill>
              <a:srgbClr val="660066"/>
            </a:solidFill>
            <a:ln w="9360">
              <a:solidFill>
                <a:srgbClr val="000000"/>
              </a:solidFill>
              <a:miter/>
            </a:ln>
          </p:spPr>
          <p:style>
            <a:lnRef idx="0"/>
            <a:fillRef idx="0"/>
            <a:effectRef idx="0"/>
            <a:fontRef idx="minor"/>
          </p:style>
          <p:txBody>
            <a:bodyPr wrap="none" lIns="90000" rIns="90000" tIns="6480" bIns="6480" anchor="ctr">
              <a:noAutofit/>
            </a:bodyPr>
            <a:p>
              <a:endParaRPr b="0" lang="en-US" sz="2400" strike="noStrike" u="none">
                <a:solidFill>
                  <a:srgbClr val="000000"/>
                </a:solidFill>
                <a:effectLst/>
                <a:uFillTx/>
                <a:latin typeface="Times New Roman"/>
              </a:endParaRPr>
            </a:p>
          </p:txBody>
        </p:sp>
      </p:grpSp>
      <p:sp>
        <p:nvSpPr>
          <p:cNvPr id="117" name=""/>
          <p:cNvSpPr/>
          <p:nvPr/>
        </p:nvSpPr>
        <p:spPr>
          <a:xfrm>
            <a:off x="238680" y="5867280"/>
            <a:ext cx="8595000" cy="642600"/>
          </a:xfrm>
          <a:prstGeom prst="rect">
            <a:avLst/>
          </a:prstGeom>
          <a:noFill/>
          <a:ln w="0">
            <a:noFill/>
          </a:ln>
        </p:spPr>
        <p:style>
          <a:lnRef idx="0"/>
          <a:fillRef idx="0"/>
          <a:effectRef idx="0"/>
          <a:fontRef idx="minor"/>
        </p:style>
        <p:txBody>
          <a:bodyPr wrap="none" lIns="90000" rIns="90000" tIns="46800" bIns="46800" anchor="t">
            <a:spAutoFit/>
          </a:bodyPr>
          <a:p>
            <a:pPr lvl="1" marL="45720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  The industry mean bar was raised by 2.2% from 1998 to 1999.</a:t>
            </a:r>
            <a:endParaRPr b="0" lang="en-US" sz="1200" strike="noStrike" u="none">
              <a:solidFill>
                <a:srgbClr val="000000"/>
              </a:solidFill>
              <a:effectLst/>
              <a:uFillTx/>
              <a:latin typeface="Times New Roman"/>
            </a:endParaRPr>
          </a:p>
          <a:p>
            <a:pPr lvl="1" marL="45720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  Northern’s average score improved by  4.8%.</a:t>
            </a:r>
            <a:endParaRPr b="0" lang="en-US" sz="1200" strike="noStrike" u="none">
              <a:solidFill>
                <a:srgbClr val="000000"/>
              </a:solidFill>
              <a:effectLst/>
              <a:uFillTx/>
              <a:latin typeface="Times New Roman"/>
            </a:endParaRPr>
          </a:p>
          <a:p>
            <a:pPr lvl="1" marL="45720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  Conclusion: Northern’s overall ranking increased significantly from 33 out of 46 to 20th out of 50th. An increase of 13 positions.</a:t>
            </a:r>
            <a:endParaRPr b="0" lang="en-US" sz="1200" strike="noStrike" u="none">
              <a:solidFill>
                <a:srgbClr val="000000"/>
              </a:solidFill>
              <a:effectLst/>
              <a:uFillTx/>
              <a:latin typeface="Times New Roman"/>
            </a:endParaRPr>
          </a:p>
        </p:txBody>
      </p:sp>
      <p:sp>
        <p:nvSpPr>
          <p:cNvPr id="3" name="PlaceHolder 2"/>
          <p:cNvSpPr>
            <a:spLocks noGrp="1"/>
          </p:cNvSpPr>
          <p:nvPr>
            <p:ph type="sldNum" idx="3"/>
          </p:nvPr>
        </p:nvSpPr>
        <p:spPr/>
        <p:txBody>
          <a:bodyPr/>
          <a:p>
            <a:fld id="{B38483D5-07B0-4704-8286-BD9F6D9478F6}" type="slidenum">
              <a:t>2</a:t>
            </a:fld>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03" name="PlaceHolder 1"/>
          <p:cNvSpPr>
            <a:spLocks noGrp="1"/>
          </p:cNvSpPr>
          <p:nvPr>
            <p:ph type="title"/>
          </p:nvPr>
        </p:nvSpPr>
        <p:spPr>
          <a:xfrm>
            <a:off x="0" y="228600"/>
            <a:ext cx="9144000" cy="1371600"/>
          </a:xfrm>
          <a:prstGeom prst="rect">
            <a:avLst/>
          </a:prstGeom>
          <a:noFill/>
          <a:ln w="0">
            <a:noFill/>
          </a:ln>
        </p:spPr>
        <p:txBody>
          <a:bodyPr lIns="90000" rIns="90000" tIns="46800" bIns="46800" anchor="b">
            <a:noAutofit/>
          </a:bodyPr>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600" strike="noStrike" u="none">
                <a:solidFill>
                  <a:srgbClr val="000000"/>
                </a:solidFill>
                <a:effectLst/>
                <a:uFillTx/>
                <a:latin typeface="Tahoma"/>
              </a:rPr>
              <a:t>Areas of Focus</a:t>
            </a:r>
            <a:br>
              <a:rPr sz="3600"/>
            </a:br>
            <a:endParaRPr b="0" lang="en-US" sz="3600" strike="noStrike" u="none">
              <a:solidFill>
                <a:srgbClr val="000000"/>
              </a:solidFill>
              <a:effectLst/>
              <a:uFillTx/>
              <a:latin typeface="Arial Black"/>
            </a:endParaRPr>
          </a:p>
        </p:txBody>
      </p:sp>
      <p:sp>
        <p:nvSpPr>
          <p:cNvPr id="204" name="PlaceHolder 2"/>
          <p:cNvSpPr>
            <a:spLocks noGrp="1"/>
          </p:cNvSpPr>
          <p:nvPr>
            <p:ph/>
          </p:nvPr>
        </p:nvSpPr>
        <p:spPr>
          <a:xfrm>
            <a:off x="456840" y="1924200"/>
            <a:ext cx="8178840" cy="4171680"/>
          </a:xfrm>
          <a:prstGeom prst="rect">
            <a:avLst/>
          </a:prstGeom>
          <a:noFill/>
          <a:ln w="0">
            <a:noFill/>
          </a:ln>
        </p:spPr>
        <p:txBody>
          <a:bodyPr lIns="90000" rIns="90000" tIns="46800" bIns="46800" anchor="t">
            <a:normAutofit/>
          </a:bodyPr>
          <a:p>
            <a:pPr marL="343080" indent="-343080">
              <a:lnSpc>
                <a:spcPct val="100000"/>
              </a:lnSpc>
              <a:spcBef>
                <a:spcPts val="349"/>
              </a:spcBef>
              <a:buClr>
                <a:srgbClr val="ffcc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Short term</a:t>
            </a:r>
            <a:endParaRPr b="0" lang="en-US" sz="1400" strike="noStrike" u="none">
              <a:solidFill>
                <a:srgbClr val="000000"/>
              </a:solidFill>
              <a:effectLst/>
              <a:uFillTx/>
              <a:latin typeface="Tahoma"/>
            </a:endParaRPr>
          </a:p>
          <a:p>
            <a:pPr lvl="1" marL="743040" indent="0">
              <a:lnSpc>
                <a:spcPct val="100000"/>
              </a:lnSpc>
              <a:spcBef>
                <a:spcPts val="34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ahoma"/>
            </a:endParaRPr>
          </a:p>
          <a:p>
            <a:pPr lvl="1" marL="743040" indent="0">
              <a:lnSpc>
                <a:spcPct val="100000"/>
              </a:lnSpc>
              <a:spcBef>
                <a:spcPts val="34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ahoma"/>
            </a:endParaRPr>
          </a:p>
          <a:p>
            <a:pPr lvl="1" marL="743040" indent="0">
              <a:lnSpc>
                <a:spcPct val="100000"/>
              </a:lnSpc>
              <a:spcBef>
                <a:spcPts val="34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ahoma"/>
            </a:endParaRPr>
          </a:p>
          <a:p>
            <a:pPr lvl="1" marL="743040" indent="0">
              <a:lnSpc>
                <a:spcPct val="100000"/>
              </a:lnSpc>
              <a:spcBef>
                <a:spcPts val="34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ahoma"/>
            </a:endParaRPr>
          </a:p>
          <a:p>
            <a:pPr lvl="1" marL="743040" indent="0">
              <a:lnSpc>
                <a:spcPct val="100000"/>
              </a:lnSpc>
              <a:spcBef>
                <a:spcPts val="34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ahoma"/>
            </a:endParaRPr>
          </a:p>
          <a:p>
            <a:pPr lvl="1" marL="743040" indent="0">
              <a:lnSpc>
                <a:spcPct val="100000"/>
              </a:lnSpc>
              <a:spcBef>
                <a:spcPts val="34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ahoma"/>
            </a:endParaRPr>
          </a:p>
          <a:p>
            <a:pPr lvl="1" marL="743040" indent="0">
              <a:lnSpc>
                <a:spcPct val="100000"/>
              </a:lnSpc>
              <a:spcBef>
                <a:spcPts val="34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ahoma"/>
            </a:endParaRPr>
          </a:p>
          <a:p>
            <a:pPr lvl="1" marL="743040" indent="0">
              <a:lnSpc>
                <a:spcPct val="100000"/>
              </a:lnSpc>
              <a:spcBef>
                <a:spcPts val="34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ahoma"/>
            </a:endParaRPr>
          </a:p>
          <a:p>
            <a:pPr marL="343080" indent="-343080">
              <a:lnSpc>
                <a:spcPct val="100000"/>
              </a:lnSpc>
              <a:spcBef>
                <a:spcPts val="349"/>
              </a:spcBef>
              <a:buClr>
                <a:srgbClr val="ffcc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Long term</a:t>
            </a:r>
            <a:endParaRPr b="0" lang="en-US" sz="1400" strike="noStrike" u="none">
              <a:solidFill>
                <a:srgbClr val="000000"/>
              </a:solidFill>
              <a:effectLst/>
              <a:uFillTx/>
              <a:latin typeface="Tahoma"/>
            </a:endParaRPr>
          </a:p>
          <a:p>
            <a:pPr lvl="1" marL="743040" indent="-285840">
              <a:lnSpc>
                <a:spcPct val="100000"/>
              </a:lnSpc>
              <a:spcBef>
                <a:spcPts val="3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ahoma"/>
            </a:endParaRPr>
          </a:p>
          <a:p>
            <a:pPr lvl="1" marL="743040" indent="0">
              <a:lnSpc>
                <a:spcPct val="110000"/>
              </a:lnSpc>
              <a:spcBef>
                <a:spcPts val="3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ahoma"/>
            </a:endParaRPr>
          </a:p>
          <a:p>
            <a:pPr marL="343080" indent="0">
              <a:lnSpc>
                <a:spcPct val="110000"/>
              </a:lnSpc>
              <a:spcBef>
                <a:spcPts val="3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ahoma"/>
            </a:endParaRPr>
          </a:p>
          <a:p>
            <a:pPr lvl="1" marL="743040" indent="0">
              <a:lnSpc>
                <a:spcPct val="100000"/>
              </a:lnSpc>
              <a:spcBef>
                <a:spcPts val="3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ahoma"/>
            </a:endParaRPr>
          </a:p>
        </p:txBody>
      </p:sp>
      <p:sp>
        <p:nvSpPr>
          <p:cNvPr id="4" name="PlaceHolder 3"/>
          <p:cNvSpPr>
            <a:spLocks noGrp="1"/>
          </p:cNvSpPr>
          <p:nvPr>
            <p:ph type="sldNum" idx="3"/>
          </p:nvPr>
        </p:nvSpPr>
        <p:spPr/>
        <p:txBody>
          <a:bodyPr/>
          <a:p>
            <a:fld id="{8EB56D3C-35D8-4B5D-9DCC-6CDBF2DE16F2}" type="slidenum">
              <a:t>20</a:t>
            </a:fld>
          </a:p>
        </p:txBody>
      </p:sp>
    </p:spTree>
  </p:cSld>
  <mc:AlternateContent>
    <mc:Choice Requires="p14">
      <p:transition spd="slow" p14:dur="2000"/>
    </mc:Choice>
    <mc:Fallback>
      <p:transition spd="slow"/>
    </mc:Fallback>
  </mc:AlternateContent>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05" name=""/>
          <p:cNvSpPr/>
          <p:nvPr/>
        </p:nvSpPr>
        <p:spPr>
          <a:xfrm>
            <a:off x="2600280" y="2998800"/>
            <a:ext cx="3848400" cy="70344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000000"/>
                </a:solidFill>
                <a:effectLst/>
                <a:uFillTx/>
                <a:latin typeface="Tahoma"/>
              </a:rPr>
              <a:t>Supporting Data</a:t>
            </a:r>
            <a:endParaRPr b="0" lang="en-US" sz="4000" strike="noStrike" u="none">
              <a:solidFill>
                <a:srgbClr val="000000"/>
              </a:solidFill>
              <a:effectLst/>
              <a:uFillTx/>
              <a:latin typeface="Times New Roman"/>
            </a:endParaRPr>
          </a:p>
        </p:txBody>
      </p:sp>
      <p:sp>
        <p:nvSpPr>
          <p:cNvPr id="2" name="PlaceHolder 1"/>
          <p:cNvSpPr>
            <a:spLocks noGrp="1"/>
          </p:cNvSpPr>
          <p:nvPr>
            <p:ph type="sldNum" idx="3"/>
          </p:nvPr>
        </p:nvSpPr>
        <p:spPr/>
        <p:txBody>
          <a:bodyPr/>
          <a:p>
            <a:fld id="{FD4B6C2C-B769-46A1-B80F-C57C4679BA67}" type="slidenum">
              <a:t>21</a:t>
            </a:fld>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06" name=""/>
          <p:cNvSpPr/>
          <p:nvPr/>
        </p:nvSpPr>
        <p:spPr>
          <a:xfrm>
            <a:off x="1564560" y="306360"/>
            <a:ext cx="5500440" cy="82548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ahoma"/>
              </a:rPr>
              <a:t>NNG Focus Group Competitors</a:t>
            </a:r>
            <a:endParaRPr b="0" lang="en-US" sz="24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ahoma"/>
              </a:rPr>
              <a:t>Top 15 Attributes Plus 2 New Attributes</a:t>
            </a:r>
            <a:endParaRPr b="0" lang="en-US" sz="2400" strike="noStrike" u="none">
              <a:solidFill>
                <a:srgbClr val="000000"/>
              </a:solidFill>
              <a:effectLst/>
              <a:uFillTx/>
              <a:latin typeface="Times New Roman"/>
            </a:endParaRPr>
          </a:p>
        </p:txBody>
      </p:sp>
      <p:graphicFrame>
        <p:nvGraphicFramePr>
          <p:cNvPr id="207" name=""/>
          <p:cNvGraphicFramePr/>
          <p:nvPr/>
        </p:nvGraphicFramePr>
        <p:xfrm>
          <a:off x="457200" y="2057400"/>
          <a:ext cx="8229600" cy="4129200"/>
        </p:xfrm>
        <a:graphic>
          <a:graphicData uri="http://schemas.openxmlformats.org/presentationml/2006/ole">
            <p:oleObj progId="Excel.Sheet.12" r:id="rId1" spid="">
              <p:embed/>
              <p:pic>
                <p:nvPicPr>
                  <p:cNvPr id="208" name="" descr=""/>
                  <p:cNvPicPr/>
                  <p:nvPr/>
                </p:nvPicPr>
                <p:blipFill>
                  <a:blip r:embed="rId2"/>
                  <a:stretch/>
                </p:blipFill>
                <p:spPr>
                  <a:xfrm>
                    <a:off x="457200" y="2057400"/>
                    <a:ext cx="8229600" cy="4129200"/>
                  </a:xfrm>
                  <a:prstGeom prst="rect">
                    <a:avLst/>
                  </a:prstGeom>
                  <a:noFill/>
                  <a:ln w="0">
                    <a:noFill/>
                  </a:ln>
                </p:spPr>
              </p:pic>
            </p:oleObj>
          </a:graphicData>
        </a:graphic>
      </p:graphicFrame>
      <p:sp>
        <p:nvSpPr>
          <p:cNvPr id="209" name=""/>
          <p:cNvSpPr/>
          <p:nvPr/>
        </p:nvSpPr>
        <p:spPr>
          <a:xfrm>
            <a:off x="228600" y="6356520"/>
            <a:ext cx="8001000" cy="39924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ahoma"/>
              </a:rPr>
              <a:t>Rating Scale: 1 = Excellent, 2 = Good, 3 = Average, 4 = Below Average, 5 = Poor</a:t>
            </a:r>
            <a:endParaRPr b="0" lang="en-US" sz="10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Times New Roman"/>
            </a:endParaRPr>
          </a:p>
        </p:txBody>
      </p:sp>
      <p:sp>
        <p:nvSpPr>
          <p:cNvPr id="2" name="PlaceHolder 1"/>
          <p:cNvSpPr>
            <a:spLocks noGrp="1"/>
          </p:cNvSpPr>
          <p:nvPr>
            <p:ph type="sldNum" idx="3"/>
          </p:nvPr>
        </p:nvSpPr>
        <p:spPr/>
        <p:txBody>
          <a:bodyPr/>
          <a:p>
            <a:fld id="{9ACFDB32-18D9-4D8E-9417-8A243B839B70}" type="slidenum">
              <a:t>22</a:t>
            </a:fld>
          </a:p>
        </p:txBody>
      </p:sp>
    </p:spTree>
  </p:cSld>
  <mc:AlternateContent>
    <mc:Choice Requires="p14">
      <p:transition spd="slow" p14:dur="2000"/>
    </mc:Choice>
    <mc:Fallback>
      <p:transition spd="slow"/>
    </mc:Fallback>
  </mc:AlternateContent>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10" name="PlaceHolder 1"/>
          <p:cNvSpPr>
            <a:spLocks noGrp="1"/>
          </p:cNvSpPr>
          <p:nvPr>
            <p:ph type="title"/>
          </p:nvPr>
        </p:nvSpPr>
        <p:spPr>
          <a:xfrm>
            <a:off x="406440" y="228240"/>
            <a:ext cx="7772400" cy="1143000"/>
          </a:xfrm>
          <a:prstGeom prst="rect">
            <a:avLst/>
          </a:prstGeom>
          <a:noFill/>
          <a:ln w="0">
            <a:noFill/>
          </a:ln>
        </p:spPr>
        <p:txBody>
          <a:bodyPr lIns="90000" rIns="90000" tIns="46800" bIns="46800" anchor="b">
            <a:noAutofit/>
          </a:bodyPr>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ahoma"/>
              </a:rPr>
              <a:t>NNG Focus Group Competitors</a:t>
            </a:r>
            <a:br>
              <a:rPr sz="2400"/>
            </a:br>
            <a:r>
              <a:rPr b="0" lang="en-US" sz="2400" strike="noStrike" u="none">
                <a:solidFill>
                  <a:srgbClr val="000000"/>
                </a:solidFill>
                <a:effectLst/>
                <a:uFillTx/>
                <a:latin typeface="Tahoma"/>
              </a:rPr>
              <a:t>All 40 Attributes</a:t>
            </a:r>
            <a:endParaRPr b="0" lang="en-US" sz="2400" strike="noStrike" u="none">
              <a:solidFill>
                <a:srgbClr val="000000"/>
              </a:solidFill>
              <a:effectLst/>
              <a:uFillTx/>
              <a:latin typeface="Arial Black"/>
            </a:endParaRPr>
          </a:p>
        </p:txBody>
      </p:sp>
      <p:graphicFrame>
        <p:nvGraphicFramePr>
          <p:cNvPr id="211" name=""/>
          <p:cNvGraphicFramePr/>
          <p:nvPr/>
        </p:nvGraphicFramePr>
        <p:xfrm>
          <a:off x="609480" y="1752480"/>
          <a:ext cx="8077320" cy="4572000"/>
        </p:xfrm>
        <a:graphic>
          <a:graphicData uri="http://schemas.openxmlformats.org/presentationml/2006/ole">
            <p:oleObj progId="Excel.Sheet.12" r:id="rId1" spid="">
              <p:embed/>
              <p:pic>
                <p:nvPicPr>
                  <p:cNvPr id="212" name="" descr=""/>
                  <p:cNvPicPr/>
                  <p:nvPr/>
                </p:nvPicPr>
                <p:blipFill>
                  <a:blip r:embed="rId2"/>
                  <a:stretch/>
                </p:blipFill>
                <p:spPr>
                  <a:xfrm>
                    <a:off x="609480" y="1752480"/>
                    <a:ext cx="8077320" cy="4572000"/>
                  </a:xfrm>
                  <a:prstGeom prst="rect">
                    <a:avLst/>
                  </a:prstGeom>
                  <a:noFill/>
                  <a:ln w="0">
                    <a:noFill/>
                  </a:ln>
                </p:spPr>
              </p:pic>
            </p:oleObj>
          </a:graphicData>
        </a:graphic>
      </p:graphicFrame>
      <p:sp>
        <p:nvSpPr>
          <p:cNvPr id="213" name=""/>
          <p:cNvSpPr/>
          <p:nvPr/>
        </p:nvSpPr>
        <p:spPr>
          <a:xfrm>
            <a:off x="1371600" y="6431040"/>
            <a:ext cx="6296040" cy="39924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ahoma"/>
              </a:rPr>
              <a:t>Rating Scale: 1 = Excellent, 2 = Good, 3 = Average, 4 = Below Average, 5 = Poor</a:t>
            </a:r>
            <a:endParaRPr b="0" lang="en-US" sz="10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Times New Roman"/>
            </a:endParaRPr>
          </a:p>
        </p:txBody>
      </p:sp>
      <p:sp>
        <p:nvSpPr>
          <p:cNvPr id="3" name="PlaceHolder 2"/>
          <p:cNvSpPr>
            <a:spLocks noGrp="1"/>
          </p:cNvSpPr>
          <p:nvPr>
            <p:ph type="sldNum" idx="3"/>
          </p:nvPr>
        </p:nvSpPr>
        <p:spPr/>
        <p:txBody>
          <a:bodyPr/>
          <a:p>
            <a:fld id="{A3D6FF38-5C30-4FD3-A8C4-7E143FB18597}" type="slidenum">
              <a:t>23</a:t>
            </a:fld>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18" name="PlaceHolder 1"/>
          <p:cNvSpPr>
            <a:spLocks noGrp="1"/>
          </p:cNvSpPr>
          <p:nvPr>
            <p:ph type="title"/>
          </p:nvPr>
        </p:nvSpPr>
        <p:spPr>
          <a:xfrm>
            <a:off x="406440" y="228240"/>
            <a:ext cx="7772400" cy="1143000"/>
          </a:xfrm>
          <a:prstGeom prst="rect">
            <a:avLst/>
          </a:prstGeom>
          <a:noFill/>
          <a:ln w="0">
            <a:noFill/>
          </a:ln>
        </p:spPr>
        <p:txBody>
          <a:bodyPr lIns="90000" rIns="90000" tIns="46800" bIns="46800" anchor="b">
            <a:noAutofit/>
          </a:bodyPr>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600" strike="noStrike" u="none">
                <a:solidFill>
                  <a:srgbClr val="000000"/>
                </a:solidFill>
                <a:effectLst/>
                <a:uFillTx/>
                <a:latin typeface="Tahoma"/>
              </a:rPr>
              <a:t>Glossary of Terms</a:t>
            </a:r>
            <a:endParaRPr b="0" lang="en-US" sz="3600" strike="noStrike" u="none">
              <a:solidFill>
                <a:srgbClr val="000000"/>
              </a:solidFill>
              <a:effectLst/>
              <a:uFillTx/>
              <a:latin typeface="Arial Black"/>
            </a:endParaRPr>
          </a:p>
        </p:txBody>
      </p:sp>
      <p:sp>
        <p:nvSpPr>
          <p:cNvPr id="119" name="PlaceHolder 2"/>
          <p:cNvSpPr>
            <a:spLocks noGrp="1"/>
          </p:cNvSpPr>
          <p:nvPr>
            <p:ph/>
          </p:nvPr>
        </p:nvSpPr>
        <p:spPr>
          <a:xfrm>
            <a:off x="456840" y="1752120"/>
            <a:ext cx="8178840" cy="4172040"/>
          </a:xfrm>
          <a:prstGeom prst="rect">
            <a:avLst/>
          </a:prstGeom>
          <a:noFill/>
          <a:ln w="0">
            <a:noFill/>
          </a:ln>
        </p:spPr>
        <p:txBody>
          <a:bodyPr lIns="90000" rIns="90000" tIns="46800" bIns="46800" anchor="t">
            <a:normAutofit fontScale="92500" lnSpcReduction="19999"/>
          </a:bodyPr>
          <a:p>
            <a:pPr lvl="1" marL="743040" indent="-285840">
              <a:spcBef>
                <a:spcPts val="349"/>
              </a:spcBef>
              <a:buClr>
                <a:srgbClr val="ffcc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ahoma"/>
              </a:rPr>
              <a:t>Mastio index - a composite of the customer overall satisfaction and pipeline preference based on all attributes measured, weighted by the customer needs as defined by all 1,257 customers surveyed.   The overall scores are converted to a 100 point scale with the higher score be preferable.</a:t>
            </a:r>
            <a:endParaRPr b="0" lang="en-US" sz="1400" strike="noStrike" u="none">
              <a:solidFill>
                <a:srgbClr val="000000"/>
              </a:solidFill>
              <a:effectLst/>
              <a:uFillTx/>
              <a:latin typeface="Tahoma"/>
            </a:endParaRPr>
          </a:p>
          <a:p>
            <a:pPr lvl="1" marL="743040" indent="-285840">
              <a:buClr>
                <a:srgbClr val="ffcc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ahoma"/>
              </a:rPr>
              <a:t>Mean - the average score of the information extracted from the number of respondents; thus, the mean can vary depending upon the data extracted.</a:t>
            </a:r>
            <a:endParaRPr b="0" lang="en-US" sz="1400" strike="noStrike" u="none">
              <a:solidFill>
                <a:srgbClr val="000000"/>
              </a:solidFill>
              <a:effectLst/>
              <a:uFillTx/>
              <a:latin typeface="Tahoma"/>
            </a:endParaRPr>
          </a:p>
          <a:p>
            <a:pPr lvl="1" marL="743040" indent="-285840">
              <a:spcBef>
                <a:spcPts val="349"/>
              </a:spcBef>
              <a:buClr>
                <a:srgbClr val="ffcc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ahoma"/>
              </a:rPr>
              <a:t>Industry group - industry respondents</a:t>
            </a:r>
            <a:endParaRPr b="0" lang="en-US" sz="1400" strike="noStrike" u="none">
              <a:solidFill>
                <a:srgbClr val="000000"/>
              </a:solidFill>
              <a:effectLst/>
              <a:uFillTx/>
              <a:latin typeface="Tahoma"/>
            </a:endParaRPr>
          </a:p>
          <a:p>
            <a:pPr lvl="1" marL="743040" indent="-285840">
              <a:spcBef>
                <a:spcPts val="349"/>
              </a:spcBef>
              <a:buClr>
                <a:srgbClr val="ffcc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ahoma"/>
              </a:rPr>
              <a:t>Focus group - NNG provided customer list to Mastio</a:t>
            </a:r>
            <a:endParaRPr b="0" lang="en-US" sz="1400" strike="noStrike" u="none">
              <a:solidFill>
                <a:srgbClr val="000000"/>
              </a:solidFill>
              <a:effectLst/>
              <a:uFillTx/>
              <a:latin typeface="Tahoma"/>
            </a:endParaRPr>
          </a:p>
          <a:p>
            <a:pPr lvl="1" marL="743040" indent="-285840">
              <a:spcBef>
                <a:spcPts val="349"/>
              </a:spcBef>
              <a:buClr>
                <a:srgbClr val="ffcc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ahoma"/>
              </a:rPr>
              <a:t>Industry mean - the average score from all 1,257 industry respondents</a:t>
            </a:r>
            <a:endParaRPr b="0" lang="en-US" sz="1400" strike="noStrike" u="none">
              <a:solidFill>
                <a:srgbClr val="000000"/>
              </a:solidFill>
              <a:effectLst/>
              <a:uFillTx/>
              <a:latin typeface="Tahoma"/>
            </a:endParaRPr>
          </a:p>
          <a:p>
            <a:pPr lvl="1" marL="743040" indent="-285840">
              <a:spcBef>
                <a:spcPts val="349"/>
              </a:spcBef>
              <a:buClr>
                <a:srgbClr val="ffcc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ahoma"/>
              </a:rPr>
              <a:t>Focus group mean - the average score from all 26 focus group respondents</a:t>
            </a:r>
            <a:endParaRPr b="0" lang="en-US" sz="1400" strike="noStrike" u="none">
              <a:solidFill>
                <a:srgbClr val="000000"/>
              </a:solidFill>
              <a:effectLst/>
              <a:uFillTx/>
              <a:latin typeface="Tahoma"/>
            </a:endParaRPr>
          </a:p>
          <a:p>
            <a:pPr lvl="1" marL="743040" indent="-285840">
              <a:spcBef>
                <a:spcPts val="349"/>
              </a:spcBef>
              <a:buClr>
                <a:srgbClr val="ffcc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ahoma"/>
              </a:rPr>
              <a:t>Commercial - marketing </a:t>
            </a:r>
            <a:endParaRPr b="0" lang="en-US" sz="1400" strike="noStrike" u="none">
              <a:solidFill>
                <a:srgbClr val="000000"/>
              </a:solidFill>
              <a:effectLst/>
              <a:uFillTx/>
              <a:latin typeface="Tahoma"/>
            </a:endParaRPr>
          </a:p>
          <a:p>
            <a:pPr lvl="1" marL="743040" indent="-285840">
              <a:spcBef>
                <a:spcPts val="349"/>
              </a:spcBef>
              <a:buClr>
                <a:srgbClr val="ffcc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ahoma"/>
              </a:rPr>
              <a:t>Commercial support - market services</a:t>
            </a:r>
            <a:endParaRPr b="0" lang="en-US" sz="1400" strike="noStrike" u="none">
              <a:solidFill>
                <a:srgbClr val="000000"/>
              </a:solidFill>
              <a:effectLst/>
              <a:uFillTx/>
              <a:latin typeface="Tahoma"/>
            </a:endParaRPr>
          </a:p>
          <a:p>
            <a:pPr lvl="1" marL="743040" indent="-285840">
              <a:spcBef>
                <a:spcPts val="349"/>
              </a:spcBef>
              <a:buClr>
                <a:srgbClr val="ffcc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ahoma"/>
              </a:rPr>
              <a:t>Attributes - Mastio provided statements ranked by respondents on a scale of 1 to 5</a:t>
            </a:r>
            <a:endParaRPr b="0" lang="en-US" sz="1400" strike="noStrike" u="none">
              <a:solidFill>
                <a:srgbClr val="000000"/>
              </a:solidFill>
              <a:effectLst/>
              <a:uFillTx/>
              <a:latin typeface="Tahoma"/>
            </a:endParaRPr>
          </a:p>
          <a:p>
            <a:pPr lvl="1" marL="743040" indent="-285840">
              <a:spcBef>
                <a:spcPts val="349"/>
              </a:spcBef>
              <a:buClr>
                <a:srgbClr val="ffcc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ahoma"/>
              </a:rPr>
              <a:t>Score/Rating - the respondents used a scoring system of 1 to 5 with: </a:t>
            </a:r>
            <a:endParaRPr b="0" lang="en-US" sz="1400" strike="noStrike" u="none">
              <a:solidFill>
                <a:srgbClr val="000000"/>
              </a:solidFill>
              <a:effectLst/>
              <a:uFillTx/>
              <a:latin typeface="Tahoma"/>
            </a:endParaRPr>
          </a:p>
          <a:p>
            <a:pPr lvl="2" marL="1143000" indent="-228600">
              <a:spcBef>
                <a:spcPts val="349"/>
              </a:spcBef>
              <a:buNone/>
              <a:tabLst>
                <a:tab algn="l" pos="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ahoma"/>
              </a:rPr>
              <a:t> 1 = Excellent</a:t>
            </a:r>
            <a:endParaRPr b="0" lang="en-US" sz="1400" strike="noStrike" u="none">
              <a:solidFill>
                <a:srgbClr val="000000"/>
              </a:solidFill>
              <a:effectLst/>
              <a:uFillTx/>
              <a:latin typeface="Tahoma"/>
            </a:endParaRPr>
          </a:p>
          <a:p>
            <a:pPr lvl="2" marL="1143000" indent="-228600">
              <a:spcBef>
                <a:spcPts val="349"/>
              </a:spcBef>
              <a:buNone/>
              <a:tabLst>
                <a:tab algn="l" pos="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ahoma"/>
              </a:rPr>
              <a:t> 2 = Good</a:t>
            </a:r>
            <a:endParaRPr b="0" lang="en-US" sz="1400" strike="noStrike" u="none">
              <a:solidFill>
                <a:srgbClr val="000000"/>
              </a:solidFill>
              <a:effectLst/>
              <a:uFillTx/>
              <a:latin typeface="Tahoma"/>
            </a:endParaRPr>
          </a:p>
          <a:p>
            <a:pPr lvl="2" marL="1143000" indent="-228600">
              <a:spcBef>
                <a:spcPts val="349"/>
              </a:spcBef>
              <a:buNone/>
              <a:tabLst>
                <a:tab algn="l" pos="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ahoma"/>
              </a:rPr>
              <a:t> 3 = Average</a:t>
            </a:r>
            <a:endParaRPr b="0" lang="en-US" sz="1400" strike="noStrike" u="none">
              <a:solidFill>
                <a:srgbClr val="000000"/>
              </a:solidFill>
              <a:effectLst/>
              <a:uFillTx/>
              <a:latin typeface="Tahoma"/>
            </a:endParaRPr>
          </a:p>
          <a:p>
            <a:pPr lvl="2" marL="1143000" indent="-228600">
              <a:spcBef>
                <a:spcPts val="349"/>
              </a:spcBef>
              <a:buNone/>
              <a:tabLst>
                <a:tab algn="l" pos="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ahoma"/>
              </a:rPr>
              <a:t> 4 = Below Average</a:t>
            </a:r>
            <a:endParaRPr b="0" lang="en-US" sz="1400" strike="noStrike" u="none">
              <a:solidFill>
                <a:srgbClr val="000000"/>
              </a:solidFill>
              <a:effectLst/>
              <a:uFillTx/>
              <a:latin typeface="Tahoma"/>
            </a:endParaRPr>
          </a:p>
          <a:p>
            <a:pPr lvl="2" marL="1143000" indent="-228600">
              <a:spcBef>
                <a:spcPts val="349"/>
              </a:spcBef>
              <a:buNone/>
              <a:tabLst>
                <a:tab algn="l" pos="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ahoma"/>
              </a:rPr>
              <a:t> 5 = Poor</a:t>
            </a:r>
            <a:endParaRPr b="0" lang="en-US" sz="1400" strike="noStrike" u="none">
              <a:solidFill>
                <a:srgbClr val="000000"/>
              </a:solidFill>
              <a:effectLst/>
              <a:uFillTx/>
              <a:latin typeface="Tahoma"/>
            </a:endParaRPr>
          </a:p>
        </p:txBody>
      </p:sp>
      <p:sp>
        <p:nvSpPr>
          <p:cNvPr id="4" name="PlaceHolder 3"/>
          <p:cNvSpPr>
            <a:spLocks noGrp="1"/>
          </p:cNvSpPr>
          <p:nvPr>
            <p:ph type="sldNum" idx="3"/>
          </p:nvPr>
        </p:nvSpPr>
        <p:spPr/>
        <p:txBody>
          <a:bodyPr/>
          <a:p>
            <a:fld id="{47C2A778-5E06-4F34-A0F3-1CBD468104BA}" type="slidenum">
              <a:t>3</a:t>
            </a:fld>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20" name=""/>
          <p:cNvSpPr/>
          <p:nvPr/>
        </p:nvSpPr>
        <p:spPr>
          <a:xfrm>
            <a:off x="406440" y="228600"/>
            <a:ext cx="7772400" cy="1143000"/>
          </a:xfrm>
          <a:prstGeom prst="rect">
            <a:avLst/>
          </a:prstGeom>
          <a:noFill/>
          <a:ln w="0">
            <a:noFill/>
          </a:ln>
        </p:spPr>
        <p:style>
          <a:lnRef idx="0"/>
          <a:fillRef idx="0"/>
          <a:effectRef idx="0"/>
          <a:fontRef idx="minor"/>
        </p:style>
        <p:txBody>
          <a:bodyPr lIns="90000" rIns="90000" tIns="46800" bIns="46800" anchor="b">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000000"/>
                </a:solidFill>
                <a:effectLst/>
                <a:uFillTx/>
                <a:latin typeface="Tahoma"/>
              </a:rPr>
              <a:t>Attributes</a:t>
            </a:r>
            <a:endParaRPr b="0" lang="en-US" sz="4000" strike="noStrike" u="none">
              <a:solidFill>
                <a:srgbClr val="000000"/>
              </a:solidFill>
              <a:effectLst/>
              <a:uFillTx/>
              <a:latin typeface="Times New Roman"/>
            </a:endParaRPr>
          </a:p>
        </p:txBody>
      </p:sp>
      <p:sp>
        <p:nvSpPr>
          <p:cNvPr id="121" name=""/>
          <p:cNvSpPr/>
          <p:nvPr/>
        </p:nvSpPr>
        <p:spPr>
          <a:xfrm>
            <a:off x="457200" y="1886040"/>
            <a:ext cx="8178840" cy="4172040"/>
          </a:xfrm>
          <a:prstGeom prst="rect">
            <a:avLst/>
          </a:prstGeom>
          <a:noFill/>
          <a:ln w="0">
            <a:noFill/>
          </a:ln>
        </p:spPr>
        <p:style>
          <a:lnRef idx="0"/>
          <a:fillRef idx="0"/>
          <a:effectRef idx="0"/>
          <a:fontRef idx="minor"/>
        </p:style>
        <p:txBody>
          <a:bodyPr lIns="90000" rIns="90000" tIns="46800" bIns="46800" anchor="t">
            <a:normAutofit fontScale="92500" lnSpcReduction="9999"/>
          </a:bodyPr>
          <a:p>
            <a:pPr marL="343080" indent="-343080">
              <a:lnSpc>
                <a:spcPct val="100000"/>
              </a:lnSpc>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ahoma"/>
              </a:rPr>
              <a:t>Top 15 Attributes ranked in order of importance by all industry respondents in 1998</a:t>
            </a:r>
            <a:endParaRPr b="0" lang="en-US" sz="1400" strike="noStrike" u="none">
              <a:solidFill>
                <a:srgbClr val="000000"/>
              </a:solidFill>
              <a:effectLst/>
              <a:uFillTx/>
              <a:latin typeface="Times New Roman"/>
            </a:endParaRPr>
          </a:p>
          <a:p>
            <a:pPr marL="343080" indent="-343080">
              <a:lnSpc>
                <a:spcPct val="100000"/>
              </a:lnSpc>
              <a:spcBef>
                <a:spcPts val="3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ahoma"/>
              </a:rPr>
              <a:t>1.</a:t>
            </a:r>
            <a:r>
              <a:rPr b="0" lang="en-US" sz="1400" strike="noStrike" u="none">
                <a:solidFill>
                  <a:srgbClr val="000000"/>
                </a:solidFill>
                <a:effectLst/>
                <a:uFillTx/>
                <a:latin typeface="Tahoma"/>
              </a:rPr>
              <a:t>	</a:t>
            </a:r>
            <a:r>
              <a:rPr b="0" lang="en-US" sz="1200" strike="noStrike" u="none">
                <a:solidFill>
                  <a:srgbClr val="000000"/>
                </a:solidFill>
                <a:effectLst/>
                <a:uFillTx/>
                <a:latin typeface="Tahoma"/>
              </a:rPr>
              <a:t>Transportation pricing is competitive</a:t>
            </a:r>
            <a:endParaRPr b="0" lang="en-US" sz="1200" strike="noStrike" u="none">
              <a:solidFill>
                <a:srgbClr val="000000"/>
              </a:solidFill>
              <a:effectLst/>
              <a:uFillTx/>
              <a:latin typeface="Times New Roman"/>
            </a:endParaRPr>
          </a:p>
          <a:p>
            <a:pPr marL="343080" indent="-343080">
              <a:lnSpc>
                <a:spcPct val="100000"/>
              </a:lnSpc>
              <a:spcBef>
                <a:spcPts val="3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ahoma"/>
              </a:rPr>
              <a:t>2.</a:t>
            </a:r>
            <a:r>
              <a:rPr b="0" lang="en-US" sz="1200" strike="noStrike" u="none">
                <a:solidFill>
                  <a:srgbClr val="000000"/>
                </a:solidFill>
                <a:effectLst/>
                <a:uFillTx/>
                <a:latin typeface="Tahoma"/>
              </a:rPr>
              <a:t>	</a:t>
            </a:r>
            <a:r>
              <a:rPr b="0" lang="en-US" sz="1200" strike="noStrike" u="none">
                <a:solidFill>
                  <a:srgbClr val="000000"/>
                </a:solidFill>
                <a:effectLst/>
                <a:uFillTx/>
                <a:latin typeface="Tahoma"/>
              </a:rPr>
              <a:t>Dependability in agreements and commitments</a:t>
            </a:r>
            <a:endParaRPr b="0" lang="en-US" sz="1200" strike="noStrike" u="none">
              <a:solidFill>
                <a:srgbClr val="000000"/>
              </a:solidFill>
              <a:effectLst/>
              <a:uFillTx/>
              <a:latin typeface="Times New Roman"/>
            </a:endParaRPr>
          </a:p>
          <a:p>
            <a:pPr marL="343080" indent="-343080">
              <a:lnSpc>
                <a:spcPct val="100000"/>
              </a:lnSpc>
              <a:spcBef>
                <a:spcPts val="3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ahoma"/>
              </a:rPr>
              <a:t>3.</a:t>
            </a:r>
            <a:r>
              <a:rPr b="0" lang="en-US" sz="1200" strike="noStrike" u="none">
                <a:solidFill>
                  <a:srgbClr val="000000"/>
                </a:solidFill>
                <a:effectLst/>
                <a:uFillTx/>
                <a:latin typeface="Tahoma"/>
              </a:rPr>
              <a:t>	</a:t>
            </a:r>
            <a:r>
              <a:rPr b="0" lang="en-US" sz="1200" strike="noStrike" u="none">
                <a:solidFill>
                  <a:srgbClr val="000000"/>
                </a:solidFill>
                <a:effectLst/>
                <a:uFillTx/>
                <a:latin typeface="Tahoma"/>
              </a:rPr>
              <a:t>Timely notifications before initiating restrictions</a:t>
            </a:r>
            <a:endParaRPr b="0" lang="en-US" sz="1200" strike="noStrike" u="none">
              <a:solidFill>
                <a:srgbClr val="000000"/>
              </a:solidFill>
              <a:effectLst/>
              <a:uFillTx/>
              <a:latin typeface="Times New Roman"/>
            </a:endParaRPr>
          </a:p>
          <a:p>
            <a:pPr marL="343080" indent="-343080">
              <a:lnSpc>
                <a:spcPct val="100000"/>
              </a:lnSpc>
              <a:spcBef>
                <a:spcPts val="3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ahoma"/>
              </a:rPr>
              <a:t>4.</a:t>
            </a:r>
            <a:r>
              <a:rPr b="0" lang="en-US" sz="1200" strike="noStrike" u="none">
                <a:solidFill>
                  <a:srgbClr val="000000"/>
                </a:solidFill>
                <a:effectLst/>
                <a:uFillTx/>
                <a:latin typeface="Tahoma"/>
              </a:rPr>
              <a:t>	</a:t>
            </a:r>
            <a:r>
              <a:rPr b="0" lang="en-US" sz="1200" strike="noStrike" u="none">
                <a:solidFill>
                  <a:srgbClr val="000000"/>
                </a:solidFill>
                <a:effectLst/>
                <a:uFillTx/>
                <a:latin typeface="Tahoma"/>
              </a:rPr>
              <a:t>Accuracy in scheduled gas volumes</a:t>
            </a:r>
            <a:endParaRPr b="0" lang="en-US" sz="1200" strike="noStrike" u="none">
              <a:solidFill>
                <a:srgbClr val="000000"/>
              </a:solidFill>
              <a:effectLst/>
              <a:uFillTx/>
              <a:latin typeface="Times New Roman"/>
            </a:endParaRPr>
          </a:p>
          <a:p>
            <a:pPr marL="343080" indent="-343080">
              <a:lnSpc>
                <a:spcPct val="100000"/>
              </a:lnSpc>
              <a:spcBef>
                <a:spcPts val="3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ahoma"/>
              </a:rPr>
              <a:t>5.</a:t>
            </a:r>
            <a:r>
              <a:rPr b="0" lang="en-US" sz="1200" strike="noStrike" u="none">
                <a:solidFill>
                  <a:srgbClr val="000000"/>
                </a:solidFill>
                <a:effectLst/>
                <a:uFillTx/>
                <a:latin typeface="Tahoma"/>
              </a:rPr>
              <a:t>	</a:t>
            </a:r>
            <a:r>
              <a:rPr b="0" lang="en-US" sz="1200" strike="noStrike" u="none">
                <a:solidFill>
                  <a:srgbClr val="000000"/>
                </a:solidFill>
                <a:effectLst/>
                <a:uFillTx/>
                <a:latin typeface="Tahoma"/>
              </a:rPr>
              <a:t>Accurate measurement  of volumes</a:t>
            </a:r>
            <a:endParaRPr b="0" lang="en-US" sz="1200" strike="noStrike" u="none">
              <a:solidFill>
                <a:srgbClr val="000000"/>
              </a:solidFill>
              <a:effectLst/>
              <a:uFillTx/>
              <a:latin typeface="Times New Roman"/>
            </a:endParaRPr>
          </a:p>
          <a:p>
            <a:pPr marL="343080" indent="-343080">
              <a:lnSpc>
                <a:spcPct val="100000"/>
              </a:lnSpc>
              <a:spcBef>
                <a:spcPts val="3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ahoma"/>
              </a:rPr>
              <a:t>6.</a:t>
            </a:r>
            <a:r>
              <a:rPr b="0" lang="en-US" sz="1200" strike="noStrike" u="none">
                <a:solidFill>
                  <a:srgbClr val="000000"/>
                </a:solidFill>
                <a:effectLst/>
                <a:uFillTx/>
                <a:latin typeface="Tahoma"/>
              </a:rPr>
              <a:t>	</a:t>
            </a:r>
            <a:r>
              <a:rPr b="0" lang="en-US" sz="1200" strike="noStrike" u="none">
                <a:solidFill>
                  <a:srgbClr val="000000"/>
                </a:solidFill>
                <a:effectLst/>
                <a:uFillTx/>
                <a:latin typeface="Tahoma"/>
              </a:rPr>
              <a:t>Reliability of primary firm gas transportation</a:t>
            </a:r>
            <a:endParaRPr b="0" lang="en-US" sz="1200" strike="noStrike" u="none">
              <a:solidFill>
                <a:srgbClr val="000000"/>
              </a:solidFill>
              <a:effectLst/>
              <a:uFillTx/>
              <a:latin typeface="Times New Roman"/>
            </a:endParaRPr>
          </a:p>
          <a:p>
            <a:pPr marL="343080" indent="-343080">
              <a:lnSpc>
                <a:spcPct val="100000"/>
              </a:lnSpc>
              <a:spcBef>
                <a:spcPts val="3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ahoma"/>
              </a:rPr>
              <a:t>7.</a:t>
            </a:r>
            <a:r>
              <a:rPr b="0" lang="en-US" sz="1200" strike="noStrike" u="none">
                <a:solidFill>
                  <a:srgbClr val="000000"/>
                </a:solidFill>
                <a:effectLst/>
                <a:uFillTx/>
                <a:latin typeface="Tahoma"/>
              </a:rPr>
              <a:t>	</a:t>
            </a:r>
            <a:r>
              <a:rPr b="0" lang="en-US" sz="1200" strike="noStrike" u="none">
                <a:solidFill>
                  <a:srgbClr val="000000"/>
                </a:solidFill>
                <a:effectLst/>
                <a:uFillTx/>
                <a:latin typeface="Tahoma"/>
              </a:rPr>
              <a:t>Gas metering systems are accurate</a:t>
            </a:r>
            <a:endParaRPr b="0" lang="en-US" sz="1200" strike="noStrike" u="none">
              <a:solidFill>
                <a:srgbClr val="000000"/>
              </a:solidFill>
              <a:effectLst/>
              <a:uFillTx/>
              <a:latin typeface="Times New Roman"/>
            </a:endParaRPr>
          </a:p>
          <a:p>
            <a:pPr marL="343080" indent="-343080">
              <a:lnSpc>
                <a:spcPct val="100000"/>
              </a:lnSpc>
              <a:spcBef>
                <a:spcPts val="3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ahoma"/>
              </a:rPr>
              <a:t>8.</a:t>
            </a:r>
            <a:r>
              <a:rPr b="0" lang="en-US" sz="1200" strike="noStrike" u="none">
                <a:solidFill>
                  <a:srgbClr val="000000"/>
                </a:solidFill>
                <a:effectLst/>
                <a:uFillTx/>
                <a:latin typeface="Tahoma"/>
              </a:rPr>
              <a:t>	</a:t>
            </a:r>
            <a:r>
              <a:rPr b="0" lang="en-US" sz="1200" strike="noStrike" u="none">
                <a:solidFill>
                  <a:srgbClr val="000000"/>
                </a:solidFill>
                <a:effectLst/>
                <a:uFillTx/>
                <a:latin typeface="Tahoma"/>
              </a:rPr>
              <a:t>Ability to negotiate discounts</a:t>
            </a:r>
            <a:endParaRPr b="0" lang="en-US" sz="1200" strike="noStrike" u="none">
              <a:solidFill>
                <a:srgbClr val="000000"/>
              </a:solidFill>
              <a:effectLst/>
              <a:uFillTx/>
              <a:latin typeface="Times New Roman"/>
            </a:endParaRPr>
          </a:p>
          <a:p>
            <a:pPr marL="343080" indent="-343080">
              <a:lnSpc>
                <a:spcPct val="100000"/>
              </a:lnSpc>
              <a:spcBef>
                <a:spcPts val="3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ahoma"/>
              </a:rPr>
              <a:t>9.</a:t>
            </a:r>
            <a:r>
              <a:rPr b="0" lang="en-US" sz="1200" strike="noStrike" u="none">
                <a:solidFill>
                  <a:srgbClr val="000000"/>
                </a:solidFill>
                <a:effectLst/>
                <a:uFillTx/>
                <a:latin typeface="Tahoma"/>
              </a:rPr>
              <a:t>	</a:t>
            </a:r>
            <a:r>
              <a:rPr b="0" lang="en-US" sz="1200" strike="noStrike" u="none">
                <a:solidFill>
                  <a:srgbClr val="000000"/>
                </a:solidFill>
                <a:effectLst/>
                <a:uFillTx/>
                <a:latin typeface="Tahoma"/>
              </a:rPr>
              <a:t>Attitude of continuous improvement</a:t>
            </a:r>
            <a:endParaRPr b="0" lang="en-US" sz="1200" strike="noStrike" u="none">
              <a:solidFill>
                <a:srgbClr val="000000"/>
              </a:solidFill>
              <a:effectLst/>
              <a:uFillTx/>
              <a:latin typeface="Times New Roman"/>
            </a:endParaRPr>
          </a:p>
          <a:p>
            <a:pPr marL="343080" indent="-343080">
              <a:lnSpc>
                <a:spcPct val="100000"/>
              </a:lnSpc>
              <a:spcBef>
                <a:spcPts val="3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ahoma"/>
              </a:rPr>
              <a:t>10.</a:t>
            </a:r>
            <a:r>
              <a:rPr b="0" lang="en-US" sz="1200" strike="noStrike" u="none">
                <a:solidFill>
                  <a:srgbClr val="000000"/>
                </a:solidFill>
                <a:effectLst/>
                <a:uFillTx/>
                <a:latin typeface="Tahoma"/>
              </a:rPr>
              <a:t>	</a:t>
            </a:r>
            <a:r>
              <a:rPr b="0" lang="en-US" sz="1200" strike="noStrike" u="none">
                <a:solidFill>
                  <a:srgbClr val="000000"/>
                </a:solidFill>
                <a:effectLst/>
                <a:uFillTx/>
                <a:latin typeface="Tahoma"/>
              </a:rPr>
              <a:t>Reps who listen well</a:t>
            </a:r>
            <a:endParaRPr b="0" lang="en-US" sz="1200" strike="noStrike" u="none">
              <a:solidFill>
                <a:srgbClr val="000000"/>
              </a:solidFill>
              <a:effectLst/>
              <a:uFillTx/>
              <a:latin typeface="Times New Roman"/>
            </a:endParaRPr>
          </a:p>
          <a:p>
            <a:pPr marL="343080" indent="-343080">
              <a:lnSpc>
                <a:spcPct val="100000"/>
              </a:lnSpc>
              <a:spcBef>
                <a:spcPts val="3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ahoma"/>
              </a:rPr>
              <a:t>11.</a:t>
            </a:r>
            <a:r>
              <a:rPr b="0" lang="en-US" sz="1200" strike="noStrike" u="none">
                <a:solidFill>
                  <a:srgbClr val="000000"/>
                </a:solidFill>
                <a:effectLst/>
                <a:uFillTx/>
                <a:latin typeface="Tahoma"/>
              </a:rPr>
              <a:t>	</a:t>
            </a:r>
            <a:r>
              <a:rPr b="0" lang="en-US" sz="1200" strike="noStrike" u="none">
                <a:solidFill>
                  <a:srgbClr val="000000"/>
                </a:solidFill>
                <a:effectLst/>
                <a:uFillTx/>
                <a:latin typeface="Tahoma"/>
              </a:rPr>
              <a:t>Availability of capacity</a:t>
            </a:r>
            <a:endParaRPr b="0" lang="en-US" sz="1200" strike="noStrike" u="none">
              <a:solidFill>
                <a:srgbClr val="000000"/>
              </a:solidFill>
              <a:effectLst/>
              <a:uFillTx/>
              <a:latin typeface="Times New Roman"/>
            </a:endParaRPr>
          </a:p>
          <a:p>
            <a:pPr marL="343080" indent="-343080">
              <a:lnSpc>
                <a:spcPct val="100000"/>
              </a:lnSpc>
              <a:spcBef>
                <a:spcPts val="3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ahoma"/>
              </a:rPr>
              <a:t>12.</a:t>
            </a:r>
            <a:r>
              <a:rPr b="0" lang="en-US" sz="1200" strike="noStrike" u="none">
                <a:solidFill>
                  <a:srgbClr val="000000"/>
                </a:solidFill>
                <a:effectLst/>
                <a:uFillTx/>
                <a:latin typeface="Tahoma"/>
              </a:rPr>
              <a:t>	</a:t>
            </a:r>
            <a:r>
              <a:rPr b="0" lang="en-US" sz="1200" strike="noStrike" u="none">
                <a:solidFill>
                  <a:srgbClr val="000000"/>
                </a:solidFill>
                <a:effectLst/>
                <a:uFillTx/>
                <a:latin typeface="Tahoma"/>
              </a:rPr>
              <a:t>Simple and straightforward scheduling</a:t>
            </a:r>
            <a:endParaRPr b="0" lang="en-US" sz="1200" strike="noStrike" u="none">
              <a:solidFill>
                <a:srgbClr val="000000"/>
              </a:solidFill>
              <a:effectLst/>
              <a:uFillTx/>
              <a:latin typeface="Times New Roman"/>
            </a:endParaRPr>
          </a:p>
          <a:p>
            <a:pPr marL="343080" indent="-343080">
              <a:lnSpc>
                <a:spcPct val="100000"/>
              </a:lnSpc>
              <a:spcBef>
                <a:spcPts val="3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ahoma"/>
              </a:rPr>
              <a:t>13.</a:t>
            </a:r>
            <a:r>
              <a:rPr b="0" lang="en-US" sz="1200" strike="noStrike" u="none">
                <a:solidFill>
                  <a:srgbClr val="000000"/>
                </a:solidFill>
                <a:effectLst/>
                <a:uFillTx/>
                <a:latin typeface="Tahoma"/>
              </a:rPr>
              <a:t>	</a:t>
            </a:r>
            <a:r>
              <a:rPr b="0" lang="en-US" sz="1200" strike="noStrike" u="none">
                <a:solidFill>
                  <a:srgbClr val="000000"/>
                </a:solidFill>
                <a:effectLst/>
                <a:uFillTx/>
                <a:latin typeface="Tahoma"/>
              </a:rPr>
              <a:t>Responsive sales and service personnel</a:t>
            </a:r>
            <a:endParaRPr b="0" lang="en-US" sz="1200" strike="noStrike" u="none">
              <a:solidFill>
                <a:srgbClr val="000000"/>
              </a:solidFill>
              <a:effectLst/>
              <a:uFillTx/>
              <a:latin typeface="Times New Roman"/>
            </a:endParaRPr>
          </a:p>
          <a:p>
            <a:pPr marL="343080" indent="-343080">
              <a:lnSpc>
                <a:spcPct val="100000"/>
              </a:lnSpc>
              <a:spcBef>
                <a:spcPts val="3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ahoma"/>
              </a:rPr>
              <a:t>14.</a:t>
            </a:r>
            <a:r>
              <a:rPr b="0" lang="en-US" sz="1200" strike="noStrike" u="none">
                <a:solidFill>
                  <a:srgbClr val="000000"/>
                </a:solidFill>
                <a:effectLst/>
                <a:uFillTx/>
                <a:latin typeface="Tahoma"/>
              </a:rPr>
              <a:t>	</a:t>
            </a:r>
            <a:r>
              <a:rPr b="0" lang="en-US" sz="1200" strike="noStrike" u="none">
                <a:solidFill>
                  <a:srgbClr val="000000"/>
                </a:solidFill>
                <a:effectLst/>
                <a:uFillTx/>
                <a:latin typeface="Tahoma"/>
              </a:rPr>
              <a:t>Pipeline understands your needs</a:t>
            </a:r>
            <a:endParaRPr b="0" lang="en-US" sz="1200" strike="noStrike" u="none">
              <a:solidFill>
                <a:srgbClr val="000000"/>
              </a:solidFill>
              <a:effectLst/>
              <a:uFillTx/>
              <a:latin typeface="Times New Roman"/>
            </a:endParaRPr>
          </a:p>
          <a:p>
            <a:pPr marL="343080" indent="-343080">
              <a:lnSpc>
                <a:spcPct val="100000"/>
              </a:lnSpc>
              <a:spcBef>
                <a:spcPts val="3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ahoma"/>
              </a:rPr>
              <a:t>15.</a:t>
            </a:r>
            <a:r>
              <a:rPr b="0" lang="en-US" sz="1200" strike="noStrike" u="none">
                <a:solidFill>
                  <a:srgbClr val="000000"/>
                </a:solidFill>
                <a:effectLst/>
                <a:uFillTx/>
                <a:latin typeface="Tahoma"/>
              </a:rPr>
              <a:t>	</a:t>
            </a:r>
            <a:r>
              <a:rPr b="0" lang="en-US" sz="1200" strike="noStrike" u="none">
                <a:solidFill>
                  <a:srgbClr val="000000"/>
                </a:solidFill>
                <a:effectLst/>
                <a:uFillTx/>
                <a:latin typeface="Tahoma"/>
              </a:rPr>
              <a:t>Real-time pipeline operations information</a:t>
            </a:r>
            <a:endParaRPr b="0" lang="en-US" sz="1200" strike="noStrike" u="none">
              <a:solidFill>
                <a:srgbClr val="000000"/>
              </a:solidFill>
              <a:effectLst/>
              <a:uFillTx/>
              <a:latin typeface="Times New Roman"/>
            </a:endParaRPr>
          </a:p>
          <a:p>
            <a:pPr marL="343080" indent="-343080">
              <a:lnSpc>
                <a:spcPct val="100000"/>
              </a:lnSpc>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ahoma"/>
              </a:rPr>
              <a:t>New Attributes added in 1999 and not yet ranked by industry</a:t>
            </a:r>
            <a:endParaRPr b="0" lang="en-US" sz="1400" strike="noStrike" u="none">
              <a:solidFill>
                <a:srgbClr val="000000"/>
              </a:solidFill>
              <a:effectLst/>
              <a:uFillTx/>
              <a:latin typeface="Times New Roman"/>
            </a:endParaRPr>
          </a:p>
          <a:p>
            <a:pPr marL="343080" indent="-343080">
              <a:lnSpc>
                <a:spcPct val="100000"/>
              </a:lnSpc>
              <a:spcBef>
                <a:spcPts val="3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ahoma"/>
              </a:rPr>
              <a:t>1.  </a:t>
            </a:r>
            <a:r>
              <a:rPr b="0" lang="en-US" sz="1200" strike="noStrike" u="none">
                <a:solidFill>
                  <a:srgbClr val="000000"/>
                </a:solidFill>
                <a:effectLst/>
                <a:uFillTx/>
                <a:latin typeface="Tahoma"/>
              </a:rPr>
              <a:t>Trustworthiness of pipelines</a:t>
            </a:r>
            <a:endParaRPr b="0" lang="en-US" sz="1200" strike="noStrike" u="none">
              <a:solidFill>
                <a:srgbClr val="000000"/>
              </a:solidFill>
              <a:effectLst/>
              <a:uFillTx/>
              <a:latin typeface="Times New Roman"/>
            </a:endParaRPr>
          </a:p>
          <a:p>
            <a:pPr marL="343080" indent="-343080">
              <a:lnSpc>
                <a:spcPct val="100000"/>
              </a:lnSpc>
              <a:spcBef>
                <a:spcPts val="3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ahoma"/>
              </a:rPr>
              <a:t>2.</a:t>
            </a:r>
            <a:r>
              <a:rPr b="0" lang="en-US" sz="1200" strike="noStrike" u="none">
                <a:solidFill>
                  <a:srgbClr val="000000"/>
                </a:solidFill>
                <a:effectLst/>
                <a:uFillTx/>
                <a:latin typeface="Tahoma"/>
              </a:rPr>
              <a:t>	</a:t>
            </a:r>
            <a:r>
              <a:rPr b="0" lang="en-US" sz="1200" strike="noStrike" u="none">
                <a:solidFill>
                  <a:srgbClr val="000000"/>
                </a:solidFill>
                <a:effectLst/>
                <a:uFillTx/>
                <a:latin typeface="Tahoma"/>
              </a:rPr>
              <a:t>Internet/EBB access to pipeline information</a:t>
            </a:r>
            <a:endParaRPr b="0" lang="en-US" sz="1200" strike="noStrike" u="none">
              <a:solidFill>
                <a:srgbClr val="000000"/>
              </a:solidFill>
              <a:effectLst/>
              <a:uFillTx/>
              <a:latin typeface="Times New Roman"/>
            </a:endParaRPr>
          </a:p>
          <a:p>
            <a:pPr marL="343080" indent="-343080">
              <a:lnSpc>
                <a:spcPct val="100000"/>
              </a:lnSpc>
              <a:spcBef>
                <a:spcPts val="400"/>
              </a:spcBef>
              <a:buClr>
                <a:srgbClr val="ffcc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marL="343080" indent="-343080">
              <a:lnSpc>
                <a:spcPct val="100000"/>
              </a:lnSpc>
              <a:spcBef>
                <a:spcPts val="400"/>
              </a:spcBef>
              <a:buClr>
                <a:srgbClr val="ffcc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p:txBody>
      </p:sp>
      <p:sp>
        <p:nvSpPr>
          <p:cNvPr id="2" name="PlaceHolder 1"/>
          <p:cNvSpPr>
            <a:spLocks noGrp="1"/>
          </p:cNvSpPr>
          <p:nvPr>
            <p:ph type="sldNum" idx="3"/>
          </p:nvPr>
        </p:nvSpPr>
        <p:spPr/>
        <p:txBody>
          <a:bodyPr/>
          <a:p>
            <a:fld id="{74F94F7C-46ED-4EC2-AF12-070B523B01F8}" type="slidenum">
              <a:t>4</a:t>
            </a:fld>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22" name=""/>
          <p:cNvSpPr/>
          <p:nvPr/>
        </p:nvSpPr>
        <p:spPr>
          <a:xfrm>
            <a:off x="2018520" y="2895480"/>
            <a:ext cx="5227560" cy="70344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000000"/>
                </a:solidFill>
                <a:effectLst/>
                <a:uFillTx/>
                <a:latin typeface="Tahoma"/>
              </a:rPr>
              <a:t>NNG FOCUS GROUP</a:t>
            </a:r>
            <a:endParaRPr b="0" lang="en-US" sz="4000" strike="noStrike" u="none">
              <a:solidFill>
                <a:srgbClr val="000000"/>
              </a:solidFill>
              <a:effectLst/>
              <a:uFillTx/>
              <a:latin typeface="Times New Roman"/>
            </a:endParaRPr>
          </a:p>
        </p:txBody>
      </p:sp>
      <p:sp>
        <p:nvSpPr>
          <p:cNvPr id="2" name="PlaceHolder 1"/>
          <p:cNvSpPr>
            <a:spLocks noGrp="1"/>
          </p:cNvSpPr>
          <p:nvPr>
            <p:ph type="sldNum" idx="3"/>
          </p:nvPr>
        </p:nvSpPr>
        <p:spPr/>
        <p:txBody>
          <a:bodyPr/>
          <a:p>
            <a:fld id="{A371BF7C-706B-4EB0-852C-1ECBA8DFF041}" type="slidenum">
              <a:t>5</a:t>
            </a:fld>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23" name="PlaceHolder 1"/>
          <p:cNvSpPr>
            <a:spLocks noGrp="1"/>
          </p:cNvSpPr>
          <p:nvPr>
            <p:ph type="title"/>
          </p:nvPr>
        </p:nvSpPr>
        <p:spPr>
          <a:xfrm>
            <a:off x="406440" y="228240"/>
            <a:ext cx="7772400" cy="1143000"/>
          </a:xfrm>
          <a:prstGeom prst="rect">
            <a:avLst/>
          </a:prstGeom>
          <a:noFill/>
          <a:ln w="0">
            <a:noFill/>
          </a:ln>
        </p:spPr>
        <p:txBody>
          <a:bodyPr lIns="90000" rIns="90000" tIns="46800" bIns="46800" anchor="b">
            <a:noAutofit/>
          </a:bodyPr>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600" strike="noStrike" u="none">
                <a:solidFill>
                  <a:srgbClr val="000000"/>
                </a:solidFill>
                <a:effectLst/>
                <a:uFillTx/>
                <a:latin typeface="Tahoma"/>
              </a:rPr>
              <a:t>Customer Focus Group</a:t>
            </a:r>
            <a:endParaRPr b="0" lang="en-US" sz="3600" strike="noStrike" u="none">
              <a:solidFill>
                <a:srgbClr val="000000"/>
              </a:solidFill>
              <a:effectLst/>
              <a:uFillTx/>
              <a:latin typeface="Arial Black"/>
            </a:endParaRPr>
          </a:p>
        </p:txBody>
      </p:sp>
      <p:sp>
        <p:nvSpPr>
          <p:cNvPr id="124" name=""/>
          <p:cNvSpPr/>
          <p:nvPr/>
        </p:nvSpPr>
        <p:spPr>
          <a:xfrm>
            <a:off x="1279440" y="2327400"/>
            <a:ext cx="184320" cy="457200"/>
          </a:xfrm>
          <a:prstGeom prst="rect">
            <a:avLst/>
          </a:prstGeom>
          <a:noFill/>
          <a:ln w="0">
            <a:noFill/>
          </a:ln>
        </p:spPr>
        <p:style>
          <a:lnRef idx="0"/>
          <a:fillRef idx="0"/>
          <a:effectRef idx="0"/>
          <a:fontRef idx="minor"/>
        </p:style>
        <p:txBody>
          <a:bodyPr wrap="none" lIns="90000" rIns="90000" tIns="46800" bIns="4680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125" name=""/>
          <p:cNvSpPr/>
          <p:nvPr/>
        </p:nvSpPr>
        <p:spPr>
          <a:xfrm>
            <a:off x="1660680" y="2403360"/>
            <a:ext cx="183960" cy="457200"/>
          </a:xfrm>
          <a:prstGeom prst="rect">
            <a:avLst/>
          </a:prstGeom>
          <a:noFill/>
          <a:ln w="0">
            <a:noFill/>
          </a:ln>
        </p:spPr>
        <p:style>
          <a:lnRef idx="0"/>
          <a:fillRef idx="0"/>
          <a:effectRef idx="0"/>
          <a:fontRef idx="minor"/>
        </p:style>
        <p:txBody>
          <a:bodyPr wrap="none" lIns="90000" rIns="90000" tIns="46800" bIns="4680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126" name=""/>
          <p:cNvSpPr/>
          <p:nvPr/>
        </p:nvSpPr>
        <p:spPr>
          <a:xfrm>
            <a:off x="1584360" y="2631960"/>
            <a:ext cx="183960" cy="457200"/>
          </a:xfrm>
          <a:prstGeom prst="rect">
            <a:avLst/>
          </a:prstGeom>
          <a:noFill/>
          <a:ln w="0">
            <a:noFill/>
          </a:ln>
        </p:spPr>
        <p:style>
          <a:lnRef idx="0"/>
          <a:fillRef idx="0"/>
          <a:effectRef idx="0"/>
          <a:fontRef idx="minor"/>
        </p:style>
        <p:txBody>
          <a:bodyPr wrap="none" lIns="90000" rIns="90000" tIns="46800" bIns="4680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127" name=""/>
          <p:cNvSpPr/>
          <p:nvPr/>
        </p:nvSpPr>
        <p:spPr>
          <a:xfrm>
            <a:off x="1885320" y="1765440"/>
            <a:ext cx="1956600" cy="18324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Focus Group Respondents</a:t>
            </a:r>
            <a:endParaRPr b="0" lang="en-US" sz="1200" strike="noStrike" u="none">
              <a:solidFill>
                <a:srgbClr val="000000"/>
              </a:solidFill>
              <a:effectLst/>
              <a:uFillTx/>
              <a:latin typeface="Times New Roman"/>
            </a:endParaRPr>
          </a:p>
        </p:txBody>
      </p:sp>
      <p:sp>
        <p:nvSpPr>
          <p:cNvPr id="128" name=""/>
          <p:cNvSpPr/>
          <p:nvPr/>
        </p:nvSpPr>
        <p:spPr>
          <a:xfrm>
            <a:off x="5429160" y="1765440"/>
            <a:ext cx="1000080" cy="18324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 of Revenue</a:t>
            </a:r>
            <a:endParaRPr b="0" lang="en-US" sz="1200" strike="noStrike" u="none">
              <a:solidFill>
                <a:srgbClr val="000000"/>
              </a:solidFill>
              <a:effectLst/>
              <a:uFillTx/>
              <a:latin typeface="Times New Roman"/>
            </a:endParaRPr>
          </a:p>
        </p:txBody>
      </p:sp>
      <p:sp>
        <p:nvSpPr>
          <p:cNvPr id="129" name=""/>
          <p:cNvSpPr/>
          <p:nvPr/>
        </p:nvSpPr>
        <p:spPr>
          <a:xfrm>
            <a:off x="2287440" y="2158920"/>
            <a:ext cx="962280" cy="21384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Minnegasco</a:t>
            </a:r>
            <a:endParaRPr b="0" lang="en-US" sz="1400" strike="noStrike" u="none">
              <a:solidFill>
                <a:srgbClr val="000000"/>
              </a:solidFill>
              <a:effectLst/>
              <a:uFillTx/>
              <a:latin typeface="Times New Roman"/>
            </a:endParaRPr>
          </a:p>
        </p:txBody>
      </p:sp>
      <p:sp>
        <p:nvSpPr>
          <p:cNvPr id="130" name=""/>
          <p:cNvSpPr/>
          <p:nvPr/>
        </p:nvSpPr>
        <p:spPr>
          <a:xfrm>
            <a:off x="5816160" y="2158920"/>
            <a:ext cx="605520" cy="21384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17.07%</a:t>
            </a:r>
            <a:endParaRPr b="0" lang="en-US" sz="1400" strike="noStrike" u="none">
              <a:solidFill>
                <a:srgbClr val="000000"/>
              </a:solidFill>
              <a:effectLst/>
              <a:uFillTx/>
              <a:latin typeface="Times New Roman"/>
            </a:endParaRPr>
          </a:p>
        </p:txBody>
      </p:sp>
      <p:sp>
        <p:nvSpPr>
          <p:cNvPr id="131" name=""/>
          <p:cNvSpPr/>
          <p:nvPr/>
        </p:nvSpPr>
        <p:spPr>
          <a:xfrm>
            <a:off x="2287440" y="2378160"/>
            <a:ext cx="644760" cy="21384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Utilicorp</a:t>
            </a:r>
            <a:endParaRPr b="0" lang="en-US" sz="1400" strike="noStrike" u="none">
              <a:solidFill>
                <a:srgbClr val="000000"/>
              </a:solidFill>
              <a:effectLst/>
              <a:uFillTx/>
              <a:latin typeface="Times New Roman"/>
            </a:endParaRPr>
          </a:p>
        </p:txBody>
      </p:sp>
      <p:sp>
        <p:nvSpPr>
          <p:cNvPr id="132" name=""/>
          <p:cNvSpPr/>
          <p:nvPr/>
        </p:nvSpPr>
        <p:spPr>
          <a:xfrm>
            <a:off x="5816160" y="2378160"/>
            <a:ext cx="605520" cy="21384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13.15%</a:t>
            </a:r>
            <a:endParaRPr b="0" lang="en-US" sz="1400" strike="noStrike" u="none">
              <a:solidFill>
                <a:srgbClr val="000000"/>
              </a:solidFill>
              <a:effectLst/>
              <a:uFillTx/>
              <a:latin typeface="Times New Roman"/>
            </a:endParaRPr>
          </a:p>
        </p:txBody>
      </p:sp>
      <p:sp>
        <p:nvSpPr>
          <p:cNvPr id="133" name=""/>
          <p:cNvSpPr/>
          <p:nvPr/>
        </p:nvSpPr>
        <p:spPr>
          <a:xfrm>
            <a:off x="2287080" y="2598840"/>
            <a:ext cx="991440" cy="21384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Mid America</a:t>
            </a:r>
            <a:endParaRPr b="0" lang="en-US" sz="1400" strike="noStrike" u="none">
              <a:solidFill>
                <a:srgbClr val="000000"/>
              </a:solidFill>
              <a:effectLst/>
              <a:uFillTx/>
              <a:latin typeface="Times New Roman"/>
            </a:endParaRPr>
          </a:p>
        </p:txBody>
      </p:sp>
      <p:sp>
        <p:nvSpPr>
          <p:cNvPr id="134" name=""/>
          <p:cNvSpPr/>
          <p:nvPr/>
        </p:nvSpPr>
        <p:spPr>
          <a:xfrm>
            <a:off x="5816160" y="2598840"/>
            <a:ext cx="605520" cy="21384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10.06%</a:t>
            </a:r>
            <a:endParaRPr b="0" lang="en-US" sz="1400" strike="noStrike" u="none">
              <a:solidFill>
                <a:srgbClr val="000000"/>
              </a:solidFill>
              <a:effectLst/>
              <a:uFillTx/>
              <a:latin typeface="Times New Roman"/>
            </a:endParaRPr>
          </a:p>
        </p:txBody>
      </p:sp>
      <p:sp>
        <p:nvSpPr>
          <p:cNvPr id="135" name=""/>
          <p:cNvSpPr/>
          <p:nvPr/>
        </p:nvSpPr>
        <p:spPr>
          <a:xfrm>
            <a:off x="2289960" y="2817720"/>
            <a:ext cx="2239920" cy="21384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Metropolitian Utilities District</a:t>
            </a:r>
            <a:endParaRPr b="0" lang="en-US" sz="1400" strike="noStrike" u="none">
              <a:solidFill>
                <a:srgbClr val="000000"/>
              </a:solidFill>
              <a:effectLst/>
              <a:uFillTx/>
              <a:latin typeface="Times New Roman"/>
            </a:endParaRPr>
          </a:p>
        </p:txBody>
      </p:sp>
      <p:sp>
        <p:nvSpPr>
          <p:cNvPr id="136" name=""/>
          <p:cNvSpPr/>
          <p:nvPr/>
        </p:nvSpPr>
        <p:spPr>
          <a:xfrm>
            <a:off x="5915160" y="2817720"/>
            <a:ext cx="506160" cy="21384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4.29%</a:t>
            </a:r>
            <a:endParaRPr b="0" lang="en-US" sz="1400" strike="noStrike" u="none">
              <a:solidFill>
                <a:srgbClr val="000000"/>
              </a:solidFill>
              <a:effectLst/>
              <a:uFillTx/>
              <a:latin typeface="Times New Roman"/>
            </a:endParaRPr>
          </a:p>
        </p:txBody>
      </p:sp>
      <p:sp>
        <p:nvSpPr>
          <p:cNvPr id="137" name=""/>
          <p:cNvSpPr/>
          <p:nvPr/>
        </p:nvSpPr>
        <p:spPr>
          <a:xfrm>
            <a:off x="2290680" y="3038400"/>
            <a:ext cx="2487960" cy="21384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Alliant (WPL , Interstate Power)</a:t>
            </a:r>
            <a:endParaRPr b="0" lang="en-US" sz="1400" strike="noStrike" u="none">
              <a:solidFill>
                <a:srgbClr val="000000"/>
              </a:solidFill>
              <a:effectLst/>
              <a:uFillTx/>
              <a:latin typeface="Times New Roman"/>
            </a:endParaRPr>
          </a:p>
        </p:txBody>
      </p:sp>
      <p:sp>
        <p:nvSpPr>
          <p:cNvPr id="138" name=""/>
          <p:cNvSpPr/>
          <p:nvPr/>
        </p:nvSpPr>
        <p:spPr>
          <a:xfrm>
            <a:off x="5915160" y="3038400"/>
            <a:ext cx="506160" cy="21384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3.15%</a:t>
            </a:r>
            <a:endParaRPr b="0" lang="en-US" sz="1400" strike="noStrike" u="none">
              <a:solidFill>
                <a:srgbClr val="000000"/>
              </a:solidFill>
              <a:effectLst/>
              <a:uFillTx/>
              <a:latin typeface="Times New Roman"/>
            </a:endParaRPr>
          </a:p>
        </p:txBody>
      </p:sp>
      <p:sp>
        <p:nvSpPr>
          <p:cNvPr id="139" name=""/>
          <p:cNvSpPr/>
          <p:nvPr/>
        </p:nvSpPr>
        <p:spPr>
          <a:xfrm>
            <a:off x="2287080" y="3257640"/>
            <a:ext cx="2250360" cy="21384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Mobil Natural (Duke Energy)</a:t>
            </a:r>
            <a:endParaRPr b="0" lang="en-US" sz="1400" strike="noStrike" u="none">
              <a:solidFill>
                <a:srgbClr val="000000"/>
              </a:solidFill>
              <a:effectLst/>
              <a:uFillTx/>
              <a:latin typeface="Times New Roman"/>
            </a:endParaRPr>
          </a:p>
        </p:txBody>
      </p:sp>
      <p:sp>
        <p:nvSpPr>
          <p:cNvPr id="140" name=""/>
          <p:cNvSpPr/>
          <p:nvPr/>
        </p:nvSpPr>
        <p:spPr>
          <a:xfrm>
            <a:off x="5915160" y="3257640"/>
            <a:ext cx="506160" cy="21384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0.93%</a:t>
            </a:r>
            <a:endParaRPr b="0" lang="en-US" sz="1400" strike="noStrike" u="none">
              <a:solidFill>
                <a:srgbClr val="000000"/>
              </a:solidFill>
              <a:effectLst/>
              <a:uFillTx/>
              <a:latin typeface="Times New Roman"/>
            </a:endParaRPr>
          </a:p>
        </p:txBody>
      </p:sp>
      <p:sp>
        <p:nvSpPr>
          <p:cNvPr id="141" name=""/>
          <p:cNvSpPr/>
          <p:nvPr/>
        </p:nvSpPr>
        <p:spPr>
          <a:xfrm>
            <a:off x="2286000" y="3476520"/>
            <a:ext cx="1120680" cy="21384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Cibola Energy</a:t>
            </a:r>
            <a:endParaRPr b="0" lang="en-US" sz="1400" strike="noStrike" u="none">
              <a:solidFill>
                <a:srgbClr val="000000"/>
              </a:solidFill>
              <a:effectLst/>
              <a:uFillTx/>
              <a:latin typeface="Times New Roman"/>
            </a:endParaRPr>
          </a:p>
        </p:txBody>
      </p:sp>
      <p:sp>
        <p:nvSpPr>
          <p:cNvPr id="142" name=""/>
          <p:cNvSpPr/>
          <p:nvPr/>
        </p:nvSpPr>
        <p:spPr>
          <a:xfrm>
            <a:off x="5915160" y="3476520"/>
            <a:ext cx="506160" cy="21384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0.70%</a:t>
            </a:r>
            <a:endParaRPr b="0" lang="en-US" sz="1400" strike="noStrike" u="none">
              <a:solidFill>
                <a:srgbClr val="000000"/>
              </a:solidFill>
              <a:effectLst/>
              <a:uFillTx/>
              <a:latin typeface="Times New Roman"/>
            </a:endParaRPr>
          </a:p>
        </p:txBody>
      </p:sp>
      <p:sp>
        <p:nvSpPr>
          <p:cNvPr id="143" name=""/>
          <p:cNvSpPr/>
          <p:nvPr/>
        </p:nvSpPr>
        <p:spPr>
          <a:xfrm>
            <a:off x="2287080" y="3697200"/>
            <a:ext cx="3092040" cy="21384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Royster Clark Chemical (IMC Nitrogen)</a:t>
            </a:r>
            <a:endParaRPr b="0" lang="en-US" sz="1400" strike="noStrike" u="none">
              <a:solidFill>
                <a:srgbClr val="000000"/>
              </a:solidFill>
              <a:effectLst/>
              <a:uFillTx/>
              <a:latin typeface="Times New Roman"/>
            </a:endParaRPr>
          </a:p>
        </p:txBody>
      </p:sp>
      <p:sp>
        <p:nvSpPr>
          <p:cNvPr id="144" name=""/>
          <p:cNvSpPr/>
          <p:nvPr/>
        </p:nvSpPr>
        <p:spPr>
          <a:xfrm>
            <a:off x="5915160" y="3697200"/>
            <a:ext cx="506160" cy="21384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0.59%</a:t>
            </a:r>
            <a:endParaRPr b="0" lang="en-US" sz="1400" strike="noStrike" u="none">
              <a:solidFill>
                <a:srgbClr val="000000"/>
              </a:solidFill>
              <a:effectLst/>
              <a:uFillTx/>
              <a:latin typeface="Times New Roman"/>
            </a:endParaRPr>
          </a:p>
        </p:txBody>
      </p:sp>
      <p:sp>
        <p:nvSpPr>
          <p:cNvPr id="145" name=""/>
          <p:cNvSpPr/>
          <p:nvPr/>
        </p:nvSpPr>
        <p:spPr>
          <a:xfrm>
            <a:off x="2290320" y="3916440"/>
            <a:ext cx="2002320" cy="21384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Wisconsin Electric Power</a:t>
            </a:r>
            <a:endParaRPr b="0" lang="en-US" sz="1400" strike="noStrike" u="none">
              <a:solidFill>
                <a:srgbClr val="000000"/>
              </a:solidFill>
              <a:effectLst/>
              <a:uFillTx/>
              <a:latin typeface="Times New Roman"/>
            </a:endParaRPr>
          </a:p>
        </p:txBody>
      </p:sp>
      <p:sp>
        <p:nvSpPr>
          <p:cNvPr id="146" name=""/>
          <p:cNvSpPr/>
          <p:nvPr/>
        </p:nvSpPr>
        <p:spPr>
          <a:xfrm>
            <a:off x="5915160" y="3916440"/>
            <a:ext cx="506160" cy="21384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0.58%</a:t>
            </a:r>
            <a:endParaRPr b="0" lang="en-US" sz="1400" strike="noStrike" u="none">
              <a:solidFill>
                <a:srgbClr val="000000"/>
              </a:solidFill>
              <a:effectLst/>
              <a:uFillTx/>
              <a:latin typeface="Times New Roman"/>
            </a:endParaRPr>
          </a:p>
        </p:txBody>
      </p:sp>
      <p:sp>
        <p:nvSpPr>
          <p:cNvPr id="147" name=""/>
          <p:cNvSpPr/>
          <p:nvPr/>
        </p:nvSpPr>
        <p:spPr>
          <a:xfrm>
            <a:off x="2288520" y="4137120"/>
            <a:ext cx="1308960" cy="21384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Pan Alberta Gas</a:t>
            </a:r>
            <a:endParaRPr b="0" lang="en-US" sz="1400" strike="noStrike" u="none">
              <a:solidFill>
                <a:srgbClr val="000000"/>
              </a:solidFill>
              <a:effectLst/>
              <a:uFillTx/>
              <a:latin typeface="Times New Roman"/>
            </a:endParaRPr>
          </a:p>
        </p:txBody>
      </p:sp>
      <p:sp>
        <p:nvSpPr>
          <p:cNvPr id="148" name=""/>
          <p:cNvSpPr/>
          <p:nvPr/>
        </p:nvSpPr>
        <p:spPr>
          <a:xfrm>
            <a:off x="5915160" y="4137120"/>
            <a:ext cx="506160" cy="21384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0.55%</a:t>
            </a:r>
            <a:endParaRPr b="0" lang="en-US" sz="1400" strike="noStrike" u="none">
              <a:solidFill>
                <a:srgbClr val="000000"/>
              </a:solidFill>
              <a:effectLst/>
              <a:uFillTx/>
              <a:latin typeface="Times New Roman"/>
            </a:endParaRPr>
          </a:p>
        </p:txBody>
      </p:sp>
      <p:sp>
        <p:nvSpPr>
          <p:cNvPr id="149" name=""/>
          <p:cNvSpPr/>
          <p:nvPr/>
        </p:nvSpPr>
        <p:spPr>
          <a:xfrm>
            <a:off x="2288160" y="4356000"/>
            <a:ext cx="1576440" cy="21384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Farmland Industries</a:t>
            </a:r>
            <a:endParaRPr b="0" lang="en-US" sz="1400" strike="noStrike" u="none">
              <a:solidFill>
                <a:srgbClr val="000000"/>
              </a:solidFill>
              <a:effectLst/>
              <a:uFillTx/>
              <a:latin typeface="Times New Roman"/>
            </a:endParaRPr>
          </a:p>
        </p:txBody>
      </p:sp>
      <p:sp>
        <p:nvSpPr>
          <p:cNvPr id="150" name=""/>
          <p:cNvSpPr/>
          <p:nvPr/>
        </p:nvSpPr>
        <p:spPr>
          <a:xfrm>
            <a:off x="5915160" y="4356000"/>
            <a:ext cx="506160" cy="21384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0.38%</a:t>
            </a:r>
            <a:endParaRPr b="0" lang="en-US" sz="1400" strike="noStrike" u="none">
              <a:solidFill>
                <a:srgbClr val="000000"/>
              </a:solidFill>
              <a:effectLst/>
              <a:uFillTx/>
              <a:latin typeface="Times New Roman"/>
            </a:endParaRPr>
          </a:p>
        </p:txBody>
      </p:sp>
      <p:sp>
        <p:nvSpPr>
          <p:cNvPr id="151" name=""/>
          <p:cNvSpPr/>
          <p:nvPr/>
        </p:nvSpPr>
        <p:spPr>
          <a:xfrm>
            <a:off x="2286720" y="4576680"/>
            <a:ext cx="961920" cy="21384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U.S. Energy</a:t>
            </a:r>
            <a:endParaRPr b="0" lang="en-US" sz="1400" strike="noStrike" u="none">
              <a:solidFill>
                <a:srgbClr val="000000"/>
              </a:solidFill>
              <a:effectLst/>
              <a:uFillTx/>
              <a:latin typeface="Times New Roman"/>
            </a:endParaRPr>
          </a:p>
        </p:txBody>
      </p:sp>
      <p:sp>
        <p:nvSpPr>
          <p:cNvPr id="152" name=""/>
          <p:cNvSpPr/>
          <p:nvPr/>
        </p:nvSpPr>
        <p:spPr>
          <a:xfrm>
            <a:off x="5915160" y="4576680"/>
            <a:ext cx="506160" cy="21384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0.31%</a:t>
            </a:r>
            <a:endParaRPr b="0" lang="en-US" sz="1400" strike="noStrike" u="none">
              <a:solidFill>
                <a:srgbClr val="000000"/>
              </a:solidFill>
              <a:effectLst/>
              <a:uFillTx/>
              <a:latin typeface="Times New Roman"/>
            </a:endParaRPr>
          </a:p>
        </p:txBody>
      </p:sp>
      <p:sp>
        <p:nvSpPr>
          <p:cNvPr id="153" name=""/>
          <p:cNvSpPr/>
          <p:nvPr/>
        </p:nvSpPr>
        <p:spPr>
          <a:xfrm>
            <a:off x="2288880" y="4795920"/>
            <a:ext cx="1517040" cy="21384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Tenaska Marketing</a:t>
            </a:r>
            <a:endParaRPr b="0" lang="en-US" sz="1400" strike="noStrike" u="none">
              <a:solidFill>
                <a:srgbClr val="000000"/>
              </a:solidFill>
              <a:effectLst/>
              <a:uFillTx/>
              <a:latin typeface="Times New Roman"/>
            </a:endParaRPr>
          </a:p>
        </p:txBody>
      </p:sp>
      <p:sp>
        <p:nvSpPr>
          <p:cNvPr id="154" name=""/>
          <p:cNvSpPr/>
          <p:nvPr/>
        </p:nvSpPr>
        <p:spPr>
          <a:xfrm>
            <a:off x="5915160" y="4795920"/>
            <a:ext cx="506160" cy="21384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0.29%</a:t>
            </a:r>
            <a:endParaRPr b="0" lang="en-US" sz="1400" strike="noStrike" u="none">
              <a:solidFill>
                <a:srgbClr val="000000"/>
              </a:solidFill>
              <a:effectLst/>
              <a:uFillTx/>
              <a:latin typeface="Times New Roman"/>
            </a:endParaRPr>
          </a:p>
        </p:txBody>
      </p:sp>
      <p:sp>
        <p:nvSpPr>
          <p:cNvPr id="155" name=""/>
          <p:cNvSpPr/>
          <p:nvPr/>
        </p:nvSpPr>
        <p:spPr>
          <a:xfrm>
            <a:off x="2286360" y="5014800"/>
            <a:ext cx="406800" cy="21384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GPM</a:t>
            </a:r>
            <a:endParaRPr b="0" lang="en-US" sz="1400" strike="noStrike" u="none">
              <a:solidFill>
                <a:srgbClr val="000000"/>
              </a:solidFill>
              <a:effectLst/>
              <a:uFillTx/>
              <a:latin typeface="Times New Roman"/>
            </a:endParaRPr>
          </a:p>
        </p:txBody>
      </p:sp>
      <p:sp>
        <p:nvSpPr>
          <p:cNvPr id="156" name=""/>
          <p:cNvSpPr/>
          <p:nvPr/>
        </p:nvSpPr>
        <p:spPr>
          <a:xfrm>
            <a:off x="5915160" y="5014800"/>
            <a:ext cx="506160" cy="21384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0.16%</a:t>
            </a:r>
            <a:endParaRPr b="0" lang="en-US" sz="1400" strike="noStrike" u="none">
              <a:solidFill>
                <a:srgbClr val="000000"/>
              </a:solidFill>
              <a:effectLst/>
              <a:uFillTx/>
              <a:latin typeface="Times New Roman"/>
            </a:endParaRPr>
          </a:p>
        </p:txBody>
      </p:sp>
      <p:sp>
        <p:nvSpPr>
          <p:cNvPr id="157" name=""/>
          <p:cNvSpPr/>
          <p:nvPr/>
        </p:nvSpPr>
        <p:spPr>
          <a:xfrm>
            <a:off x="2287800" y="5232240"/>
            <a:ext cx="1160280" cy="21384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Kaztez Energy</a:t>
            </a:r>
            <a:endParaRPr b="0" lang="en-US" sz="1400" strike="noStrike" u="none">
              <a:solidFill>
                <a:srgbClr val="000000"/>
              </a:solidFill>
              <a:effectLst/>
              <a:uFillTx/>
              <a:latin typeface="Times New Roman"/>
            </a:endParaRPr>
          </a:p>
        </p:txBody>
      </p:sp>
      <p:sp>
        <p:nvSpPr>
          <p:cNvPr id="158" name=""/>
          <p:cNvSpPr/>
          <p:nvPr/>
        </p:nvSpPr>
        <p:spPr>
          <a:xfrm>
            <a:off x="5915160" y="5232240"/>
            <a:ext cx="506160" cy="21384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0.07%</a:t>
            </a:r>
            <a:endParaRPr b="0" lang="en-US" sz="1400" strike="noStrike" u="none">
              <a:solidFill>
                <a:srgbClr val="000000"/>
              </a:solidFill>
              <a:effectLst/>
              <a:uFillTx/>
              <a:latin typeface="Times New Roman"/>
            </a:endParaRPr>
          </a:p>
        </p:txBody>
      </p:sp>
      <p:sp>
        <p:nvSpPr>
          <p:cNvPr id="159" name=""/>
          <p:cNvSpPr/>
          <p:nvPr/>
        </p:nvSpPr>
        <p:spPr>
          <a:xfrm>
            <a:off x="2286720" y="5651640"/>
            <a:ext cx="595080" cy="21384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TOTAL</a:t>
            </a:r>
            <a:endParaRPr b="0" lang="en-US" sz="1400" strike="noStrike" u="none">
              <a:solidFill>
                <a:srgbClr val="000000"/>
              </a:solidFill>
              <a:effectLst/>
              <a:uFillTx/>
              <a:latin typeface="Times New Roman"/>
            </a:endParaRPr>
          </a:p>
        </p:txBody>
      </p:sp>
      <p:sp>
        <p:nvSpPr>
          <p:cNvPr id="160" name=""/>
          <p:cNvSpPr/>
          <p:nvPr/>
        </p:nvSpPr>
        <p:spPr>
          <a:xfrm>
            <a:off x="5830560" y="5638680"/>
            <a:ext cx="605520" cy="21384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52.26%</a:t>
            </a:r>
            <a:endParaRPr b="0" lang="en-US" sz="1400" strike="noStrike" u="none">
              <a:solidFill>
                <a:srgbClr val="000000"/>
              </a:solidFill>
              <a:effectLst/>
              <a:uFillTx/>
              <a:latin typeface="Times New Roman"/>
            </a:endParaRPr>
          </a:p>
        </p:txBody>
      </p:sp>
      <p:sp>
        <p:nvSpPr>
          <p:cNvPr id="161" name=""/>
          <p:cNvSpPr/>
          <p:nvPr/>
        </p:nvSpPr>
        <p:spPr>
          <a:xfrm>
            <a:off x="5221440" y="5430960"/>
            <a:ext cx="1193760" cy="12600"/>
          </a:xfrm>
          <a:prstGeom prst="rect">
            <a:avLst/>
          </a:prstGeom>
          <a:solidFill>
            <a:srgbClr val="000000"/>
          </a:solidFill>
          <a:ln w="0">
            <a:noFill/>
          </a:ln>
        </p:spPr>
        <p:style>
          <a:lnRef idx="0"/>
          <a:fillRef idx="0"/>
          <a:effectRef idx="0"/>
          <a:fontRef idx="minor"/>
        </p:style>
        <p:txBody>
          <a:bodyPr lIns="90000" rIns="90000" tIns="-34200" bIns="-34200" anchor="t">
            <a:noAutofit/>
          </a:bodyPr>
          <a:p>
            <a:endParaRPr b="0" lang="en-US" sz="2400" strike="noStrike" u="none">
              <a:solidFill>
                <a:srgbClr val="000000"/>
              </a:solidFill>
              <a:effectLst/>
              <a:uFillTx/>
              <a:latin typeface="Times New Roman"/>
            </a:endParaRPr>
          </a:p>
        </p:txBody>
      </p:sp>
      <p:sp>
        <p:nvSpPr>
          <p:cNvPr id="162" name=""/>
          <p:cNvSpPr/>
          <p:nvPr/>
        </p:nvSpPr>
        <p:spPr>
          <a:xfrm>
            <a:off x="5221440" y="5454720"/>
            <a:ext cx="1193760" cy="12600"/>
          </a:xfrm>
          <a:prstGeom prst="rect">
            <a:avLst/>
          </a:prstGeom>
          <a:solidFill>
            <a:srgbClr val="000000"/>
          </a:solidFill>
          <a:ln w="0">
            <a:noFill/>
          </a:ln>
        </p:spPr>
        <p:style>
          <a:lnRef idx="0"/>
          <a:fillRef idx="0"/>
          <a:effectRef idx="0"/>
          <a:fontRef idx="minor"/>
        </p:style>
        <p:txBody>
          <a:bodyPr lIns="90000" rIns="90000" tIns="-34200" bIns="-34200" anchor="t">
            <a:noAutofit/>
          </a:bodyPr>
          <a:p>
            <a:endParaRPr b="0" lang="en-US" sz="2400" strike="noStrike" u="none">
              <a:solidFill>
                <a:srgbClr val="000000"/>
              </a:solidFill>
              <a:effectLst/>
              <a:uFillTx/>
              <a:latin typeface="Times New Roman"/>
            </a:endParaRPr>
          </a:p>
        </p:txBody>
      </p:sp>
      <p:sp>
        <p:nvSpPr>
          <p:cNvPr id="163" name=""/>
          <p:cNvSpPr/>
          <p:nvPr/>
        </p:nvSpPr>
        <p:spPr>
          <a:xfrm>
            <a:off x="994320" y="6095880"/>
            <a:ext cx="6669720" cy="276840"/>
          </a:xfrm>
          <a:prstGeom prst="rect">
            <a:avLst/>
          </a:prstGeom>
          <a:noFill/>
          <a:ln w="0">
            <a:noFill/>
          </a:ln>
        </p:spPr>
        <p:style>
          <a:lnRef idx="0"/>
          <a:fillRef idx="0"/>
          <a:effectRef idx="0"/>
          <a:fontRef idx="minor"/>
        </p:style>
        <p:txBody>
          <a:bodyPr wrap="none" lIns="90000" rIns="90000" tIns="46800" bIns="4680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Note: NSP with 11.27% of revenue, NiCor 3.37%, Wisconsin Gas 2.98%, and Oxy  .41% did not respond.</a:t>
            </a:r>
            <a:endParaRPr b="0" lang="en-US" sz="1200" strike="noStrike" u="none">
              <a:solidFill>
                <a:srgbClr val="000000"/>
              </a:solidFill>
              <a:effectLst/>
              <a:uFillTx/>
              <a:latin typeface="Times New Roman"/>
            </a:endParaRPr>
          </a:p>
        </p:txBody>
      </p:sp>
      <p:sp>
        <p:nvSpPr>
          <p:cNvPr id="3" name="PlaceHolder 2"/>
          <p:cNvSpPr>
            <a:spLocks noGrp="1"/>
          </p:cNvSpPr>
          <p:nvPr>
            <p:ph type="sldNum" idx="3"/>
          </p:nvPr>
        </p:nvSpPr>
        <p:spPr/>
        <p:txBody>
          <a:bodyPr/>
          <a:p>
            <a:fld id="{139BF358-DBAF-4472-B3C7-0F88BC44125E}" type="slidenum">
              <a:t>6</a:t>
            </a:fld>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64" name="PlaceHolder 1"/>
          <p:cNvSpPr>
            <a:spLocks noGrp="1"/>
          </p:cNvSpPr>
          <p:nvPr>
            <p:ph type="title"/>
          </p:nvPr>
        </p:nvSpPr>
        <p:spPr>
          <a:xfrm>
            <a:off x="0" y="228600"/>
            <a:ext cx="9144000" cy="1371600"/>
          </a:xfrm>
          <a:prstGeom prst="rect">
            <a:avLst/>
          </a:prstGeom>
          <a:noFill/>
          <a:ln w="0">
            <a:noFill/>
          </a:ln>
        </p:spPr>
        <p:txBody>
          <a:bodyPr lIns="90000" rIns="90000" tIns="46800" bIns="46800" anchor="b">
            <a:noAutofit/>
          </a:bodyPr>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600" strike="noStrike" u="none">
                <a:solidFill>
                  <a:srgbClr val="000000"/>
                </a:solidFill>
                <a:effectLst/>
                <a:uFillTx/>
                <a:latin typeface="Tahoma"/>
              </a:rPr>
              <a:t>Customer Focus Group</a:t>
            </a:r>
            <a:r>
              <a:rPr b="1" lang="en-US" sz="2800" strike="noStrike" u="none">
                <a:solidFill>
                  <a:srgbClr val="000000"/>
                </a:solidFill>
                <a:effectLst/>
                <a:uFillTx/>
                <a:latin typeface="Arial"/>
              </a:rPr>
              <a:t> </a:t>
            </a:r>
            <a:br>
              <a:rPr sz="2800"/>
            </a:br>
            <a:endParaRPr b="0" lang="en-US" sz="2800" strike="noStrike" u="none">
              <a:solidFill>
                <a:srgbClr val="000000"/>
              </a:solidFill>
              <a:effectLst/>
              <a:uFillTx/>
              <a:latin typeface="Arial Black"/>
            </a:endParaRPr>
          </a:p>
        </p:txBody>
      </p:sp>
      <p:sp>
        <p:nvSpPr>
          <p:cNvPr id="165" name="PlaceHolder 2"/>
          <p:cNvSpPr>
            <a:spLocks noGrp="1"/>
          </p:cNvSpPr>
          <p:nvPr>
            <p:ph/>
          </p:nvPr>
        </p:nvSpPr>
        <p:spPr>
          <a:xfrm>
            <a:off x="456840" y="1924200"/>
            <a:ext cx="8178840" cy="4171680"/>
          </a:xfrm>
          <a:prstGeom prst="rect">
            <a:avLst/>
          </a:prstGeom>
          <a:noFill/>
          <a:ln w="0">
            <a:noFill/>
          </a:ln>
        </p:spPr>
        <p:txBody>
          <a:bodyPr lIns="90000" rIns="90000" tIns="46800" bIns="46800" anchor="t">
            <a:normAutofit/>
          </a:bodyPr>
          <a:p>
            <a:pPr marL="343080" indent="-343080">
              <a:lnSpc>
                <a:spcPct val="110000"/>
              </a:lnSpc>
              <a:spcBef>
                <a:spcPts val="499"/>
              </a:spcBef>
              <a:buClr>
                <a:srgbClr val="ffcc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The following focus group customers were identified based on available data:</a:t>
            </a:r>
            <a:endParaRPr b="0" lang="en-US" sz="2000" strike="noStrike" u="none">
              <a:solidFill>
                <a:srgbClr val="000000"/>
              </a:solidFill>
              <a:effectLst/>
              <a:uFillTx/>
              <a:latin typeface="Tahoma"/>
            </a:endParaRPr>
          </a:p>
          <a:p>
            <a:pPr lvl="2" marL="1143000" indent="-228600">
              <a:lnSpc>
                <a:spcPct val="100000"/>
              </a:lnSpc>
              <a:spcBef>
                <a:spcPts val="451"/>
              </a:spcBef>
              <a:buNone/>
              <a:tabLst>
                <a:tab algn="l" pos="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ahoma"/>
            </a:endParaRPr>
          </a:p>
          <a:p>
            <a:pPr lvl="2" marL="1143000" indent="-228600">
              <a:lnSpc>
                <a:spcPct val="100000"/>
              </a:lnSpc>
              <a:spcBef>
                <a:spcPts val="400"/>
              </a:spcBef>
              <a:buNone/>
              <a:tabLst>
                <a:tab algn="l" pos="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Cibola</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Utilicorp</a:t>
            </a:r>
            <a:r>
              <a:rPr b="0" lang="en-US" sz="1600" strike="noStrike" u="none">
                <a:solidFill>
                  <a:srgbClr val="000000"/>
                </a:solidFill>
                <a:effectLst/>
                <a:uFillTx/>
                <a:latin typeface="Arial"/>
              </a:rPr>
              <a:t>	</a:t>
            </a:r>
            <a:endParaRPr b="0" lang="en-US" sz="1600" strike="noStrike" u="none">
              <a:solidFill>
                <a:srgbClr val="000000"/>
              </a:solidFill>
              <a:effectLst/>
              <a:uFillTx/>
              <a:latin typeface="Tahoma"/>
            </a:endParaRPr>
          </a:p>
          <a:p>
            <a:pPr lvl="2" marL="1143000" indent="-228600">
              <a:lnSpc>
                <a:spcPct val="100000"/>
              </a:lnSpc>
              <a:spcBef>
                <a:spcPts val="400"/>
              </a:spcBef>
              <a:buNone/>
              <a:tabLst>
                <a:tab algn="l" pos="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MUD</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U.S. Energy</a:t>
            </a:r>
            <a:r>
              <a:rPr b="0" lang="en-US" sz="1600" strike="noStrike" u="none">
                <a:solidFill>
                  <a:srgbClr val="000000"/>
                </a:solidFill>
                <a:effectLst/>
                <a:uFillTx/>
                <a:latin typeface="Arial"/>
              </a:rPr>
              <a:t>	</a:t>
            </a:r>
            <a:endParaRPr b="0" lang="en-US" sz="1600" strike="noStrike" u="none">
              <a:solidFill>
                <a:srgbClr val="000000"/>
              </a:solidFill>
              <a:effectLst/>
              <a:uFillTx/>
              <a:latin typeface="Tahoma"/>
            </a:endParaRPr>
          </a:p>
          <a:p>
            <a:pPr lvl="2" marL="1143000" indent="-228600">
              <a:lnSpc>
                <a:spcPct val="100000"/>
              </a:lnSpc>
              <a:spcBef>
                <a:spcPts val="400"/>
              </a:spcBef>
              <a:buNone/>
              <a:tabLst>
                <a:tab algn="l" pos="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Minnegasco</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Kaztex</a:t>
            </a:r>
            <a:r>
              <a:rPr b="0" lang="en-US" sz="1600" strike="noStrike" u="none">
                <a:solidFill>
                  <a:srgbClr val="000000"/>
                </a:solidFill>
                <a:effectLst/>
                <a:uFillTx/>
                <a:latin typeface="Arial"/>
              </a:rPr>
              <a:t>	</a:t>
            </a:r>
            <a:endParaRPr b="0" lang="en-US" sz="1600" strike="noStrike" u="none">
              <a:solidFill>
                <a:srgbClr val="000000"/>
              </a:solidFill>
              <a:effectLst/>
              <a:uFillTx/>
              <a:latin typeface="Tahoma"/>
            </a:endParaRPr>
          </a:p>
          <a:p>
            <a:pPr lvl="2" marL="1143000" indent="-228600">
              <a:lnSpc>
                <a:spcPct val="100000"/>
              </a:lnSpc>
              <a:spcBef>
                <a:spcPts val="400"/>
              </a:spcBef>
              <a:buNone/>
              <a:tabLst>
                <a:tab algn="l" pos="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Pan Alberta</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Superior W&amp;L</a:t>
            </a:r>
            <a:r>
              <a:rPr b="0" lang="en-US" sz="1600" strike="noStrike" u="none">
                <a:solidFill>
                  <a:srgbClr val="000000"/>
                </a:solidFill>
                <a:effectLst/>
                <a:uFillTx/>
                <a:latin typeface="Arial"/>
              </a:rPr>
              <a:t>	</a:t>
            </a:r>
            <a:endParaRPr b="0" lang="en-US" sz="1600" strike="noStrike" u="none">
              <a:solidFill>
                <a:srgbClr val="000000"/>
              </a:solidFill>
              <a:effectLst/>
              <a:uFillTx/>
              <a:latin typeface="Tahoma"/>
            </a:endParaRPr>
          </a:p>
          <a:p>
            <a:pPr lvl="2" marL="1143000" indent="-228600">
              <a:lnSpc>
                <a:spcPct val="100000"/>
              </a:lnSpc>
              <a:spcBef>
                <a:spcPts val="400"/>
              </a:spcBef>
              <a:buNone/>
              <a:tabLst>
                <a:tab algn="l" pos="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MidAm</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Duke (Mobil)</a:t>
            </a:r>
            <a:r>
              <a:rPr b="0" lang="en-US" sz="1600" strike="noStrike" u="none">
                <a:solidFill>
                  <a:srgbClr val="000000"/>
                </a:solidFill>
                <a:effectLst/>
                <a:uFillTx/>
                <a:latin typeface="Arial"/>
              </a:rPr>
              <a:t>	</a:t>
            </a:r>
            <a:endParaRPr b="0" lang="en-US" sz="1600" strike="noStrike" u="none">
              <a:solidFill>
                <a:srgbClr val="000000"/>
              </a:solidFill>
              <a:effectLst/>
              <a:uFillTx/>
              <a:latin typeface="Tahoma"/>
            </a:endParaRPr>
          </a:p>
          <a:p>
            <a:pPr lvl="2" marL="1143000" indent="-228600">
              <a:lnSpc>
                <a:spcPct val="100000"/>
              </a:lnSpc>
              <a:spcBef>
                <a:spcPts val="400"/>
              </a:spcBef>
              <a:buNone/>
              <a:tabLst>
                <a:tab algn="l" pos="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Tenaska</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Farmland</a:t>
            </a:r>
            <a:r>
              <a:rPr b="0" lang="en-US" sz="1600" strike="noStrike" u="none">
                <a:solidFill>
                  <a:srgbClr val="000000"/>
                </a:solidFill>
                <a:effectLst/>
                <a:uFillTx/>
                <a:latin typeface="Arial"/>
              </a:rPr>
              <a:t>	</a:t>
            </a:r>
            <a:endParaRPr b="0" lang="en-US" sz="1600" strike="noStrike" u="none">
              <a:solidFill>
                <a:srgbClr val="000000"/>
              </a:solidFill>
              <a:effectLst/>
              <a:uFillTx/>
              <a:latin typeface="Tahoma"/>
            </a:endParaRPr>
          </a:p>
          <a:p>
            <a:pPr lvl="2" marL="1143000" indent="-228600">
              <a:lnSpc>
                <a:spcPct val="100000"/>
              </a:lnSpc>
              <a:spcBef>
                <a:spcPts val="400"/>
              </a:spcBef>
              <a:buNone/>
              <a:tabLst>
                <a:tab algn="l" pos="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Wepco</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IMC NItrogen</a:t>
            </a:r>
            <a:r>
              <a:rPr b="0" lang="en-US" sz="1600" strike="noStrike" u="none">
                <a:solidFill>
                  <a:srgbClr val="000000"/>
                </a:solidFill>
                <a:effectLst/>
                <a:uFillTx/>
                <a:latin typeface="Arial"/>
              </a:rPr>
              <a:t>	</a:t>
            </a:r>
            <a:endParaRPr b="0" lang="en-US" sz="1600" strike="noStrike" u="none">
              <a:solidFill>
                <a:srgbClr val="000000"/>
              </a:solidFill>
              <a:effectLst/>
              <a:uFillTx/>
              <a:latin typeface="Tahoma"/>
            </a:endParaRPr>
          </a:p>
          <a:p>
            <a:pPr lvl="2" marL="1143000" indent="-228600">
              <a:lnSpc>
                <a:spcPct val="100000"/>
              </a:lnSpc>
              <a:spcBef>
                <a:spcPts val="400"/>
              </a:spcBef>
              <a:buNone/>
              <a:tabLst>
                <a:tab algn="l" pos="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GPM</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Pan Alberta</a:t>
            </a:r>
            <a:endParaRPr b="0" lang="en-US" sz="1600" strike="noStrike" u="none">
              <a:solidFill>
                <a:srgbClr val="000000"/>
              </a:solidFill>
              <a:effectLst/>
              <a:uFillTx/>
              <a:latin typeface="Tahoma"/>
            </a:endParaRPr>
          </a:p>
          <a:p>
            <a:pPr lvl="2" marL="1143000" indent="-228600">
              <a:lnSpc>
                <a:spcPct val="100000"/>
              </a:lnSpc>
              <a:spcBef>
                <a:spcPts val="400"/>
              </a:spcBef>
              <a:buNone/>
              <a:tabLst>
                <a:tab algn="l" pos="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ahoma"/>
            </a:endParaRPr>
          </a:p>
          <a:p>
            <a:pPr lvl="2" marL="1143000" indent="-228600">
              <a:lnSpc>
                <a:spcPct val="100000"/>
              </a:lnSpc>
              <a:spcBef>
                <a:spcPts val="400"/>
              </a:spcBef>
              <a:buNone/>
              <a:tabLst>
                <a:tab algn="l" pos="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	</a:t>
            </a:r>
            <a:endParaRPr b="0" lang="en-US" sz="1600" strike="noStrike" u="none">
              <a:solidFill>
                <a:srgbClr val="000000"/>
              </a:solidFill>
              <a:effectLst/>
              <a:uFillTx/>
              <a:latin typeface="Tahoma"/>
            </a:endParaRPr>
          </a:p>
        </p:txBody>
      </p:sp>
      <p:sp>
        <p:nvSpPr>
          <p:cNvPr id="4" name="PlaceHolder 3"/>
          <p:cNvSpPr>
            <a:spLocks noGrp="1"/>
          </p:cNvSpPr>
          <p:nvPr>
            <p:ph type="sldNum" idx="3"/>
          </p:nvPr>
        </p:nvSpPr>
        <p:spPr/>
        <p:txBody>
          <a:bodyPr/>
          <a:p>
            <a:fld id="{E0657D3C-D650-4BFD-B774-4F63FAD73D48}" type="slidenum">
              <a:t>7</a:t>
            </a:fld>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66" name="PlaceHolder 1"/>
          <p:cNvSpPr>
            <a:spLocks noGrp="1"/>
          </p:cNvSpPr>
          <p:nvPr>
            <p:ph type="title"/>
          </p:nvPr>
        </p:nvSpPr>
        <p:spPr>
          <a:xfrm>
            <a:off x="0" y="228600"/>
            <a:ext cx="9144000" cy="1371600"/>
          </a:xfrm>
          <a:prstGeom prst="rect">
            <a:avLst/>
          </a:prstGeom>
          <a:noFill/>
          <a:ln w="0">
            <a:noFill/>
          </a:ln>
        </p:spPr>
        <p:txBody>
          <a:bodyPr lIns="90000" rIns="90000" tIns="46800" bIns="46800" anchor="b">
            <a:noAutofit/>
          </a:bodyPr>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600" strike="noStrike" u="none">
                <a:solidFill>
                  <a:srgbClr val="000000"/>
                </a:solidFill>
                <a:effectLst/>
                <a:uFillTx/>
                <a:latin typeface="Tahoma"/>
              </a:rPr>
              <a:t>Customer Focus Group</a:t>
            </a:r>
            <a:r>
              <a:rPr b="1" lang="en-US" sz="2800" strike="noStrike" u="none">
                <a:solidFill>
                  <a:srgbClr val="000000"/>
                </a:solidFill>
                <a:effectLst/>
                <a:uFillTx/>
                <a:latin typeface="Arial"/>
              </a:rPr>
              <a:t> </a:t>
            </a:r>
            <a:br>
              <a:rPr sz="2800"/>
            </a:br>
            <a:endParaRPr b="0" lang="en-US" sz="2800" strike="noStrike" u="none">
              <a:solidFill>
                <a:srgbClr val="000000"/>
              </a:solidFill>
              <a:effectLst/>
              <a:uFillTx/>
              <a:latin typeface="Arial Black"/>
            </a:endParaRPr>
          </a:p>
        </p:txBody>
      </p:sp>
      <p:sp>
        <p:nvSpPr>
          <p:cNvPr id="167" name="PlaceHolder 2"/>
          <p:cNvSpPr>
            <a:spLocks noGrp="1"/>
          </p:cNvSpPr>
          <p:nvPr>
            <p:ph/>
          </p:nvPr>
        </p:nvSpPr>
        <p:spPr>
          <a:xfrm>
            <a:off x="533160" y="2437920"/>
            <a:ext cx="8178840" cy="3181320"/>
          </a:xfrm>
          <a:prstGeom prst="rect">
            <a:avLst/>
          </a:prstGeom>
          <a:noFill/>
          <a:ln w="0">
            <a:noFill/>
          </a:ln>
        </p:spPr>
        <p:txBody>
          <a:bodyPr lIns="90000" rIns="90000" tIns="46800" bIns="46800" anchor="t">
            <a:normAutofit/>
          </a:bodyPr>
          <a:p>
            <a:pPr marL="343080" indent="-343080">
              <a:lnSpc>
                <a:spcPct val="110000"/>
              </a:lnSpc>
              <a:spcBef>
                <a:spcPts val="499"/>
              </a:spcBef>
              <a:buClr>
                <a:srgbClr val="ffcc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Comments from customers on service improvements:</a:t>
            </a:r>
            <a:endParaRPr b="0" lang="en-US" sz="2000" strike="noStrike" u="none">
              <a:solidFill>
                <a:srgbClr val="000000"/>
              </a:solidFill>
              <a:effectLst/>
              <a:uFillTx/>
              <a:latin typeface="Tahoma"/>
            </a:endParaRPr>
          </a:p>
          <a:p>
            <a:pPr lvl="1" marL="743040" indent="-285840">
              <a:lnSpc>
                <a:spcPct val="100000"/>
              </a:lnSpc>
              <a:spcBef>
                <a:spcPts val="400"/>
              </a:spcBef>
              <a:buClr>
                <a:srgbClr val="ffcc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“Storage is too limited.  Minimize entitlements.”</a:t>
            </a:r>
            <a:endParaRPr b="0" lang="en-US" sz="1600" strike="noStrike" u="none">
              <a:solidFill>
                <a:srgbClr val="000000"/>
              </a:solidFill>
              <a:effectLst/>
              <a:uFillTx/>
              <a:latin typeface="Tahoma"/>
            </a:endParaRPr>
          </a:p>
          <a:p>
            <a:pPr lvl="1" marL="743040" indent="-285840">
              <a:lnSpc>
                <a:spcPct val="100000"/>
              </a:lnSpc>
              <a:spcBef>
                <a:spcPts val="400"/>
              </a:spcBef>
              <a:buClr>
                <a:srgbClr val="ffcc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“Create additional pooling points.  Administrative improvement.”</a:t>
            </a:r>
            <a:r>
              <a:rPr b="1" lang="en-US" sz="1600" strike="noStrike" u="none">
                <a:solidFill>
                  <a:srgbClr val="000000"/>
                </a:solidFill>
                <a:effectLst/>
                <a:uFillTx/>
                <a:latin typeface="Arial"/>
              </a:rPr>
              <a:t>   </a:t>
            </a:r>
            <a:r>
              <a:rPr b="0" lang="en-US" sz="1600" strike="noStrike" u="none">
                <a:solidFill>
                  <a:srgbClr val="000000"/>
                </a:solidFill>
                <a:effectLst/>
                <a:uFillTx/>
                <a:latin typeface="Arial"/>
              </a:rPr>
              <a:t>Note,</a:t>
            </a:r>
            <a:r>
              <a:rPr b="1" lang="en-US" sz="1600" strike="noStrike" u="none">
                <a:solidFill>
                  <a:srgbClr val="000000"/>
                </a:solidFill>
                <a:effectLst/>
                <a:uFillTx/>
                <a:latin typeface="Arial"/>
              </a:rPr>
              <a:t> </a:t>
            </a:r>
            <a:r>
              <a:rPr b="0" lang="en-US" sz="1600" strike="noStrike" u="none">
                <a:solidFill>
                  <a:srgbClr val="000000"/>
                </a:solidFill>
                <a:effectLst/>
                <a:uFillTx/>
                <a:latin typeface="Arial"/>
              </a:rPr>
              <a:t>Mid17 was added after the Mastio survey was completed.</a:t>
            </a:r>
            <a:endParaRPr b="0" lang="en-US" sz="1600" strike="noStrike" u="none">
              <a:solidFill>
                <a:srgbClr val="000000"/>
              </a:solidFill>
              <a:effectLst/>
              <a:uFillTx/>
              <a:latin typeface="Tahoma"/>
            </a:endParaRPr>
          </a:p>
          <a:p>
            <a:pPr lvl="1" marL="743040" indent="-285840">
              <a:lnSpc>
                <a:spcPct val="100000"/>
              </a:lnSpc>
              <a:spcBef>
                <a:spcPts val="400"/>
              </a:spcBef>
              <a:buClr>
                <a:srgbClr val="ffcc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“Improve measurement.”</a:t>
            </a:r>
            <a:endParaRPr b="0" lang="en-US" sz="1600" strike="noStrike" u="none">
              <a:solidFill>
                <a:srgbClr val="000000"/>
              </a:solidFill>
              <a:effectLst/>
              <a:uFillTx/>
              <a:latin typeface="Tahoma"/>
            </a:endParaRPr>
          </a:p>
          <a:p>
            <a:pPr lvl="1" marL="743040" indent="-285840">
              <a:lnSpc>
                <a:spcPct val="100000"/>
              </a:lnSpc>
              <a:spcBef>
                <a:spcPts val="400"/>
              </a:spcBef>
              <a:buClr>
                <a:srgbClr val="ffcc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“Be flexible with current delivery rates and with operational problems.”</a:t>
            </a:r>
            <a:endParaRPr b="0" lang="en-US" sz="1600" strike="noStrike" u="none">
              <a:solidFill>
                <a:srgbClr val="000000"/>
              </a:solidFill>
              <a:effectLst/>
              <a:uFillTx/>
              <a:latin typeface="Tahoma"/>
            </a:endParaRPr>
          </a:p>
          <a:p>
            <a:pPr lvl="1" marL="743040" indent="-285840">
              <a:lnSpc>
                <a:spcPct val="100000"/>
              </a:lnSpc>
              <a:spcBef>
                <a:spcPts val="400"/>
              </a:spcBef>
              <a:buClr>
                <a:srgbClr val="ffcc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“Available capacity into markets.”</a:t>
            </a:r>
            <a:endParaRPr b="0" lang="en-US" sz="1600" strike="noStrike" u="none">
              <a:solidFill>
                <a:srgbClr val="000000"/>
              </a:solidFill>
              <a:effectLst/>
              <a:uFillTx/>
              <a:latin typeface="Tahoma"/>
            </a:endParaRPr>
          </a:p>
          <a:p>
            <a:pPr lvl="1" marL="743040" indent="-285840">
              <a:lnSpc>
                <a:spcPct val="100000"/>
              </a:lnSpc>
              <a:spcBef>
                <a:spcPts val="400"/>
              </a:spcBef>
              <a:buClr>
                <a:srgbClr val="ffcc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“Restrictions on intraday nominations.”</a:t>
            </a:r>
            <a:endParaRPr b="0" lang="en-US" sz="1600" strike="noStrike" u="none">
              <a:solidFill>
                <a:srgbClr val="000000"/>
              </a:solidFill>
              <a:effectLst/>
              <a:uFillTx/>
              <a:latin typeface="Tahoma"/>
            </a:endParaRPr>
          </a:p>
        </p:txBody>
      </p:sp>
      <p:sp>
        <p:nvSpPr>
          <p:cNvPr id="4" name="PlaceHolder 3"/>
          <p:cNvSpPr>
            <a:spLocks noGrp="1"/>
          </p:cNvSpPr>
          <p:nvPr>
            <p:ph type="sldNum" idx="3"/>
          </p:nvPr>
        </p:nvSpPr>
        <p:spPr/>
        <p:txBody>
          <a:bodyPr/>
          <a:p>
            <a:fld id="{3491B620-359D-46DE-8088-0D0E8EF88B20}" type="slidenum">
              <a:t>8</a:t>
            </a:fld>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68" name="PlaceHolder 1"/>
          <p:cNvSpPr>
            <a:spLocks noGrp="1"/>
          </p:cNvSpPr>
          <p:nvPr>
            <p:ph type="title"/>
          </p:nvPr>
        </p:nvSpPr>
        <p:spPr>
          <a:xfrm>
            <a:off x="406440" y="228240"/>
            <a:ext cx="7772400" cy="1143000"/>
          </a:xfrm>
          <a:prstGeom prst="rect">
            <a:avLst/>
          </a:prstGeom>
          <a:noFill/>
          <a:ln w="0">
            <a:noFill/>
          </a:ln>
        </p:spPr>
        <p:txBody>
          <a:bodyPr lIns="90000" rIns="90000" tIns="46800" bIns="46800" anchor="b">
            <a:noAutofit/>
          </a:bodyPr>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600" strike="noStrike" u="none">
                <a:solidFill>
                  <a:srgbClr val="000000"/>
                </a:solidFill>
                <a:effectLst/>
                <a:uFillTx/>
                <a:latin typeface="Tahoma"/>
              </a:rPr>
              <a:t>Customer Focus Group</a:t>
            </a:r>
            <a:r>
              <a:rPr b="1" lang="en-US" sz="2800" strike="noStrike" u="none">
                <a:solidFill>
                  <a:srgbClr val="000000"/>
                </a:solidFill>
                <a:effectLst/>
                <a:uFillTx/>
                <a:latin typeface="Arial"/>
              </a:rPr>
              <a:t> </a:t>
            </a:r>
            <a:br>
              <a:rPr sz="2800"/>
            </a:br>
            <a:r>
              <a:rPr b="0" lang="en-US" sz="2800" strike="noStrike" u="none">
                <a:solidFill>
                  <a:srgbClr val="000000"/>
                </a:solidFill>
                <a:effectLst/>
                <a:uFillTx/>
                <a:latin typeface="Tahoma"/>
              </a:rPr>
              <a:t>(cont’d)</a:t>
            </a:r>
            <a:endParaRPr b="0" lang="en-US" sz="2800" strike="noStrike" u="none">
              <a:solidFill>
                <a:srgbClr val="000000"/>
              </a:solidFill>
              <a:effectLst/>
              <a:uFillTx/>
              <a:latin typeface="Arial Black"/>
            </a:endParaRPr>
          </a:p>
        </p:txBody>
      </p:sp>
      <p:sp>
        <p:nvSpPr>
          <p:cNvPr id="169" name="PlaceHolder 2"/>
          <p:cNvSpPr>
            <a:spLocks noGrp="1"/>
          </p:cNvSpPr>
          <p:nvPr>
            <p:ph/>
          </p:nvPr>
        </p:nvSpPr>
        <p:spPr>
          <a:xfrm>
            <a:off x="456840" y="1885680"/>
            <a:ext cx="8178840" cy="4172040"/>
          </a:xfrm>
          <a:prstGeom prst="rect">
            <a:avLst/>
          </a:prstGeom>
          <a:noFill/>
          <a:ln w="0">
            <a:noFill/>
          </a:ln>
        </p:spPr>
        <p:txBody>
          <a:bodyPr lIns="90000" rIns="90000" tIns="46800" bIns="46800" anchor="t">
            <a:normAutofit/>
          </a:bodyPr>
          <a:p>
            <a:pPr marL="343080" indent="-343080">
              <a:spcBef>
                <a:spcPts val="451"/>
              </a:spcBef>
              <a:buClr>
                <a:srgbClr val="ffcc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ahoma"/>
              </a:rPr>
              <a:t>Customers planning to switch pipelines in the next two years.</a:t>
            </a:r>
            <a:endParaRPr b="0" lang="en-US" sz="1800" strike="noStrike" u="none">
              <a:solidFill>
                <a:srgbClr val="000000"/>
              </a:solidFill>
              <a:effectLst/>
              <a:uFillTx/>
              <a:latin typeface="Tahoma"/>
            </a:endParaRPr>
          </a:p>
          <a:p>
            <a:pPr lvl="1" marL="743040" indent="-285840">
              <a:spcBef>
                <a:spcPts val="349"/>
              </a:spcBef>
              <a:buClr>
                <a:srgbClr val="ffcc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ahoma"/>
              </a:rPr>
              <a:t>Three LDC’s in Wisconsin</a:t>
            </a:r>
            <a:endParaRPr b="0" lang="en-US" sz="1400" strike="noStrike" u="none">
              <a:solidFill>
                <a:srgbClr val="000000"/>
              </a:solidFill>
              <a:effectLst/>
              <a:uFillTx/>
              <a:latin typeface="Tahoma"/>
            </a:endParaRPr>
          </a:p>
          <a:p>
            <a:pPr lvl="1" marL="743040" indent="-285840">
              <a:spcBef>
                <a:spcPts val="349"/>
              </a:spcBef>
              <a:buClr>
                <a:srgbClr val="ffcc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ahoma"/>
              </a:rPr>
              <a:t>LDC in Iowa</a:t>
            </a:r>
            <a:endParaRPr b="0" lang="en-US" sz="1400" strike="noStrike" u="none">
              <a:solidFill>
                <a:srgbClr val="000000"/>
              </a:solidFill>
              <a:effectLst/>
              <a:uFillTx/>
              <a:latin typeface="Tahoma"/>
            </a:endParaRPr>
          </a:p>
          <a:p>
            <a:pPr marL="343080" indent="0">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ahoma"/>
            </a:endParaRPr>
          </a:p>
          <a:p>
            <a:pPr marL="343080" indent="-343080">
              <a:spcBef>
                <a:spcPts val="451"/>
              </a:spcBef>
              <a:buClr>
                <a:srgbClr val="ffcc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ahoma"/>
              </a:rPr>
              <a:t>Northern’s average *rating by Focus Group customer type of the 40 attribute questions.</a:t>
            </a:r>
            <a:endParaRPr b="0" lang="en-US" sz="1800" strike="noStrike" u="none">
              <a:solidFill>
                <a:srgbClr val="000000"/>
              </a:solidFill>
              <a:effectLst/>
              <a:uFillTx/>
              <a:latin typeface="Tahoma"/>
            </a:endParaRPr>
          </a:p>
          <a:p>
            <a:pPr lvl="1" marL="743040" indent="-285840">
              <a:spcBef>
                <a:spcPts val="349"/>
              </a:spcBef>
              <a:buClr>
                <a:srgbClr val="ffcc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ahoma"/>
              </a:rPr>
              <a:t>Focus Group </a:t>
            </a:r>
            <a:r>
              <a:rPr b="0" lang="en-US" sz="1400" strike="noStrike" u="none">
                <a:solidFill>
                  <a:srgbClr val="000000"/>
                </a:solidFill>
                <a:effectLst/>
                <a:uFillTx/>
                <a:latin typeface="Tahoma"/>
              </a:rPr>
              <a:t>	</a:t>
            </a:r>
            <a:r>
              <a:rPr b="0" lang="en-US" sz="1400" strike="noStrike" u="none">
                <a:solidFill>
                  <a:srgbClr val="000000"/>
                </a:solidFill>
                <a:effectLst/>
                <a:uFillTx/>
                <a:latin typeface="Tahoma"/>
              </a:rPr>
              <a:t>	</a:t>
            </a:r>
            <a:r>
              <a:rPr b="0" lang="en-US" sz="1400" strike="noStrike" u="none">
                <a:solidFill>
                  <a:srgbClr val="000000"/>
                </a:solidFill>
                <a:effectLst/>
                <a:uFillTx/>
                <a:latin typeface="Tahoma"/>
              </a:rPr>
              <a:t>	</a:t>
            </a:r>
            <a:r>
              <a:rPr b="0" lang="en-US" sz="1400" strike="noStrike" u="none">
                <a:solidFill>
                  <a:srgbClr val="000000"/>
                </a:solidFill>
                <a:effectLst/>
                <a:uFillTx/>
                <a:latin typeface="Tahoma"/>
              </a:rPr>
              <a:t>2.41</a:t>
            </a:r>
            <a:endParaRPr b="0" lang="en-US" sz="1400" strike="noStrike" u="none">
              <a:solidFill>
                <a:srgbClr val="000000"/>
              </a:solidFill>
              <a:effectLst/>
              <a:uFillTx/>
              <a:latin typeface="Tahoma"/>
            </a:endParaRPr>
          </a:p>
          <a:p>
            <a:pPr lvl="1" marL="743040" indent="-285840">
              <a:spcBef>
                <a:spcPts val="349"/>
              </a:spcBef>
              <a:buClr>
                <a:srgbClr val="ffcc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ahoma"/>
              </a:rPr>
              <a:t>LDC Group </a:t>
            </a:r>
            <a:r>
              <a:rPr b="0" lang="en-US" sz="1400" strike="noStrike" u="none">
                <a:solidFill>
                  <a:srgbClr val="000000"/>
                </a:solidFill>
                <a:effectLst/>
                <a:uFillTx/>
                <a:latin typeface="Tahoma"/>
              </a:rPr>
              <a:t>	</a:t>
            </a:r>
            <a:r>
              <a:rPr b="0" lang="en-US" sz="1400" strike="noStrike" u="none">
                <a:solidFill>
                  <a:srgbClr val="000000"/>
                </a:solidFill>
                <a:effectLst/>
                <a:uFillTx/>
                <a:latin typeface="Tahoma"/>
              </a:rPr>
              <a:t>	</a:t>
            </a:r>
            <a:r>
              <a:rPr b="0" lang="en-US" sz="1400" strike="noStrike" u="none">
                <a:solidFill>
                  <a:srgbClr val="000000"/>
                </a:solidFill>
                <a:effectLst/>
                <a:uFillTx/>
                <a:latin typeface="Tahoma"/>
              </a:rPr>
              <a:t>	</a:t>
            </a:r>
            <a:r>
              <a:rPr b="0" lang="en-US" sz="1400" strike="noStrike" u="none">
                <a:solidFill>
                  <a:srgbClr val="000000"/>
                </a:solidFill>
                <a:effectLst/>
                <a:uFillTx/>
                <a:latin typeface="Tahoma"/>
              </a:rPr>
              <a:t>2.50</a:t>
            </a:r>
            <a:endParaRPr b="0" lang="en-US" sz="1400" strike="noStrike" u="none">
              <a:solidFill>
                <a:srgbClr val="000000"/>
              </a:solidFill>
              <a:effectLst/>
              <a:uFillTx/>
              <a:latin typeface="Tahoma"/>
            </a:endParaRPr>
          </a:p>
          <a:p>
            <a:pPr lvl="1" marL="743040" indent="-285840">
              <a:spcBef>
                <a:spcPts val="349"/>
              </a:spcBef>
              <a:buClr>
                <a:srgbClr val="ffcc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ahoma"/>
              </a:rPr>
              <a:t>Large Industrial </a:t>
            </a:r>
            <a:r>
              <a:rPr b="0" lang="en-US" sz="1400" strike="noStrike" u="none">
                <a:solidFill>
                  <a:srgbClr val="000000"/>
                </a:solidFill>
                <a:effectLst/>
                <a:uFillTx/>
                <a:latin typeface="Tahoma"/>
              </a:rPr>
              <a:t>	</a:t>
            </a:r>
            <a:r>
              <a:rPr b="0" lang="en-US" sz="1400" strike="noStrike" u="none">
                <a:solidFill>
                  <a:srgbClr val="000000"/>
                </a:solidFill>
                <a:effectLst/>
                <a:uFillTx/>
                <a:latin typeface="Tahoma"/>
              </a:rPr>
              <a:t>	</a:t>
            </a:r>
            <a:r>
              <a:rPr b="0" lang="en-US" sz="1400" strike="noStrike" u="none">
                <a:solidFill>
                  <a:srgbClr val="000000"/>
                </a:solidFill>
                <a:effectLst/>
                <a:uFillTx/>
                <a:latin typeface="Tahoma"/>
              </a:rPr>
              <a:t>2.43</a:t>
            </a:r>
            <a:endParaRPr b="0" lang="en-US" sz="1400" strike="noStrike" u="none">
              <a:solidFill>
                <a:srgbClr val="000000"/>
              </a:solidFill>
              <a:effectLst/>
              <a:uFillTx/>
              <a:latin typeface="Tahoma"/>
            </a:endParaRPr>
          </a:p>
          <a:p>
            <a:pPr lvl="1" marL="743040" indent="-285840">
              <a:spcBef>
                <a:spcPts val="349"/>
              </a:spcBef>
              <a:buClr>
                <a:srgbClr val="ffcc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ahoma"/>
              </a:rPr>
              <a:t>Marketer Group </a:t>
            </a:r>
            <a:r>
              <a:rPr b="0" lang="en-US" sz="1400" strike="noStrike" u="none">
                <a:solidFill>
                  <a:srgbClr val="000000"/>
                </a:solidFill>
                <a:effectLst/>
                <a:uFillTx/>
                <a:latin typeface="Tahoma"/>
              </a:rPr>
              <a:t>	</a:t>
            </a:r>
            <a:r>
              <a:rPr b="0" lang="en-US" sz="1400" strike="noStrike" u="none">
                <a:solidFill>
                  <a:srgbClr val="000000"/>
                </a:solidFill>
                <a:effectLst/>
                <a:uFillTx/>
                <a:latin typeface="Tahoma"/>
              </a:rPr>
              <a:t>	</a:t>
            </a:r>
            <a:r>
              <a:rPr b="0" lang="en-US" sz="1400" strike="noStrike" u="none">
                <a:solidFill>
                  <a:srgbClr val="000000"/>
                </a:solidFill>
                <a:effectLst/>
                <a:uFillTx/>
                <a:latin typeface="Tahoma"/>
              </a:rPr>
              <a:t>2.49</a:t>
            </a:r>
            <a:endParaRPr b="0" lang="en-US" sz="1400" strike="noStrike" u="none">
              <a:solidFill>
                <a:srgbClr val="000000"/>
              </a:solidFill>
              <a:effectLst/>
              <a:uFillTx/>
              <a:latin typeface="Tahoma"/>
            </a:endParaRPr>
          </a:p>
          <a:p>
            <a:pPr lvl="1" marL="743040" indent="-285840">
              <a:spcBef>
                <a:spcPts val="349"/>
              </a:spcBef>
              <a:buClr>
                <a:srgbClr val="ffcc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ahoma"/>
              </a:rPr>
              <a:t>Producer Group </a:t>
            </a:r>
            <a:r>
              <a:rPr b="0" lang="en-US" sz="1400" strike="noStrike" u="none">
                <a:solidFill>
                  <a:srgbClr val="000000"/>
                </a:solidFill>
                <a:effectLst/>
                <a:uFillTx/>
                <a:latin typeface="Tahoma"/>
              </a:rPr>
              <a:t>	</a:t>
            </a:r>
            <a:r>
              <a:rPr b="0" lang="en-US" sz="1400" strike="noStrike" u="none">
                <a:solidFill>
                  <a:srgbClr val="000000"/>
                </a:solidFill>
                <a:effectLst/>
                <a:uFillTx/>
                <a:latin typeface="Tahoma"/>
              </a:rPr>
              <a:t>	</a:t>
            </a:r>
            <a:r>
              <a:rPr b="0" lang="en-US" sz="1400" strike="noStrike" u="none">
                <a:solidFill>
                  <a:srgbClr val="000000"/>
                </a:solidFill>
                <a:effectLst/>
                <a:uFillTx/>
                <a:latin typeface="Tahoma"/>
              </a:rPr>
              <a:t>1.97</a:t>
            </a:r>
            <a:endParaRPr b="0" lang="en-US" sz="1400" strike="noStrike" u="none">
              <a:solidFill>
                <a:srgbClr val="000000"/>
              </a:solidFill>
              <a:effectLst/>
              <a:uFillTx/>
              <a:latin typeface="Tahoma"/>
            </a:endParaRPr>
          </a:p>
          <a:p>
            <a:pPr lvl="1" marL="743040" indent="-285840">
              <a:spcBef>
                <a:spcPts val="349"/>
              </a:spcBef>
              <a:buClr>
                <a:srgbClr val="ffcc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ahoma"/>
              </a:rPr>
              <a:t>Utility Electric Generation </a:t>
            </a:r>
            <a:r>
              <a:rPr b="0" lang="en-US" sz="1400" strike="noStrike" u="none">
                <a:solidFill>
                  <a:srgbClr val="000000"/>
                </a:solidFill>
                <a:effectLst/>
                <a:uFillTx/>
                <a:latin typeface="Tahoma"/>
              </a:rPr>
              <a:t>	</a:t>
            </a:r>
            <a:r>
              <a:rPr b="0" lang="en-US" sz="1400" strike="noStrike" u="none">
                <a:solidFill>
                  <a:srgbClr val="000000"/>
                </a:solidFill>
                <a:effectLst/>
                <a:uFillTx/>
                <a:latin typeface="Tahoma"/>
              </a:rPr>
              <a:t>2.29</a:t>
            </a:r>
            <a:endParaRPr b="0" lang="en-US" sz="1400" strike="noStrike" u="none">
              <a:solidFill>
                <a:srgbClr val="000000"/>
              </a:solidFill>
              <a:effectLst/>
              <a:uFillTx/>
              <a:latin typeface="Tahoma"/>
            </a:endParaRPr>
          </a:p>
          <a:p>
            <a:pPr lvl="1" marL="743040" indent="-285840">
              <a:spcBef>
                <a:spcPts val="349"/>
              </a:spcBef>
              <a:buClr>
                <a:srgbClr val="ffcc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sng">
                <a:solidFill>
                  <a:srgbClr val="000000"/>
                </a:solidFill>
                <a:effectLst/>
                <a:uFillTx/>
                <a:latin typeface="Tahoma"/>
              </a:rPr>
              <a:t>Conclusion:</a:t>
            </a:r>
            <a:r>
              <a:rPr b="0" lang="en-US" sz="1400" strike="noStrike" u="none">
                <a:solidFill>
                  <a:srgbClr val="000000"/>
                </a:solidFill>
                <a:effectLst/>
                <a:uFillTx/>
                <a:latin typeface="Tahoma"/>
              </a:rPr>
              <a:t> Our customers rated us good to better than average, with the Producer Group rating us the best.</a:t>
            </a:r>
            <a:endParaRPr b="0" lang="en-US" sz="1400" strike="noStrike" u="none">
              <a:solidFill>
                <a:srgbClr val="000000"/>
              </a:solidFill>
              <a:effectLst/>
              <a:uFillTx/>
              <a:latin typeface="Tahoma"/>
            </a:endParaRPr>
          </a:p>
        </p:txBody>
      </p:sp>
      <p:sp>
        <p:nvSpPr>
          <p:cNvPr id="170" name=""/>
          <p:cNvSpPr/>
          <p:nvPr/>
        </p:nvSpPr>
        <p:spPr>
          <a:xfrm>
            <a:off x="1371600" y="6172200"/>
            <a:ext cx="5681520" cy="459720"/>
          </a:xfrm>
          <a:prstGeom prst="rect">
            <a:avLst/>
          </a:prstGeom>
          <a:noFill/>
          <a:ln w="0">
            <a:noFill/>
          </a:ln>
        </p:spPr>
        <p:style>
          <a:lnRef idx="0"/>
          <a:fillRef idx="0"/>
          <a:effectRef idx="0"/>
          <a:fontRef idx="minor"/>
        </p:style>
        <p:txBody>
          <a:bodyPr lIns="90000" rIns="90000" tIns="46800" bIns="4680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Rating Scale: 1 = Excellent, 2 = Good, 3 = Average, 4 = Below Average, 5 = Poor</a:t>
            </a:r>
            <a:endParaRPr b="0" lang="en-US" sz="12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p:txBody>
      </p:sp>
      <p:sp>
        <p:nvSpPr>
          <p:cNvPr id="4" name="PlaceHolder 3"/>
          <p:cNvSpPr>
            <a:spLocks noGrp="1"/>
          </p:cNvSpPr>
          <p:nvPr>
            <p:ph type="sldNum" idx="3"/>
          </p:nvPr>
        </p:nvSpPr>
        <p:spPr/>
        <p:txBody>
          <a:bodyPr/>
          <a:p>
            <a:fld id="{BB4A87F5-8F01-4FB6-AFD8-8CC758D430B0}" type="slidenum">
              <a:t>9</a:t>
            </a:fld>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5437</TotalTime>
  <Application>LibreOffice/25.2.7.0.0$Linux_X86_64 LibreOffice_project/c3912edc4c615b55f2051310c417e592ac3ce905</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2000-01-27T13:43:20Z</dcterms:created>
  <dc:creator>Sarabeth Smith</dc:creator>
  <dc:description/>
  <dc:language>en-US</dc:language>
  <cp:lastModifiedBy>Tammy Lee Jaquet</cp:lastModifiedBy>
  <cp:lastPrinted>2000-03-03T21:53:10Z</cp:lastPrinted>
  <dcterms:modified xsi:type="dcterms:W3CDTF">2000-03-04T00:06:12Z</dcterms:modified>
  <cp:revision>167</cp:revision>
  <dc:subject/>
  <dc:title>1999 Mastio Natual Gas Pipeline Industry Survey</dc:title>
</cp:coreProperties>
</file>