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wmf" ContentType="image/x-wmf"/>
  <Override PartName="/ppt/media/image3.jpeg" ContentType="image/jpeg"/>
  <Override PartName="/ppt/media/image4.png" ContentType="image/png"/>
  <Override PartName="/ppt/media/image7.png" ContentType="image/png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0"/>
            <a:ext cx="6663600" cy="983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2890800" cy="49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t">
            <a:noAutofit/>
          </a:bodyPr>
          <a:p>
            <a:pPr marL="216000" indent="0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dt" idx="1"/>
          </p:nvPr>
        </p:nvSpPr>
        <p:spPr>
          <a:xfrm>
            <a:off x="3772080" y="-360"/>
            <a:ext cx="2890800" cy="49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t">
            <a:noAutofit/>
          </a:bodyPr>
          <a:lstStyle>
            <a:lvl1pPr marL="216000" indent="0" algn="r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Img"/>
          </p:nvPr>
        </p:nvSpPr>
        <p:spPr>
          <a:xfrm>
            <a:off x="882360" y="740880"/>
            <a:ext cx="4910040" cy="368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88480" y="4667040"/>
            <a:ext cx="4884840" cy="4424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2"/>
          </p:nvPr>
        </p:nvSpPr>
        <p:spPr>
          <a:xfrm>
            <a:off x="0" y="9340560"/>
            <a:ext cx="2890800" cy="49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b">
            <a:noAutofit/>
          </a:bodyPr>
          <a:lstStyle>
            <a:lvl1pPr marL="216000" indent="0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3"/>
          </p:nvPr>
        </p:nvSpPr>
        <p:spPr>
          <a:xfrm>
            <a:off x="3772080" y="9340560"/>
            <a:ext cx="2890800" cy="49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b">
            <a:noAutofit/>
          </a:bodyPr>
          <a:lstStyle>
            <a:lvl1pPr marL="216000" indent="0" algn="r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3240"/>
                <a:tab algn="l" pos="1806480"/>
                <a:tab algn="l" pos="2709720"/>
                <a:tab algn="l" pos="3613320"/>
                <a:tab algn="l" pos="4516560"/>
                <a:tab algn="l" pos="5419800"/>
                <a:tab algn="l" pos="6323040"/>
                <a:tab algn="l" pos="7226280"/>
                <a:tab algn="l" pos="8129520"/>
                <a:tab algn="l" pos="9032760"/>
                <a:tab algn="l" pos="9936000"/>
                <a:tab algn="l" pos="10839600"/>
              </a:tabLst>
            </a:pPr>
            <a:fld id="{C6482C03-FB06-40BE-BFFC-2772468756E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882720" y="741240"/>
            <a:ext cx="4910040" cy="368316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888480" y="4667040"/>
            <a:ext cx="4884840" cy="4424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 Out of 10,000 names how much M&amp;A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many are going bankrupt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 of results/ forecast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 equity market on 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5C028D62-3084-44E3-A226-89CB3361D962}" type="slidenum"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-70200" y="6714360"/>
            <a:ext cx="12088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Presentations/Markus51200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rot="16200000">
            <a:off x="8354880" y="6198840"/>
            <a:ext cx="212760" cy="23472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5400000">
            <a:off x="8802360" y="6199200"/>
            <a:ext cx="212760" cy="23508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D32873A8-AE15-4F74-85BE-309A8E90846F}" type="slidenum"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-70200" y="6714360"/>
            <a:ext cx="12088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Presentations/Markus51200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rot="16200000">
            <a:off x="8354880" y="6198840"/>
            <a:ext cx="212760" cy="23472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5400000">
            <a:off x="8802360" y="6199200"/>
            <a:ext cx="212760" cy="23508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C9F5C1DC-9A8B-445A-AEA8-40F0A14A4359}" type="slidenum"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-70200" y="6714360"/>
            <a:ext cx="12088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Presentations/Markus51200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rot="16200000">
            <a:off x="8354880" y="6198840"/>
            <a:ext cx="212760" cy="23472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5400000">
            <a:off x="8802360" y="6199200"/>
            <a:ext cx="212760" cy="23508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2835360" y="6604200"/>
            <a:ext cx="6194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BE9BFE39-6903-49BA-99C3-E7E70A3D32CD}" type="slidenum"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85800" y="1541520"/>
            <a:ext cx="7772400" cy="428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6676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-70200" y="6714360"/>
            <a:ext cx="12088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Presentations/Markus51200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rot="16200000">
            <a:off x="8354880" y="6198840"/>
            <a:ext cx="212760" cy="23472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5400000">
            <a:off x="8802360" y="6199200"/>
            <a:ext cx="212760" cy="23508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FT%20conference%20backround%20cop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9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6" name=""/>
          <p:cNvGraphicFramePr/>
          <p:nvPr/>
        </p:nvGraphicFramePr>
        <p:xfrm>
          <a:off x="7723080" y="3230640"/>
          <a:ext cx="1163880" cy="1163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723080" y="3230640"/>
                    <a:ext cx="1163880" cy="116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2120" y="3220560"/>
            <a:ext cx="7064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r">
              <a:lnSpc>
                <a:spcPct val="12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algn="ctr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indent="-38160" algn="ctr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22120" y="3220560"/>
            <a:ext cx="7064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WHAT IS ENRON CREDIT?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subTitle"/>
          </p:nvPr>
        </p:nvSpPr>
        <p:spPr>
          <a:xfrm>
            <a:off x="590400" y="4950000"/>
            <a:ext cx="6647040" cy="53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 algn="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Markus Fiala December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 rot="5400000">
            <a:off x="914040" y="2733480"/>
            <a:ext cx="3429000" cy="2514600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Credit- Pricing System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533520" y="990720"/>
            <a:ext cx="2136600" cy="213516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Systematic Pricing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454120" y="2743200"/>
            <a:ext cx="2117880" cy="211788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Consolidate &amp;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Synthesize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57200" y="4267080"/>
            <a:ext cx="2135160" cy="2135160"/>
          </a:xfrm>
          <a:prstGeom prst="ellipse">
            <a:avLst/>
          </a:prstGeom>
          <a:solidFill>
            <a:srgbClr val="00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Interactive Trader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562720" y="3110040"/>
            <a:ext cx="31240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TO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SCALE IN A MASSIVE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36" name=""/>
          <p:cNvCxnSpPr>
            <a:stCxn id="132" idx="6"/>
            <a:endCxn id="135" idx="0"/>
          </p:cNvCxnSpPr>
          <p:nvPr/>
        </p:nvCxnSpPr>
        <p:spPr>
          <a:xfrm>
            <a:off x="2670120" y="2058840"/>
            <a:ext cx="4455360" cy="1051920"/>
          </a:xfrm>
          <a:prstGeom prst="straightConnector1">
            <a:avLst/>
          </a:prstGeom>
          <a:ln w="38160">
            <a:solidFill>
              <a:srgbClr val="4b73d5"/>
            </a:solidFill>
            <a:prstDash val="dash"/>
            <a:miter/>
            <a:headEnd len="med" type="oval" w="med"/>
            <a:tailEnd len="med" type="triangle" w="med"/>
          </a:ln>
        </p:spPr>
      </p:cxnSp>
      <p:cxnSp>
        <p:nvCxnSpPr>
          <p:cNvPr id="137" name=""/>
          <p:cNvCxnSpPr>
            <a:stCxn id="134" idx="6"/>
            <a:endCxn id="135" idx="2"/>
          </p:cNvCxnSpPr>
          <p:nvPr/>
        </p:nvCxnSpPr>
        <p:spPr>
          <a:xfrm flipV="1">
            <a:off x="2592360" y="4481280"/>
            <a:ext cx="4533120" cy="854640"/>
          </a:xfrm>
          <a:prstGeom prst="straightConnector1">
            <a:avLst/>
          </a:prstGeom>
          <a:ln w="38160">
            <a:solidFill>
              <a:srgbClr val="00cc66"/>
            </a:solidFill>
            <a:prstDash val="dash"/>
            <a:miter/>
            <a:headEnd len="med" type="oval" w="med"/>
            <a:tailEnd len="med" type="triangle" w="med"/>
          </a:ln>
        </p:spPr>
      </p:cxnSp>
      <p:cxnSp>
        <p:nvCxnSpPr>
          <p:cNvPr id="138" name=""/>
          <p:cNvCxnSpPr>
            <a:stCxn id="133" idx="6"/>
            <a:endCxn id="135" idx="1"/>
          </p:cNvCxnSpPr>
          <p:nvPr/>
        </p:nvCxnSpPr>
        <p:spPr>
          <a:xfrm flipV="1">
            <a:off x="4572000" y="3795120"/>
            <a:ext cx="991440" cy="684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oval" w="med"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500"/>
            </a:b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Systematic Commercial Pricing Approach</a:t>
            </a:r>
            <a:br>
              <a:rPr sz="2500"/>
            </a:b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662040" y="5353200"/>
            <a:ext cx="7415280" cy="1047600"/>
            <a:chOff x="662040" y="5353200"/>
            <a:chExt cx="7415280" cy="1047600"/>
          </a:xfrm>
        </p:grpSpPr>
        <p:sp>
          <p:nvSpPr>
            <p:cNvPr id="141" name=""/>
            <p:cNvSpPr/>
            <p:nvPr/>
          </p:nvSpPr>
          <p:spPr>
            <a:xfrm>
              <a:off x="2514600" y="5638680"/>
              <a:ext cx="533520" cy="381240"/>
            </a:xfrm>
            <a:prstGeom prst="rightArrow">
              <a:avLst>
                <a:gd name="adj1" fmla="val 50000"/>
                <a:gd name="adj2" fmla="val 34986"/>
              </a:avLst>
            </a:prstGeom>
            <a:gradFill rotWithShape="0">
              <a:gsLst>
                <a:gs pos="0">
                  <a:srgbClr val="3232f4"/>
                </a:gs>
                <a:gs pos="100000">
                  <a:srgbClr val="ffffff"/>
                </a:gs>
              </a:gsLst>
              <a:lin ang="10800000"/>
            </a:gradFill>
            <a:ln w="9360">
              <a:solidFill>
                <a:srgbClr val="00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62040" y="5360760"/>
              <a:ext cx="1870200" cy="9144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0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Individual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Movement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Within Day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505320" y="5353200"/>
              <a:ext cx="4572000" cy="2952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0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Trader Alerts and Real</a:t>
              </a:r>
              <a:r>
                <a:rPr b="0" lang="en-GB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-T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ime Price Adjustments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505320" y="5729400"/>
              <a:ext cx="4572000" cy="2952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0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Knowledge Capture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3505320" y="6105600"/>
              <a:ext cx="4572000" cy="2952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0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Management Control Review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6" name=""/>
          <p:cNvSpPr/>
          <p:nvPr/>
        </p:nvSpPr>
        <p:spPr>
          <a:xfrm>
            <a:off x="2514600" y="3324240"/>
            <a:ext cx="533520" cy="380880"/>
          </a:xfrm>
          <a:prstGeom prst="rightArrow">
            <a:avLst>
              <a:gd name="adj1" fmla="val 50000"/>
              <a:gd name="adj2" fmla="val 35019"/>
            </a:avLst>
          </a:prstGeom>
          <a:gradFill rotWithShape="0">
            <a:gsLst>
              <a:gs pos="0">
                <a:srgbClr val="3232f4"/>
              </a:gs>
              <a:gs pos="100000">
                <a:srgbClr val="ffffff"/>
              </a:gs>
            </a:gsLst>
            <a:lin ang="10800000"/>
          </a:gradFill>
          <a:ln w="9360">
            <a:solidFill>
              <a:srgbClr val="3232f4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73200" y="3178440"/>
            <a:ext cx="1847880" cy="644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3475080" y="2744640"/>
            <a:ext cx="1092240" cy="547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Bankruptcy Swap Price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(mid-point)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4794120" y="2676600"/>
            <a:ext cx="160812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Generic Credit Spread off FMC</a:t>
            </a:r>
            <a:br>
              <a:rPr sz="1000"/>
            </a:b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------------------------</a:t>
            </a:r>
            <a:br>
              <a:rPr sz="1000"/>
            </a:b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( 1 – Recovery Rate)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6629400" y="2744640"/>
            <a:ext cx="1365120" cy="547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( 1 – Event Discount)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299120" y="3971880"/>
            <a:ext cx="118728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 Adjustments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572000" y="2889000"/>
            <a:ext cx="228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391440" y="2889000"/>
            <a:ext cx="228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3781440" y="4032000"/>
            <a:ext cx="561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+/-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5" name=""/>
          <p:cNvGrpSpPr/>
          <p:nvPr/>
        </p:nvGrpSpPr>
        <p:grpSpPr>
          <a:xfrm>
            <a:off x="692280" y="1386000"/>
            <a:ext cx="7029360" cy="644040"/>
            <a:chOff x="692280" y="1386000"/>
            <a:chExt cx="7029360" cy="644040"/>
          </a:xfrm>
        </p:grpSpPr>
        <p:sp>
          <p:nvSpPr>
            <p:cNvPr id="156" name=""/>
            <p:cNvSpPr/>
            <p:nvPr/>
          </p:nvSpPr>
          <p:spPr>
            <a:xfrm>
              <a:off x="692280" y="1386000"/>
              <a:ext cx="1822320" cy="644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b0b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Sector 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029200" y="1434960"/>
              <a:ext cx="1092240" cy="547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b0b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Manual</a:t>
              </a:r>
              <a:br>
                <a:rPr sz="1000"/>
              </a:b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Trader</a:t>
              </a:r>
              <a:br>
                <a:rPr sz="1000"/>
              </a:b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Adjustment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629400" y="1434960"/>
              <a:ext cx="1092240" cy="547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b0b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Sector</a:t>
              </a:r>
              <a:br>
                <a:rPr sz="1000"/>
              </a:b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429000" y="1434960"/>
              <a:ext cx="1092240" cy="547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440">
              <a:solidFill>
                <a:srgbClr val="0b0b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 Default</a:t>
              </a:r>
              <a:br>
                <a:rPr sz="1000"/>
              </a:b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Swap and Bond Prices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 flipV="1">
              <a:off x="4524480" y="1739520"/>
              <a:ext cx="504720" cy="32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114960" y="1739880"/>
              <a:ext cx="5144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2514600" y="1531800"/>
              <a:ext cx="533520" cy="381240"/>
            </a:xfrm>
            <a:prstGeom prst="rightArrow">
              <a:avLst>
                <a:gd name="adj1" fmla="val 50000"/>
                <a:gd name="adj2" fmla="val 34986"/>
              </a:avLst>
            </a:prstGeom>
            <a:gradFill rotWithShape="0">
              <a:gsLst>
                <a:gs pos="0">
                  <a:srgbClr val="3232f4"/>
                </a:gs>
                <a:gs pos="100000">
                  <a:srgbClr val="ffffff"/>
                </a:gs>
              </a:gsLst>
              <a:lin ang="10800000"/>
            </a:gradFill>
            <a:ln w="9360">
              <a:solidFill>
                <a:srgbClr val="3232f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3" name=""/>
          <p:cNvSpPr/>
          <p:nvPr/>
        </p:nvSpPr>
        <p:spPr>
          <a:xfrm rot="5400000">
            <a:off x="6286320" y="3009960"/>
            <a:ext cx="990360" cy="2438280"/>
          </a:xfrm>
          <a:prstGeom prst="flowChartOffpageConnector">
            <a:avLst/>
          </a:prstGeom>
          <a:noFill/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 rot="10800000">
            <a:no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52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Additional Factors Considered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52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EDF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Country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Cap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DPS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2673360" y="3971880"/>
            <a:ext cx="118728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Adjustment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2079720" y="4032000"/>
            <a:ext cx="561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+/-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" name=""/>
          <p:cNvGraphicFramePr/>
          <p:nvPr/>
        </p:nvGraphicFramePr>
        <p:xfrm>
          <a:off x="1652760" y="1336680"/>
          <a:ext cx="5705280" cy="411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2760" y="1336680"/>
                    <a:ext cx="5705280" cy="411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8" name=""/>
          <p:cNvSpPr/>
          <p:nvPr/>
        </p:nvSpPr>
        <p:spPr>
          <a:xfrm flipH="1" flipV="1">
            <a:off x="2971440" y="5257800"/>
            <a:ext cx="762120" cy="91440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4419720" y="5333760"/>
            <a:ext cx="0" cy="68580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4952880" y="5257800"/>
            <a:ext cx="914400" cy="91440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340760" y="3200400"/>
            <a:ext cx="380880" cy="838080"/>
          </a:xfrm>
          <a:custGeom>
            <a:avLst/>
            <a:gdLst>
              <a:gd name="textAreaLeft" fmla="*/ 0 w 380880"/>
              <a:gd name="textAreaRight" fmla="*/ 137520 w 380880"/>
              <a:gd name="textAreaTop" fmla="*/ 21600 h 838080"/>
              <a:gd name="textAreaBottom" fmla="*/ 816480 h 838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solidFill>
            <a:srgbClr val="4b73d5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7645320" y="3200400"/>
            <a:ext cx="14479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Alerts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Grouped by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1371600" y="2895120"/>
            <a:ext cx="990720" cy="30492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 flipV="1">
            <a:off x="1523880" y="2971440"/>
            <a:ext cx="990720" cy="30492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1447920" y="2971800"/>
            <a:ext cx="1295280" cy="45720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" y="0"/>
            <a:ext cx="83311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 Interface – Alert/Price Movement System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 rot="16200000">
            <a:off x="-437760" y="3105360"/>
            <a:ext cx="2705040" cy="121896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Easy Access to Related Pricing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3429000" y="6019920"/>
            <a:ext cx="1981080" cy="68580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Prioritized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to 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1676520" y="2819520"/>
            <a:ext cx="152280" cy="838080"/>
          </a:xfrm>
          <a:custGeom>
            <a:avLst/>
            <a:gdLst>
              <a:gd name="textAreaLeft" fmla="*/ 97200 w 152280"/>
              <a:gd name="textAreaRight" fmla="*/ 152640 w 152280"/>
              <a:gd name="textAreaTop" fmla="*/ 21600 h 838080"/>
              <a:gd name="textAreaBottom" fmla="*/ 816480 h 8380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solidFill>
            <a:srgbClr val="4b73d5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228600" y="2633760"/>
            <a:ext cx="18288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 Associations and Default Over-rides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676520" y="3657600"/>
            <a:ext cx="152280" cy="1447920"/>
          </a:xfrm>
          <a:custGeom>
            <a:avLst/>
            <a:gdLst>
              <a:gd name="textAreaLeft" fmla="*/ 97200 w 152280"/>
              <a:gd name="textAreaRight" fmla="*/ 152640 w 152280"/>
              <a:gd name="textAreaTop" fmla="*/ 37440 h 1447920"/>
              <a:gd name="textAreaBottom" fmla="*/ 1410480 h 14479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solidFill>
            <a:srgbClr val="4b73d5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228600" y="3881520"/>
            <a:ext cx="18288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 Relationships and Price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304920" y="5376960"/>
            <a:ext cx="1828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Links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457200" y="0"/>
            <a:ext cx="83311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 Interface – Individual Price Management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5" name=""/>
          <p:cNvGrpSpPr/>
          <p:nvPr/>
        </p:nvGrpSpPr>
        <p:grpSpPr>
          <a:xfrm>
            <a:off x="1828800" y="1317600"/>
            <a:ext cx="6502320" cy="4876920"/>
            <a:chOff x="1828800" y="1317600"/>
            <a:chExt cx="6502320" cy="4876920"/>
          </a:xfrm>
        </p:grpSpPr>
        <p:pic>
          <p:nvPicPr>
            <p:cNvPr id="186" name="" descr=""/>
            <p:cNvPicPr/>
            <p:nvPr/>
          </p:nvPicPr>
          <p:blipFill>
            <a:blip r:embed="rId1"/>
            <a:stretch/>
          </p:blipFill>
          <p:spPr>
            <a:xfrm>
              <a:off x="1828800" y="1317600"/>
              <a:ext cx="6502320" cy="4876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7" name=""/>
            <p:cNvSpPr/>
            <p:nvPr/>
          </p:nvSpPr>
          <p:spPr>
            <a:xfrm>
              <a:off x="2352600" y="2062080"/>
              <a:ext cx="1828800" cy="76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88" name=""/>
          <p:cNvSpPr/>
          <p:nvPr/>
        </p:nvSpPr>
        <p:spPr>
          <a:xfrm>
            <a:off x="1523880" y="5657760"/>
            <a:ext cx="533520" cy="22860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523880" y="5648400"/>
            <a:ext cx="533520" cy="7596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 flipV="1">
            <a:off x="1528200" y="5592600"/>
            <a:ext cx="525240" cy="93960"/>
          </a:xfrm>
          <a:prstGeom prst="line">
            <a:avLst/>
          </a:prstGeom>
          <a:ln w="28440">
            <a:solidFill>
              <a:srgbClr val="ff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System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685440" y="1002960"/>
            <a:ext cx="3809880" cy="488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ADVANTAGE</a:t>
            </a: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</a:t>
            </a: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4648320" y="914400"/>
            <a:ext cx="4114800" cy="56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Names We Cover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Price Movement Model with Continuous Learning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Access to Information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Depth &amp; Breadth of Information</a:t>
            </a:r>
            <a:br>
              <a:rPr sz="1800"/>
            </a:b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Process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Architecture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Trader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Automation of Data and Models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Cost to Replicate Business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Depth of Model Calibration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Documentation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85800" y="1541520"/>
            <a:ext cx="7772400" cy="468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credit products documentation are legally extensive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defining credit events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of bonds and loans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insurance products complicated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loss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paid well after loss has occurred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Bankruptcy documentation simplified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well defined credit event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06440" y="2857320"/>
            <a:ext cx="8331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FUTURE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2057400" y="2666880"/>
            <a:ext cx="5099040" cy="2100240"/>
          </a:xfrm>
          <a:prstGeom prst="ellipse">
            <a:avLst/>
          </a:prstGeom>
          <a:noFill/>
          <a:ln w="3816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We Will Trade This Product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533520" y="1351080"/>
            <a:ext cx="2305080" cy="230508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 NAMES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3476520" y="1360440"/>
            <a:ext cx="2286000" cy="228600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BASKET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6400800" y="1351080"/>
            <a:ext cx="2305080" cy="230508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MIGRATION 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1895400" y="4005360"/>
            <a:ext cx="2305080" cy="230508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BASIS 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4800600" y="4014720"/>
            <a:ext cx="2286000" cy="228600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"/>
          <p:cNvSpPr/>
          <p:nvPr/>
        </p:nvSpPr>
        <p:spPr>
          <a:xfrm>
            <a:off x="2019240" y="2666880"/>
            <a:ext cx="5099040" cy="2100240"/>
          </a:xfrm>
          <a:custGeom>
            <a:avLst/>
            <a:gdLst>
              <a:gd name="textAreaLeft" fmla="*/ 1121040 w 5099040"/>
              <a:gd name="textAreaRight" fmla="*/ 3978000 w 5099040"/>
              <a:gd name="textAreaTop" fmla="*/ 461880 h 2100240"/>
              <a:gd name="textAreaBottom" fmla="*/ 1638360 h 2100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noFill/>
          <a:ln w="3816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We Will Trade This Product- Tools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1752480" y="4152960"/>
            <a:ext cx="2305080" cy="230508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FMC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990720" y="1247760"/>
            <a:ext cx="2286000" cy="228600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PLACEMENT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5791320" y="1238400"/>
            <a:ext cx="2305080" cy="230508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ALERTS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5105520" y="4152960"/>
            <a:ext cx="2305080" cy="230508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MOVEMENT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This Will Be Managed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228600" y="2108160"/>
            <a:ext cx="2057400" cy="2057400"/>
          </a:xfrm>
          <a:prstGeom prst="ellipse">
            <a:avLst/>
          </a:prstGeom>
          <a:solidFill>
            <a:srgbClr val="00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2971800" y="2108160"/>
            <a:ext cx="2057400" cy="2057400"/>
          </a:xfrm>
          <a:prstGeom prst="ellipse">
            <a:avLst/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Front 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5562720" y="1295280"/>
            <a:ext cx="1752480" cy="17528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Live &amp;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 Time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14" name=""/>
          <p:cNvCxnSpPr>
            <a:stCxn id="211" idx="6"/>
            <a:endCxn id="212" idx="2"/>
          </p:cNvCxnSpPr>
          <p:nvPr/>
        </p:nvCxnSpPr>
        <p:spPr>
          <a:xfrm>
            <a:off x="2285640" y="3136680"/>
            <a:ext cx="686520" cy="1080"/>
          </a:xfrm>
          <a:prstGeom prst="straightConnector1">
            <a:avLst/>
          </a:prstGeom>
          <a:ln w="38160">
            <a:solidFill>
              <a:srgbClr val="ff0000"/>
            </a:solidFill>
            <a:miter/>
            <a:headEnd len="med" type="oval" w="med"/>
            <a:tailEnd len="med" type="triangle" w="med"/>
          </a:ln>
        </p:spPr>
      </p:cxnSp>
      <p:cxnSp>
        <p:nvCxnSpPr>
          <p:cNvPr id="215" name=""/>
          <p:cNvCxnSpPr>
            <a:stCxn id="212" idx="7"/>
            <a:endCxn id="213" idx="2"/>
          </p:cNvCxnSpPr>
          <p:nvPr/>
        </p:nvCxnSpPr>
        <p:spPr>
          <a:xfrm flipV="1">
            <a:off x="4727520" y="2171160"/>
            <a:ext cx="835920" cy="238680"/>
          </a:xfrm>
          <a:prstGeom prst="straightConnector1">
            <a:avLst/>
          </a:prstGeom>
          <a:ln w="38160">
            <a:solidFill>
              <a:srgbClr val="ff0000"/>
            </a:solidFill>
            <a:miter/>
            <a:headEnd len="med" type="oval" w="med"/>
            <a:tailEnd len="med" type="triangle" w="med"/>
          </a:ln>
        </p:spPr>
      </p:cxnSp>
      <p:cxnSp>
        <p:nvCxnSpPr>
          <p:cNvPr id="216" name=""/>
          <p:cNvCxnSpPr>
            <a:stCxn id="212" idx="5"/>
            <a:endCxn id="217" idx="2"/>
          </p:cNvCxnSpPr>
          <p:nvPr/>
        </p:nvCxnSpPr>
        <p:spPr>
          <a:xfrm>
            <a:off x="4727520" y="3863880"/>
            <a:ext cx="835920" cy="378720"/>
          </a:xfrm>
          <a:prstGeom prst="straightConnector1">
            <a:avLst/>
          </a:prstGeom>
          <a:ln w="38160">
            <a:solidFill>
              <a:srgbClr val="ff0000"/>
            </a:solidFill>
            <a:miter/>
            <a:headEnd len="med" type="oval" w="med"/>
            <a:tailEnd len="med" type="triangle" w="med"/>
          </a:ln>
        </p:spPr>
      </p:cxnSp>
      <p:grpSp>
        <p:nvGrpSpPr>
          <p:cNvPr id="218" name=""/>
          <p:cNvGrpSpPr/>
          <p:nvPr/>
        </p:nvGrpSpPr>
        <p:grpSpPr>
          <a:xfrm>
            <a:off x="4495680" y="3365640"/>
            <a:ext cx="3988080" cy="3035160"/>
            <a:chOff x="4495680" y="3365640"/>
            <a:chExt cx="3988080" cy="3035160"/>
          </a:xfrm>
        </p:grpSpPr>
        <p:sp>
          <p:nvSpPr>
            <p:cNvPr id="219" name=""/>
            <p:cNvSpPr/>
            <p:nvPr/>
          </p:nvSpPr>
          <p:spPr>
            <a:xfrm>
              <a:off x="4495680" y="5079960"/>
              <a:ext cx="1320840" cy="1320840"/>
            </a:xfrm>
            <a:prstGeom prst="ellipse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PVOI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162920" y="5079960"/>
              <a:ext cx="1320840" cy="1320840"/>
            </a:xfrm>
            <a:prstGeom prst="ellipse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DVOI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cxnSp>
          <p:nvCxnSpPr>
            <p:cNvPr id="221" name=""/>
            <p:cNvCxnSpPr>
              <a:stCxn id="219" idx="6"/>
              <a:endCxn id="220" idx="2"/>
            </p:cNvCxnSpPr>
            <p:nvPr/>
          </p:nvCxnSpPr>
          <p:spPr>
            <a:xfrm>
              <a:off x="5816520" y="5740200"/>
              <a:ext cx="1347120" cy="1080"/>
            </a:xfrm>
            <a:prstGeom prst="straightConnector1">
              <a:avLst/>
            </a:prstGeom>
            <a:ln w="38160">
              <a:solidFill>
                <a:srgbClr val="4b73d5"/>
              </a:solidFill>
              <a:miter/>
              <a:headEnd len="med" type="triangle" w="med"/>
              <a:tailEnd len="med" type="triangle" w="med"/>
            </a:ln>
          </p:spPr>
        </p:cxnSp>
        <p:sp>
          <p:nvSpPr>
            <p:cNvPr id="222" name=""/>
            <p:cNvSpPr/>
            <p:nvPr/>
          </p:nvSpPr>
          <p:spPr>
            <a:xfrm>
              <a:off x="6451560" y="5079960"/>
              <a:ext cx="0" cy="685800"/>
            </a:xfrm>
            <a:prstGeom prst="line">
              <a:avLst/>
            </a:prstGeom>
            <a:ln w="38160">
              <a:solidFill>
                <a:srgbClr val="4b73d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5562720" y="3365640"/>
              <a:ext cx="1752480" cy="1752480"/>
            </a:xfrm>
            <a:prstGeom prst="ellipse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Risk </a:t>
              </a:r>
              <a:br>
                <a:rPr sz="1800"/>
              </a:b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Org Chart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150080" y="1292400"/>
            <a:ext cx="12470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EEL - Enron Credit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Resources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4344840" y="1901880"/>
            <a:ext cx="838440" cy="380880"/>
          </a:xfrm>
          <a:prstGeom prst="roundRect">
            <a:avLst>
              <a:gd name="adj" fmla="val 16667"/>
            </a:avLst>
          </a:prstGeom>
          <a:noFill/>
          <a:ln w="158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Markus Fiala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322360" y="2739960"/>
            <a:ext cx="5257800" cy="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322360" y="2739960"/>
            <a:ext cx="0" cy="30492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260720" y="3044160"/>
            <a:ext cx="218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risk to be controlled out of London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322360" y="3273480"/>
            <a:ext cx="0" cy="15228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636560" y="3425760"/>
            <a:ext cx="1447920" cy="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636560" y="3425760"/>
            <a:ext cx="0" cy="15264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283040" y="3577680"/>
            <a:ext cx="640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2322360" y="3425760"/>
            <a:ext cx="0" cy="15264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084480" y="3425760"/>
            <a:ext cx="0" cy="15264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084760" y="3577680"/>
            <a:ext cx="396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772720" y="357768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48320" y="3789360"/>
            <a:ext cx="1830600" cy="1874520"/>
          </a:xfrm>
          <a:custGeom>
            <a:avLst/>
            <a:gdLst>
              <a:gd name="textAreaLeft" fmla="*/ 89280 w 1830600"/>
              <a:gd name="textAreaRight" fmla="*/ 1741320 w 1830600"/>
              <a:gd name="textAreaTop" fmla="*/ 89280 h 1874520"/>
              <a:gd name="textAreaBottom" fmla="*/ 1785240 h 1874520"/>
            </a:gdLst>
            <a:ahLst/>
            <a:cxnLst/>
            <a:rect l="textAreaLeft" t="textAreaTop" r="textAreaRight" b="textAreaBottom"/>
            <a:pathLst>
              <a:path w="21600" h="22118">
                <a:moveTo>
                  <a:pt x="3600" y="0"/>
                </a:moveTo>
                <a:arcTo wR="3600" hR="3600" stAng="16200000" swAng="-5400000"/>
                <a:lnTo>
                  <a:pt x="0" y="18518"/>
                </a:lnTo>
                <a:arcTo wR="3600" hR="3600" stAng="10800000" swAng="-5400000"/>
                <a:lnTo>
                  <a:pt x="18000" y="2211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Senior Trader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Paul Pizzolato -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Seung-Taek Oh - Assoc.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Nick Stephan - Assoc.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Reza Rezeian  -  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Trading Support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Akasah Redrick  - Assoc..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Chetan Paipanadiker  - 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599920" y="3808080"/>
            <a:ext cx="1948680" cy="14691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Senior Trader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Simon Brooks - Assoc.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Robert Diprose - Assoc.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Jean-Sebastien Fontaine - 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Trading Support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Sally Golden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050200" y="3870720"/>
            <a:ext cx="471600" cy="2386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378400" y="2747880"/>
            <a:ext cx="0" cy="30492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727160" y="3052080"/>
            <a:ext cx="1394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378400" y="3281400"/>
            <a:ext cx="0" cy="38088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583400" y="2739960"/>
            <a:ext cx="0" cy="30492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058880" y="3044160"/>
            <a:ext cx="1111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Solutions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7583400" y="3273480"/>
            <a:ext cx="0" cy="15228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888240" y="3425760"/>
            <a:ext cx="1447560" cy="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888240" y="3425760"/>
            <a:ext cx="0" cy="15264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590880" y="357768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335800" y="3425760"/>
            <a:ext cx="0" cy="15264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810200" y="3577680"/>
            <a:ext cx="963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Research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6366960" y="3827880"/>
            <a:ext cx="1220040" cy="1629720"/>
          </a:xfrm>
          <a:custGeom>
            <a:avLst/>
            <a:gdLst>
              <a:gd name="textAreaLeft" fmla="*/ 59400 w 1220040"/>
              <a:gd name="textAreaRight" fmla="*/ 1160640 w 1220040"/>
              <a:gd name="textAreaTop" fmla="*/ 59400 h 1629720"/>
              <a:gd name="textAreaBottom" fmla="*/ 1570320 h 1629720"/>
            </a:gdLst>
            <a:ahLst/>
            <a:cxnLst/>
            <a:rect l="textAreaLeft" t="textAreaTop" r="textAreaRight" b="textAreaBottom"/>
            <a:pathLst>
              <a:path w="21600" h="28851">
                <a:moveTo>
                  <a:pt x="3600" y="0"/>
                </a:moveTo>
                <a:arcTo wR="3600" hR="3600" stAng="16200000" swAng="-5400000"/>
                <a:lnTo>
                  <a:pt x="0" y="25251"/>
                </a:lnTo>
                <a:arcTo wR="3600" hR="3600" stAng="10800000" swAng="-5400000"/>
                <a:lnTo>
                  <a:pt x="18000" y="2885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Nigel 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Ben Parsons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George Albanis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Quant-Analysts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Ilan Hershkovitz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Katherine Sigg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Anatasios Astyfidis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7657200" y="3836880"/>
            <a:ext cx="1357560" cy="10587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Senior Analyst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Tomas Valnek  -  Sr.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Jr. Analyst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Jr. Analyst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Jr. Analyst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4619880" y="3896640"/>
            <a:ext cx="1679040" cy="2351160"/>
          </a:xfrm>
          <a:custGeom>
            <a:avLst/>
            <a:gdLst>
              <a:gd name="textAreaLeft" fmla="*/ 81720 w 1679040"/>
              <a:gd name="textAreaRight" fmla="*/ 1597320 w 1679040"/>
              <a:gd name="textAreaTop" fmla="*/ 81720 h 2351160"/>
              <a:gd name="textAreaBottom" fmla="*/ 2269440 h 2351160"/>
            </a:gdLst>
            <a:ahLst/>
            <a:cxnLst/>
            <a:rect l="textAreaLeft" t="textAreaTop" r="textAreaRight" b="textAreaBottom"/>
            <a:pathLst>
              <a:path w="21600" h="30245">
                <a:moveTo>
                  <a:pt x="3600" y="0"/>
                </a:moveTo>
                <a:arcTo wR="3600" hR="3600" stAng="16200000" swAng="-5400000"/>
                <a:lnTo>
                  <a:pt x="0" y="26645"/>
                </a:lnTo>
                <a:arcTo wR="3600" hR="3600" stAng="10800000" swAng="-5400000"/>
                <a:lnTo>
                  <a:pt x="18000" y="3024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2600">
            <a:solidFill>
              <a:srgbClr val="00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Mike Mumford  - 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Data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Senior Analyst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Matt Codd  - 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Adrian Rasmussen  -  Temp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Specialist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Data Research /</a:t>
            </a:r>
            <a:br>
              <a:rPr sz="800"/>
            </a:b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3rd Party Tools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Rachel Curtin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Associate  -  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453640" y="1900800"/>
            <a:ext cx="162900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Joe Dance  -  Project.Manager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Analyst(2)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4761000" y="2282760"/>
            <a:ext cx="0" cy="457200"/>
          </a:xfrm>
          <a:prstGeom prst="line">
            <a:avLst/>
          </a:prstGeom>
          <a:ln w="15840">
            <a:solidFill>
              <a:srgbClr val="4b73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/>
          </p:nvPr>
        </p:nvSpPr>
        <p:spPr>
          <a:xfrm>
            <a:off x="380880" y="3015720"/>
            <a:ext cx="838224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are interested in joining Credit Trading contact: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Markus Fiala on # 34576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" descr=""/>
          <p:cNvPicPr/>
          <p:nvPr/>
        </p:nvPicPr>
        <p:blipFill>
          <a:blip r:embed="rId1"/>
          <a:stretch/>
        </p:blipFill>
        <p:spPr>
          <a:xfrm>
            <a:off x="1284120" y="1233360"/>
            <a:ext cx="6572520" cy="4391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Mindset...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541160"/>
            <a:ext cx="7772400" cy="466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CONTAGIOUS DISEASE ANALOGY…</a:t>
            </a:r>
            <a:br>
              <a:rPr sz="2800"/>
            </a:b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never happen to me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my problem but somebody else’s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my problem once the trade/ contract is executed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BUT…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 so especially in today’s market to market gains 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and losses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Model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438280" y="1066680"/>
            <a:ext cx="2133720" cy="914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38280" y="2666880"/>
            <a:ext cx="213372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223562"/>
              </a:gs>
              <a:gs pos="100000">
                <a:srgbClr val="4b73d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257800" y="2666880"/>
            <a:ext cx="2133720" cy="914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1752480" y="4140360"/>
            <a:ext cx="2133720" cy="914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114800" y="4140360"/>
            <a:ext cx="2133720" cy="9144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Default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1" name=""/>
          <p:cNvCxnSpPr>
            <a:stCxn id="76" idx="2"/>
            <a:endCxn id="77" idx="0"/>
          </p:cNvCxnSpPr>
          <p:nvPr/>
        </p:nvCxnSpPr>
        <p:spPr>
          <a:xfrm>
            <a:off x="3504960" y="1980720"/>
            <a:ext cx="1080" cy="686520"/>
          </a:xfrm>
          <a:prstGeom prst="straightConnector1">
            <a:avLst/>
          </a:prstGeom>
          <a:ln w="38160">
            <a:solidFill>
              <a:srgbClr val="4b73d5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82" name=""/>
          <p:cNvSpPr/>
          <p:nvPr/>
        </p:nvSpPr>
        <p:spPr>
          <a:xfrm>
            <a:off x="7238880" y="3733920"/>
            <a:ext cx="1752840" cy="1066680"/>
          </a:xfrm>
          <a:prstGeom prst="rect">
            <a:avLst/>
          </a:prstGeom>
          <a:solidFill>
            <a:srgbClr val="4b73d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Discovery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3" name=""/>
          <p:cNvCxnSpPr>
            <a:stCxn id="78" idx="3"/>
            <a:endCxn id="82" idx="0"/>
          </p:cNvCxnSpPr>
          <p:nvPr/>
        </p:nvCxnSpPr>
        <p:spPr>
          <a:xfrm>
            <a:off x="7391160" y="3124080"/>
            <a:ext cx="724680" cy="610560"/>
          </a:xfrm>
          <a:prstGeom prst="bentConnector2">
            <a:avLst/>
          </a:prstGeom>
          <a:ln w="38160">
            <a:solidFill>
              <a:srgbClr val="4b73d5"/>
            </a:solidFill>
            <a:miter/>
            <a:headEnd len="med" type="oval" w="med"/>
            <a:tailEnd len="med" type="triangle" w="med"/>
          </a:ln>
        </p:spPr>
      </p:cxnSp>
      <p:cxnSp>
        <p:nvCxnSpPr>
          <p:cNvPr id="84" name=""/>
          <p:cNvCxnSpPr>
            <a:stCxn id="77" idx="2"/>
            <a:endCxn id="79" idx="0"/>
          </p:cNvCxnSpPr>
          <p:nvPr/>
        </p:nvCxnSpPr>
        <p:spPr>
          <a:xfrm rot="5400000">
            <a:off x="2882160" y="3517560"/>
            <a:ext cx="559800" cy="686520"/>
          </a:xfrm>
          <a:prstGeom prst="bentConnector3">
            <a:avLst>
              <a:gd name="adj1" fmla="val 50000"/>
            </a:avLst>
          </a:prstGeom>
          <a:ln w="38160">
            <a:solidFill>
              <a:srgbClr val="4b73d5"/>
            </a:solidFill>
            <a:miter/>
            <a:headEnd len="med" type="oval" w="med"/>
            <a:tailEnd len="med" type="triangle" w="med"/>
          </a:ln>
        </p:spPr>
      </p:cxnSp>
      <p:sp>
        <p:nvSpPr>
          <p:cNvPr id="85" name=""/>
          <p:cNvSpPr/>
          <p:nvPr/>
        </p:nvSpPr>
        <p:spPr>
          <a:xfrm>
            <a:off x="5346720" y="5334120"/>
            <a:ext cx="2425680" cy="914400"/>
          </a:xfrm>
          <a:prstGeom prst="rect">
            <a:avLst/>
          </a:prstGeom>
          <a:solidFill>
            <a:srgbClr val="4b73d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discovery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6" name=""/>
          <p:cNvCxnSpPr>
            <a:stCxn id="80" idx="3"/>
            <a:endCxn id="85" idx="0"/>
          </p:cNvCxnSpPr>
          <p:nvPr/>
        </p:nvCxnSpPr>
        <p:spPr>
          <a:xfrm>
            <a:off x="6248520" y="4597560"/>
            <a:ext cx="311760" cy="737280"/>
          </a:xfrm>
          <a:prstGeom prst="bentConnector2">
            <a:avLst/>
          </a:prstGeom>
          <a:ln w="38160">
            <a:solidFill>
              <a:srgbClr val="4b73d5"/>
            </a:solidFill>
            <a:miter/>
            <a:headEnd len="med" type="oval" w="med"/>
            <a:tailEnd len="med" type="triangle" w="med"/>
          </a:ln>
        </p:spPr>
      </p:cxnSp>
      <p:sp>
        <p:nvSpPr>
          <p:cNvPr id="87" name=""/>
          <p:cNvSpPr/>
          <p:nvPr/>
        </p:nvSpPr>
        <p:spPr>
          <a:xfrm>
            <a:off x="139680" y="5334120"/>
            <a:ext cx="2425680" cy="914400"/>
          </a:xfrm>
          <a:prstGeom prst="rect">
            <a:avLst/>
          </a:prstGeom>
          <a:solidFill>
            <a:srgbClr val="4b73d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88" name=""/>
          <p:cNvCxnSpPr>
            <a:stCxn id="79" idx="1"/>
            <a:endCxn id="87" idx="0"/>
          </p:cNvCxnSpPr>
          <p:nvPr/>
        </p:nvCxnSpPr>
        <p:spPr>
          <a:xfrm flipV="1" rot="10800000">
            <a:off x="1351800" y="4597200"/>
            <a:ext cx="400680" cy="737280"/>
          </a:xfrm>
          <a:prstGeom prst="bentConnector2">
            <a:avLst/>
          </a:prstGeom>
          <a:ln w="38160">
            <a:solidFill>
              <a:srgbClr val="4b73d5"/>
            </a:solidFill>
            <a:miter/>
            <a:headEnd len="med" type="oval" w="med"/>
            <a:tailEnd len="med" type="triangle" w="med"/>
          </a:ln>
        </p:spPr>
      </p:cxnSp>
      <p:cxnSp>
        <p:nvCxnSpPr>
          <p:cNvPr id="89" name=""/>
          <p:cNvCxnSpPr>
            <a:stCxn id="77" idx="3"/>
            <a:endCxn id="78" idx="1"/>
          </p:cNvCxnSpPr>
          <p:nvPr/>
        </p:nvCxnSpPr>
        <p:spPr>
          <a:xfrm>
            <a:off x="4571640" y="3123720"/>
            <a:ext cx="686520" cy="1080"/>
          </a:xfrm>
          <a:prstGeom prst="straightConnector1">
            <a:avLst/>
          </a:prstGeom>
          <a:ln w="38160">
            <a:solidFill>
              <a:srgbClr val="4b73d5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90" name=""/>
          <p:cNvSpPr/>
          <p:nvPr/>
        </p:nvSpPr>
        <p:spPr>
          <a:xfrm>
            <a:off x="3657600" y="2120760"/>
            <a:ext cx="723960" cy="444600"/>
          </a:xfrm>
          <a:prstGeom prst="rect">
            <a:avLst/>
          </a:prstGeom>
          <a:solidFill>
            <a:srgbClr val="4b73d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07960" y="4610160"/>
            <a:ext cx="723960" cy="444600"/>
          </a:xfrm>
          <a:prstGeom prst="rect">
            <a:avLst/>
          </a:prstGeom>
          <a:solidFill>
            <a:srgbClr val="4b73d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952880" y="1219320"/>
            <a:ext cx="35816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 party risk: commodity not financial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4952880" y="1549440"/>
            <a:ext cx="35816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 this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4" name=""/>
          <p:cNvCxnSpPr>
            <a:stCxn id="76" idx="3"/>
            <a:endCxn id="92" idx="1"/>
          </p:cNvCxnSpPr>
          <p:nvPr/>
        </p:nvCxnSpPr>
        <p:spPr>
          <a:xfrm flipV="1">
            <a:off x="4572000" y="1294560"/>
            <a:ext cx="381600" cy="229320"/>
          </a:xfrm>
          <a:prstGeom prst="straightConnector1">
            <a:avLst/>
          </a:prstGeom>
          <a:ln w="28440">
            <a:solidFill>
              <a:srgbClr val="4b73d5"/>
            </a:solidFill>
            <a:miter/>
          </a:ln>
        </p:spPr>
      </p:cxnSp>
      <p:cxnSp>
        <p:nvCxnSpPr>
          <p:cNvPr id="95" name=""/>
          <p:cNvCxnSpPr>
            <a:stCxn id="76" idx="3"/>
            <a:endCxn id="93" idx="1"/>
          </p:cNvCxnSpPr>
          <p:nvPr/>
        </p:nvCxnSpPr>
        <p:spPr>
          <a:xfrm>
            <a:off x="4572000" y="1523520"/>
            <a:ext cx="381600" cy="102600"/>
          </a:xfrm>
          <a:prstGeom prst="straightConnector1">
            <a:avLst/>
          </a:prstGeom>
          <a:ln w="28440">
            <a:solidFill>
              <a:srgbClr val="4b73d5"/>
            </a:solidFill>
            <a:miter/>
          </a:ln>
        </p:spPr>
      </p:cxnSp>
      <p:sp>
        <p:nvSpPr>
          <p:cNvPr id="96" name=""/>
          <p:cNvSpPr/>
          <p:nvPr/>
        </p:nvSpPr>
        <p:spPr>
          <a:xfrm>
            <a:off x="2946240" y="5721480"/>
            <a:ext cx="17020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 this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7" name=""/>
          <p:cNvCxnSpPr>
            <a:stCxn id="87" idx="3"/>
            <a:endCxn id="96" idx="1"/>
          </p:cNvCxnSpPr>
          <p:nvPr/>
        </p:nvCxnSpPr>
        <p:spPr>
          <a:xfrm>
            <a:off x="2565360" y="5790960"/>
            <a:ext cx="381600" cy="6840"/>
          </a:xfrm>
          <a:prstGeom prst="straightConnector1">
            <a:avLst/>
          </a:prstGeom>
          <a:ln w="28440">
            <a:solidFill>
              <a:srgbClr val="4b73d5"/>
            </a:solidFill>
            <a:miter/>
          </a:ln>
        </p:spPr>
      </p:cxnSp>
      <p:sp>
        <p:nvSpPr>
          <p:cNvPr id="98" name=""/>
          <p:cNvSpPr/>
          <p:nvPr/>
        </p:nvSpPr>
        <p:spPr>
          <a:xfrm>
            <a:off x="406440" y="6477120"/>
            <a:ext cx="8305920" cy="304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BUSINESS MODEL IS TO OWN THE LIQUIDITY ON BOTH THE BID AND OFFER SIDE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99" name=""/>
          <p:cNvCxnSpPr>
            <a:stCxn id="77" idx="2"/>
            <a:endCxn id="80" idx="0"/>
          </p:cNvCxnSpPr>
          <p:nvPr/>
        </p:nvCxnSpPr>
        <p:spPr>
          <a:xfrm flipH="1" rot="16200000">
            <a:off x="4063680" y="3022200"/>
            <a:ext cx="559800" cy="1676880"/>
          </a:xfrm>
          <a:prstGeom prst="bentConnector3">
            <a:avLst>
              <a:gd name="adj1" fmla="val 50000"/>
            </a:avLst>
          </a:prstGeom>
          <a:ln w="38160">
            <a:solidFill>
              <a:srgbClr val="4b73d5"/>
            </a:solidFill>
            <a:miter/>
            <a:headEnd len="med" type="oval" w="med"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Default Swap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25560" y="914400"/>
            <a:ext cx="403848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 and loan driven market: predominantly a regulatory arbitrage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financial institute to financial institute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only corporate In the interbank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reluctant to accept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as counter party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trade - April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have approx 18 CPs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liquidity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bid / offer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transparency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3187800" y="3044880"/>
          <a:ext cx="6003720" cy="3127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87800" y="3044880"/>
                    <a:ext cx="6003720" cy="312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 Market Modeling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114480" y="2209680"/>
            <a:ext cx="2895480" cy="3886200"/>
          </a:xfrm>
          <a:custGeom>
            <a:avLst/>
            <a:gdLst>
              <a:gd name="textAreaLeft" fmla="*/ 141120 w 2895480"/>
              <a:gd name="textAreaRight" fmla="*/ 2754360 w 2895480"/>
              <a:gd name="textAreaTop" fmla="*/ 141120 h 3886200"/>
              <a:gd name="textAreaBottom" fmla="*/ 3745080 h 3886200"/>
            </a:gdLst>
            <a:ahLst/>
            <a:cxnLst/>
            <a:rect l="textAreaLeft" t="textAreaTop" r="textAreaRight" b="textAreaBottom"/>
            <a:pathLst>
              <a:path w="21600" h="28990">
                <a:moveTo>
                  <a:pt x="3600" y="0"/>
                </a:moveTo>
                <a:arcTo wR="3600" hR="3600" stAng="16200000" swAng="-5400000"/>
                <a:lnTo>
                  <a:pt x="0" y="25390"/>
                </a:lnTo>
                <a:arcTo wR="3600" hR="3600" stAng="10800000" swAng="-5400000"/>
                <a:lnTo>
                  <a:pt x="18000" y="2899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90440" indent="-190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 DATA FEEDS</a:t>
            </a:r>
            <a:br>
              <a:rPr sz="1800"/>
            </a:b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Bloomberg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Reuters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S&amp;P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Moody’s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KMV - Equity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124080" y="2209680"/>
            <a:ext cx="2895840" cy="3886200"/>
          </a:xfrm>
          <a:custGeom>
            <a:avLst/>
            <a:gdLst>
              <a:gd name="textAreaLeft" fmla="*/ 141120 w 2895840"/>
              <a:gd name="textAreaRight" fmla="*/ 2754720 w 2895840"/>
              <a:gd name="textAreaTop" fmla="*/ 141120 h 3886200"/>
              <a:gd name="textAreaBottom" fmla="*/ 3745080 h 3886200"/>
            </a:gdLst>
            <a:ahLst/>
            <a:cxnLst/>
            <a:rect l="textAreaLeft" t="textAreaTop" r="textAreaRight" b="textAreaBottom"/>
            <a:pathLst>
              <a:path w="21600" h="28986">
                <a:moveTo>
                  <a:pt x="3600" y="0"/>
                </a:moveTo>
                <a:arcTo wR="3600" hR="3600" stAng="16200000" swAng="-5400000"/>
                <a:lnTo>
                  <a:pt x="0" y="25386"/>
                </a:lnTo>
                <a:arcTo wR="3600" hR="3600" stAng="10800000" swAng="-5400000"/>
                <a:lnTo>
                  <a:pt x="18000" y="2898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cc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90440" indent="-190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 MODELING</a:t>
            </a:r>
            <a:br>
              <a:rPr sz="1800"/>
            </a:b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Statistical - Company Fundamentals &amp; Equity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Fair Market 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Neural Net - (non linear modeling)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6134040" y="2209680"/>
            <a:ext cx="2895840" cy="3886200"/>
          </a:xfrm>
          <a:custGeom>
            <a:avLst/>
            <a:gdLst>
              <a:gd name="textAreaLeft" fmla="*/ 141120 w 2895840"/>
              <a:gd name="textAreaRight" fmla="*/ 2754720 w 2895840"/>
              <a:gd name="textAreaTop" fmla="*/ 141120 h 3886200"/>
              <a:gd name="textAreaBottom" fmla="*/ 3745080 h 3886200"/>
            </a:gdLst>
            <a:ahLst/>
            <a:cxnLst/>
            <a:rect l="textAreaLeft" t="textAreaTop" r="textAreaRight" b="textAreaBottom"/>
            <a:pathLst>
              <a:path w="21600" h="28986">
                <a:moveTo>
                  <a:pt x="3600" y="0"/>
                </a:moveTo>
                <a:arcTo wR="3600" hR="3600" stAng="16200000" swAng="-5400000"/>
                <a:lnTo>
                  <a:pt x="0" y="25386"/>
                </a:lnTo>
                <a:arcTo wR="3600" hR="3600" stAng="10800000" swAng="-5400000"/>
                <a:lnTo>
                  <a:pt x="18000" y="2898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90440" indent="-190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 MANAGING 10,000 NAMES REQUIRES: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Alerts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Equity/price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M&amp;A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KMV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0440" indent="-19044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914400" y="1143000"/>
            <a:ext cx="70102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4000680" y="1828800"/>
            <a:ext cx="1143000" cy="30492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 Trades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800" y="1541520"/>
            <a:ext cx="7772400" cy="1479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long portfolio positioning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 for when we have written protection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Credit - What We’re About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1574640" y="1371600"/>
            <a:ext cx="5994720" cy="4648320"/>
            <a:chOff x="1574640" y="1371600"/>
            <a:chExt cx="5994720" cy="4648320"/>
          </a:xfrm>
        </p:grpSpPr>
        <p:sp>
          <p:nvSpPr>
            <p:cNvPr id="114" name=""/>
            <p:cNvSpPr/>
            <p:nvPr/>
          </p:nvSpPr>
          <p:spPr>
            <a:xfrm>
              <a:off x="2895480" y="2457360"/>
              <a:ext cx="3429000" cy="2514600"/>
            </a:xfrm>
            <a:prstGeom prst="triangle">
              <a:avLst>
                <a:gd name="adj" fmla="val 50000"/>
              </a:avLst>
            </a:prstGeom>
            <a:noFill/>
            <a:ln w="38160">
              <a:solidFill>
                <a:srgbClr val="ff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574640" y="3772080"/>
              <a:ext cx="2248200" cy="2247840"/>
            </a:xfrm>
            <a:prstGeom prst="ellipse">
              <a:avLst/>
            </a:prstGeom>
            <a:solidFill>
              <a:srgbClr val="4b73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Maximum Market &amp; Trader </a:t>
              </a:r>
              <a:br>
                <a:rPr sz="1800"/>
              </a:b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Leverage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467160" y="1371600"/>
              <a:ext cx="2228760" cy="2228760"/>
            </a:xfrm>
            <a:prstGeom prst="ellipse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Massive</a:t>
              </a:r>
              <a:br>
                <a:rPr sz="1800"/>
              </a:b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Scalability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321160" y="3772080"/>
              <a:ext cx="2248200" cy="2247840"/>
            </a:xfrm>
            <a:prstGeom prst="ellipse">
              <a:avLst/>
            </a:prstGeom>
            <a:solidFill>
              <a:srgbClr val="00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Unrivalled Price</a:t>
              </a:r>
              <a:br>
                <a:rPr sz="1800"/>
              </a:b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78960" y="-360"/>
            <a:ext cx="8331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Leverage and Competitive Advantage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16200000">
            <a:off x="1567440" y="3472200"/>
            <a:ext cx="2986200" cy="2565360"/>
          </a:xfrm>
          <a:custGeom>
            <a:avLst/>
            <a:gdLst>
              <a:gd name="textAreaLeft" fmla="*/ 466560 w 2986200"/>
              <a:gd name="textAreaRight" fmla="*/ 2613240 w 2986200"/>
              <a:gd name="textAreaTop" fmla="*/ 641160 h 2565360"/>
              <a:gd name="textAreaBottom" fmla="*/ 1924200 h 256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gradFill rotWithShape="0">
            <a:gsLst>
              <a:gs pos="0">
                <a:srgbClr val="800000"/>
              </a:gs>
              <a:gs pos="100000">
                <a:srgbClr val="f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rot="16200000">
            <a:off x="2824200" y="3137040"/>
            <a:ext cx="3657600" cy="2565360"/>
          </a:xfrm>
          <a:custGeom>
            <a:avLst/>
            <a:gdLst>
              <a:gd name="textAreaLeft" fmla="*/ 571320 w 3657600"/>
              <a:gd name="textAreaRight" fmla="*/ 3200400 w 3657600"/>
              <a:gd name="textAreaTop" fmla="*/ 641160 h 2565360"/>
              <a:gd name="textAreaBottom" fmla="*/ 1924200 h 256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gradFill rotWithShape="0">
            <a:gsLst>
              <a:gs pos="0">
                <a:srgbClr val="800000"/>
              </a:gs>
              <a:gs pos="100000">
                <a:srgbClr val="f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16200000">
            <a:off x="4109760" y="2832120"/>
            <a:ext cx="4267440" cy="2565360"/>
          </a:xfrm>
          <a:custGeom>
            <a:avLst/>
            <a:gdLst>
              <a:gd name="textAreaLeft" fmla="*/ 666720 w 4267440"/>
              <a:gd name="textAreaRight" fmla="*/ 3734280 w 4267440"/>
              <a:gd name="textAreaTop" fmla="*/ 641160 h 2565360"/>
              <a:gd name="textAreaBottom" fmla="*/ 1924200 h 256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gradFill rotWithShape="0">
            <a:gsLst>
              <a:gs pos="0">
                <a:srgbClr val="800000"/>
              </a:gs>
              <a:gs pos="100000">
                <a:srgbClr val="f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16200000">
            <a:off x="5319720" y="2422440"/>
            <a:ext cx="5029200" cy="2565360"/>
          </a:xfrm>
          <a:custGeom>
            <a:avLst/>
            <a:gdLst>
              <a:gd name="textAreaLeft" fmla="*/ 785520 w 5029200"/>
              <a:gd name="textAreaRight" fmla="*/ 4400640 w 5029200"/>
              <a:gd name="textAreaTop" fmla="*/ 641160 h 2565360"/>
              <a:gd name="textAreaBottom" fmla="*/ 1924200 h 256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gradFill rotWithShape="0">
            <a:gsLst>
              <a:gs pos="0">
                <a:srgbClr val="800000"/>
              </a:gs>
              <a:gs pos="100000">
                <a:srgbClr val="f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flipV="1" rot="5400000">
            <a:off x="285480" y="4208760"/>
            <a:ext cx="1752840" cy="2324160"/>
          </a:xfrm>
          <a:custGeom>
            <a:avLst/>
            <a:gdLst>
              <a:gd name="textAreaLeft" fmla="*/ 273600 w 1752840"/>
              <a:gd name="textAreaRight" fmla="*/ 1533960 w 1752840"/>
              <a:gd name="textAreaTop" fmla="*/ 581040 h 2324160"/>
              <a:gd name="textAreaBottom" fmla="*/ 1743120 h 232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gradFill rotWithShape="0">
            <a:gsLst>
              <a:gs pos="0">
                <a:srgbClr val="4b73d5"/>
              </a:gs>
              <a:gs pos="100000">
                <a:srgbClr val="22356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919920" y="1464480"/>
            <a:ext cx="1828800" cy="25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Knowledge Greater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Than Sum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of Parts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Critical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Velocity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04640" y="4795560"/>
            <a:ext cx="1524240" cy="12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 Feeds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Advantage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314440" y="3499200"/>
            <a:ext cx="1524240" cy="16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Multiple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Data 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Advantage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Barrier to Entry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3890880" y="2962080"/>
            <a:ext cx="1524240" cy="12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Knowledge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 and Analytical Advantage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481720" y="2201040"/>
            <a:ext cx="1523880" cy="20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Management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First-Mover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Data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and Market Leader Advantage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-5060880" y="-1677240"/>
            <a:ext cx="14084280" cy="79246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01204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012047"/>
              </a:path>
            </a:pathLst>
          </a:custGeom>
          <a:noFill/>
          <a:ln w="76320">
            <a:solidFill>
              <a:srgbClr val="3232f4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2000-12-04T07:44:06Z</dcterms:created>
  <dc:creator>ABatey</dc:creator>
  <dc:description/>
  <dc:language>en-US</dc:language>
  <cp:lastModifiedBy>ABatey</cp:lastModifiedBy>
  <cp:lastPrinted>2000-12-05T08:29:21Z</cp:lastPrinted>
  <dcterms:modified xsi:type="dcterms:W3CDTF">2000-12-05T08:36:36Z</dcterms:modified>
  <cp:revision>24</cp:revision>
  <dc:subject/>
  <dc:title>No Slide Title</dc:title>
</cp:coreProperties>
</file>