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288588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0E319969-DC50-4355-9A4B-60C365919BEC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1085760" y="990720"/>
            <a:ext cx="9201240" cy="5790960"/>
            <a:chOff x="1085760" y="990720"/>
            <a:chExt cx="9201240" cy="5790960"/>
          </a:xfrm>
        </p:grpSpPr>
        <p:grpSp>
          <p:nvGrpSpPr>
            <p:cNvPr id="3" name=""/>
            <p:cNvGrpSpPr/>
            <p:nvPr/>
          </p:nvGrpSpPr>
          <p:grpSpPr>
            <a:xfrm>
              <a:off x="1676520" y="6477120"/>
              <a:ext cx="8381880" cy="304560"/>
              <a:chOff x="1676520" y="6477120"/>
              <a:chExt cx="8381880" cy="304560"/>
            </a:xfrm>
          </p:grpSpPr>
          <p:sp>
            <p:nvSpPr>
              <p:cNvPr id="4" name=""/>
              <p:cNvSpPr/>
              <p:nvPr/>
            </p:nvSpPr>
            <p:spPr>
              <a:xfrm>
                <a:off x="1676520" y="6477120"/>
                <a:ext cx="8381880" cy="304560"/>
              </a:xfrm>
              <a:prstGeom prst="roundRect">
                <a:avLst>
                  <a:gd name="adj" fmla="val 30417"/>
                </a:avLst>
              </a:prstGeom>
              <a:solidFill>
                <a:srgbClr val="0066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1789200" y="6532200"/>
                <a:ext cx="19224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2043360" y="6532200"/>
                <a:ext cx="19188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2300400" y="6532200"/>
                <a:ext cx="19224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2554560" y="6532200"/>
                <a:ext cx="19188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2811600" y="6532200"/>
                <a:ext cx="19224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3065760" y="6532200"/>
                <a:ext cx="191880" cy="19188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1" name=""/>
              <p:cNvGrpSpPr/>
              <p:nvPr/>
            </p:nvGrpSpPr>
            <p:grpSpPr>
              <a:xfrm>
                <a:off x="1809720" y="6553080"/>
                <a:ext cx="147960" cy="146880"/>
                <a:chOff x="1809720" y="6553080"/>
                <a:chExt cx="147960" cy="14688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1809720" y="660636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1809720" y="666000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1863360" y="666000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1863360" y="655308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1863360" y="660636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1917360" y="660636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1917360" y="655308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9" name=""/>
            <p:cNvSpPr/>
            <p:nvPr/>
          </p:nvSpPr>
          <p:spPr>
            <a:xfrm>
              <a:off x="9601200" y="990720"/>
              <a:ext cx="609480" cy="5790960"/>
            </a:xfrm>
            <a:custGeom>
              <a:avLst/>
              <a:gdLst>
                <a:gd name="textAreaLeft" fmla="*/ 29160 w 609480"/>
                <a:gd name="textAreaRight" fmla="*/ 580320 w 609480"/>
                <a:gd name="textAreaTop" fmla="*/ 29160 h 5790960"/>
                <a:gd name="textAreaBottom" fmla="*/ 5761800 h 5790960"/>
              </a:gdLst>
              <a:ahLst/>
              <a:cxnLst/>
              <a:rect l="textAreaLeft" t="textAreaTop" r="textAreaRight" b="textAreaBottom"/>
              <a:pathLst>
                <a:path w="21600" h="205123">
                  <a:moveTo>
                    <a:pt x="3544" y="0"/>
                  </a:moveTo>
                  <a:arcTo wR="3544" hR="3544" stAng="16200000" swAng="-5400000"/>
                  <a:lnTo>
                    <a:pt x="0" y="201579"/>
                  </a:lnTo>
                  <a:arcTo wR="3544" hR="3544" stAng="10800000" swAng="-5400000"/>
                  <a:lnTo>
                    <a:pt x="18056" y="205123"/>
                  </a:lnTo>
                  <a:arcTo wR="3544" hR="3544" stAng="5400000" swAng="-5400000"/>
                  <a:lnTo>
                    <a:pt x="21600" y="3544"/>
                  </a:lnTo>
                  <a:arcTo wR="3544" hR="3544" stAng="0" swAng="-5400000"/>
                  <a:close/>
                </a:path>
              </a:pathLst>
            </a:cu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9982080" y="1143000"/>
              <a:ext cx="304920" cy="4038480"/>
            </a:xfrm>
            <a:custGeom>
              <a:avLst/>
              <a:gdLst>
                <a:gd name="textAreaLeft" fmla="*/ 29520 w 304920"/>
                <a:gd name="textAreaRight" fmla="*/ 275400 w 304920"/>
                <a:gd name="textAreaTop" fmla="*/ 29520 h 4038480"/>
                <a:gd name="textAreaBottom" fmla="*/ 4008960 h 4038480"/>
              </a:gdLst>
              <a:ahLst/>
              <a:cxnLst/>
              <a:rect l="textAreaLeft" t="textAreaTop" r="textAreaRight" b="textAreaBottom"/>
              <a:pathLst>
                <a:path w="21600" h="285767">
                  <a:moveTo>
                    <a:pt x="7200" y="0"/>
                  </a:moveTo>
                  <a:arcTo wR="7200" hR="7200" stAng="16200000" swAng="-5400000"/>
                  <a:lnTo>
                    <a:pt x="0" y="278567"/>
                  </a:lnTo>
                  <a:arcTo wR="7200" hR="7200" stAng="10800000" swAng="-5400000"/>
                  <a:lnTo>
                    <a:pt x="14400" y="285767"/>
                  </a:lnTo>
                  <a:arcTo wR="7200" hR="7200" stAng="5400000" swAng="-5400000"/>
                  <a:lnTo>
                    <a:pt x="21600" y="7200"/>
                  </a:lnTo>
                  <a:arcTo wR="7200" hR="7200" stAng="0" swAng="-5400000"/>
                  <a:close/>
                </a:path>
              </a:pathLst>
            </a:custGeom>
            <a:noFill/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448920" y="1600200"/>
              <a:ext cx="304560" cy="304920"/>
            </a:xfrm>
            <a:custGeom>
              <a:avLst/>
              <a:gdLst>
                <a:gd name="textAreaLeft" fmla="*/ 14760 w 304560"/>
                <a:gd name="textAreaRight" fmla="*/ 289800 w 304560"/>
                <a:gd name="textAreaTop" fmla="*/ 14760 h 304920"/>
                <a:gd name="textAreaBottom" fmla="*/ 290160 h 304920"/>
              </a:gdLst>
              <a:ahLst/>
              <a:cxnLst/>
              <a:rect l="textAreaLeft" t="textAreaTop" r="textAreaRight" b="textAreaBottom"/>
              <a:pathLst>
                <a:path w="21600" h="21626">
                  <a:moveTo>
                    <a:pt x="3600" y="0"/>
                  </a:moveTo>
                  <a:arcTo wR="3600" hR="3600" stAng="16200000" swAng="-5400000"/>
                  <a:lnTo>
                    <a:pt x="0" y="18026"/>
                  </a:lnTo>
                  <a:arcTo wR="3600" hR="3600" stAng="10800000" swAng="-5400000"/>
                  <a:lnTo>
                    <a:pt x="18000" y="2162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9448920" y="1981080"/>
              <a:ext cx="304560" cy="304920"/>
            </a:xfrm>
            <a:custGeom>
              <a:avLst/>
              <a:gdLst>
                <a:gd name="textAreaLeft" fmla="*/ 14760 w 304560"/>
                <a:gd name="textAreaRight" fmla="*/ 289800 w 304560"/>
                <a:gd name="textAreaTop" fmla="*/ 14760 h 304920"/>
                <a:gd name="textAreaBottom" fmla="*/ 290160 h 304920"/>
              </a:gdLst>
              <a:ahLst/>
              <a:cxnLst/>
              <a:rect l="textAreaLeft" t="textAreaTop" r="textAreaRight" b="textAreaBottom"/>
              <a:pathLst>
                <a:path w="21600" h="21626">
                  <a:moveTo>
                    <a:pt x="3600" y="0"/>
                  </a:moveTo>
                  <a:arcTo wR="3600" hR="3600" stAng="16200000" swAng="-5400000"/>
                  <a:lnTo>
                    <a:pt x="0" y="18026"/>
                  </a:lnTo>
                  <a:arcTo wR="3600" hR="3600" stAng="10800000" swAng="-5400000"/>
                  <a:lnTo>
                    <a:pt x="18000" y="2162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99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448920" y="2362320"/>
              <a:ext cx="304560" cy="304560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80">
              <a:solidFill>
                <a:srgbClr val="99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448920" y="6324480"/>
              <a:ext cx="228600" cy="228600"/>
            </a:xfrm>
            <a:prstGeom prst="rect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20320" y="6095880"/>
              <a:ext cx="380880" cy="381240"/>
            </a:xfrm>
            <a:custGeom>
              <a:avLst/>
              <a:gdLst>
                <a:gd name="textAreaLeft" fmla="*/ 28800 w 380880"/>
                <a:gd name="textAreaRight" fmla="*/ 352080 w 380880"/>
                <a:gd name="textAreaTop" fmla="*/ 28800 h 381240"/>
                <a:gd name="textAreaBottom" fmla="*/ 352440 h 381240"/>
              </a:gdLst>
              <a:ahLst/>
              <a:cxnLst/>
              <a:rect l="textAreaLeft" t="textAreaTop" r="textAreaRight" b="textAreaBottom"/>
              <a:pathLst>
                <a:path w="21600" h="21620">
                  <a:moveTo>
                    <a:pt x="5580" y="0"/>
                  </a:moveTo>
                  <a:arcTo wR="5580" hR="5580" stAng="16200000" swAng="-5400000"/>
                  <a:lnTo>
                    <a:pt x="0" y="16040"/>
                  </a:lnTo>
                  <a:arcTo wR="5580" hR="5580" stAng="10800000" swAng="-5400000"/>
                  <a:lnTo>
                    <a:pt x="16020" y="21620"/>
                  </a:lnTo>
                  <a:arcTo wR="5580" hR="5580" stAng="5400000" swAng="-5400000"/>
                  <a:lnTo>
                    <a:pt x="21600" y="5580"/>
                  </a:lnTo>
                  <a:arcTo wR="5580" hR="5580" stAng="0" swAng="-5400000"/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" name=""/>
            <p:cNvGrpSpPr/>
            <p:nvPr/>
          </p:nvGrpSpPr>
          <p:grpSpPr>
            <a:xfrm>
              <a:off x="9942480" y="5486040"/>
              <a:ext cx="192240" cy="1214280"/>
              <a:chOff x="9942480" y="5486040"/>
              <a:chExt cx="192240" cy="1214280"/>
            </a:xfrm>
          </p:grpSpPr>
          <p:sp>
            <p:nvSpPr>
              <p:cNvPr id="27" name=""/>
              <p:cNvSpPr/>
              <p:nvPr/>
            </p:nvSpPr>
            <p:spPr>
              <a:xfrm rot="16200000">
                <a:off x="9942480" y="6508080"/>
                <a:ext cx="191880" cy="192240"/>
              </a:xfrm>
              <a:custGeom>
                <a:avLst/>
                <a:gdLst>
                  <a:gd name="textAreaLeft" fmla="*/ 9360 w 191880"/>
                  <a:gd name="textAreaRight" fmla="*/ 182520 w 191880"/>
                  <a:gd name="textAreaTop" fmla="*/ 9360 h 192240"/>
                  <a:gd name="textAreaBottom" fmla="*/ 182880 h 192240"/>
                </a:gdLst>
                <a:ahLst/>
                <a:cxnLst/>
                <a:rect l="textAreaLeft" t="textAreaTop" r="textAreaRight" b="textAreaBottom"/>
                <a:pathLst>
                  <a:path w="21600" h="21640">
                    <a:moveTo>
                      <a:pt x="3600" y="0"/>
                    </a:moveTo>
                    <a:arcTo wR="3600" hR="3600" stAng="16200000" swAng="-5400000"/>
                    <a:lnTo>
                      <a:pt x="0" y="18040"/>
                    </a:lnTo>
                    <a:arcTo wR="3600" hR="3600" stAng="10800000" swAng="-5400000"/>
                    <a:lnTo>
                      <a:pt x="18000" y="21640"/>
                    </a:lnTo>
                    <a:arcTo wR="3600" hR="3600" stAng="5400000" swAng="-5400000"/>
                    <a:lnTo>
                      <a:pt x="21600" y="3600"/>
                    </a:lnTo>
                    <a:arcTo wR="3600" hR="3600" stAng="0" swAng="-5400000"/>
                    <a:close/>
                  </a:path>
                </a:pathLst>
              </a:custGeom>
              <a:solidFill>
                <a:srgbClr val="ff9900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 rot="16200000">
                <a:off x="9942480" y="6254280"/>
                <a:ext cx="192240" cy="19224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 rot="16200000">
                <a:off x="9942480" y="5996880"/>
                <a:ext cx="191880" cy="192240"/>
              </a:xfrm>
              <a:custGeom>
                <a:avLst/>
                <a:gdLst>
                  <a:gd name="textAreaLeft" fmla="*/ 9360 w 191880"/>
                  <a:gd name="textAreaRight" fmla="*/ 182520 w 191880"/>
                  <a:gd name="textAreaTop" fmla="*/ 9360 h 192240"/>
                  <a:gd name="textAreaBottom" fmla="*/ 182880 h 192240"/>
                </a:gdLst>
                <a:ahLst/>
                <a:cxnLst/>
                <a:rect l="textAreaLeft" t="textAreaTop" r="textAreaRight" b="textAreaBottom"/>
                <a:pathLst>
                  <a:path w="21600" h="21640">
                    <a:moveTo>
                      <a:pt x="3600" y="0"/>
                    </a:moveTo>
                    <a:arcTo wR="3600" hR="3600" stAng="16200000" swAng="-5400000"/>
                    <a:lnTo>
                      <a:pt x="0" y="18040"/>
                    </a:lnTo>
                    <a:arcTo wR="3600" hR="3600" stAng="10800000" swAng="-5400000"/>
                    <a:lnTo>
                      <a:pt x="18000" y="21640"/>
                    </a:lnTo>
                    <a:arcTo wR="3600" hR="3600" stAng="5400000" swAng="-5400000"/>
                    <a:lnTo>
                      <a:pt x="21600" y="3600"/>
                    </a:lnTo>
                    <a:arcTo wR="3600" hR="3600" stAng="0" swAng="-5400000"/>
                    <a:close/>
                  </a:path>
                </a:pathLst>
              </a:cu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 rot="16200000">
                <a:off x="9942480" y="5743080"/>
                <a:ext cx="192240" cy="19224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1908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 rot="16200000">
                <a:off x="9942480" y="5485680"/>
                <a:ext cx="191880" cy="192240"/>
              </a:xfrm>
              <a:custGeom>
                <a:avLst/>
                <a:gdLst>
                  <a:gd name="textAreaLeft" fmla="*/ 9360 w 191880"/>
                  <a:gd name="textAreaRight" fmla="*/ 182520 w 191880"/>
                  <a:gd name="textAreaTop" fmla="*/ 9360 h 192240"/>
                  <a:gd name="textAreaBottom" fmla="*/ 182880 h 192240"/>
                </a:gdLst>
                <a:ahLst/>
                <a:cxnLst/>
                <a:rect l="textAreaLeft" t="textAreaTop" r="textAreaRight" b="textAreaBottom"/>
                <a:pathLst>
                  <a:path w="21600" h="21640">
                    <a:moveTo>
                      <a:pt x="3600" y="0"/>
                    </a:moveTo>
                    <a:arcTo wR="3600" hR="3600" stAng="16200000" swAng="-5400000"/>
                    <a:lnTo>
                      <a:pt x="0" y="18040"/>
                    </a:lnTo>
                    <a:arcTo wR="3600" hR="3600" stAng="10800000" swAng="-5400000"/>
                    <a:lnTo>
                      <a:pt x="18000" y="21640"/>
                    </a:lnTo>
                    <a:arcTo wR="3600" hR="3600" stAng="5400000" swAng="-5400000"/>
                    <a:lnTo>
                      <a:pt x="21600" y="3600"/>
                    </a:lnTo>
                    <a:arcTo wR="3600" hR="3600" stAng="0" swAng="-5400000"/>
                    <a:close/>
                  </a:path>
                </a:pathLst>
              </a:custGeom>
              <a:solidFill>
                <a:srgbClr val="0066ff"/>
              </a:solidFill>
              <a:ln w="1908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2" name=""/>
              <p:cNvGrpSpPr/>
              <p:nvPr/>
            </p:nvGrpSpPr>
            <p:grpSpPr>
              <a:xfrm>
                <a:off x="9963000" y="6532200"/>
                <a:ext cx="147600" cy="147600"/>
                <a:chOff x="9963000" y="6532200"/>
                <a:chExt cx="147600" cy="147600"/>
              </a:xfrm>
            </p:grpSpPr>
            <p:sp>
              <p:nvSpPr>
                <p:cNvPr id="33" name=""/>
                <p:cNvSpPr/>
                <p:nvPr/>
              </p:nvSpPr>
              <p:spPr>
                <a:xfrm rot="16200000">
                  <a:off x="10016640" y="6639480"/>
                  <a:ext cx="40320" cy="4032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0" bIns="-18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 rot="16200000">
                  <a:off x="10070280" y="6639480"/>
                  <a:ext cx="40320" cy="4032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0" bIns="-18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 rot="16200000">
                  <a:off x="10070280" y="6585840"/>
                  <a:ext cx="40320" cy="4032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0" bIns="-18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 rot="16200000">
                  <a:off x="9962640" y="658584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 rot="16200000">
                  <a:off x="10016640" y="6585840"/>
                  <a:ext cx="40320" cy="4032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0" bIns="-18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 rot="16200000">
                  <a:off x="10016640" y="6532200"/>
                  <a:ext cx="40320" cy="4032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000" bIns="-18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 rot="16200000">
                  <a:off x="9962640" y="6532200"/>
                  <a:ext cx="40320" cy="39960"/>
                </a:xfrm>
                <a:prstGeom prst="ellipse">
                  <a:avLst/>
                </a:prstGeom>
                <a:solidFill>
                  <a:srgbClr val="0066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360" bIns="-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0" name=""/>
            <p:cNvGrpSpPr/>
            <p:nvPr/>
          </p:nvGrpSpPr>
          <p:grpSpPr>
            <a:xfrm>
              <a:off x="1085760" y="6502320"/>
              <a:ext cx="533160" cy="241200"/>
              <a:chOff x="1085760" y="6502320"/>
              <a:chExt cx="533160" cy="241200"/>
            </a:xfrm>
          </p:grpSpPr>
          <p:sp>
            <p:nvSpPr>
              <p:cNvPr id="41" name=""/>
              <p:cNvSpPr/>
              <p:nvPr/>
            </p:nvSpPr>
            <p:spPr>
              <a:xfrm>
                <a:off x="1279440" y="6600240"/>
                <a:ext cx="48240" cy="47160"/>
              </a:xfrm>
              <a:prstGeom prst="ellipse">
                <a:avLst/>
              </a:prstGeom>
              <a:solidFill>
                <a:srgbClr val="0066ff"/>
              </a:solidFill>
              <a:ln w="936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1376640" y="6696360"/>
                <a:ext cx="48240" cy="47160"/>
              </a:xfrm>
              <a:prstGeom prst="ellipse">
                <a:avLst/>
              </a:prstGeom>
              <a:solidFill>
                <a:srgbClr val="0066ff"/>
              </a:solidFill>
              <a:ln w="936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1473840" y="6599160"/>
                <a:ext cx="48240" cy="47520"/>
              </a:xfrm>
              <a:prstGeom prst="ellipse">
                <a:avLst/>
              </a:prstGeom>
              <a:solidFill>
                <a:srgbClr val="ffb310"/>
              </a:solidFill>
              <a:ln w="9360">
                <a:solidFill>
                  <a:srgbClr val="ffb31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1570680" y="6696360"/>
                <a:ext cx="48240" cy="47160"/>
              </a:xfrm>
              <a:prstGeom prst="ellipse">
                <a:avLst/>
              </a:prstGeom>
              <a:solidFill>
                <a:srgbClr val="99ccff"/>
              </a:solidFill>
              <a:ln w="936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1570680" y="6599160"/>
                <a:ext cx="48240" cy="47520"/>
              </a:xfrm>
              <a:prstGeom prst="ellipse">
                <a:avLst/>
              </a:prstGeom>
              <a:solidFill>
                <a:srgbClr val="ffb310"/>
              </a:solidFill>
              <a:ln w="9360">
                <a:solidFill>
                  <a:srgbClr val="ffb31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1279440" y="6503040"/>
                <a:ext cx="48240" cy="47520"/>
              </a:xfrm>
              <a:prstGeom prst="ellipse">
                <a:avLst/>
              </a:prstGeom>
              <a:solidFill>
                <a:srgbClr val="0066ff"/>
              </a:solidFill>
              <a:ln w="936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1473840" y="6502320"/>
                <a:ext cx="48240" cy="47160"/>
              </a:xfrm>
              <a:prstGeom prst="ellipse">
                <a:avLst/>
              </a:prstGeom>
              <a:solidFill>
                <a:srgbClr val="99ccff"/>
              </a:solidFill>
              <a:ln w="936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1182600" y="6504120"/>
                <a:ext cx="48240" cy="47160"/>
              </a:xfrm>
              <a:prstGeom prst="ellipse">
                <a:avLst/>
              </a:prstGeom>
              <a:solidFill>
                <a:srgbClr val="99ccff"/>
              </a:solidFill>
              <a:ln w="936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1376640" y="6502320"/>
                <a:ext cx="48240" cy="47160"/>
              </a:xfrm>
              <a:prstGeom prst="ellipse">
                <a:avLst/>
              </a:prstGeom>
              <a:solidFill>
                <a:srgbClr val="99ccff"/>
              </a:solidFill>
              <a:ln w="936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1376640" y="6600240"/>
                <a:ext cx="48240" cy="47160"/>
              </a:xfrm>
              <a:prstGeom prst="ellipse">
                <a:avLst/>
              </a:prstGeom>
              <a:solidFill>
                <a:srgbClr val="99ccff"/>
              </a:solidFill>
              <a:ln w="9360">
                <a:solidFill>
                  <a:srgbClr val="99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1085760" y="6599160"/>
                <a:ext cx="48240" cy="47520"/>
              </a:xfrm>
              <a:prstGeom prst="ellipse">
                <a:avLst/>
              </a:prstGeom>
              <a:solidFill>
                <a:srgbClr val="0066ff"/>
              </a:solidFill>
              <a:ln w="936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52" name=""/>
          <p:cNvGrpSpPr/>
          <p:nvPr/>
        </p:nvGrpSpPr>
        <p:grpSpPr>
          <a:xfrm>
            <a:off x="9601200" y="304920"/>
            <a:ext cx="685440" cy="596880"/>
            <a:chOff x="9601200" y="304920"/>
            <a:chExt cx="685440" cy="596880"/>
          </a:xfrm>
        </p:grpSpPr>
        <p:pic>
          <p:nvPicPr>
            <p:cNvPr id="53" name="WC-Elogo-N" descr=""/>
            <p:cNvPicPr/>
            <p:nvPr/>
          </p:nvPicPr>
          <p:blipFill>
            <a:blip r:embed="rId2"/>
            <a:stretch/>
          </p:blipFill>
          <p:spPr>
            <a:xfrm>
              <a:off x="9601200" y="304920"/>
              <a:ext cx="596520" cy="59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4" name=""/>
            <p:cNvSpPr/>
            <p:nvPr/>
          </p:nvSpPr>
          <p:spPr>
            <a:xfrm>
              <a:off x="10068120" y="590760"/>
              <a:ext cx="2185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®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914400" y="2967120"/>
            <a:ext cx="8381880" cy="2057400"/>
          </a:xfrm>
          <a:prstGeom prst="roundRect">
            <a:avLst>
              <a:gd name="adj" fmla="val 16407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816520" y="1146240"/>
            <a:ext cx="365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75320" y="993600"/>
            <a:ext cx="4556160" cy="2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495360" indent="-49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0" y="3352680"/>
            <a:ext cx="10287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Asset Management Resources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ETS Operations 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0" y="5257800"/>
            <a:ext cx="1028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Fall,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66760" y="5396040"/>
            <a:ext cx="50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4038480" y="380880"/>
            <a:ext cx="2209320" cy="2072520"/>
            <a:chOff x="4038480" y="380880"/>
            <a:chExt cx="2209320" cy="2072520"/>
          </a:xfrm>
        </p:grpSpPr>
        <p:pic>
          <p:nvPicPr>
            <p:cNvPr id="63" name="WC-Elogo-N" descr=""/>
            <p:cNvPicPr/>
            <p:nvPr/>
          </p:nvPicPr>
          <p:blipFill>
            <a:blip r:embed="rId1"/>
            <a:stretch/>
          </p:blipFill>
          <p:spPr>
            <a:xfrm>
              <a:off x="4038480" y="380880"/>
              <a:ext cx="2073240" cy="2072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4" name=""/>
            <p:cNvSpPr/>
            <p:nvPr/>
          </p:nvSpPr>
          <p:spPr>
            <a:xfrm>
              <a:off x="5830920" y="1452960"/>
              <a:ext cx="4168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" name=""/>
          <p:cNvSpPr/>
          <p:nvPr/>
        </p:nvSpPr>
        <p:spPr>
          <a:xfrm>
            <a:off x="9982080" y="1143000"/>
            <a:ext cx="304920" cy="4038480"/>
          </a:xfrm>
          <a:custGeom>
            <a:avLst/>
            <a:gdLst>
              <a:gd name="textAreaLeft" fmla="*/ 29520 w 304920"/>
              <a:gd name="textAreaRight" fmla="*/ 275400 w 304920"/>
              <a:gd name="textAreaTop" fmla="*/ 29520 h 4038480"/>
              <a:gd name="textAreaBottom" fmla="*/ 4008960 h 4038480"/>
            </a:gdLst>
            <a:ahLst/>
            <a:cxnLst/>
            <a:rect l="textAreaLeft" t="textAreaTop" r="textAreaRight" b="textAreaBottom"/>
            <a:pathLst>
              <a:path w="21600" h="285767">
                <a:moveTo>
                  <a:pt x="7200" y="0"/>
                </a:moveTo>
                <a:arcTo wR="7200" hR="7200" stAng="16200000" swAng="-5400000"/>
                <a:lnTo>
                  <a:pt x="0" y="278567"/>
                </a:lnTo>
                <a:arcTo wR="7200" hR="7200" stAng="10800000" swAng="-5400000"/>
                <a:lnTo>
                  <a:pt x="14400" y="285767"/>
                </a:lnTo>
                <a:arcTo wR="7200" hR="7200" stAng="5400000" swAng="-5400000"/>
                <a:lnTo>
                  <a:pt x="21600" y="7200"/>
                </a:lnTo>
                <a:arcTo wR="7200" hR="7200" stAng="0" swAng="-5400000"/>
                <a:close/>
              </a:path>
            </a:pathLst>
          </a:cu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144000" y="3652920"/>
            <a:ext cx="304920" cy="30456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144000" y="4033800"/>
            <a:ext cx="304920" cy="304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144000" y="4414680"/>
            <a:ext cx="304920" cy="30492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10800000">
            <a:off x="2239920" y="4946400"/>
            <a:ext cx="192240" cy="19188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0800000">
            <a:off x="1985760" y="4946400"/>
            <a:ext cx="191880" cy="19188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0800000">
            <a:off x="1730160" y="4948200"/>
            <a:ext cx="191880" cy="192240"/>
          </a:xfrm>
          <a:custGeom>
            <a:avLst/>
            <a:gdLst>
              <a:gd name="textAreaLeft" fmla="*/ 9360 w 191880"/>
              <a:gd name="textAreaRight" fmla="*/ 182520 w 191880"/>
              <a:gd name="textAreaTop" fmla="*/ 9360 h 192240"/>
              <a:gd name="textAreaBottom" fmla="*/ 182880 h 192240"/>
            </a:gdLst>
            <a:ahLst/>
            <a:cxnLst/>
            <a:rect l="textAreaLeft" t="textAreaTop" r="textAreaRight" b="textAreaBottom"/>
            <a:pathLst>
              <a:path w="21600" h="21640">
                <a:moveTo>
                  <a:pt x="3600" y="0"/>
                </a:moveTo>
                <a:arcTo wR="3600" hR="3600" stAng="16200000" swAng="-5400000"/>
                <a:lnTo>
                  <a:pt x="0" y="18040"/>
                </a:lnTo>
                <a:arcTo wR="3600" hR="3600" stAng="10800000" swAng="-5400000"/>
                <a:lnTo>
                  <a:pt x="18000" y="2164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0800000">
            <a:off x="1474560" y="4946400"/>
            <a:ext cx="191880" cy="19188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0800000">
            <a:off x="1217520" y="4946400"/>
            <a:ext cx="192240" cy="19188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2263680" y="4970520"/>
            <a:ext cx="147600" cy="147600"/>
            <a:chOff x="2263680" y="4970520"/>
            <a:chExt cx="147600" cy="147600"/>
          </a:xfrm>
        </p:grpSpPr>
        <p:sp>
          <p:nvSpPr>
            <p:cNvPr id="75" name=""/>
            <p:cNvSpPr/>
            <p:nvPr/>
          </p:nvSpPr>
          <p:spPr>
            <a:xfrm rot="10800000">
              <a:off x="2370960" y="5024160"/>
              <a:ext cx="40320" cy="4032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0" bIns="-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2370960" y="4970520"/>
              <a:ext cx="40320" cy="4032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0" bIns="-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2317320" y="4970520"/>
              <a:ext cx="40320" cy="4032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0" bIns="-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10800000">
              <a:off x="2317320" y="5078160"/>
              <a:ext cx="40320" cy="3996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360" bIns="-18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10800000">
              <a:off x="2317320" y="5024160"/>
              <a:ext cx="40320" cy="4032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0" bIns="-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10800000">
              <a:off x="2263680" y="5024160"/>
              <a:ext cx="40320" cy="4032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0" bIns="-18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0800000">
              <a:off x="2263680" y="5078160"/>
              <a:ext cx="40320" cy="39960"/>
            </a:xfrm>
            <a:prstGeom prst="ellipse">
              <a:avLst/>
            </a:pr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360" bIns="-18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ECD378-261B-41DA-9C22-CF9D4176375E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7720" y="609480"/>
            <a:ext cx="85345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ETS Operations Resume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771120" y="1142640"/>
            <a:ext cx="8744040" cy="532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20560" indent="-34272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70+ years of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reliable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energy facility operations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1600+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Operational Personnel across the US and abroad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Operates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25,000</a:t>
            </a: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Verdana"/>
                <a:ea typeface="宋体"/>
              </a:rPr>
              <a:t>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miles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of natural gas pipelines, transporting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15%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of the total natural gas consumed in the U.S. annually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Operates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four underground natural gas storage facilities and two LNG peaking storage facilities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Operates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8,200 miles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of active crude oil pipelines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Successful utilization of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self-directed work teams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supported by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skill-based 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since 1993 (130+ teams across the U.S.)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Progressive technology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utilization for operations improvement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Provides operations technical services to Enron’s International assets as well as non-Enron owned assets.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349"/>
              </a:spcBef>
              <a:buClr>
                <a:srgbClr val="0066ff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Recognized as </a:t>
            </a: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Verdana"/>
                <a:ea typeface="宋体"/>
              </a:rPr>
              <a:t>world-class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  <a:ea typeface="宋体"/>
              </a:rPr>
              <a:t> operator of pipelines by peer companies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520560" indent="-34272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685800" y="1143000"/>
            <a:ext cx="8610480" cy="0"/>
          </a:xfrm>
          <a:prstGeom prst="line">
            <a:avLst/>
          </a:prstGeom>
          <a:ln w="4752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4F0A79-6628-465A-9057-6A383FF604A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61760" y="152280"/>
            <a:ext cx="8762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EAMR</a:t>
            </a:r>
            <a:r>
              <a:rPr b="0" i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380880" y="685800"/>
            <a:ext cx="4572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Management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Organizational Management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Transportation Management Services and Gas Control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Control Management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Quality Management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Environmental Health and Safety Program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Process Safety Management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Communications Program Consultation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Mechanical Integrity and Predictive Maintenance Program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Operations Information Management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Crisis Management Program Consultation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Continuous Improvement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Interesting in improving their operations effort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need of cost reduction assistance, program improvement, etc.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Package services to meet customer needs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4838760" y="685800"/>
            <a:ext cx="441972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Technical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Mechanical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Corrosion Control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Engine Operation Optimization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Engine Emission Testing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Measurement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Unaccounted For Loss Consulting/STAR System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Controls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Welding Consultation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Metallurgy Consultation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Failure Investigation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Material Selection and Specialization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Technical Evaluation for new construction or retrofits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Internal Inspection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Stoppling and Hot Taps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Integrity Assessment Program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 owners or operators located in relatively close proximity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Due to aging workforce or other factors, expertise  is no longer in-house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Periodic services performed at asset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85800" y="647640"/>
            <a:ext cx="8610480" cy="0"/>
          </a:xfrm>
          <a:prstGeom prst="line">
            <a:avLst/>
          </a:prstGeom>
          <a:ln w="4752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B9B720-513E-4681-856E-DAE8E7CB699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61760" y="304920"/>
            <a:ext cx="8762760" cy="3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EAMR</a:t>
            </a:r>
            <a:r>
              <a:rPr b="0" i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480" y="914400"/>
            <a:ext cx="426744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Engineering &amp; Construction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Project Management. 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Engineering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Construction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Owners Engineer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System Optimization and Planning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Materials procurement and supply management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Records management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Pipeline hydrostatic testing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Startup and commissioning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HAZOP Review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Gas processing/LNG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Expert testimony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 owners looking to expand their facilities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 owners / operators in need of system or procurement optimization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Project Engineering and Construction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Owners Engineer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Optimization Consulting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4800600" y="914400"/>
            <a:ext cx="441972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Outsourcing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Physical operations and maintenance of assets (O&amp;M)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Gas Control and Transaction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Guaranteed performance contracting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Companies going through transition due to M&amp;A or other factors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Companies focused on cost reduction, strategic alignment, etc...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Longer duration - ongoing for some specified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Potential for guaranteed savings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Customize package of services to meet customers needs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838080"/>
            <a:ext cx="8610480" cy="0"/>
          </a:xfrm>
          <a:prstGeom prst="line">
            <a:avLst/>
          </a:prstGeom>
          <a:ln w="4752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0EB549-0858-4105-8929-517A3E18645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1760" y="202680"/>
            <a:ext cx="876276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EAMR</a:t>
            </a:r>
            <a:r>
              <a:rPr b="0" i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2800" strike="noStrike" u="none">
                <a:solidFill>
                  <a:srgbClr val="0066ff"/>
                </a:solidFill>
                <a:effectLst/>
                <a:uFillTx/>
                <a:latin typeface="Frutiger 55 Roman"/>
              </a:rPr>
              <a:t>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09480" y="685800"/>
            <a:ext cx="426744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Due Diligence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ETS’ deep bench strength is available to provide a broad range of due diligence support for on-going or future projects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Support personnel can be made available on short notice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M&amp;A activity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Investments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Expertise on construction estimates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Evaluation of operation and maintenance conditions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Evaluation of environmental, health and safety issues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Evaluation of regulatory compliance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4800600" y="685800"/>
            <a:ext cx="441972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Verdana"/>
              </a:rPr>
              <a:t>Enron Quality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Service Characteristics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Audit of O&amp;M, Environmental, Safety and  Administrative process and procedures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Operational Audit of assets - International and Domestic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Assets audited to Enron, Federal, State, Local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Model Customer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Asset owners concerned about operational performance, reliability and safety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Potential purchasers of assets as a due diligence function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Types of deals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Bundled cost + mark-up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Retainer / Annual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85800" y="685800"/>
            <a:ext cx="8610480" cy="0"/>
          </a:xfrm>
          <a:prstGeom prst="line">
            <a:avLst/>
          </a:prstGeom>
          <a:ln w="4752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5584B0-3807-46E0-B5D5-9EE2C890E7C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1998-12-10T17:01:04Z</dcterms:created>
  <dc:creator>Heather Tracy</dc:creator>
  <dc:description/>
  <dc:language>en-US</dc:language>
  <cp:lastModifiedBy>Sarabeth Smith</cp:lastModifiedBy>
  <cp:lastPrinted>2001-08-23T15:47:11Z</cp:lastPrinted>
  <dcterms:modified xsi:type="dcterms:W3CDTF">2001-10-08T17:59:12Z</dcterms:modified>
  <cp:revision>611</cp:revision>
  <dc:subject/>
  <dc:title>No Slide Title</dc:title>
</cp:coreProperties>
</file>