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_rels/presentation.xml.rels" ContentType="application/vnd.openxmlformats-package.relationships+xml"/>
  <Override PartName="/ppt/embeddings/oleObject1.bin" ContentType="application/vnd.openxmlformats-officedocument.oleObject"/>
  <Override PartName="/ppt/embeddings/oleObject1.xlsx" ContentType="application/vnd.openxmlformats-officedocument.spreadsheetml.sheet"/>
  <Override PartName="/ppt/embeddings/oleObject1.docx" ContentType="application/vnd.openxmlformats-officedocument.wordprocessingml.document"/>
  <Override PartName="/ppt/media/image1.wmf" ContentType="image/x-wmf"/>
  <Override PartName="/ppt/media/image2.jpeg" ContentType="image/jpeg"/>
  <Override PartName="/ppt/media/image3.wmf" ContentType="image/x-wmf"/>
  <Override PartName="/ppt/media/image4.wmf" ContentType="image/x-wmf"/>
  <Override PartName="/ppt/media/image5.png" ContentType="image/png"/>
  <Override PartName="/ppt/media/image6.png" ContentType="image/png"/>
  <Override PartName="/ppt/media/image7.wmf" ContentType="image/x-wmf"/>
  <Override PartName="/ppt/media/image11.wmf" ContentType="image/x-wmf"/>
  <Override PartName="/ppt/media/image8.wmf" ContentType="image/x-wmf"/>
  <Override PartName="/ppt/media/image12.wmf" ContentType="image/x-wmf"/>
  <Override PartName="/ppt/media/image9.wmf" ContentType="image/x-wmf"/>
  <Override PartName="/ppt/media/image10.wmf" ContentType="image/x-wmf"/>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19.xml.rels" ContentType="application/vnd.openxmlformats-package.relationships+xml"/>
  <Override PartName="/ppt/slides/_rels/slide4.xml.rels" ContentType="application/vnd.openxmlformats-package.relationships+xml"/>
  <Override PartName="/ppt/slides/_rels/slide18.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16.xml.rels" ContentType="application/vnd.openxmlformats-package.relationships+xml"/>
  <Override PartName="/ppt/slides/_rels/slide2.xml.rels" ContentType="application/vnd.openxmlformats-package.relationships+xml"/>
  <Override PartName="/ppt/slides/_rels/slide17.xml.rels" ContentType="application/vnd.openxmlformats-package.relationships+xml"/>
  <Override PartName="/ppt/slides/_rels/slide3.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18.xml" ContentType="application/vnd.openxmlformats-officedocument.presentationml.slide+xml"/>
  <Override PartName="/ppt/slides/slide4.xml" ContentType="application/vnd.openxmlformats-officedocument.presentationml.slide+xml"/>
  <Override PartName="/ppt/slides/slide19.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Lst>
  <p:sldSz cx="9144000" cy="6858000"/>
  <p:notesSz cx="6983413" cy="92694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Default">
    <p:spTree>
      <p:nvGrpSpPr>
        <p:cNvPr id="1" name=""/>
        <p:cNvGrpSpPr/>
        <p:nvPr/>
      </p:nvGrpSpPr>
      <p:grpSpPr>
        <a:xfrm>
          <a:off x="0" y="0"/>
          <a:ext cx="0" cy="0"/>
          <a:chOff x="0" y="0"/>
          <a:chExt cx="0" cy="0"/>
        </a:xfrm>
      </p:grpSpPr>
      <p:sp>
        <p:nvSpPr>
          <p:cNvPr id="7" name="PlaceHolder 1"/>
          <p:cNvSpPr>
            <a:spLocks noGrp="1"/>
          </p:cNvSpPr>
          <p:nvPr>
            <p:ph type="title"/>
          </p:nvPr>
        </p:nvSpPr>
        <p:spPr>
          <a:xfrm>
            <a:off x="685800" y="1519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600" strike="noStrike" u="none">
              <a:solidFill>
                <a:srgbClr val="000099"/>
              </a:solidFill>
              <a:effectLst/>
              <a:uFillTx/>
              <a:latin typeface="Arial"/>
            </a:endParaRPr>
          </a:p>
        </p:txBody>
      </p:sp>
      <p:sp>
        <p:nvSpPr>
          <p:cNvPr id="8" name="PlaceHolder 2"/>
          <p:cNvSpPr>
            <a:spLocks noGrp="1"/>
          </p:cNvSpPr>
          <p:nvPr>
            <p:ph/>
          </p:nvPr>
        </p:nvSpPr>
        <p:spPr>
          <a:xfrm>
            <a:off x="685800" y="1142640"/>
            <a:ext cx="3792600" cy="5257800"/>
          </a:xfrm>
          <a:prstGeom prst="rect">
            <a:avLst/>
          </a:prstGeom>
          <a:noFill/>
          <a:ln w="0">
            <a:noFill/>
          </a:ln>
        </p:spPr>
        <p:txBody>
          <a:bodyPr lIns="90000" rIns="90000" tIns="46800" bIns="46800" anchor="t">
            <a:normAutofit/>
          </a:bodyPr>
          <a:p>
            <a:pPr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9" name="PlaceHolder 3"/>
          <p:cNvSpPr>
            <a:spLocks noGrp="1"/>
          </p:cNvSpPr>
          <p:nvPr>
            <p:ph/>
          </p:nvPr>
        </p:nvSpPr>
        <p:spPr>
          <a:xfrm>
            <a:off x="4668480" y="1142640"/>
            <a:ext cx="3792600" cy="5257800"/>
          </a:xfrm>
          <a:prstGeom prst="rect">
            <a:avLst/>
          </a:prstGeom>
          <a:noFill/>
          <a:ln w="0">
            <a:noFill/>
          </a:ln>
        </p:spPr>
        <p:txBody>
          <a:bodyPr lIns="90000" rIns="90000" tIns="46800" bIns="46800" anchor="t">
            <a:normAutofit/>
          </a:bodyPr>
          <a:p>
            <a:pPr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10" name="PlaceHolder 1"/>
          <p:cNvSpPr>
            <a:spLocks noGrp="1"/>
          </p:cNvSpPr>
          <p:nvPr>
            <p:ph type="title"/>
          </p:nvPr>
        </p:nvSpPr>
        <p:spPr>
          <a:xfrm>
            <a:off x="685800" y="1519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600" strike="noStrike" u="none">
              <a:solidFill>
                <a:srgbClr val="000099"/>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11" name="PlaceHolder 1"/>
          <p:cNvSpPr>
            <a:spLocks noGrp="1"/>
          </p:cNvSpPr>
          <p:nvPr>
            <p:ph type="title"/>
          </p:nvPr>
        </p:nvSpPr>
        <p:spPr>
          <a:xfrm>
            <a:off x="685800" y="1519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600" strike="noStrike" u="none">
              <a:solidFill>
                <a:srgbClr val="000099"/>
              </a:solidFill>
              <a:effectLst/>
              <a:uFillTx/>
              <a:latin typeface="Arial"/>
            </a:endParaRPr>
          </a:p>
        </p:txBody>
      </p:sp>
      <p:sp>
        <p:nvSpPr>
          <p:cNvPr id="12" name="PlaceHolder 2"/>
          <p:cNvSpPr>
            <a:spLocks noGrp="1"/>
          </p:cNvSpPr>
          <p:nvPr>
            <p:ph/>
          </p:nvPr>
        </p:nvSpPr>
        <p:spPr>
          <a:xfrm>
            <a:off x="685800" y="1142640"/>
            <a:ext cx="7772400" cy="5257800"/>
          </a:xfrm>
          <a:prstGeom prst="rect">
            <a:avLst/>
          </a:prstGeom>
          <a:noFill/>
          <a:ln w="0">
            <a:noFill/>
          </a:ln>
        </p:spPr>
        <p:txBody>
          <a:bodyPr lIns="90000" rIns="90000" tIns="46800" bIns="46800" anchor="t">
            <a:normAutofit/>
          </a:bodyPr>
          <a:p>
            <a:pPr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13" name="PlaceHolder 1"/>
          <p:cNvSpPr>
            <a:spLocks noGrp="1"/>
          </p:cNvSpPr>
          <p:nvPr>
            <p:ph type="title"/>
          </p:nvPr>
        </p:nvSpPr>
        <p:spPr>
          <a:xfrm>
            <a:off x="685800" y="1519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600" strike="noStrike" u="none">
              <a:solidFill>
                <a:srgbClr val="000099"/>
              </a:solidFill>
              <a:effectLst/>
              <a:uFillTx/>
              <a:latin typeface="Arial"/>
            </a:endParaRPr>
          </a:p>
        </p:txBody>
      </p:sp>
      <p:sp>
        <p:nvSpPr>
          <p:cNvPr id="14" name="PlaceHolder 2"/>
          <p:cNvSpPr>
            <a:spLocks noGrp="1"/>
          </p:cNvSpPr>
          <p:nvPr>
            <p:ph type="subTitle"/>
          </p:nvPr>
        </p:nvSpPr>
        <p:spPr>
          <a:xfrm>
            <a:off x="685800" y="1142640"/>
            <a:ext cx="7772400" cy="5257800"/>
          </a:xfrm>
          <a:prstGeom prst="rect">
            <a:avLst/>
          </a:prstGeom>
          <a:noFill/>
          <a:ln w="0">
            <a:noFill/>
          </a:ln>
        </p:spPr>
        <p:txBody>
          <a:bodyPr lIns="0" rIns="0" tIns="0" bIns="0" anchor="ctr">
            <a:spAutoFit/>
          </a:bodyPr>
          <a:p>
            <a:pPr indent="0" algn="ctr">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oleObject" Target="../embeddings/oleObject1.bin"/><Relationship Id="rId3" Type="http://schemas.openxmlformats.org/officeDocument/2006/relationships/image" Target="../media/image1.wmf"/><Relationship Id="rId4" Type="http://schemas.openxmlformats.org/officeDocument/2006/relationships/slideLayout" Target="../slideLayouts/slideLayout1.xml"/><Relationship Id="rId5" Type="http://schemas.openxmlformats.org/officeDocument/2006/relationships/slideLayout" Target="../slideLayouts/slideLayout2.xml"/><Relationship Id="rId6" Type="http://schemas.openxmlformats.org/officeDocument/2006/relationships/slideLayout" Target="../slideLayouts/slideLayout3.xml"/><Relationship Id="rId7" Type="http://schemas.openxmlformats.org/officeDocument/2006/relationships/slideLayout" Target="../slideLayouts/slideLayout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1519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99"/>
                </a:solidFill>
                <a:effectLst/>
                <a:uFillTx/>
                <a:latin typeface="Arial"/>
              </a:rPr>
              <a:t>Click to edit the title text format</a:t>
            </a:r>
            <a:endParaRPr b="0" lang="en-US" sz="3600" strike="noStrike" u="none">
              <a:solidFill>
                <a:srgbClr val="000099"/>
              </a:solidFill>
              <a:effectLst/>
              <a:uFillTx/>
              <a:latin typeface="Arial"/>
            </a:endParaRPr>
          </a:p>
        </p:txBody>
      </p:sp>
      <p:sp>
        <p:nvSpPr>
          <p:cNvPr id="1" name="PlaceHolder 2"/>
          <p:cNvSpPr>
            <a:spLocks noGrp="1"/>
          </p:cNvSpPr>
          <p:nvPr>
            <p:ph type="body"/>
          </p:nvPr>
        </p:nvSpPr>
        <p:spPr>
          <a:xfrm>
            <a:off x="685800" y="1142640"/>
            <a:ext cx="7772400" cy="5257800"/>
          </a:xfrm>
          <a:prstGeom prst="rect">
            <a:avLst/>
          </a:prstGeom>
          <a:noFill/>
          <a:ln w="0">
            <a:noFill/>
          </a:ln>
        </p:spPr>
        <p:txBody>
          <a:bodyPr lIns="90000" rIns="90000" tIns="46800" bIns="46800" anchor="t">
            <a:normAutofit/>
          </a:bodyPr>
          <a:p>
            <a:pPr marL="343080" indent="-343080">
              <a:spcBef>
                <a:spcPts val="601"/>
              </a:spcBef>
              <a:buClr>
                <a:srgbClr val="ff0000"/>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Click to edit the outline text format</a:t>
            </a:r>
            <a:endParaRPr b="0" lang="en-US" sz="2400" strike="noStrike" u="none">
              <a:solidFill>
                <a:srgbClr val="000000"/>
              </a:solidFill>
              <a:effectLst/>
              <a:uFillTx/>
              <a:latin typeface="Arial"/>
            </a:endParaRPr>
          </a:p>
          <a:p>
            <a:pPr lvl="1" marL="743040" indent="-285840">
              <a:spcBef>
                <a:spcPts val="601"/>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Second Outline Level</a:t>
            </a:r>
            <a:endParaRPr b="0" lang="en-US" sz="2400" strike="noStrike" u="none">
              <a:solidFill>
                <a:srgbClr val="000000"/>
              </a:solidFill>
              <a:effectLst/>
              <a:uFillTx/>
              <a:latin typeface="Arial"/>
            </a:endParaRPr>
          </a:p>
          <a:p>
            <a:pPr lvl="2" marL="1085760" indent="-228600">
              <a:spcBef>
                <a:spcPts val="601"/>
              </a:spcBef>
              <a:buClr>
                <a:srgbClr val="000099"/>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Third Outline Level</a:t>
            </a:r>
            <a:endParaRPr b="0" lang="en-US" sz="2400" strike="noStrike" u="none">
              <a:solidFill>
                <a:srgbClr val="000000"/>
              </a:solidFill>
              <a:effectLst/>
              <a:uFillTx/>
              <a:latin typeface="Arial"/>
            </a:endParaRPr>
          </a:p>
          <a:p>
            <a:pPr lvl="3" marL="1428840" indent="-22860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Fourth Outline Level</a:t>
            </a:r>
            <a:endParaRPr b="0" lang="en-US" sz="2400" strike="noStrike" u="none">
              <a:solidFill>
                <a:srgbClr val="000000"/>
              </a:solidFill>
              <a:effectLst/>
              <a:uFillTx/>
              <a:latin typeface="Arial"/>
            </a:endParaRPr>
          </a:p>
          <a:p>
            <a:pPr lvl="4" marL="1771560" indent="-22860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Fifth Outline Level</a:t>
            </a:r>
            <a:endParaRPr b="0" lang="en-US" sz="2400" strike="noStrike" u="none">
              <a:solidFill>
                <a:srgbClr val="000000"/>
              </a:solidFill>
              <a:effectLst/>
              <a:uFillTx/>
              <a:latin typeface="Arial"/>
            </a:endParaRPr>
          </a:p>
          <a:p>
            <a:pPr lvl="5" marL="1771560" indent="-22860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Sixth Outline Level</a:t>
            </a:r>
            <a:endParaRPr b="0" lang="en-US" sz="2400" strike="noStrike" u="none">
              <a:solidFill>
                <a:srgbClr val="000000"/>
              </a:solidFill>
              <a:effectLst/>
              <a:uFillTx/>
              <a:latin typeface="Arial"/>
            </a:endParaRPr>
          </a:p>
          <a:p>
            <a:pPr lvl="6" marL="1771560" indent="-22860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Seventh Outline Level</a:t>
            </a:r>
            <a:endParaRPr b="0" lang="en-US" sz="2400" strike="noStrike" u="none">
              <a:solidFill>
                <a:srgbClr val="000000"/>
              </a:solidFill>
              <a:effectLst/>
              <a:uFillTx/>
              <a:latin typeface="Arial"/>
            </a:endParaRPr>
          </a:p>
        </p:txBody>
      </p:sp>
      <p:sp>
        <p:nvSpPr>
          <p:cNvPr id="2" name=""/>
          <p:cNvSpPr/>
          <p:nvPr/>
        </p:nvSpPr>
        <p:spPr>
          <a:xfrm>
            <a:off x="380880" y="304920"/>
            <a:ext cx="8382240" cy="75960"/>
          </a:xfrm>
          <a:prstGeom prst="rect">
            <a:avLst/>
          </a:prstGeom>
          <a:gradFill rotWithShape="0">
            <a:gsLst>
              <a:gs pos="0">
                <a:srgbClr val="3333cc"/>
              </a:gs>
              <a:gs pos="100000">
                <a:srgbClr val="66ff66"/>
              </a:gs>
            </a:gsLst>
            <a:lin ang="10800000"/>
          </a:gradFill>
          <a:ln w="0">
            <a:noFill/>
          </a:ln>
        </p:spPr>
        <p:style>
          <a:lnRef idx="0"/>
          <a:fillRef idx="0"/>
          <a:effectRef idx="0"/>
          <a:fontRef idx="minor"/>
        </p:style>
        <p:txBody>
          <a:bodyPr wrap="none" lIns="90000" rIns="90000" tIns="29160" bIns="2916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graphicFrame>
        <p:nvGraphicFramePr>
          <p:cNvPr id="3" name=""/>
          <p:cNvGraphicFramePr/>
          <p:nvPr/>
        </p:nvGraphicFramePr>
        <p:xfrm>
          <a:off x="430200" y="6219720"/>
          <a:ext cx="585720" cy="585720"/>
        </p:xfrm>
        <a:graphic>
          <a:graphicData uri="http://schemas.openxmlformats.org/presentationml/2006/ole">
            <p:oleObj r:id="rId2" spid="">
              <p:embed/>
              <p:pic>
                <p:nvPicPr>
                  <p:cNvPr id="4" name="" descr=""/>
                  <p:cNvPicPr/>
                  <p:nvPr/>
                </p:nvPicPr>
                <p:blipFill>
                  <a:blip r:embed="rId3"/>
                  <a:stretch/>
                </p:blipFill>
                <p:spPr>
                  <a:xfrm>
                    <a:off x="430200" y="6219720"/>
                    <a:ext cx="585720" cy="585720"/>
                  </a:xfrm>
                  <a:prstGeom prst="rect">
                    <a:avLst/>
                  </a:prstGeom>
                  <a:noFill/>
                  <a:ln w="0">
                    <a:noFill/>
                  </a:ln>
                </p:spPr>
              </p:pic>
            </p:oleObj>
          </a:graphicData>
        </a:graphic>
      </p:graphicFrame>
      <p:sp>
        <p:nvSpPr>
          <p:cNvPr id="5" name=""/>
          <p:cNvSpPr/>
          <p:nvPr/>
        </p:nvSpPr>
        <p:spPr>
          <a:xfrm>
            <a:off x="8653320" y="6477120"/>
            <a:ext cx="457200" cy="246600"/>
          </a:xfrm>
          <a:prstGeom prst="rect">
            <a:avLst/>
          </a:prstGeom>
          <a:noFill/>
          <a:ln w="0">
            <a:noFill/>
          </a:ln>
        </p:spPr>
        <p:style>
          <a:lnRef idx="0"/>
          <a:fillRef idx="0"/>
          <a:effectRef idx="0"/>
          <a:fontRef idx="minor"/>
        </p:style>
        <p:txBody>
          <a:bodyPr lIns="90000" rIns="90000" tIns="46800" bIns="46800" anchor="t">
            <a:spAutoFit/>
          </a:bodyPr>
          <a:p>
            <a:pPr algn="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57BC7726-7364-43F1-977D-2820E2C40A8F}" type="slidenum">
              <a:rPr b="0" lang="en-US" sz="1000" strike="noStrike" u="none">
                <a:solidFill>
                  <a:srgbClr val="000000"/>
                </a:solidFill>
                <a:effectLst/>
                <a:uFillTx/>
                <a:latin typeface="Arial"/>
              </a:rPr>
              <a:t>&lt;number&gt;</a:t>
            </a:fld>
            <a:endParaRPr b="0" lang="en-US" sz="1000" strike="noStrike" u="none">
              <a:solidFill>
                <a:srgbClr val="000000"/>
              </a:solidFill>
              <a:effectLst/>
              <a:uFillTx/>
              <a:latin typeface="Times New Roman"/>
            </a:endParaRPr>
          </a:p>
        </p:txBody>
      </p:sp>
      <p:sp>
        <p:nvSpPr>
          <p:cNvPr id="6" name=""/>
          <p:cNvSpPr/>
          <p:nvPr/>
        </p:nvSpPr>
        <p:spPr>
          <a:xfrm>
            <a:off x="3721680" y="6541920"/>
            <a:ext cx="168948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0000"/>
                </a:solidFill>
                <a:effectLst/>
                <a:uFillTx/>
                <a:latin typeface="Arial"/>
              </a:rPr>
              <a:t>CONFIDENTIAL</a:t>
            </a:r>
            <a:endParaRPr b="0" lang="en-US" sz="16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4"/>
    <p:sldLayoutId id="2147483650" r:id="rId5"/>
    <p:sldLayoutId id="2147483651" r:id="rId6"/>
    <p:sldLayoutId id="2147483652" r:id="rId7"/>
  </p:sldLayoutIdLst>
</p:sldMaster>
</file>

<file path=ppt/slides/_rels/slide1.xml.rels><?xml version="1.0" encoding="UTF-8"?>
<Relationships xmlns="http://schemas.openxmlformats.org/package/2006/relationships"><Relationship Id="rId1" Type="http://schemas.openxmlformats.org/officeDocument/2006/relationships/image" Target="../media/image2.jpeg"/><Relationship Id="rId2" Type="http://schemas.openxmlformats.org/officeDocument/2006/relationships/oleObject" Target="../embeddings/oleObject1.bin"/><Relationship Id="rId3" Type="http://schemas.openxmlformats.org/officeDocument/2006/relationships/image" Target="../media/image1.wmf"/><Relationship Id="rId4" Type="http://schemas.openxmlformats.org/officeDocument/2006/relationships/slideLayout" Target="../slideLayouts/slideLayout4.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2.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7.wmf"/><Relationship Id="rId3" Type="http://schemas.openxmlformats.org/officeDocument/2006/relationships/slideLayout" Target="../slideLayouts/slideLayout2.xml"/>
</Relationships>
</file>

<file path=ppt/slides/_rels/slide13.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8.wmf"/><Relationship Id="rId3" Type="http://schemas.openxmlformats.org/officeDocument/2006/relationships/slideLayout" Target="../slideLayouts/slideLayout2.xml"/>
</Relationships>
</file>

<file path=ppt/slides/_rels/slide14.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9.wmf"/><Relationship Id="rId3" Type="http://schemas.openxmlformats.org/officeDocument/2006/relationships/slideLayout" Target="../slideLayouts/slideLayout1.xml"/>
</Relationships>
</file>

<file path=ppt/slides/_rels/slide15.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10.wmf"/><Relationship Id="rId3" Type="http://schemas.openxmlformats.org/officeDocument/2006/relationships/slideLayout" Target="../slideLayouts/slideLayout1.xml"/>
</Relationships>
</file>

<file path=ppt/slides/_rels/slide16.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11.wmf"/><Relationship Id="rId3" Type="http://schemas.openxmlformats.org/officeDocument/2006/relationships/slideLayout" Target="../slideLayouts/slideLayout3.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9.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12.wmf"/><Relationship Id="rId3"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5.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3.wmf"/><Relationship Id="rId3" Type="http://schemas.openxmlformats.org/officeDocument/2006/relationships/slideLayout" Target="../slideLayouts/slideLayout3.xml"/>
</Relationships>
</file>

<file path=ppt/slides/_rels/slide6.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4.wmf"/><Relationship Id="rId3" Type="http://schemas.openxmlformats.org/officeDocument/2006/relationships/slideLayout" Target="../slideLayouts/slideLayout2.xml"/>
</Relationships>
</file>

<file path=ppt/slides/_rels/slide7.xml.rels><?xml version="1.0" encoding="UTF-8"?>
<Relationships xmlns="http://schemas.openxmlformats.org/package/2006/relationships"><Relationship Id="rId1" Type="http://schemas.openxmlformats.org/officeDocument/2006/relationships/image" Target="../media/image5.png"/><Relationship Id="rId2" Type="http://schemas.openxmlformats.org/officeDocument/2006/relationships/image" Target="../media/image6.png"/><Relationship Id="rId3" Type="http://schemas.openxmlformats.org/officeDocument/2006/relationships/slideLayout" Target="../slideLayouts/slideLayout2.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 name="PlaceHolder 1"/>
          <p:cNvSpPr>
            <a:spLocks noGrp="1"/>
          </p:cNvSpPr>
          <p:nvPr>
            <p:ph type="title"/>
          </p:nvPr>
        </p:nvSpPr>
        <p:spPr>
          <a:xfrm>
            <a:off x="609480" y="2895480"/>
            <a:ext cx="7772400" cy="243864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4400" strike="noStrike" u="none">
                <a:solidFill>
                  <a:srgbClr val="000099"/>
                </a:solidFill>
                <a:effectLst/>
                <a:uFillTx/>
                <a:latin typeface="Tahoma"/>
              </a:rPr>
              <a:t>MARKETING AGREEMENT</a:t>
            </a:r>
            <a:br>
              <a:rPr sz="4000"/>
            </a:br>
            <a:br>
              <a:rPr sz="4000"/>
            </a:br>
            <a:br>
              <a:rPr sz="2800"/>
            </a:br>
            <a:br>
              <a:rPr sz="2800"/>
            </a:br>
            <a:br>
              <a:rPr sz="2800"/>
            </a:br>
            <a:br>
              <a:rPr sz="2800"/>
            </a:br>
            <a:br>
              <a:rPr sz="2800"/>
            </a:br>
            <a:br>
              <a:rPr sz="2800"/>
            </a:br>
            <a:br>
              <a:rPr sz="2800"/>
            </a:br>
            <a:r>
              <a:rPr b="1" lang="en-US" sz="1800" strike="noStrike" u="none">
                <a:solidFill>
                  <a:srgbClr val="000099"/>
                </a:solidFill>
                <a:effectLst/>
                <a:uFillTx/>
                <a:latin typeface="Tahoma"/>
              </a:rPr>
              <a:t>May/2001</a:t>
            </a:r>
            <a:br>
              <a:rPr sz="2400"/>
            </a:br>
            <a:br>
              <a:rPr sz="2400"/>
            </a:br>
            <a:endParaRPr b="0" lang="en-US" sz="1800" strike="noStrike" u="none">
              <a:solidFill>
                <a:srgbClr val="000099"/>
              </a:solidFill>
              <a:effectLst/>
              <a:uFillTx/>
              <a:latin typeface="Arial"/>
            </a:endParaRPr>
          </a:p>
        </p:txBody>
      </p:sp>
      <p:pic>
        <p:nvPicPr>
          <p:cNvPr id="16" name="" descr=""/>
          <p:cNvPicPr/>
          <p:nvPr/>
        </p:nvPicPr>
        <p:blipFill>
          <a:blip r:embed="rId1"/>
          <a:stretch/>
        </p:blipFill>
        <p:spPr>
          <a:xfrm>
            <a:off x="5046840" y="2743200"/>
            <a:ext cx="3106440" cy="1862280"/>
          </a:xfrm>
          <a:prstGeom prst="rect">
            <a:avLst/>
          </a:prstGeom>
          <a:noFill/>
          <a:ln w="0">
            <a:noFill/>
          </a:ln>
        </p:spPr>
      </p:pic>
      <p:graphicFrame>
        <p:nvGraphicFramePr>
          <p:cNvPr id="17" name=""/>
          <p:cNvGraphicFramePr/>
          <p:nvPr/>
        </p:nvGraphicFramePr>
        <p:xfrm>
          <a:off x="1752480" y="2743200"/>
          <a:ext cx="1752840" cy="1752480"/>
        </p:xfrm>
        <a:graphic>
          <a:graphicData uri="http://schemas.openxmlformats.org/presentationml/2006/ole">
            <p:oleObj r:id="rId2" spid="">
              <p:embed/>
              <p:pic>
                <p:nvPicPr>
                  <p:cNvPr id="18" name="" descr=""/>
                  <p:cNvPicPr/>
                  <p:nvPr/>
                </p:nvPicPr>
                <p:blipFill>
                  <a:blip r:embed="rId3"/>
                  <a:stretch/>
                </p:blipFill>
                <p:spPr>
                  <a:xfrm>
                    <a:off x="1752480" y="2743200"/>
                    <a:ext cx="1752840" cy="175248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5" name=""/>
          <p:cNvSpPr/>
          <p:nvPr/>
        </p:nvSpPr>
        <p:spPr>
          <a:xfrm>
            <a:off x="152280" y="304920"/>
            <a:ext cx="8839440" cy="114300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99"/>
                </a:solidFill>
                <a:effectLst/>
                <a:uFillTx/>
                <a:latin typeface="Arial"/>
              </a:rPr>
              <a:t>Long Term Marketing Agreement 2004-2011 </a:t>
            </a:r>
            <a:br>
              <a:rPr sz="2600"/>
            </a:br>
            <a:r>
              <a:rPr b="1" lang="en-US" sz="1800" strike="noStrike" u="none">
                <a:solidFill>
                  <a:srgbClr val="000099"/>
                </a:solidFill>
                <a:effectLst/>
                <a:uFillTx/>
                <a:latin typeface="Arial"/>
              </a:rPr>
              <a:t>Sharing Mechanism</a:t>
            </a:r>
            <a:endParaRPr b="0" lang="en-US" sz="1800" strike="noStrike" u="none">
              <a:solidFill>
                <a:srgbClr val="000000"/>
              </a:solidFill>
              <a:effectLst/>
              <a:uFillTx/>
              <a:latin typeface="Times New Roman"/>
            </a:endParaRPr>
          </a:p>
        </p:txBody>
      </p:sp>
      <p:sp>
        <p:nvSpPr>
          <p:cNvPr id="116" name=""/>
          <p:cNvSpPr/>
          <p:nvPr/>
        </p:nvSpPr>
        <p:spPr>
          <a:xfrm>
            <a:off x="2819520" y="4938840"/>
            <a:ext cx="228600" cy="228600"/>
          </a:xfrm>
          <a:prstGeom prst="rect">
            <a:avLst/>
          </a:prstGeom>
          <a:solidFill>
            <a:srgbClr val="000099"/>
          </a:solidFill>
          <a:ln w="9360">
            <a:solidFill>
              <a:srgbClr val="000000"/>
            </a:solidFill>
            <a:miter/>
          </a:ln>
        </p:spPr>
        <p:style>
          <a:lnRef idx="0"/>
          <a:fillRef idx="0"/>
          <a:effectRef idx="0"/>
          <a:fontRef idx="minor"/>
        </p:style>
        <p:txBody>
          <a:bodyPr wrap="none" lIns="90000" rIns="90000" tIns="46800" bIns="46800" anchor="ctr">
            <a:spAutoFit/>
          </a:bodyPr>
          <a:p>
            <a:endParaRPr b="0" lang="en-US" sz="2400" strike="noStrike" u="none">
              <a:solidFill>
                <a:srgbClr val="000000"/>
              </a:solidFill>
              <a:effectLst/>
              <a:uFillTx/>
              <a:latin typeface="Times New Roman"/>
            </a:endParaRPr>
          </a:p>
        </p:txBody>
      </p:sp>
      <p:sp>
        <p:nvSpPr>
          <p:cNvPr id="117" name=""/>
          <p:cNvSpPr/>
          <p:nvPr/>
        </p:nvSpPr>
        <p:spPr>
          <a:xfrm>
            <a:off x="2800440" y="2655720"/>
            <a:ext cx="228600" cy="228600"/>
          </a:xfrm>
          <a:prstGeom prst="rect">
            <a:avLst/>
          </a:prstGeom>
          <a:solidFill>
            <a:srgbClr val="000099"/>
          </a:solidFill>
          <a:ln w="9360">
            <a:solidFill>
              <a:srgbClr val="000000"/>
            </a:solidFill>
            <a:miter/>
          </a:ln>
        </p:spPr>
        <p:style>
          <a:lnRef idx="0"/>
          <a:fillRef idx="0"/>
          <a:effectRef idx="0"/>
          <a:fontRef idx="minor"/>
        </p:style>
        <p:txBody>
          <a:bodyPr wrap="none" lIns="90000" rIns="90000" tIns="46800" bIns="46800" anchor="ctr">
            <a:spAutoFit/>
          </a:bodyPr>
          <a:p>
            <a:endParaRPr b="0" lang="en-US" sz="2400" strike="noStrike" u="none">
              <a:solidFill>
                <a:srgbClr val="000000"/>
              </a:solidFill>
              <a:effectLst/>
              <a:uFillTx/>
              <a:latin typeface="Times New Roman"/>
            </a:endParaRPr>
          </a:p>
        </p:txBody>
      </p:sp>
      <p:cxnSp>
        <p:nvCxnSpPr>
          <p:cNvPr id="118" name=""/>
          <p:cNvCxnSpPr/>
          <p:nvPr/>
        </p:nvCxnSpPr>
        <p:spPr>
          <a:xfrm flipH="1" flipV="1" rot="5400000">
            <a:off x="1716120" y="2840400"/>
            <a:ext cx="1181880" cy="1033920"/>
          </a:xfrm>
          <a:prstGeom prst="bentConnector2">
            <a:avLst/>
          </a:prstGeom>
          <a:ln w="9360">
            <a:solidFill>
              <a:srgbClr val="000000"/>
            </a:solidFill>
            <a:miter/>
            <a:tailEnd len="med" type="triangle" w="med"/>
          </a:ln>
        </p:spPr>
      </p:cxnSp>
      <p:cxnSp>
        <p:nvCxnSpPr>
          <p:cNvPr id="119" name=""/>
          <p:cNvCxnSpPr>
            <a:endCxn id="116" idx="1"/>
          </p:cNvCxnSpPr>
          <p:nvPr/>
        </p:nvCxnSpPr>
        <p:spPr>
          <a:xfrm flipH="1" rot="16200000">
            <a:off x="1866960" y="4100040"/>
            <a:ext cx="876960" cy="1029600"/>
          </a:xfrm>
          <a:prstGeom prst="bentConnector2">
            <a:avLst/>
          </a:prstGeom>
          <a:ln w="9360">
            <a:solidFill>
              <a:srgbClr val="000000"/>
            </a:solidFill>
            <a:miter/>
            <a:tailEnd len="med" type="triangle" w="med"/>
          </a:ln>
        </p:spPr>
      </p:cxnSp>
      <p:sp>
        <p:nvSpPr>
          <p:cNvPr id="120" name=""/>
          <p:cNvSpPr/>
          <p:nvPr/>
        </p:nvSpPr>
        <p:spPr>
          <a:xfrm>
            <a:off x="1938600" y="4751280"/>
            <a:ext cx="63108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Spot</a:t>
            </a:r>
            <a:endParaRPr b="0" lang="en-US" sz="1600" strike="noStrike" u="none">
              <a:solidFill>
                <a:srgbClr val="000000"/>
              </a:solidFill>
              <a:effectLst/>
              <a:uFillTx/>
              <a:latin typeface="Times New Roman"/>
            </a:endParaRPr>
          </a:p>
        </p:txBody>
      </p:sp>
      <p:sp>
        <p:nvSpPr>
          <p:cNvPr id="121" name=""/>
          <p:cNvSpPr/>
          <p:nvPr/>
        </p:nvSpPr>
        <p:spPr>
          <a:xfrm>
            <a:off x="2005920" y="2714760"/>
            <a:ext cx="59760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PPA</a:t>
            </a:r>
            <a:endParaRPr b="0" lang="en-US" sz="1600" strike="noStrike" u="none">
              <a:solidFill>
                <a:srgbClr val="000000"/>
              </a:solidFill>
              <a:effectLst/>
              <a:uFillTx/>
              <a:latin typeface="Times New Roman"/>
            </a:endParaRPr>
          </a:p>
        </p:txBody>
      </p:sp>
      <p:sp>
        <p:nvSpPr>
          <p:cNvPr id="122" name=""/>
          <p:cNvSpPr/>
          <p:nvPr/>
        </p:nvSpPr>
        <p:spPr>
          <a:xfrm>
            <a:off x="4172040" y="2046240"/>
            <a:ext cx="228600" cy="228600"/>
          </a:xfrm>
          <a:prstGeom prst="rect">
            <a:avLst/>
          </a:prstGeom>
          <a:solidFill>
            <a:srgbClr val="000099"/>
          </a:solidFill>
          <a:ln w="9360">
            <a:solidFill>
              <a:srgbClr val="000000"/>
            </a:solidFill>
            <a:miter/>
          </a:ln>
        </p:spPr>
        <p:style>
          <a:lnRef idx="0"/>
          <a:fillRef idx="0"/>
          <a:effectRef idx="0"/>
          <a:fontRef idx="minor"/>
        </p:style>
        <p:txBody>
          <a:bodyPr wrap="none" lIns="90000" rIns="90000" tIns="46800" bIns="46800" anchor="ctr">
            <a:spAutoFit/>
          </a:bodyPr>
          <a:p>
            <a:endParaRPr b="0" lang="en-US" sz="2400" strike="noStrike" u="none">
              <a:solidFill>
                <a:srgbClr val="000000"/>
              </a:solidFill>
              <a:effectLst/>
              <a:uFillTx/>
              <a:latin typeface="Times New Roman"/>
            </a:endParaRPr>
          </a:p>
        </p:txBody>
      </p:sp>
      <p:cxnSp>
        <p:nvCxnSpPr>
          <p:cNvPr id="123" name=""/>
          <p:cNvCxnSpPr>
            <a:stCxn id="117" idx="0"/>
            <a:endCxn id="122" idx="1"/>
          </p:cNvCxnSpPr>
          <p:nvPr/>
        </p:nvCxnSpPr>
        <p:spPr>
          <a:xfrm flipH="1" flipV="1" rot="5400000">
            <a:off x="3295440" y="1778760"/>
            <a:ext cx="495720" cy="1258200"/>
          </a:xfrm>
          <a:prstGeom prst="bentConnector2">
            <a:avLst/>
          </a:prstGeom>
          <a:ln w="9360">
            <a:solidFill>
              <a:srgbClr val="000000"/>
            </a:solidFill>
            <a:miter/>
            <a:tailEnd len="med" type="triangle" w="med"/>
          </a:ln>
        </p:spPr>
      </p:cxnSp>
      <p:cxnSp>
        <p:nvCxnSpPr>
          <p:cNvPr id="124" name=""/>
          <p:cNvCxnSpPr>
            <a:stCxn id="117" idx="2"/>
            <a:endCxn id="125" idx="1"/>
          </p:cNvCxnSpPr>
          <p:nvPr/>
        </p:nvCxnSpPr>
        <p:spPr>
          <a:xfrm flipH="1" rot="16200000">
            <a:off x="3294720" y="2503080"/>
            <a:ext cx="496080" cy="1258200"/>
          </a:xfrm>
          <a:prstGeom prst="bentConnector2">
            <a:avLst/>
          </a:prstGeom>
          <a:ln w="9360">
            <a:solidFill>
              <a:srgbClr val="000000"/>
            </a:solidFill>
            <a:miter/>
            <a:tailEnd len="med" type="triangle" w="med"/>
          </a:ln>
        </p:spPr>
      </p:cxnSp>
      <p:sp>
        <p:nvSpPr>
          <p:cNvPr id="126" name=""/>
          <p:cNvSpPr/>
          <p:nvPr/>
        </p:nvSpPr>
        <p:spPr>
          <a:xfrm>
            <a:off x="2878560" y="1893960"/>
            <a:ext cx="130716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PB Accepts</a:t>
            </a:r>
            <a:endParaRPr b="0" lang="en-US" sz="1600" strike="noStrike" u="none">
              <a:solidFill>
                <a:srgbClr val="000000"/>
              </a:solidFill>
              <a:effectLst/>
              <a:uFillTx/>
              <a:latin typeface="Times New Roman"/>
            </a:endParaRPr>
          </a:p>
        </p:txBody>
      </p:sp>
      <p:sp>
        <p:nvSpPr>
          <p:cNvPr id="127" name=""/>
          <p:cNvSpPr/>
          <p:nvPr/>
        </p:nvSpPr>
        <p:spPr>
          <a:xfrm>
            <a:off x="2940840" y="3081240"/>
            <a:ext cx="123984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PB Rejects</a:t>
            </a:r>
            <a:endParaRPr b="0" lang="en-US" sz="1600" strike="noStrike" u="none">
              <a:solidFill>
                <a:srgbClr val="000000"/>
              </a:solidFill>
              <a:effectLst/>
              <a:uFillTx/>
              <a:latin typeface="Times New Roman"/>
            </a:endParaRPr>
          </a:p>
        </p:txBody>
      </p:sp>
      <p:sp>
        <p:nvSpPr>
          <p:cNvPr id="128" name=""/>
          <p:cNvSpPr/>
          <p:nvPr/>
        </p:nvSpPr>
        <p:spPr>
          <a:xfrm>
            <a:off x="5791320" y="6095880"/>
            <a:ext cx="914400" cy="914400"/>
          </a:xfrm>
          <a:prstGeom prst="rect">
            <a:avLst/>
          </a:prstGeom>
          <a:noFill/>
          <a:ln w="0">
            <a:noFill/>
          </a:ln>
        </p:spPr>
        <p:style>
          <a:lnRef idx="0"/>
          <a:fillRef idx="0"/>
          <a:effectRef idx="0"/>
          <a:fontRef idx="minor"/>
        </p:style>
        <p:txBody>
          <a:bodyPr wrap="none" lIns="90000" rIns="90000" tIns="46800" bIns="46800" anchor="ctr">
            <a:spAutoFit/>
          </a:bodyPr>
          <a:p>
            <a:endParaRPr b="0" lang="en-US" sz="2400" strike="noStrike" u="none">
              <a:solidFill>
                <a:srgbClr val="000000"/>
              </a:solidFill>
              <a:effectLst/>
              <a:uFillTx/>
              <a:latin typeface="Times New Roman"/>
            </a:endParaRPr>
          </a:p>
        </p:txBody>
      </p:sp>
      <p:sp>
        <p:nvSpPr>
          <p:cNvPr id="129" name=""/>
          <p:cNvSpPr/>
          <p:nvPr/>
        </p:nvSpPr>
        <p:spPr>
          <a:xfrm>
            <a:off x="1676520" y="3948120"/>
            <a:ext cx="228600" cy="228600"/>
          </a:xfrm>
          <a:prstGeom prst="rect">
            <a:avLst/>
          </a:prstGeom>
          <a:solidFill>
            <a:srgbClr val="000099"/>
          </a:solidFill>
          <a:ln w="9360">
            <a:solidFill>
              <a:srgbClr val="000000"/>
            </a:solidFill>
            <a:miter/>
          </a:ln>
        </p:spPr>
        <p:style>
          <a:lnRef idx="0"/>
          <a:fillRef idx="0"/>
          <a:effectRef idx="0"/>
          <a:fontRef idx="minor"/>
        </p:style>
        <p:txBody>
          <a:bodyPr wrap="none" lIns="90000" rIns="90000" tIns="46800" bIns="46800" anchor="ctr">
            <a:spAutoFit/>
          </a:bodyPr>
          <a:p>
            <a:endParaRPr b="0" lang="en-US" sz="2400" strike="noStrike" u="none">
              <a:solidFill>
                <a:srgbClr val="000000"/>
              </a:solidFill>
              <a:effectLst/>
              <a:uFillTx/>
              <a:latin typeface="Times New Roman"/>
            </a:endParaRPr>
          </a:p>
        </p:txBody>
      </p:sp>
      <p:sp>
        <p:nvSpPr>
          <p:cNvPr id="125" name=""/>
          <p:cNvSpPr/>
          <p:nvPr/>
        </p:nvSpPr>
        <p:spPr>
          <a:xfrm>
            <a:off x="4172040" y="3265560"/>
            <a:ext cx="228600" cy="228600"/>
          </a:xfrm>
          <a:prstGeom prst="rect">
            <a:avLst/>
          </a:prstGeom>
          <a:solidFill>
            <a:srgbClr val="000099"/>
          </a:solidFill>
          <a:ln w="9360">
            <a:solidFill>
              <a:srgbClr val="000000"/>
            </a:solidFill>
            <a:miter/>
          </a:ln>
        </p:spPr>
        <p:style>
          <a:lnRef idx="0"/>
          <a:fillRef idx="0"/>
          <a:effectRef idx="0"/>
          <a:fontRef idx="minor"/>
        </p:style>
        <p:txBody>
          <a:bodyPr wrap="none" lIns="90000" rIns="90000" tIns="46800" bIns="46800" anchor="ctr">
            <a:spAutoFit/>
          </a:bodyPr>
          <a:p>
            <a:endParaRPr b="0" lang="en-US" sz="2400" strike="noStrike" u="none">
              <a:solidFill>
                <a:srgbClr val="000000"/>
              </a:solidFill>
              <a:effectLst/>
              <a:uFillTx/>
              <a:latin typeface="Times New Roman"/>
            </a:endParaRPr>
          </a:p>
        </p:txBody>
      </p:sp>
      <p:sp>
        <p:nvSpPr>
          <p:cNvPr id="130" name=""/>
          <p:cNvSpPr/>
          <p:nvPr/>
        </p:nvSpPr>
        <p:spPr>
          <a:xfrm>
            <a:off x="4473720" y="2043000"/>
            <a:ext cx="179028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Enron collects 20% of PPA</a:t>
            </a:r>
            <a:endParaRPr b="0" lang="en-US" sz="1000" strike="noStrike" u="none">
              <a:solidFill>
                <a:srgbClr val="000000"/>
              </a:solidFill>
              <a:effectLst/>
              <a:uFillTx/>
              <a:latin typeface="Times New Roman"/>
            </a:endParaRPr>
          </a:p>
        </p:txBody>
      </p:sp>
      <p:sp>
        <p:nvSpPr>
          <p:cNvPr id="131" name=""/>
          <p:cNvSpPr/>
          <p:nvPr/>
        </p:nvSpPr>
        <p:spPr>
          <a:xfrm>
            <a:off x="4462560" y="3276720"/>
            <a:ext cx="3233520" cy="2466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Settle Petrobras against the spot. </a:t>
            </a:r>
            <a:endParaRPr b="0" lang="en-US" sz="1000" strike="noStrike" u="none">
              <a:solidFill>
                <a:srgbClr val="000000"/>
              </a:solidFill>
              <a:effectLst/>
              <a:uFillTx/>
              <a:latin typeface="Times New Roman"/>
            </a:endParaRPr>
          </a:p>
        </p:txBody>
      </p:sp>
      <p:sp>
        <p:nvSpPr>
          <p:cNvPr id="132" name=""/>
          <p:cNvSpPr/>
          <p:nvPr/>
        </p:nvSpPr>
        <p:spPr>
          <a:xfrm>
            <a:off x="3040560" y="4937040"/>
            <a:ext cx="179748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Enron collects 20% of spot</a:t>
            </a: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3" name="PlaceHolder 1"/>
          <p:cNvSpPr>
            <a:spLocks noGrp="1"/>
          </p:cNvSpPr>
          <p:nvPr>
            <p:ph type="title"/>
          </p:nvPr>
        </p:nvSpPr>
        <p:spPr>
          <a:xfrm>
            <a:off x="228600" y="151920"/>
            <a:ext cx="86868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700" strike="noStrike" u="none">
                <a:solidFill>
                  <a:srgbClr val="000099"/>
                </a:solidFill>
                <a:effectLst/>
                <a:uFillTx/>
                <a:latin typeface="Arial"/>
              </a:rPr>
              <a:t>Long Term Marketing Agreement 2004-2011 + PPA </a:t>
            </a:r>
            <a:br>
              <a:rPr sz="2700"/>
            </a:br>
            <a:r>
              <a:rPr b="1" lang="en-US" sz="1800" strike="noStrike" u="none">
                <a:solidFill>
                  <a:srgbClr val="000099"/>
                </a:solidFill>
                <a:effectLst/>
                <a:uFillTx/>
                <a:latin typeface="Arial"/>
              </a:rPr>
              <a:t>Deal Overview</a:t>
            </a:r>
            <a:endParaRPr b="0" lang="en-US" sz="1800" strike="noStrike" u="none">
              <a:solidFill>
                <a:srgbClr val="000099"/>
              </a:solidFill>
              <a:effectLst/>
              <a:uFillTx/>
              <a:latin typeface="Arial"/>
            </a:endParaRPr>
          </a:p>
        </p:txBody>
      </p:sp>
      <p:sp>
        <p:nvSpPr>
          <p:cNvPr id="134" name="PlaceHolder 2"/>
          <p:cNvSpPr>
            <a:spLocks noGrp="1"/>
          </p:cNvSpPr>
          <p:nvPr>
            <p:ph/>
          </p:nvPr>
        </p:nvSpPr>
        <p:spPr>
          <a:xfrm>
            <a:off x="685800" y="2742840"/>
            <a:ext cx="8153280" cy="3505320"/>
          </a:xfrm>
          <a:prstGeom prst="rect">
            <a:avLst/>
          </a:prstGeom>
          <a:noFill/>
          <a:ln w="0">
            <a:noFill/>
          </a:ln>
        </p:spPr>
        <p:txBody>
          <a:bodyPr lIns="90000" rIns="90000" tIns="46800" bIns="46800" anchor="t">
            <a:normAutofit fontScale="85000" lnSpcReduction="9999"/>
          </a:bodyPr>
          <a:p>
            <a:pPr marL="343080" indent="-343080">
              <a:spcBef>
                <a:spcPts val="451"/>
              </a:spcBef>
              <a:buClr>
                <a:srgbClr val="ff0000"/>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99"/>
                </a:solidFill>
                <a:effectLst/>
                <a:uFillTx/>
                <a:latin typeface="Arial"/>
              </a:rPr>
              <a:t>400 MW PPA: Petrobras / Elektro</a:t>
            </a:r>
            <a:endParaRPr b="0" lang="en-US" sz="1800" strike="noStrike" u="none">
              <a:solidFill>
                <a:srgbClr val="000000"/>
              </a:solidFill>
              <a:effectLst/>
              <a:uFillTx/>
              <a:latin typeface="Arial"/>
            </a:endParaRPr>
          </a:p>
          <a:p>
            <a:pPr lvl="1" marL="743040" indent="-285840">
              <a:spcBef>
                <a:spcPts val="400"/>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Traditional PPA for 400 MW priced at VN for 8 years</a:t>
            </a:r>
            <a:endParaRPr b="0" lang="en-US" sz="1600" strike="noStrike" u="none">
              <a:solidFill>
                <a:srgbClr val="000000"/>
              </a:solidFill>
              <a:effectLst/>
              <a:uFillTx/>
              <a:latin typeface="Arial"/>
            </a:endParaRPr>
          </a:p>
          <a:p>
            <a:pPr lvl="1" marL="743040" indent="-285840">
              <a:spcBef>
                <a:spcPts val="400"/>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PPA will cover part of Elektro’s short position arising after the reduction of the initial contracts.</a:t>
            </a:r>
            <a:endParaRPr b="0" lang="en-US" sz="1600" strike="noStrike" u="none">
              <a:solidFill>
                <a:srgbClr val="000000"/>
              </a:solidFill>
              <a:effectLst/>
              <a:uFillTx/>
              <a:latin typeface="Arial"/>
            </a:endParaRPr>
          </a:p>
          <a:p>
            <a:pPr lvl="1" marL="743040" indent="-285840">
              <a:spcBef>
                <a:spcPts val="400"/>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Elektro will have the ability to pass through 100% of the costs of this PPA to the rate payers</a:t>
            </a:r>
            <a:endParaRPr b="0" lang="en-US" sz="1600" strike="noStrike" u="none">
              <a:solidFill>
                <a:srgbClr val="000000"/>
              </a:solidFill>
              <a:effectLst/>
              <a:uFillTx/>
              <a:latin typeface="Arial"/>
            </a:endParaRPr>
          </a:p>
          <a:p>
            <a:pPr marL="343080" indent="-343080">
              <a:spcBef>
                <a:spcPts val="451"/>
              </a:spcBef>
              <a:buClr>
                <a:srgbClr val="ff0000"/>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99"/>
                </a:solidFill>
                <a:effectLst/>
                <a:uFillTx/>
                <a:latin typeface="Arial"/>
              </a:rPr>
              <a:t>400 MW Marketing Agreement</a:t>
            </a:r>
            <a:endParaRPr b="0" lang="en-US" sz="1800" strike="noStrike" u="none">
              <a:solidFill>
                <a:srgbClr val="000000"/>
              </a:solidFill>
              <a:effectLst/>
              <a:uFillTx/>
              <a:latin typeface="Arial"/>
            </a:endParaRPr>
          </a:p>
          <a:p>
            <a:pPr lvl="1" marL="743040" indent="-285840">
              <a:spcBef>
                <a:spcPts val="400"/>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Enron and Petrobras will form a Consortium to market 400MW in the MAE. </a:t>
            </a:r>
            <a:endParaRPr b="0" lang="en-US" sz="1600" strike="noStrike" u="none">
              <a:solidFill>
                <a:srgbClr val="000000"/>
              </a:solidFill>
              <a:effectLst/>
              <a:uFillTx/>
              <a:latin typeface="Arial"/>
            </a:endParaRPr>
          </a:p>
          <a:p>
            <a:pPr lvl="1" marL="743040" indent="-285840">
              <a:spcBef>
                <a:spcPts val="400"/>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Under the agreement, Petrobras will have the obligation to deliver the 400 MW in the Southeast sub-market on a firm basis during 8 years.</a:t>
            </a:r>
            <a:endParaRPr b="0" lang="en-US" sz="1600" strike="noStrike" u="none">
              <a:solidFill>
                <a:srgbClr val="000000"/>
              </a:solidFill>
              <a:effectLst/>
              <a:uFillTx/>
              <a:latin typeface="Arial"/>
            </a:endParaRPr>
          </a:p>
          <a:p>
            <a:pPr lvl="1" marL="743040" indent="-285840">
              <a:spcBef>
                <a:spcPts val="400"/>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Enron will receive 20% of the revenues obtained from the sale of the 400 MW either at spot or through bilateral contracts..</a:t>
            </a:r>
            <a:endParaRPr b="0" lang="en-US" sz="1600" strike="noStrike" u="none">
              <a:solidFill>
                <a:srgbClr val="000000"/>
              </a:solidFill>
              <a:effectLst/>
              <a:uFillTx/>
              <a:latin typeface="Arial"/>
            </a:endParaRPr>
          </a:p>
          <a:p>
            <a:pPr lvl="1" marL="743040" indent="-285840">
              <a:spcBef>
                <a:spcPts val="400"/>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No floor / premium associated with this option, the PPA “guarantees” a minimum payment for the 800 MW.</a:t>
            </a:r>
            <a:endParaRPr b="0" lang="en-US" sz="1600" strike="noStrike" u="none">
              <a:solidFill>
                <a:srgbClr val="000000"/>
              </a:solidFill>
              <a:effectLst/>
              <a:uFillTx/>
              <a:latin typeface="Arial"/>
            </a:endParaRPr>
          </a:p>
        </p:txBody>
      </p:sp>
      <p:grpSp>
        <p:nvGrpSpPr>
          <p:cNvPr id="135" name=""/>
          <p:cNvGrpSpPr/>
          <p:nvPr/>
        </p:nvGrpSpPr>
        <p:grpSpPr>
          <a:xfrm>
            <a:off x="1855800" y="1219320"/>
            <a:ext cx="5763960" cy="1264680"/>
            <a:chOff x="1855800" y="1219320"/>
            <a:chExt cx="5763960" cy="1264680"/>
          </a:xfrm>
        </p:grpSpPr>
        <p:sp>
          <p:nvSpPr>
            <p:cNvPr id="136" name=""/>
            <p:cNvSpPr/>
            <p:nvPr/>
          </p:nvSpPr>
          <p:spPr>
            <a:xfrm>
              <a:off x="5894280" y="1981080"/>
              <a:ext cx="0" cy="3063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7" name=""/>
            <p:cNvSpPr/>
            <p:nvPr/>
          </p:nvSpPr>
          <p:spPr>
            <a:xfrm>
              <a:off x="5918040" y="1390680"/>
              <a:ext cx="0" cy="304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8" name=""/>
            <p:cNvSpPr/>
            <p:nvPr/>
          </p:nvSpPr>
          <p:spPr>
            <a:xfrm>
              <a:off x="6122880" y="1585800"/>
              <a:ext cx="0" cy="5349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nvGrpSpPr>
            <p:cNvPr id="139" name=""/>
            <p:cNvGrpSpPr/>
            <p:nvPr/>
          </p:nvGrpSpPr>
          <p:grpSpPr>
            <a:xfrm>
              <a:off x="1855800" y="1219320"/>
              <a:ext cx="5763960" cy="1264680"/>
              <a:chOff x="1855800" y="1219320"/>
              <a:chExt cx="5763960" cy="1264680"/>
            </a:xfrm>
          </p:grpSpPr>
          <p:sp>
            <p:nvSpPr>
              <p:cNvPr id="140" name=""/>
              <p:cNvSpPr/>
              <p:nvPr/>
            </p:nvSpPr>
            <p:spPr>
              <a:xfrm>
                <a:off x="1855800" y="1443240"/>
                <a:ext cx="990360" cy="762480"/>
              </a:xfrm>
              <a:prstGeom prst="rect">
                <a:avLst/>
              </a:prstGeom>
              <a:noFill/>
              <a:ln w="9360">
                <a:solidFill>
                  <a:srgbClr val="000000"/>
                </a:solidFill>
                <a:miter/>
              </a:ln>
            </p:spPr>
            <p:style>
              <a:lnRef idx="0"/>
              <a:fillRef idx="0"/>
              <a:effectRef idx="0"/>
              <a:fontRef idx="minor"/>
            </p:style>
            <p:txBody>
              <a:bodyPr lIns="90000" rIns="90000" tIns="46800" bIns="46800" anchor="ctr">
                <a:spAutoFit/>
              </a:bodyPr>
              <a:p>
                <a:endParaRPr b="0" lang="en-US" sz="2400" strike="noStrike" u="none">
                  <a:solidFill>
                    <a:srgbClr val="000000"/>
                  </a:solidFill>
                  <a:effectLst/>
                  <a:uFillTx/>
                  <a:latin typeface="Times New Roman"/>
                </a:endParaRPr>
              </a:p>
            </p:txBody>
          </p:sp>
          <p:sp>
            <p:nvSpPr>
              <p:cNvPr id="141" name=""/>
              <p:cNvSpPr/>
              <p:nvPr/>
            </p:nvSpPr>
            <p:spPr>
              <a:xfrm>
                <a:off x="2021400" y="1660680"/>
                <a:ext cx="676440" cy="3376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IPP’s</a:t>
                </a:r>
                <a:endParaRPr b="0" lang="en-US" sz="1600" strike="noStrike" u="none">
                  <a:solidFill>
                    <a:srgbClr val="000000"/>
                  </a:solidFill>
                  <a:effectLst/>
                  <a:uFillTx/>
                  <a:latin typeface="Times New Roman"/>
                </a:endParaRPr>
              </a:p>
            </p:txBody>
          </p:sp>
          <p:grpSp>
            <p:nvGrpSpPr>
              <p:cNvPr id="142" name=""/>
              <p:cNvGrpSpPr/>
              <p:nvPr/>
            </p:nvGrpSpPr>
            <p:grpSpPr>
              <a:xfrm>
                <a:off x="4220280" y="1586520"/>
                <a:ext cx="1126800" cy="533520"/>
                <a:chOff x="4220280" y="1586520"/>
                <a:chExt cx="1126800" cy="533520"/>
              </a:xfrm>
            </p:grpSpPr>
            <p:sp>
              <p:nvSpPr>
                <p:cNvPr id="143" name=""/>
                <p:cNvSpPr/>
                <p:nvPr/>
              </p:nvSpPr>
              <p:spPr>
                <a:xfrm>
                  <a:off x="4246560" y="1586520"/>
                  <a:ext cx="1066680" cy="533520"/>
                </a:xfrm>
                <a:prstGeom prst="rect">
                  <a:avLst/>
                </a:prstGeom>
                <a:noFill/>
                <a:ln w="9360">
                  <a:solidFill>
                    <a:srgbClr val="000000"/>
                  </a:solidFill>
                  <a:miter/>
                </a:ln>
              </p:spPr>
              <p:style>
                <a:lnRef idx="0"/>
                <a:fillRef idx="0"/>
                <a:effectRef idx="0"/>
                <a:fontRef idx="minor"/>
              </p:style>
              <p:txBody>
                <a:bodyPr lIns="90000" rIns="90000" tIns="46800" bIns="46800" anchor="ctr">
                  <a:spAutoFit/>
                </a:bodyPr>
                <a:p>
                  <a:endParaRPr b="0" lang="en-US" sz="2400" strike="noStrike" u="none">
                    <a:solidFill>
                      <a:srgbClr val="000000"/>
                    </a:solidFill>
                    <a:effectLst/>
                    <a:uFillTx/>
                    <a:latin typeface="Times New Roman"/>
                  </a:endParaRPr>
                </a:p>
              </p:txBody>
            </p:sp>
            <p:sp>
              <p:nvSpPr>
                <p:cNvPr id="144" name=""/>
                <p:cNvSpPr/>
                <p:nvPr/>
              </p:nvSpPr>
              <p:spPr>
                <a:xfrm>
                  <a:off x="4220280" y="1675440"/>
                  <a:ext cx="112680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Petrobras</a:t>
                  </a:r>
                  <a:endParaRPr b="0" lang="en-US" sz="1600" strike="noStrike" u="none">
                    <a:solidFill>
                      <a:srgbClr val="000000"/>
                    </a:solidFill>
                    <a:effectLst/>
                    <a:uFillTx/>
                    <a:latin typeface="Times New Roman"/>
                  </a:endParaRPr>
                </a:p>
              </p:txBody>
            </p:sp>
          </p:grpSp>
          <p:sp>
            <p:nvSpPr>
              <p:cNvPr id="145" name=""/>
              <p:cNvSpPr/>
              <p:nvPr/>
            </p:nvSpPr>
            <p:spPr>
              <a:xfrm>
                <a:off x="6467760" y="1219320"/>
                <a:ext cx="1066680" cy="533520"/>
              </a:xfrm>
              <a:prstGeom prst="rect">
                <a:avLst/>
              </a:prstGeom>
              <a:noFill/>
              <a:ln w="9360">
                <a:solidFill>
                  <a:srgbClr val="000000"/>
                </a:solidFill>
                <a:miter/>
              </a:ln>
            </p:spPr>
            <p:style>
              <a:lnRef idx="0"/>
              <a:fillRef idx="0"/>
              <a:effectRef idx="0"/>
              <a:fontRef idx="minor"/>
            </p:style>
            <p:txBody>
              <a:bodyPr lIns="90000" rIns="90000" tIns="46800" bIns="46800" anchor="ctr">
                <a:spAutoFit/>
              </a:bodyPr>
              <a:p>
                <a:endParaRPr b="0" lang="en-US" sz="2400" strike="noStrike" u="none">
                  <a:solidFill>
                    <a:srgbClr val="000000"/>
                  </a:solidFill>
                  <a:effectLst/>
                  <a:uFillTx/>
                  <a:latin typeface="Times New Roman"/>
                </a:endParaRPr>
              </a:p>
            </p:txBody>
          </p:sp>
          <p:sp>
            <p:nvSpPr>
              <p:cNvPr id="146" name=""/>
              <p:cNvSpPr/>
              <p:nvPr/>
            </p:nvSpPr>
            <p:spPr>
              <a:xfrm>
                <a:off x="6555960" y="1310040"/>
                <a:ext cx="86796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Elektro</a:t>
                </a:r>
                <a:endParaRPr b="0" lang="en-US" sz="1600" strike="noStrike" u="none">
                  <a:solidFill>
                    <a:srgbClr val="000000"/>
                  </a:solidFill>
                  <a:effectLst/>
                  <a:uFillTx/>
                  <a:latin typeface="Times New Roman"/>
                </a:endParaRPr>
              </a:p>
            </p:txBody>
          </p:sp>
          <p:grpSp>
            <p:nvGrpSpPr>
              <p:cNvPr id="147" name=""/>
              <p:cNvGrpSpPr/>
              <p:nvPr/>
            </p:nvGrpSpPr>
            <p:grpSpPr>
              <a:xfrm>
                <a:off x="6440400" y="1950480"/>
                <a:ext cx="1179360" cy="533520"/>
                <a:chOff x="6440400" y="1950480"/>
                <a:chExt cx="1179360" cy="533520"/>
              </a:xfrm>
            </p:grpSpPr>
            <p:sp>
              <p:nvSpPr>
                <p:cNvPr id="148" name=""/>
                <p:cNvSpPr/>
                <p:nvPr/>
              </p:nvSpPr>
              <p:spPr>
                <a:xfrm>
                  <a:off x="6440400" y="1950480"/>
                  <a:ext cx="1179360" cy="533520"/>
                </a:xfrm>
                <a:prstGeom prst="rect">
                  <a:avLst/>
                </a:prstGeom>
                <a:noFill/>
                <a:ln w="9360">
                  <a:solidFill>
                    <a:srgbClr val="000000"/>
                  </a:solidFill>
                  <a:miter/>
                </a:ln>
              </p:spPr>
              <p:style>
                <a:lnRef idx="0"/>
                <a:fillRef idx="0"/>
                <a:effectRef idx="0"/>
                <a:fontRef idx="minor"/>
              </p:style>
              <p:txBody>
                <a:bodyPr lIns="90000" rIns="90000" tIns="46800" bIns="46800" anchor="ctr">
                  <a:spAutoFit/>
                </a:bodyPr>
                <a:p>
                  <a:endParaRPr b="0" lang="en-US" sz="2400" strike="noStrike" u="none">
                    <a:solidFill>
                      <a:srgbClr val="000000"/>
                    </a:solidFill>
                    <a:effectLst/>
                    <a:uFillTx/>
                    <a:latin typeface="Times New Roman"/>
                  </a:endParaRPr>
                </a:p>
              </p:txBody>
            </p:sp>
            <p:sp>
              <p:nvSpPr>
                <p:cNvPr id="149" name=""/>
                <p:cNvSpPr/>
                <p:nvPr/>
              </p:nvSpPr>
              <p:spPr>
                <a:xfrm>
                  <a:off x="6725520" y="2041200"/>
                  <a:ext cx="597600" cy="3376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ECE</a:t>
                  </a:r>
                  <a:endParaRPr b="0" lang="en-US" sz="1600" strike="noStrike" u="none">
                    <a:solidFill>
                      <a:srgbClr val="000000"/>
                    </a:solidFill>
                    <a:effectLst/>
                    <a:uFillTx/>
                    <a:latin typeface="Times New Roman"/>
                  </a:endParaRPr>
                </a:p>
              </p:txBody>
            </p:sp>
          </p:grpSp>
          <p:sp>
            <p:nvSpPr>
              <p:cNvPr id="150" name=""/>
              <p:cNvSpPr/>
              <p:nvPr/>
            </p:nvSpPr>
            <p:spPr>
              <a:xfrm>
                <a:off x="2846160" y="1676880"/>
                <a:ext cx="13716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1" name=""/>
              <p:cNvSpPr/>
              <p:nvPr/>
            </p:nvSpPr>
            <p:spPr>
              <a:xfrm flipH="1">
                <a:off x="2846160" y="1981800"/>
                <a:ext cx="13716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2" name=""/>
              <p:cNvSpPr/>
              <p:nvPr/>
            </p:nvSpPr>
            <p:spPr>
              <a:xfrm>
                <a:off x="3095640" y="1414800"/>
                <a:ext cx="93528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800 MW</a:t>
                </a:r>
                <a:endParaRPr b="0" lang="en-US" sz="1600" strike="noStrike" u="none">
                  <a:solidFill>
                    <a:srgbClr val="000000"/>
                  </a:solidFill>
                  <a:effectLst/>
                  <a:uFillTx/>
                  <a:latin typeface="Times New Roman"/>
                </a:endParaRPr>
              </a:p>
            </p:txBody>
          </p:sp>
          <p:sp>
            <p:nvSpPr>
              <p:cNvPr id="153" name=""/>
              <p:cNvSpPr/>
              <p:nvPr/>
            </p:nvSpPr>
            <p:spPr>
              <a:xfrm>
                <a:off x="3517920" y="1965240"/>
                <a:ext cx="29340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a:t>
                </a:r>
                <a:endParaRPr b="0" lang="en-US" sz="1600" strike="noStrike" u="none">
                  <a:solidFill>
                    <a:srgbClr val="000000"/>
                  </a:solidFill>
                  <a:effectLst/>
                  <a:uFillTx/>
                  <a:latin typeface="Times New Roman"/>
                </a:endParaRPr>
              </a:p>
            </p:txBody>
          </p:sp>
          <p:sp>
            <p:nvSpPr>
              <p:cNvPr id="154" name=""/>
              <p:cNvSpPr/>
              <p:nvPr/>
            </p:nvSpPr>
            <p:spPr>
              <a:xfrm>
                <a:off x="5908680" y="1386000"/>
                <a:ext cx="53316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5" name=""/>
              <p:cNvSpPr/>
              <p:nvPr/>
            </p:nvSpPr>
            <p:spPr>
              <a:xfrm>
                <a:off x="5894280" y="2267640"/>
                <a:ext cx="53316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6" name=""/>
              <p:cNvSpPr/>
              <p:nvPr/>
            </p:nvSpPr>
            <p:spPr>
              <a:xfrm>
                <a:off x="5269320" y="1247760"/>
                <a:ext cx="705960" cy="4597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PPA</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400MW</a:t>
                </a:r>
                <a:endParaRPr b="0" lang="en-US" sz="1200" strike="noStrike" u="none">
                  <a:solidFill>
                    <a:srgbClr val="000000"/>
                  </a:solidFill>
                  <a:effectLst/>
                  <a:uFillTx/>
                  <a:latin typeface="Times New Roman"/>
                </a:endParaRPr>
              </a:p>
            </p:txBody>
          </p:sp>
          <p:sp>
            <p:nvSpPr>
              <p:cNvPr id="157" name=""/>
              <p:cNvSpPr/>
              <p:nvPr/>
            </p:nvSpPr>
            <p:spPr>
              <a:xfrm>
                <a:off x="5266440" y="1981080"/>
                <a:ext cx="705960" cy="4597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400MW</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MAE</a:t>
                </a:r>
                <a:endParaRPr b="0" lang="en-US" sz="1200" strike="noStrike" u="none">
                  <a:solidFill>
                    <a:srgbClr val="000000"/>
                  </a:solidFill>
                  <a:effectLst/>
                  <a:uFillTx/>
                  <a:latin typeface="Times New Roman"/>
                </a:endParaRPr>
              </a:p>
            </p:txBody>
          </p:sp>
          <p:sp>
            <p:nvSpPr>
              <p:cNvPr id="158" name=""/>
              <p:cNvSpPr/>
              <p:nvPr/>
            </p:nvSpPr>
            <p:spPr>
              <a:xfrm>
                <a:off x="6122880" y="1586520"/>
                <a:ext cx="30456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9" name=""/>
              <p:cNvSpPr/>
              <p:nvPr/>
            </p:nvSpPr>
            <p:spPr>
              <a:xfrm>
                <a:off x="6118200" y="2110680"/>
                <a:ext cx="30456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0" name=""/>
              <p:cNvSpPr/>
              <p:nvPr/>
            </p:nvSpPr>
            <p:spPr>
              <a:xfrm flipH="1">
                <a:off x="5437080" y="1829160"/>
                <a:ext cx="68544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1" name=""/>
              <p:cNvSpPr/>
              <p:nvPr/>
            </p:nvSpPr>
            <p:spPr>
              <a:xfrm>
                <a:off x="6099120" y="1648080"/>
                <a:ext cx="29340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a:t>
                </a:r>
                <a:endParaRPr b="0" lang="en-US" sz="1600" strike="noStrike" u="none">
                  <a:solidFill>
                    <a:srgbClr val="000000"/>
                  </a:solidFill>
                  <a:effectLst/>
                  <a:uFillTx/>
                  <a:latin typeface="Times New Roman"/>
                </a:endParaRPr>
              </a:p>
            </p:txBody>
          </p:sp>
        </p:grpSp>
      </p:grpSp>
      <p:sp>
        <p:nvSpPr>
          <p:cNvPr id="162" name=""/>
          <p:cNvSpPr/>
          <p:nvPr/>
        </p:nvSpPr>
        <p:spPr>
          <a:xfrm flipH="1">
            <a:off x="5290920" y="1676520"/>
            <a:ext cx="6094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3" name=""/>
          <p:cNvSpPr/>
          <p:nvPr/>
        </p:nvSpPr>
        <p:spPr>
          <a:xfrm flipH="1">
            <a:off x="5290920" y="1981080"/>
            <a:ext cx="6094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4" name="PlaceHolder 1"/>
          <p:cNvSpPr>
            <a:spLocks noGrp="1"/>
          </p:cNvSpPr>
          <p:nvPr>
            <p:ph type="title"/>
          </p:nvPr>
        </p:nvSpPr>
        <p:spPr>
          <a:xfrm>
            <a:off x="685800" y="1519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99"/>
                </a:solidFill>
                <a:effectLst/>
                <a:uFillTx/>
                <a:latin typeface="Arial"/>
              </a:rPr>
              <a:t>Petrobrás: MTM Sensitivity (US$ 000)</a:t>
            </a:r>
            <a:endParaRPr b="0" lang="en-US" sz="2000" strike="noStrike" u="none">
              <a:solidFill>
                <a:srgbClr val="000099"/>
              </a:solidFill>
              <a:effectLst/>
              <a:uFillTx/>
              <a:latin typeface="Arial"/>
            </a:endParaRPr>
          </a:p>
        </p:txBody>
      </p:sp>
      <p:graphicFrame>
        <p:nvGraphicFramePr>
          <p:cNvPr id="165" name=""/>
          <p:cNvGraphicFramePr/>
          <p:nvPr/>
        </p:nvGraphicFramePr>
        <p:xfrm>
          <a:off x="2209680" y="1295280"/>
          <a:ext cx="4668840" cy="4618080"/>
        </p:xfrm>
        <a:graphic>
          <a:graphicData uri="http://schemas.openxmlformats.org/presentationml/2006/ole">
            <p:oleObj progId="Excel.Sheet.12" r:id="rId1" spid="">
              <p:embed/>
              <p:pic>
                <p:nvPicPr>
                  <p:cNvPr id="166" name="" descr=""/>
                  <p:cNvPicPr/>
                  <p:nvPr/>
                </p:nvPicPr>
                <p:blipFill>
                  <a:blip r:embed="rId2"/>
                  <a:stretch/>
                </p:blipFill>
                <p:spPr>
                  <a:xfrm>
                    <a:off x="2209680" y="1295280"/>
                    <a:ext cx="4668840" cy="461808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7" name="PlaceHolder 1"/>
          <p:cNvSpPr>
            <a:spLocks noGrp="1"/>
          </p:cNvSpPr>
          <p:nvPr>
            <p:ph type="title"/>
          </p:nvPr>
        </p:nvSpPr>
        <p:spPr>
          <a:xfrm>
            <a:off x="380520" y="228240"/>
            <a:ext cx="8534520" cy="1143000"/>
          </a:xfrm>
          <a:prstGeom prst="rect">
            <a:avLst/>
          </a:prstGeom>
          <a:noFill/>
          <a:ln w="0">
            <a:noFill/>
          </a:ln>
        </p:spPr>
        <p:txBody>
          <a:bodyPr lIns="91440" rIns="91440" tIns="45720" bIns="4572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99"/>
                </a:solidFill>
                <a:effectLst/>
                <a:uFillTx/>
                <a:latin typeface="Arial"/>
              </a:rPr>
              <a:t>Petrobrás: Intrinsic Value Analysis - Price Curve Sensitivities </a:t>
            </a:r>
            <a:br>
              <a:rPr sz="2000"/>
            </a:br>
            <a:r>
              <a:rPr b="1" lang="en-US" sz="2000" strike="noStrike" u="none">
                <a:solidFill>
                  <a:srgbClr val="000099"/>
                </a:solidFill>
                <a:effectLst/>
                <a:uFillTx/>
                <a:latin typeface="Arial"/>
              </a:rPr>
              <a:t>(US$ 000)</a:t>
            </a:r>
            <a:endParaRPr b="0" lang="en-US" sz="2000" strike="noStrike" u="none">
              <a:solidFill>
                <a:srgbClr val="000099"/>
              </a:solidFill>
              <a:effectLst/>
              <a:uFillTx/>
              <a:latin typeface="Arial"/>
            </a:endParaRPr>
          </a:p>
        </p:txBody>
      </p:sp>
      <p:graphicFrame>
        <p:nvGraphicFramePr>
          <p:cNvPr id="168" name=""/>
          <p:cNvGraphicFramePr/>
          <p:nvPr/>
        </p:nvGraphicFramePr>
        <p:xfrm>
          <a:off x="2236680" y="1477800"/>
          <a:ext cx="4668840" cy="4618080"/>
        </p:xfrm>
        <a:graphic>
          <a:graphicData uri="http://schemas.openxmlformats.org/presentationml/2006/ole">
            <p:oleObj progId="Excel.Sheet.12" r:id="rId1" spid="">
              <p:embed/>
              <p:pic>
                <p:nvPicPr>
                  <p:cNvPr id="169" name="" descr=""/>
                  <p:cNvPicPr/>
                  <p:nvPr/>
                </p:nvPicPr>
                <p:blipFill>
                  <a:blip r:embed="rId2"/>
                  <a:stretch/>
                </p:blipFill>
                <p:spPr>
                  <a:xfrm>
                    <a:off x="2236680" y="1477800"/>
                    <a:ext cx="4668840" cy="461808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0" name="PlaceHolder 1"/>
          <p:cNvSpPr>
            <a:spLocks noGrp="1"/>
          </p:cNvSpPr>
          <p:nvPr>
            <p:ph type="title"/>
          </p:nvPr>
        </p:nvSpPr>
        <p:spPr>
          <a:xfrm>
            <a:off x="380520" y="380520"/>
            <a:ext cx="853452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99"/>
                </a:solidFill>
                <a:effectLst/>
                <a:uFillTx/>
                <a:latin typeface="Arial"/>
              </a:rPr>
              <a:t>Key Risks - Marketing Agreement 2002-2003</a:t>
            </a:r>
            <a:endParaRPr b="0" lang="en-US" sz="3600" strike="noStrike" u="none">
              <a:solidFill>
                <a:srgbClr val="000099"/>
              </a:solidFill>
              <a:effectLst/>
              <a:uFillTx/>
              <a:latin typeface="Arial"/>
            </a:endParaRPr>
          </a:p>
        </p:txBody>
      </p:sp>
      <p:graphicFrame>
        <p:nvGraphicFramePr>
          <p:cNvPr id="171" name=""/>
          <p:cNvGraphicFramePr/>
          <p:nvPr/>
        </p:nvGraphicFramePr>
        <p:xfrm>
          <a:off x="1066680" y="1739880"/>
          <a:ext cx="7086600" cy="7099200"/>
        </p:xfrm>
        <a:graphic>
          <a:graphicData uri="http://schemas.openxmlformats.org/presentationml/2006/ole">
            <p:oleObj progId="Word.Document.12" r:id="rId1" spid="">
              <p:embed/>
              <p:pic>
                <p:nvPicPr>
                  <p:cNvPr id="172" name="" descr=""/>
                  <p:cNvPicPr/>
                  <p:nvPr/>
                </p:nvPicPr>
                <p:blipFill>
                  <a:blip r:embed="rId2"/>
                  <a:stretch/>
                </p:blipFill>
                <p:spPr>
                  <a:xfrm>
                    <a:off x="1066680" y="1739880"/>
                    <a:ext cx="7086600" cy="709920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3" name="PlaceHolder 1"/>
          <p:cNvSpPr>
            <a:spLocks noGrp="1"/>
          </p:cNvSpPr>
          <p:nvPr>
            <p:ph type="title"/>
          </p:nvPr>
        </p:nvSpPr>
        <p:spPr>
          <a:xfrm>
            <a:off x="380520" y="380520"/>
            <a:ext cx="853452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99"/>
                </a:solidFill>
                <a:effectLst/>
                <a:uFillTx/>
                <a:latin typeface="Arial"/>
              </a:rPr>
              <a:t>Key Risks - Marketing Agreement 2004-2011</a:t>
            </a:r>
            <a:endParaRPr b="0" lang="en-US" sz="3600" strike="noStrike" u="none">
              <a:solidFill>
                <a:srgbClr val="000099"/>
              </a:solidFill>
              <a:effectLst/>
              <a:uFillTx/>
              <a:latin typeface="Arial"/>
            </a:endParaRPr>
          </a:p>
        </p:txBody>
      </p:sp>
      <p:graphicFrame>
        <p:nvGraphicFramePr>
          <p:cNvPr id="174" name=""/>
          <p:cNvGraphicFramePr/>
          <p:nvPr/>
        </p:nvGraphicFramePr>
        <p:xfrm>
          <a:off x="1068480" y="1731960"/>
          <a:ext cx="7157880" cy="6724800"/>
        </p:xfrm>
        <a:graphic>
          <a:graphicData uri="http://schemas.openxmlformats.org/presentationml/2006/ole">
            <p:oleObj progId="Word.Document.12" r:id="rId1" spid="">
              <p:embed/>
              <p:pic>
                <p:nvPicPr>
                  <p:cNvPr id="175" name="" descr=""/>
                  <p:cNvPicPr/>
                  <p:nvPr/>
                </p:nvPicPr>
                <p:blipFill>
                  <a:blip r:embed="rId2"/>
                  <a:stretch/>
                </p:blipFill>
                <p:spPr>
                  <a:xfrm>
                    <a:off x="1068480" y="1731960"/>
                    <a:ext cx="7157880" cy="672480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6" name="PlaceHolder 1"/>
          <p:cNvSpPr>
            <a:spLocks noGrp="1"/>
          </p:cNvSpPr>
          <p:nvPr>
            <p:ph type="title"/>
          </p:nvPr>
        </p:nvSpPr>
        <p:spPr>
          <a:xfrm>
            <a:off x="685800" y="1519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99"/>
                </a:solidFill>
                <a:effectLst/>
                <a:uFillTx/>
                <a:latin typeface="Arial"/>
              </a:rPr>
              <a:t>Key Risks - PPA</a:t>
            </a:r>
            <a:endParaRPr b="0" lang="en-US" sz="3600" strike="noStrike" u="none">
              <a:solidFill>
                <a:srgbClr val="000099"/>
              </a:solidFill>
              <a:effectLst/>
              <a:uFillTx/>
              <a:latin typeface="Arial"/>
            </a:endParaRPr>
          </a:p>
        </p:txBody>
      </p:sp>
      <p:graphicFrame>
        <p:nvGraphicFramePr>
          <p:cNvPr id="177" name=""/>
          <p:cNvGraphicFramePr/>
          <p:nvPr/>
        </p:nvGraphicFramePr>
        <p:xfrm>
          <a:off x="1139760" y="1530360"/>
          <a:ext cx="7837560" cy="7691400"/>
        </p:xfrm>
        <a:graphic>
          <a:graphicData uri="http://schemas.openxmlformats.org/presentationml/2006/ole">
            <p:oleObj progId="Word.Document.12" r:id="rId1" spid="">
              <p:embed/>
              <p:pic>
                <p:nvPicPr>
                  <p:cNvPr id="178" name="" descr=""/>
                  <p:cNvPicPr/>
                  <p:nvPr/>
                </p:nvPicPr>
                <p:blipFill>
                  <a:blip r:embed="rId2"/>
                  <a:stretch/>
                </p:blipFill>
                <p:spPr>
                  <a:xfrm>
                    <a:off x="1139760" y="1530360"/>
                    <a:ext cx="7837560" cy="769140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9" name="PlaceHolder 1"/>
          <p:cNvSpPr>
            <a:spLocks noGrp="1"/>
          </p:cNvSpPr>
          <p:nvPr>
            <p:ph type="title"/>
          </p:nvPr>
        </p:nvSpPr>
        <p:spPr>
          <a:xfrm>
            <a:off x="685800" y="1519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99"/>
                </a:solidFill>
                <a:effectLst/>
                <a:uFillTx/>
                <a:latin typeface="Arial"/>
              </a:rPr>
              <a:t>Analysis</a:t>
            </a:r>
            <a:endParaRPr b="0" lang="en-US" sz="3600" strike="noStrike" u="none">
              <a:solidFill>
                <a:srgbClr val="000099"/>
              </a:solidFill>
              <a:effectLst/>
              <a:uFillTx/>
              <a:latin typeface="Arial"/>
            </a:endParaRPr>
          </a:p>
        </p:txBody>
      </p:sp>
      <p:sp>
        <p:nvSpPr>
          <p:cNvPr id="180" name="PlaceHolder 2"/>
          <p:cNvSpPr>
            <a:spLocks noGrp="1"/>
          </p:cNvSpPr>
          <p:nvPr>
            <p:ph/>
          </p:nvPr>
        </p:nvSpPr>
        <p:spPr>
          <a:xfrm>
            <a:off x="685800" y="1142640"/>
            <a:ext cx="7772400" cy="5257800"/>
          </a:xfrm>
          <a:prstGeom prst="rect">
            <a:avLst/>
          </a:prstGeom>
          <a:noFill/>
          <a:ln w="0">
            <a:noFill/>
          </a:ln>
        </p:spPr>
        <p:txBody>
          <a:bodyPr lIns="90000" rIns="90000" tIns="46800" bIns="46800" anchor="t">
            <a:normAutofit/>
          </a:bodyPr>
          <a:p>
            <a:pPr marL="343080" indent="-343080">
              <a:spcBef>
                <a:spcPts val="601"/>
              </a:spcBef>
              <a:buClr>
                <a:srgbClr val="ff0000"/>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Advantages: </a:t>
            </a:r>
            <a:endParaRPr b="0" lang="en-US" sz="2400" strike="noStrike" u="none">
              <a:solidFill>
                <a:srgbClr val="000000"/>
              </a:solidFill>
              <a:effectLst/>
              <a:uFillTx/>
              <a:latin typeface="Arial"/>
            </a:endParaRPr>
          </a:p>
          <a:p>
            <a:pPr lvl="1" marL="743040" indent="-285840">
              <a:spcBef>
                <a:spcPts val="499"/>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The structure has the preference of Petrobras because it provides coverage to the output of its generation facilities since 2002.</a:t>
            </a:r>
            <a:endParaRPr b="0" lang="en-US" sz="2000" strike="noStrike" u="none">
              <a:solidFill>
                <a:srgbClr val="000000"/>
              </a:solidFill>
              <a:effectLst/>
              <a:uFillTx/>
              <a:latin typeface="Arial"/>
            </a:endParaRPr>
          </a:p>
          <a:p>
            <a:pPr lvl="1" marL="743040" indent="-285840">
              <a:spcBef>
                <a:spcPts val="499"/>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This structure has already been extensively discussed with Petrobras and may be executed in a short time frame.</a:t>
            </a:r>
            <a:endParaRPr b="0" lang="en-US" sz="2000" strike="noStrike" u="none">
              <a:solidFill>
                <a:srgbClr val="000000"/>
              </a:solidFill>
              <a:effectLst/>
              <a:uFillTx/>
              <a:latin typeface="Arial"/>
            </a:endParaRPr>
          </a:p>
          <a:p>
            <a:pPr lvl="1" marL="743040" indent="-285840">
              <a:spcBef>
                <a:spcPts val="499"/>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The deal provides Enron with flexibility to decide when to use risk management tools to protect its exposure (Exit Strategy through Bilateral Contracts)</a:t>
            </a:r>
            <a:endParaRPr b="0" lang="en-US" sz="2000" strike="noStrike" u="none">
              <a:solidFill>
                <a:srgbClr val="000000"/>
              </a:solidFill>
              <a:effectLst/>
              <a:uFillTx/>
              <a:latin typeface="Arial"/>
            </a:endParaRPr>
          </a:p>
          <a:p>
            <a:pPr marL="343080" indent="-343080">
              <a:spcBef>
                <a:spcPts val="601"/>
              </a:spcBef>
              <a:buClr>
                <a:srgbClr val="ff0000"/>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Challenges:</a:t>
            </a:r>
            <a:endParaRPr b="0" lang="en-US" sz="2400" strike="noStrike" u="none">
              <a:solidFill>
                <a:srgbClr val="000000"/>
              </a:solidFill>
              <a:effectLst/>
              <a:uFillTx/>
              <a:latin typeface="Arial"/>
            </a:endParaRPr>
          </a:p>
          <a:p>
            <a:pPr lvl="1" marL="743040" indent="-285840">
              <a:spcBef>
                <a:spcPts val="499"/>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Exposure to a 600 MW R$ 50/MWh put in 2003 in the Southeast sub-market must be actively managed in a market that currently has low liquidity</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1" name="PlaceHolder 1"/>
          <p:cNvSpPr>
            <a:spLocks noGrp="1"/>
          </p:cNvSpPr>
          <p:nvPr>
            <p:ph type="title"/>
          </p:nvPr>
        </p:nvSpPr>
        <p:spPr>
          <a:xfrm>
            <a:off x="685800" y="1519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99"/>
                </a:solidFill>
                <a:effectLst/>
                <a:uFillTx/>
                <a:latin typeface="Arial"/>
              </a:rPr>
              <a:t>Main Value Drivers</a:t>
            </a:r>
            <a:endParaRPr b="0" lang="en-US" sz="3600" strike="noStrike" u="none">
              <a:solidFill>
                <a:srgbClr val="000099"/>
              </a:solidFill>
              <a:effectLst/>
              <a:uFillTx/>
              <a:latin typeface="Arial"/>
            </a:endParaRPr>
          </a:p>
        </p:txBody>
      </p:sp>
      <p:sp>
        <p:nvSpPr>
          <p:cNvPr id="182" name="PlaceHolder 2"/>
          <p:cNvSpPr>
            <a:spLocks noGrp="1"/>
          </p:cNvSpPr>
          <p:nvPr>
            <p:ph/>
          </p:nvPr>
        </p:nvSpPr>
        <p:spPr>
          <a:xfrm>
            <a:off x="671040" y="1143000"/>
            <a:ext cx="8077320" cy="2162160"/>
          </a:xfrm>
          <a:prstGeom prst="rect">
            <a:avLst/>
          </a:prstGeom>
          <a:noFill/>
          <a:ln w="0">
            <a:noFill/>
          </a:ln>
        </p:spPr>
        <p:txBody>
          <a:bodyPr lIns="90000" rIns="90000" tIns="46800" bIns="46800" anchor="t">
            <a:normAutofit/>
          </a:bodyPr>
          <a:p>
            <a:pPr marL="343080" indent="-343080">
              <a:spcBef>
                <a:spcPts val="1125"/>
              </a:spcBef>
              <a:buClr>
                <a:srgbClr val="ff0000"/>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Capture expected power price spikes in 2002-2003 due to energy shortage in the Brazilian market</a:t>
            </a:r>
            <a:endParaRPr b="0" lang="en-US" sz="1800" strike="noStrike" u="none">
              <a:solidFill>
                <a:srgbClr val="000000"/>
              </a:solidFill>
              <a:effectLst/>
              <a:uFillTx/>
              <a:latin typeface="Arial"/>
            </a:endParaRPr>
          </a:p>
          <a:p>
            <a:pPr marL="343080" indent="-343080">
              <a:spcBef>
                <a:spcPts val="1125"/>
              </a:spcBef>
              <a:buClr>
                <a:srgbClr val="ff0000"/>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Significant increase in Enron trading activities with no additional investment</a:t>
            </a:r>
            <a:endParaRPr b="0" lang="en-US" sz="1800" strike="noStrike" u="none">
              <a:solidFill>
                <a:srgbClr val="000000"/>
              </a:solidFill>
              <a:effectLst/>
              <a:uFillTx/>
              <a:latin typeface="Arial"/>
            </a:endParaRPr>
          </a:p>
          <a:p>
            <a:pPr marL="343080" indent="-343080">
              <a:spcBef>
                <a:spcPts val="1125"/>
              </a:spcBef>
              <a:buClr>
                <a:srgbClr val="ff0000"/>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Enron will have the ability to use its risk management tools to capture the upsides while protecting its position during eventual low prices periods.</a:t>
            </a:r>
            <a:endParaRPr b="0" lang="en-US" sz="1800" strike="noStrike" u="none">
              <a:solidFill>
                <a:srgbClr val="000000"/>
              </a:solidFill>
              <a:effectLst/>
              <a:uFillTx/>
              <a:latin typeface="Arial"/>
            </a:endParaRPr>
          </a:p>
        </p:txBody>
      </p:sp>
      <p:sp>
        <p:nvSpPr>
          <p:cNvPr id="183" name=""/>
          <p:cNvSpPr/>
          <p:nvPr/>
        </p:nvSpPr>
        <p:spPr>
          <a:xfrm>
            <a:off x="457200" y="3886200"/>
            <a:ext cx="8381880" cy="1618560"/>
          </a:xfrm>
          <a:prstGeom prst="rect">
            <a:avLst/>
          </a:prstGeom>
          <a:gradFill rotWithShape="0">
            <a:gsLst>
              <a:gs pos="0">
                <a:srgbClr val="0000ff"/>
              </a:gs>
              <a:gs pos="100000">
                <a:srgbClr val="000075"/>
              </a:gs>
            </a:gsLst>
            <a:lin ang="5400000"/>
          </a:gradFill>
          <a:ln w="76320">
            <a:solidFill>
              <a:srgbClr val="ff0000"/>
            </a:solidFill>
            <a:miter/>
          </a:ln>
        </p:spPr>
        <p:style>
          <a:lnRef idx="0"/>
          <a:fillRef idx="0"/>
          <a:effectRef idx="0"/>
          <a:fontRef idx="minor"/>
        </p:style>
        <p:txBody>
          <a:bodyPr lIns="90000" rIns="90000" tIns="46800" bIns="46800" anchor="t">
            <a:spAutoFit/>
          </a:bodyPr>
          <a:p>
            <a:pPr marL="404640" indent="-347400">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Arial"/>
              </a:rPr>
              <a:t>Makes a lot of money.</a:t>
            </a:r>
            <a:endParaRPr b="0" lang="en-US" sz="2000" strike="noStrike" u="none">
              <a:solidFill>
                <a:srgbClr val="000000"/>
              </a:solidFill>
              <a:effectLst/>
              <a:uFillTx/>
              <a:latin typeface="Times New Roman"/>
            </a:endParaRPr>
          </a:p>
          <a:p>
            <a:pPr marL="404640" indent="-347400">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Arial"/>
              </a:rPr>
              <a:t>Enron will become the dominant player in the Power Trading Business in Brazil, with significant long position in a short market creating ability to increase volumes and develop new products with minimum downside risk.</a:t>
            </a:r>
            <a:endParaRPr b="0" lang="en-US" sz="2000" strike="noStrike" u="none">
              <a:solidFill>
                <a:srgbClr val="000000"/>
              </a:solidFill>
              <a:effectLst/>
              <a:uFillTx/>
              <a:latin typeface="Times New Roman"/>
            </a:endParaRPr>
          </a:p>
        </p:txBody>
      </p:sp>
      <p:sp>
        <p:nvSpPr>
          <p:cNvPr id="184" name=""/>
          <p:cNvSpPr/>
          <p:nvPr/>
        </p:nvSpPr>
        <p:spPr>
          <a:xfrm>
            <a:off x="2512080" y="3200400"/>
            <a:ext cx="4111920" cy="3988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0000"/>
                </a:solidFill>
                <a:effectLst/>
                <a:uFillTx/>
                <a:latin typeface="Arial"/>
              </a:rPr>
              <a:t>Why Enron must have this deal?</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185" name=""/>
          <p:cNvGraphicFramePr/>
          <p:nvPr/>
        </p:nvGraphicFramePr>
        <p:xfrm>
          <a:off x="843120" y="2124000"/>
          <a:ext cx="7081560" cy="2981520"/>
        </p:xfrm>
        <a:graphic>
          <a:graphicData uri="http://schemas.openxmlformats.org/presentationml/2006/ole">
            <p:oleObj progId="Word.Document.12" r:id="rId1" spid="">
              <p:embed/>
              <p:pic>
                <p:nvPicPr>
                  <p:cNvPr id="186" name="" descr=""/>
                  <p:cNvPicPr/>
                  <p:nvPr/>
                </p:nvPicPr>
                <p:blipFill>
                  <a:blip r:embed="rId2"/>
                  <a:stretch/>
                </p:blipFill>
                <p:spPr>
                  <a:xfrm>
                    <a:off x="843120" y="2124000"/>
                    <a:ext cx="7081560" cy="2981520"/>
                  </a:xfrm>
                  <a:prstGeom prst="rect">
                    <a:avLst/>
                  </a:prstGeom>
                  <a:noFill/>
                  <a:ln w="0">
                    <a:noFill/>
                  </a:ln>
                </p:spPr>
              </p:pic>
            </p:oleObj>
          </a:graphicData>
        </a:graphic>
      </p:graphicFrame>
      <p:sp>
        <p:nvSpPr>
          <p:cNvPr id="187" name="PlaceHolder 1"/>
          <p:cNvSpPr>
            <a:spLocks noGrp="1"/>
          </p:cNvSpPr>
          <p:nvPr>
            <p:ph type="title"/>
          </p:nvPr>
        </p:nvSpPr>
        <p:spPr>
          <a:xfrm>
            <a:off x="685800" y="1519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99"/>
                </a:solidFill>
                <a:effectLst/>
                <a:uFillTx/>
                <a:latin typeface="Arial"/>
              </a:rPr>
              <a:t>Next Steps</a:t>
            </a:r>
            <a:endParaRPr b="0" lang="en-US" sz="3600" strike="noStrike" u="none">
              <a:solidFill>
                <a:srgbClr val="000099"/>
              </a:solidFill>
              <a:effectLst/>
              <a:uFillTx/>
              <a:latin typeface="Arial"/>
            </a:endParaRPr>
          </a:p>
        </p:txBody>
      </p:sp>
      <p:sp>
        <p:nvSpPr>
          <p:cNvPr id="188" name=""/>
          <p:cNvSpPr/>
          <p:nvPr/>
        </p:nvSpPr>
        <p:spPr>
          <a:xfrm>
            <a:off x="7722720" y="1971720"/>
            <a:ext cx="38052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0000"/>
                </a:solidFill>
                <a:effectLst/>
                <a:uFillTx/>
                <a:latin typeface="Monotype Sorts"/>
                <a:ea typeface="Monotype Sorts"/>
              </a:rPr>
              <a:t></a:t>
            </a:r>
            <a:endParaRPr b="0" lang="en-US" sz="2400" strike="noStrike" u="none">
              <a:solidFill>
                <a:srgbClr val="000000"/>
              </a:solidFill>
              <a:effectLst/>
              <a:uFillTx/>
              <a:latin typeface="Times New Roman"/>
            </a:endParaRPr>
          </a:p>
        </p:txBody>
      </p:sp>
      <p:sp>
        <p:nvSpPr>
          <p:cNvPr id="189" name=""/>
          <p:cNvSpPr/>
          <p:nvPr/>
        </p:nvSpPr>
        <p:spPr>
          <a:xfrm>
            <a:off x="7732080" y="2233440"/>
            <a:ext cx="38052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0000"/>
                </a:solidFill>
                <a:effectLst/>
                <a:uFillTx/>
                <a:latin typeface="Monotype Sorts"/>
                <a:ea typeface="Monotype Sorts"/>
              </a:rPr>
              <a:t></a:t>
            </a:r>
            <a:endParaRPr b="0" lang="en-US" sz="2400" strike="noStrike" u="none">
              <a:solidFill>
                <a:srgbClr val="000000"/>
              </a:solidFill>
              <a:effectLst/>
              <a:uFillTx/>
              <a:latin typeface="Times New Roman"/>
            </a:endParaRPr>
          </a:p>
        </p:txBody>
      </p:sp>
      <p:sp>
        <p:nvSpPr>
          <p:cNvPr id="190" name=""/>
          <p:cNvSpPr/>
          <p:nvPr/>
        </p:nvSpPr>
        <p:spPr>
          <a:xfrm>
            <a:off x="7736760" y="2481120"/>
            <a:ext cx="38052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0000"/>
                </a:solidFill>
                <a:effectLst/>
                <a:uFillTx/>
                <a:latin typeface="Monotype Sorts"/>
                <a:ea typeface="Monotype Sorts"/>
              </a:rPr>
              <a:t></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 name="PlaceHolder 1"/>
          <p:cNvSpPr>
            <a:spLocks noGrp="1"/>
          </p:cNvSpPr>
          <p:nvPr>
            <p:ph type="title"/>
          </p:nvPr>
        </p:nvSpPr>
        <p:spPr>
          <a:xfrm>
            <a:off x="685800" y="1519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99"/>
                </a:solidFill>
                <a:effectLst/>
                <a:uFillTx/>
                <a:latin typeface="Arial"/>
              </a:rPr>
              <a:t>Agenda</a:t>
            </a:r>
            <a:endParaRPr b="0" lang="en-US" sz="3600" strike="noStrike" u="none">
              <a:solidFill>
                <a:srgbClr val="000099"/>
              </a:solidFill>
              <a:effectLst/>
              <a:uFillTx/>
              <a:latin typeface="Arial"/>
            </a:endParaRPr>
          </a:p>
        </p:txBody>
      </p:sp>
      <p:sp>
        <p:nvSpPr>
          <p:cNvPr id="20" name="PlaceHolder 2"/>
          <p:cNvSpPr>
            <a:spLocks noGrp="1"/>
          </p:cNvSpPr>
          <p:nvPr>
            <p:ph/>
          </p:nvPr>
        </p:nvSpPr>
        <p:spPr>
          <a:xfrm>
            <a:off x="990720" y="1752480"/>
            <a:ext cx="7772400" cy="3733920"/>
          </a:xfrm>
          <a:prstGeom prst="rect">
            <a:avLst/>
          </a:prstGeom>
          <a:noFill/>
          <a:ln w="0">
            <a:noFill/>
          </a:ln>
        </p:spPr>
        <p:txBody>
          <a:bodyPr lIns="90000" rIns="90000" tIns="46800" bIns="46800" anchor="t">
            <a:normAutofit/>
          </a:bodyPr>
          <a:p>
            <a:pPr marL="343080" indent="-343080">
              <a:spcBef>
                <a:spcPts val="150"/>
              </a:spcBef>
              <a:buClr>
                <a:srgbClr val="ff0000"/>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Objective</a:t>
            </a:r>
            <a:endParaRPr b="0" lang="en-US" sz="2400" strike="noStrike" u="none">
              <a:solidFill>
                <a:srgbClr val="000000"/>
              </a:solidFill>
              <a:effectLst/>
              <a:uFillTx/>
              <a:latin typeface="Arial"/>
            </a:endParaRPr>
          </a:p>
          <a:p>
            <a:pPr marL="343080" indent="-343080">
              <a:spcBef>
                <a:spcPts val="150"/>
              </a:spcBef>
              <a:buClr>
                <a:srgbClr val="ff0000"/>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Petrobras Situation</a:t>
            </a:r>
            <a:endParaRPr b="0" lang="en-US" sz="2400" strike="noStrike" u="none">
              <a:solidFill>
                <a:srgbClr val="000000"/>
              </a:solidFill>
              <a:effectLst/>
              <a:uFillTx/>
              <a:latin typeface="Arial"/>
            </a:endParaRPr>
          </a:p>
          <a:p>
            <a:pPr marL="343080" indent="-343080">
              <a:spcBef>
                <a:spcPts val="150"/>
              </a:spcBef>
              <a:buClr>
                <a:srgbClr val="ff0000"/>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Market Overview</a:t>
            </a:r>
            <a:endParaRPr b="0" lang="en-US" sz="2400" strike="noStrike" u="none">
              <a:solidFill>
                <a:srgbClr val="000000"/>
              </a:solidFill>
              <a:effectLst/>
              <a:uFillTx/>
              <a:latin typeface="Arial"/>
            </a:endParaRPr>
          </a:p>
          <a:p>
            <a:pPr marL="343080" indent="-343080">
              <a:spcBef>
                <a:spcPts val="150"/>
              </a:spcBef>
              <a:buClr>
                <a:srgbClr val="ff0000"/>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Deal Overview</a:t>
            </a:r>
            <a:endParaRPr b="0" lang="en-US" sz="2400" strike="noStrike" u="none">
              <a:solidFill>
                <a:srgbClr val="000000"/>
              </a:solidFill>
              <a:effectLst/>
              <a:uFillTx/>
              <a:latin typeface="Arial"/>
            </a:endParaRPr>
          </a:p>
          <a:p>
            <a:pPr lvl="2" marL="1085760" indent="-228600">
              <a:spcBef>
                <a:spcPts val="125"/>
              </a:spcBef>
              <a:buClr>
                <a:srgbClr val="000099"/>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Marketing Agreement 2002-2003</a:t>
            </a:r>
            <a:endParaRPr b="0" lang="en-US" sz="2000" strike="noStrike" u="none">
              <a:solidFill>
                <a:srgbClr val="000000"/>
              </a:solidFill>
              <a:effectLst/>
              <a:uFillTx/>
              <a:latin typeface="Arial"/>
            </a:endParaRPr>
          </a:p>
          <a:p>
            <a:pPr lvl="2" marL="1085760" indent="-228600">
              <a:spcBef>
                <a:spcPts val="125"/>
              </a:spcBef>
              <a:buClr>
                <a:srgbClr val="000099"/>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Marketing Agreement + PPA 2004-2011</a:t>
            </a:r>
            <a:endParaRPr b="0" lang="en-US" sz="2000" strike="noStrike" u="none">
              <a:solidFill>
                <a:srgbClr val="000000"/>
              </a:solidFill>
              <a:effectLst/>
              <a:uFillTx/>
              <a:latin typeface="Arial"/>
            </a:endParaRPr>
          </a:p>
          <a:p>
            <a:pPr marL="343080" indent="-343080">
              <a:spcBef>
                <a:spcPts val="150"/>
              </a:spcBef>
              <a:buClr>
                <a:srgbClr val="ff0000"/>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Key Risks</a:t>
            </a:r>
            <a:endParaRPr b="0" lang="en-US" sz="2400" strike="noStrike" u="none">
              <a:solidFill>
                <a:srgbClr val="000000"/>
              </a:solidFill>
              <a:effectLst/>
              <a:uFillTx/>
              <a:latin typeface="Arial"/>
            </a:endParaRPr>
          </a:p>
          <a:p>
            <a:pPr marL="343080" indent="-343080">
              <a:spcBef>
                <a:spcPts val="150"/>
              </a:spcBef>
              <a:buClr>
                <a:srgbClr val="ff0000"/>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Main Value Drivers</a:t>
            </a:r>
            <a:endParaRPr b="0" lang="en-US" sz="2400" strike="noStrike" u="none">
              <a:solidFill>
                <a:srgbClr val="000000"/>
              </a:solidFill>
              <a:effectLst/>
              <a:uFillTx/>
              <a:latin typeface="Arial"/>
            </a:endParaRPr>
          </a:p>
          <a:p>
            <a:pPr marL="343080" indent="-343080">
              <a:spcBef>
                <a:spcPts val="150"/>
              </a:spcBef>
              <a:buClr>
                <a:srgbClr val="ff0000"/>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Next Steps</a:t>
            </a:r>
            <a:endParaRPr b="0" lang="en-US" sz="2400" strike="noStrike" u="none">
              <a:solidFill>
                <a:srgbClr val="000000"/>
              </a:solidFill>
              <a:effectLst/>
              <a:uFillTx/>
              <a:latin typeface="Arial"/>
            </a:endParaRPr>
          </a:p>
          <a:p>
            <a:pPr marL="343080" indent="0">
              <a:spcBef>
                <a:spcPts val="15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 name="PlaceHolder 1"/>
          <p:cNvSpPr>
            <a:spLocks noGrp="1"/>
          </p:cNvSpPr>
          <p:nvPr>
            <p:ph type="title"/>
          </p:nvPr>
        </p:nvSpPr>
        <p:spPr>
          <a:xfrm>
            <a:off x="685800" y="1519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99"/>
                </a:solidFill>
                <a:effectLst/>
                <a:uFillTx/>
                <a:latin typeface="Arial"/>
              </a:rPr>
              <a:t>Objective</a:t>
            </a:r>
            <a:endParaRPr b="0" lang="en-US" sz="3600" strike="noStrike" u="none">
              <a:solidFill>
                <a:srgbClr val="000099"/>
              </a:solidFill>
              <a:effectLst/>
              <a:uFillTx/>
              <a:latin typeface="Arial"/>
            </a:endParaRPr>
          </a:p>
        </p:txBody>
      </p:sp>
      <p:sp>
        <p:nvSpPr>
          <p:cNvPr id="22" name="PlaceHolder 2"/>
          <p:cNvSpPr>
            <a:spLocks noGrp="1"/>
          </p:cNvSpPr>
          <p:nvPr>
            <p:ph/>
          </p:nvPr>
        </p:nvSpPr>
        <p:spPr>
          <a:xfrm>
            <a:off x="685800" y="1371240"/>
            <a:ext cx="7772400" cy="5257800"/>
          </a:xfrm>
          <a:prstGeom prst="rect">
            <a:avLst/>
          </a:prstGeom>
          <a:noFill/>
          <a:ln w="0">
            <a:noFill/>
          </a:ln>
        </p:spPr>
        <p:txBody>
          <a:bodyPr lIns="90000" rIns="90000" tIns="46800" bIns="46800" anchor="t">
            <a:normAutofit/>
          </a:bodyPr>
          <a:p>
            <a:pPr marL="345960" indent="-345960">
              <a:spcBef>
                <a:spcPts val="601"/>
              </a:spcBef>
              <a:buClr>
                <a:srgbClr val="ff0000"/>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Execute a contract with Petrobras to acquire and market the available capacity from multiple Petrobras’ generation facilities located in the Southeast  and Northeast sub-markets.</a:t>
            </a:r>
            <a:endParaRPr b="0" lang="en-US" sz="2400" strike="noStrike" u="none">
              <a:solidFill>
                <a:srgbClr val="000000"/>
              </a:solidFill>
              <a:effectLst/>
              <a:uFillTx/>
              <a:latin typeface="Arial"/>
            </a:endParaRPr>
          </a:p>
          <a:p>
            <a:pPr marL="345960" indent="-345960">
              <a:spcBef>
                <a:spcPts val="601"/>
              </a:spcBef>
              <a:buClr>
                <a:srgbClr val="ff0000"/>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Capture short and long-term trading opportunities with no capital investment. </a:t>
            </a:r>
            <a:endParaRPr b="0" lang="en-US" sz="2400" strike="noStrike" u="none">
              <a:solidFill>
                <a:srgbClr val="000000"/>
              </a:solidFill>
              <a:effectLst/>
              <a:uFillTx/>
              <a:latin typeface="Arial"/>
            </a:endParaRPr>
          </a:p>
          <a:p>
            <a:pPr marL="345960" indent="-345960">
              <a:spcBef>
                <a:spcPts val="601"/>
              </a:spcBef>
              <a:buClr>
                <a:srgbClr val="ff0000"/>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Consolidate a dominant position in the Brazilian energy market.</a:t>
            </a:r>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 name="PlaceHolder 1"/>
          <p:cNvSpPr>
            <a:spLocks noGrp="1"/>
          </p:cNvSpPr>
          <p:nvPr>
            <p:ph type="title"/>
          </p:nvPr>
        </p:nvSpPr>
        <p:spPr>
          <a:xfrm>
            <a:off x="685800" y="1519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99"/>
                </a:solidFill>
                <a:effectLst/>
                <a:uFillTx/>
                <a:latin typeface="Arial"/>
              </a:rPr>
              <a:t>Petrobras Situation</a:t>
            </a:r>
            <a:endParaRPr b="0" lang="en-US" sz="3600" strike="noStrike" u="none">
              <a:solidFill>
                <a:srgbClr val="000099"/>
              </a:solidFill>
              <a:effectLst/>
              <a:uFillTx/>
              <a:latin typeface="Arial"/>
            </a:endParaRPr>
          </a:p>
        </p:txBody>
      </p:sp>
      <p:sp>
        <p:nvSpPr>
          <p:cNvPr id="24" name="PlaceHolder 2"/>
          <p:cNvSpPr>
            <a:spLocks noGrp="1"/>
          </p:cNvSpPr>
          <p:nvPr>
            <p:ph/>
          </p:nvPr>
        </p:nvSpPr>
        <p:spPr>
          <a:xfrm>
            <a:off x="685800" y="1066320"/>
            <a:ext cx="7772400" cy="5257800"/>
          </a:xfrm>
          <a:prstGeom prst="rect">
            <a:avLst/>
          </a:prstGeom>
          <a:noFill/>
          <a:ln w="0">
            <a:noFill/>
          </a:ln>
        </p:spPr>
        <p:txBody>
          <a:bodyPr lIns="90000" rIns="90000" tIns="46800" bIns="46800" anchor="t">
            <a:normAutofit/>
          </a:bodyPr>
          <a:p>
            <a:pPr marL="343080" indent="-343080">
              <a:spcBef>
                <a:spcPts val="1500"/>
              </a:spcBef>
              <a:buClr>
                <a:srgbClr val="ff0000"/>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Petrobras has a significantly long position in gas (30 MMcm/d of Bolivian gas with TOP obligations for the next 20 years) and transportation (BBPL pipeline).</a:t>
            </a:r>
            <a:endParaRPr b="0" lang="en-US" sz="2000" strike="noStrike" u="none">
              <a:solidFill>
                <a:srgbClr val="000000"/>
              </a:solidFill>
              <a:effectLst/>
              <a:uFillTx/>
              <a:latin typeface="Arial"/>
            </a:endParaRPr>
          </a:p>
          <a:p>
            <a:pPr marL="343080" indent="-343080">
              <a:spcBef>
                <a:spcPts val="1500"/>
              </a:spcBef>
              <a:buClr>
                <a:srgbClr val="ff0000"/>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Gas demand projections are mainly driven by the IPPs listed in the Emergency Program created by the Brazilian Government to foster the development of new thermal generation.</a:t>
            </a:r>
            <a:endParaRPr b="0" lang="en-US" sz="2000" strike="noStrike" u="none">
              <a:solidFill>
                <a:srgbClr val="000000"/>
              </a:solidFill>
              <a:effectLst/>
              <a:uFillTx/>
              <a:latin typeface="Arial"/>
            </a:endParaRPr>
          </a:p>
          <a:p>
            <a:pPr marL="343080" indent="-343080">
              <a:spcBef>
                <a:spcPts val="1500"/>
              </a:spcBef>
              <a:buClr>
                <a:srgbClr val="ff0000"/>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The delay / failure in the implementation of the program is creating significant exposures for Petrobras and, at the same time, led to a shortage situation in the power market.</a:t>
            </a:r>
            <a:endParaRPr b="0" lang="en-US" sz="2000" strike="noStrike" u="none">
              <a:solidFill>
                <a:srgbClr val="000000"/>
              </a:solidFill>
              <a:effectLst/>
              <a:uFillTx/>
              <a:latin typeface="Arial"/>
            </a:endParaRPr>
          </a:p>
          <a:p>
            <a:pPr marL="343080" indent="-343080">
              <a:spcBef>
                <a:spcPts val="1500"/>
              </a:spcBef>
              <a:buClr>
                <a:srgbClr val="ff0000"/>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As a result, Petrobras decided to shift its position from long gas to long power, participating in the development of several IPPs through equity investments and capacity acquisitions.</a:t>
            </a:r>
            <a:endParaRPr b="0" lang="en-US" sz="2000" strike="noStrike" u="none">
              <a:solidFill>
                <a:srgbClr val="000000"/>
              </a:solidFill>
              <a:effectLst/>
              <a:uFillTx/>
              <a:latin typeface="Arial"/>
            </a:endParaRPr>
          </a:p>
        </p:txBody>
      </p:sp>
      <p:sp>
        <p:nvSpPr>
          <p:cNvPr id="25" name=""/>
          <p:cNvSpPr/>
          <p:nvPr/>
        </p:nvSpPr>
        <p:spPr>
          <a:xfrm>
            <a:off x="1066680" y="5562720"/>
            <a:ext cx="7010640" cy="609480"/>
          </a:xfrm>
          <a:prstGeom prst="rect">
            <a:avLst/>
          </a:prstGeom>
          <a:noFill/>
          <a:ln w="0">
            <a:noFill/>
          </a:ln>
        </p:spPr>
        <p:style>
          <a:lnRef idx="0"/>
          <a:fillRef idx="0"/>
          <a:effectRef idx="0"/>
          <a:fontRef idx="minor"/>
        </p:style>
        <p:txBody>
          <a:bodyPr wrap="none" lIns="90000" rIns="90000" tIns="46800" bIns="46800" anchor="ctr">
            <a:spAutoFit/>
          </a:bodyPr>
          <a:p>
            <a:endParaRPr b="0" lang="en-US" sz="2400" strike="noStrike" u="none">
              <a:solidFill>
                <a:srgbClr val="000000"/>
              </a:solidFill>
              <a:effectLst/>
              <a:uFillTx/>
              <a:latin typeface="Times New Roman"/>
            </a:endParaRPr>
          </a:p>
        </p:txBody>
      </p:sp>
      <p:sp>
        <p:nvSpPr>
          <p:cNvPr id="26" name=""/>
          <p:cNvSpPr/>
          <p:nvPr/>
        </p:nvSpPr>
        <p:spPr>
          <a:xfrm>
            <a:off x="995400" y="5489640"/>
            <a:ext cx="7329600" cy="886320"/>
          </a:xfrm>
          <a:prstGeom prst="rect">
            <a:avLst/>
          </a:prstGeom>
          <a:gradFill rotWithShape="0">
            <a:gsLst>
              <a:gs pos="0">
                <a:srgbClr val="3333cc"/>
              </a:gs>
              <a:gs pos="100000">
                <a:srgbClr val="17175e"/>
              </a:gs>
            </a:gsLst>
            <a:lin ang="5400000"/>
          </a:gradFill>
          <a:ln w="38160">
            <a:solidFill>
              <a:srgbClr val="ff0000"/>
            </a:solidFill>
            <a:miter/>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PETROBRAS WANTS TO HEDGE ITS LONG POWER POSITION</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 name="PlaceHolder 1"/>
          <p:cNvSpPr>
            <a:spLocks noGrp="1"/>
          </p:cNvSpPr>
          <p:nvPr>
            <p:ph type="title"/>
          </p:nvPr>
        </p:nvSpPr>
        <p:spPr>
          <a:xfrm>
            <a:off x="685800" y="1663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99"/>
                </a:solidFill>
                <a:effectLst/>
                <a:uFillTx/>
                <a:latin typeface="Arial"/>
              </a:rPr>
              <a:t>Market Overview</a:t>
            </a:r>
            <a:br>
              <a:rPr sz="3600"/>
            </a:br>
            <a:r>
              <a:rPr b="0" lang="en-US" sz="2000" strike="noStrike" u="none">
                <a:solidFill>
                  <a:srgbClr val="000099"/>
                </a:solidFill>
                <a:effectLst/>
                <a:uFillTx/>
                <a:latin typeface="Arial"/>
              </a:rPr>
              <a:t>Southeast Forward Curves</a:t>
            </a:r>
            <a:endParaRPr b="0" lang="en-US" sz="2000" strike="noStrike" u="none">
              <a:solidFill>
                <a:srgbClr val="000099"/>
              </a:solidFill>
              <a:effectLst/>
              <a:uFillTx/>
              <a:latin typeface="Arial"/>
            </a:endParaRPr>
          </a:p>
        </p:txBody>
      </p:sp>
      <p:sp>
        <p:nvSpPr>
          <p:cNvPr id="28" name="PlaceHolder 2"/>
          <p:cNvSpPr>
            <a:spLocks noGrp="1"/>
          </p:cNvSpPr>
          <p:nvPr>
            <p:ph/>
          </p:nvPr>
        </p:nvSpPr>
        <p:spPr>
          <a:xfrm>
            <a:off x="685800" y="4481640"/>
            <a:ext cx="7772400" cy="1752480"/>
          </a:xfrm>
          <a:prstGeom prst="rect">
            <a:avLst/>
          </a:prstGeom>
          <a:noFill/>
          <a:ln w="0">
            <a:noFill/>
          </a:ln>
        </p:spPr>
        <p:txBody>
          <a:bodyPr lIns="90000" rIns="90000" tIns="46800" bIns="46800" anchor="t">
            <a:normAutofit/>
          </a:bodyPr>
          <a:p>
            <a:pPr marL="343080" indent="-343080">
              <a:spcBef>
                <a:spcPts val="425"/>
              </a:spcBef>
              <a:buClr>
                <a:srgbClr val="ff0000"/>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Arial"/>
              </a:rPr>
              <a:t>Big uncertainty in 2003 due to forecasted thermal generation coming on line.</a:t>
            </a:r>
            <a:endParaRPr b="0" lang="en-US" sz="1700" strike="noStrike" u="none">
              <a:solidFill>
                <a:srgbClr val="000000"/>
              </a:solidFill>
              <a:effectLst/>
              <a:uFillTx/>
              <a:latin typeface="Arial"/>
            </a:endParaRPr>
          </a:p>
          <a:p>
            <a:pPr marL="343080" indent="-343080">
              <a:spcBef>
                <a:spcPts val="425"/>
              </a:spcBef>
              <a:buClr>
                <a:srgbClr val="ff0000"/>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Arial"/>
              </a:rPr>
              <a:t>Delay in investment could lead to extension of high price period.</a:t>
            </a:r>
            <a:endParaRPr b="0" lang="en-US" sz="1700" strike="noStrike" u="none">
              <a:solidFill>
                <a:srgbClr val="000000"/>
              </a:solidFill>
              <a:effectLst/>
              <a:uFillTx/>
              <a:latin typeface="Arial"/>
            </a:endParaRPr>
          </a:p>
          <a:p>
            <a:pPr marL="343080" indent="0">
              <a:spcBef>
                <a:spcPts val="425"/>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700" strike="noStrike" u="none">
              <a:solidFill>
                <a:srgbClr val="000000"/>
              </a:solidFill>
              <a:effectLst/>
              <a:uFillTx/>
              <a:latin typeface="Arial"/>
            </a:endParaRPr>
          </a:p>
        </p:txBody>
      </p:sp>
      <p:sp>
        <p:nvSpPr>
          <p:cNvPr id="29" name=""/>
          <p:cNvSpPr/>
          <p:nvPr/>
        </p:nvSpPr>
        <p:spPr>
          <a:xfrm>
            <a:off x="995400" y="5442120"/>
            <a:ext cx="7329600" cy="916920"/>
          </a:xfrm>
          <a:prstGeom prst="rect">
            <a:avLst/>
          </a:prstGeom>
          <a:gradFill rotWithShape="0">
            <a:gsLst>
              <a:gs pos="0">
                <a:srgbClr val="3333cc"/>
              </a:gs>
              <a:gs pos="100000">
                <a:srgbClr val="17175e"/>
              </a:gs>
            </a:gsLst>
            <a:lin ang="5400000"/>
          </a:gradFill>
          <a:ln w="38160">
            <a:solidFill>
              <a:srgbClr val="ff0000"/>
            </a:solidFill>
            <a:miter/>
          </a:ln>
        </p:spPr>
        <p:style>
          <a:lnRef idx="0"/>
          <a:fillRef idx="0"/>
          <a:effectRef idx="0"/>
          <a:fontRef idx="minor"/>
        </p:style>
        <p:txBody>
          <a:bodyPr lIns="90000" rIns="90000" tIns="46800" bIns="46800" anchor="t">
            <a:spAutoFit/>
          </a:bodyPr>
          <a:p>
            <a:pPr marL="345960" indent="-345960">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Duke (owner of Cesp Paranapanema) will not transact at VN (R$ 78/MWh) in 2003.</a:t>
            </a:r>
            <a:endParaRPr b="0" lang="en-US" sz="1800" strike="noStrike" u="none">
              <a:solidFill>
                <a:srgbClr val="000000"/>
              </a:solidFill>
              <a:effectLst/>
              <a:uFillTx/>
              <a:latin typeface="Times New Roman"/>
            </a:endParaRPr>
          </a:p>
          <a:p>
            <a:pPr marL="345960" indent="-345960">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Petrobras seeking price protection in 2002 / 2003. </a:t>
            </a:r>
            <a:endParaRPr b="0" lang="en-US" sz="1800" strike="noStrike" u="none">
              <a:solidFill>
                <a:srgbClr val="000000"/>
              </a:solidFill>
              <a:effectLst/>
              <a:uFillTx/>
              <a:latin typeface="Times New Roman"/>
            </a:endParaRPr>
          </a:p>
        </p:txBody>
      </p:sp>
      <p:graphicFrame>
        <p:nvGraphicFramePr>
          <p:cNvPr id="30" name=""/>
          <p:cNvGraphicFramePr/>
          <p:nvPr/>
        </p:nvGraphicFramePr>
        <p:xfrm>
          <a:off x="1371600" y="1019160"/>
          <a:ext cx="6095880" cy="3571920"/>
        </p:xfrm>
        <a:graphic>
          <a:graphicData uri="http://schemas.openxmlformats.org/presentationml/2006/ole">
            <p:oleObj progId="Excel.Sheet.12" r:id="rId1" spid="">
              <p:embed/>
              <p:pic>
                <p:nvPicPr>
                  <p:cNvPr id="31" name="" descr=""/>
                  <p:cNvPicPr/>
                  <p:nvPr/>
                </p:nvPicPr>
                <p:blipFill>
                  <a:blip r:embed="rId2"/>
                  <a:stretch/>
                </p:blipFill>
                <p:spPr>
                  <a:xfrm>
                    <a:off x="1371600" y="1019160"/>
                    <a:ext cx="6095880" cy="357192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685800" y="1519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99"/>
                </a:solidFill>
                <a:effectLst/>
                <a:uFillTx/>
                <a:latin typeface="Arial"/>
              </a:rPr>
              <a:t>Market Overview</a:t>
            </a:r>
            <a:br>
              <a:rPr sz="3600"/>
            </a:br>
            <a:r>
              <a:rPr b="0" lang="en-US" sz="2000" strike="noStrike" u="none">
                <a:solidFill>
                  <a:srgbClr val="000099"/>
                </a:solidFill>
                <a:effectLst/>
                <a:uFillTx/>
                <a:latin typeface="Arial"/>
              </a:rPr>
              <a:t>Southeast Sub-Market Price Volatility</a:t>
            </a:r>
            <a:endParaRPr b="0" lang="en-US" sz="2000" strike="noStrike" u="none">
              <a:solidFill>
                <a:srgbClr val="000099"/>
              </a:solidFill>
              <a:effectLst/>
              <a:uFillTx/>
              <a:latin typeface="Arial"/>
            </a:endParaRPr>
          </a:p>
        </p:txBody>
      </p:sp>
      <p:graphicFrame>
        <p:nvGraphicFramePr>
          <p:cNvPr id="33" name=""/>
          <p:cNvGraphicFramePr/>
          <p:nvPr/>
        </p:nvGraphicFramePr>
        <p:xfrm>
          <a:off x="685800" y="1658880"/>
          <a:ext cx="7924680" cy="4132440"/>
        </p:xfrm>
        <a:graphic>
          <a:graphicData uri="http://schemas.openxmlformats.org/presentationml/2006/ole">
            <p:oleObj progId="Excel.Sheet.12" r:id="rId1" spid="">
              <p:embed/>
              <p:pic>
                <p:nvPicPr>
                  <p:cNvPr id="34" name="" descr=""/>
                  <p:cNvPicPr/>
                  <p:nvPr/>
                </p:nvPicPr>
                <p:blipFill>
                  <a:blip r:embed="rId2"/>
                  <a:stretch/>
                </p:blipFill>
                <p:spPr>
                  <a:xfrm>
                    <a:off x="685800" y="1658880"/>
                    <a:ext cx="7924680" cy="413244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5" name="PlaceHolder 1"/>
          <p:cNvSpPr>
            <a:spLocks noGrp="1"/>
          </p:cNvSpPr>
          <p:nvPr>
            <p:ph type="title"/>
          </p:nvPr>
        </p:nvSpPr>
        <p:spPr>
          <a:xfrm>
            <a:off x="685800" y="1519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99"/>
                </a:solidFill>
                <a:effectLst/>
                <a:uFillTx/>
                <a:latin typeface="Arial"/>
              </a:rPr>
              <a:t>Deal Overview</a:t>
            </a:r>
            <a:endParaRPr b="0" lang="en-US" sz="3600" strike="noStrike" u="none">
              <a:solidFill>
                <a:srgbClr val="000099"/>
              </a:solidFill>
              <a:effectLst/>
              <a:uFillTx/>
              <a:latin typeface="Arial"/>
            </a:endParaRPr>
          </a:p>
        </p:txBody>
      </p:sp>
      <p:sp>
        <p:nvSpPr>
          <p:cNvPr id="36" name=""/>
          <p:cNvSpPr/>
          <p:nvPr/>
        </p:nvSpPr>
        <p:spPr>
          <a:xfrm>
            <a:off x="1104840" y="2819520"/>
            <a:ext cx="73915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7" name=""/>
          <p:cNvSpPr/>
          <p:nvPr/>
        </p:nvSpPr>
        <p:spPr>
          <a:xfrm>
            <a:off x="1104840" y="1447920"/>
            <a:ext cx="0" cy="42670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8" name=""/>
          <p:cNvSpPr/>
          <p:nvPr/>
        </p:nvSpPr>
        <p:spPr>
          <a:xfrm>
            <a:off x="3568680" y="1452600"/>
            <a:ext cx="0" cy="42670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9" name=""/>
          <p:cNvSpPr/>
          <p:nvPr/>
        </p:nvSpPr>
        <p:spPr>
          <a:xfrm>
            <a:off x="6032520" y="1457280"/>
            <a:ext cx="0" cy="42670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0" name=""/>
          <p:cNvSpPr/>
          <p:nvPr/>
        </p:nvSpPr>
        <p:spPr>
          <a:xfrm>
            <a:off x="8496360" y="1461960"/>
            <a:ext cx="0" cy="42674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1" name=""/>
          <p:cNvSpPr/>
          <p:nvPr/>
        </p:nvSpPr>
        <p:spPr>
          <a:xfrm>
            <a:off x="1104840" y="1824120"/>
            <a:ext cx="73915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2" name=""/>
          <p:cNvSpPr/>
          <p:nvPr/>
        </p:nvSpPr>
        <p:spPr>
          <a:xfrm>
            <a:off x="3543480" y="2057400"/>
            <a:ext cx="2495520" cy="762120"/>
          </a:xfrm>
          <a:prstGeom prst="rect">
            <a:avLst/>
          </a:prstGeom>
          <a:blipFill rotWithShape="0">
            <a:blip r:embed="rId1"/>
            <a:srcRect/>
            <a:tile tx="0" ty="0" sx="100000" sy="100000" algn="ctr"/>
          </a:blipFill>
          <a:ln w="0">
            <a:noFill/>
          </a:ln>
        </p:spPr>
        <p:style>
          <a:lnRef idx="0"/>
          <a:fillRef idx="0"/>
          <a:effectRef idx="0"/>
          <a:fontRef idx="minor"/>
        </p:style>
        <p:txBody>
          <a:bodyPr lIns="90000" rIns="90000" tIns="46800" bIns="46800" anchor="ctr">
            <a:spAutoFit/>
          </a:bodyPr>
          <a:p>
            <a:endParaRPr b="0" lang="en-US" sz="2400" strike="noStrike" u="none">
              <a:solidFill>
                <a:srgbClr val="000000"/>
              </a:solidFill>
              <a:effectLst/>
              <a:uFillTx/>
              <a:latin typeface="Times New Roman"/>
            </a:endParaRPr>
          </a:p>
        </p:txBody>
      </p:sp>
      <p:sp>
        <p:nvSpPr>
          <p:cNvPr id="43" name=""/>
          <p:cNvSpPr/>
          <p:nvPr/>
        </p:nvSpPr>
        <p:spPr>
          <a:xfrm flipH="1">
            <a:off x="1104480" y="2286000"/>
            <a:ext cx="1219320" cy="0"/>
          </a:xfrm>
          <a:prstGeom prst="line">
            <a:avLst/>
          </a:prstGeom>
          <a:ln w="9360">
            <a:solidFill>
              <a:srgbClr val="000000"/>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4" name=""/>
          <p:cNvSpPr/>
          <p:nvPr/>
        </p:nvSpPr>
        <p:spPr>
          <a:xfrm>
            <a:off x="459000" y="2193840"/>
            <a:ext cx="65160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400 MW</a:t>
            </a:r>
            <a:endParaRPr b="0" lang="en-US" sz="1000" strike="noStrike" u="none">
              <a:solidFill>
                <a:srgbClr val="000000"/>
              </a:solidFill>
              <a:effectLst/>
              <a:uFillTx/>
              <a:latin typeface="Times New Roman"/>
            </a:endParaRPr>
          </a:p>
        </p:txBody>
      </p:sp>
      <p:sp>
        <p:nvSpPr>
          <p:cNvPr id="45" name=""/>
          <p:cNvSpPr/>
          <p:nvPr/>
        </p:nvSpPr>
        <p:spPr>
          <a:xfrm flipH="1">
            <a:off x="1104840" y="2057400"/>
            <a:ext cx="2438640" cy="0"/>
          </a:xfrm>
          <a:prstGeom prst="line">
            <a:avLst/>
          </a:prstGeom>
          <a:ln w="9360">
            <a:solidFill>
              <a:srgbClr val="000000"/>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6" name=""/>
          <p:cNvSpPr/>
          <p:nvPr/>
        </p:nvSpPr>
        <p:spPr>
          <a:xfrm>
            <a:off x="459000" y="1947960"/>
            <a:ext cx="65160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600 MW</a:t>
            </a:r>
            <a:endParaRPr b="0" lang="en-US" sz="1000" strike="noStrike" u="none">
              <a:solidFill>
                <a:srgbClr val="000000"/>
              </a:solidFill>
              <a:effectLst/>
              <a:uFillTx/>
              <a:latin typeface="Times New Roman"/>
            </a:endParaRPr>
          </a:p>
        </p:txBody>
      </p:sp>
      <p:sp>
        <p:nvSpPr>
          <p:cNvPr id="47" name=""/>
          <p:cNvSpPr/>
          <p:nvPr/>
        </p:nvSpPr>
        <p:spPr>
          <a:xfrm>
            <a:off x="459000" y="1717560"/>
            <a:ext cx="65160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800 MW</a:t>
            </a:r>
            <a:endParaRPr b="0" lang="en-US" sz="1000" strike="noStrike" u="none">
              <a:solidFill>
                <a:srgbClr val="000000"/>
              </a:solidFill>
              <a:effectLst/>
              <a:uFillTx/>
              <a:latin typeface="Times New Roman"/>
            </a:endParaRPr>
          </a:p>
        </p:txBody>
      </p:sp>
      <p:sp>
        <p:nvSpPr>
          <p:cNvPr id="48" name=""/>
          <p:cNvSpPr/>
          <p:nvPr/>
        </p:nvSpPr>
        <p:spPr>
          <a:xfrm>
            <a:off x="6058080" y="2286000"/>
            <a:ext cx="2438280" cy="533520"/>
          </a:xfrm>
          <a:prstGeom prst="rect">
            <a:avLst/>
          </a:prstGeom>
          <a:solidFill>
            <a:srgbClr val="33cc33"/>
          </a:solidFill>
          <a:ln w="0">
            <a:noFill/>
          </a:ln>
        </p:spPr>
        <p:style>
          <a:lnRef idx="0"/>
          <a:fillRef idx="0"/>
          <a:effectRef idx="0"/>
          <a:fontRef idx="minor"/>
        </p:style>
        <p:txBody>
          <a:bodyPr lIns="90000" rIns="90000" tIns="46800" bIns="46800" anchor="ctr">
            <a:spAutoFit/>
          </a:bodyPr>
          <a:p>
            <a:endParaRPr b="0" lang="en-US" sz="2400" strike="noStrike" u="none">
              <a:solidFill>
                <a:srgbClr val="000000"/>
              </a:solidFill>
              <a:effectLst/>
              <a:uFillTx/>
              <a:latin typeface="Times New Roman"/>
            </a:endParaRPr>
          </a:p>
        </p:txBody>
      </p:sp>
      <p:sp>
        <p:nvSpPr>
          <p:cNvPr id="49" name=""/>
          <p:cNvSpPr/>
          <p:nvPr/>
        </p:nvSpPr>
        <p:spPr>
          <a:xfrm>
            <a:off x="6058080" y="1828800"/>
            <a:ext cx="2438280" cy="533520"/>
          </a:xfrm>
          <a:prstGeom prst="rect">
            <a:avLst/>
          </a:prstGeom>
          <a:solidFill>
            <a:srgbClr val="339933"/>
          </a:solidFill>
          <a:ln w="0">
            <a:noFill/>
          </a:ln>
        </p:spPr>
        <p:style>
          <a:lnRef idx="0"/>
          <a:fillRef idx="0"/>
          <a:effectRef idx="0"/>
          <a:fontRef idx="minor"/>
        </p:style>
        <p:txBody>
          <a:bodyPr lIns="90000" rIns="90000" tIns="46800" bIns="46800" anchor="ctr">
            <a:spAutoFit/>
          </a:bodyPr>
          <a:p>
            <a:endParaRPr b="0" lang="en-US" sz="2400" strike="noStrike" u="none">
              <a:solidFill>
                <a:srgbClr val="000000"/>
              </a:solidFill>
              <a:effectLst/>
              <a:uFillTx/>
              <a:latin typeface="Times New Roman"/>
            </a:endParaRPr>
          </a:p>
        </p:txBody>
      </p:sp>
      <p:sp>
        <p:nvSpPr>
          <p:cNvPr id="50" name=""/>
          <p:cNvSpPr/>
          <p:nvPr/>
        </p:nvSpPr>
        <p:spPr>
          <a:xfrm>
            <a:off x="7016760" y="2500200"/>
            <a:ext cx="47592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ECE </a:t>
            </a:r>
            <a:endParaRPr b="0" lang="en-US" sz="1000" strike="noStrike" u="none">
              <a:solidFill>
                <a:srgbClr val="000000"/>
              </a:solidFill>
              <a:effectLst/>
              <a:uFillTx/>
              <a:latin typeface="Times New Roman"/>
            </a:endParaRPr>
          </a:p>
        </p:txBody>
      </p:sp>
      <p:sp>
        <p:nvSpPr>
          <p:cNvPr id="51" name=""/>
          <p:cNvSpPr/>
          <p:nvPr/>
        </p:nvSpPr>
        <p:spPr>
          <a:xfrm>
            <a:off x="6935760" y="1981080"/>
            <a:ext cx="60948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Elektro </a:t>
            </a:r>
            <a:endParaRPr b="0" lang="en-US" sz="1000" strike="noStrike" u="none">
              <a:solidFill>
                <a:srgbClr val="000000"/>
              </a:solidFill>
              <a:effectLst/>
              <a:uFillTx/>
              <a:latin typeface="Times New Roman"/>
            </a:endParaRPr>
          </a:p>
        </p:txBody>
      </p:sp>
      <p:sp>
        <p:nvSpPr>
          <p:cNvPr id="52" name=""/>
          <p:cNvSpPr/>
          <p:nvPr/>
        </p:nvSpPr>
        <p:spPr>
          <a:xfrm>
            <a:off x="1104840" y="1828800"/>
            <a:ext cx="4953240" cy="228600"/>
          </a:xfrm>
          <a:prstGeom prst="rect">
            <a:avLst/>
          </a:prstGeom>
          <a:solidFill>
            <a:srgbClr val="0099cc"/>
          </a:solidFill>
          <a:ln w="0">
            <a:noFill/>
          </a:ln>
        </p:spPr>
        <p:style>
          <a:lnRef idx="0"/>
          <a:fillRef idx="0"/>
          <a:effectRef idx="0"/>
          <a:fontRef idx="minor"/>
        </p:style>
        <p:txBody>
          <a:bodyPr wrap="none" lIns="90000" rIns="90000" tIns="46800" bIns="46800" anchor="ctr">
            <a:spAutoFit/>
          </a:bodyPr>
          <a:p>
            <a:endParaRPr b="0" lang="en-US" sz="2400" strike="noStrike" u="none">
              <a:solidFill>
                <a:srgbClr val="000000"/>
              </a:solidFill>
              <a:effectLst/>
              <a:uFillTx/>
              <a:latin typeface="Times New Roman"/>
            </a:endParaRPr>
          </a:p>
        </p:txBody>
      </p:sp>
      <p:sp>
        <p:nvSpPr>
          <p:cNvPr id="53" name=""/>
          <p:cNvSpPr/>
          <p:nvPr/>
        </p:nvSpPr>
        <p:spPr>
          <a:xfrm>
            <a:off x="2324160" y="2286000"/>
            <a:ext cx="1219320" cy="533520"/>
          </a:xfrm>
          <a:prstGeom prst="rect">
            <a:avLst/>
          </a:prstGeom>
          <a:blipFill rotWithShape="0">
            <a:blip r:embed="rId2"/>
            <a:srcRect/>
            <a:tile tx="0" ty="0" sx="100000" sy="100000" algn="ctr"/>
          </a:blipFill>
          <a:ln w="0">
            <a:noFill/>
          </a:ln>
        </p:spPr>
        <p:style>
          <a:lnRef idx="0"/>
          <a:fillRef idx="0"/>
          <a:effectRef idx="0"/>
          <a:fontRef idx="minor"/>
        </p:style>
        <p:txBody>
          <a:bodyPr wrap="none" lIns="90000" rIns="90000" tIns="46800" bIns="46800" anchor="ctr">
            <a:spAutoFit/>
          </a:bodyPr>
          <a:p>
            <a:endParaRPr b="0" lang="en-US" sz="2400" strike="noStrike" u="none">
              <a:solidFill>
                <a:srgbClr val="000000"/>
              </a:solidFill>
              <a:effectLst/>
              <a:uFillTx/>
              <a:latin typeface="Times New Roman"/>
            </a:endParaRPr>
          </a:p>
        </p:txBody>
      </p:sp>
      <p:sp>
        <p:nvSpPr>
          <p:cNvPr id="54" name=""/>
          <p:cNvSpPr/>
          <p:nvPr/>
        </p:nvSpPr>
        <p:spPr>
          <a:xfrm>
            <a:off x="1104840" y="2290680"/>
            <a:ext cx="1219320" cy="533520"/>
          </a:xfrm>
          <a:prstGeom prst="rect">
            <a:avLst/>
          </a:prstGeom>
          <a:solidFill>
            <a:srgbClr val="333399"/>
          </a:solidFill>
          <a:ln w="0">
            <a:noFill/>
          </a:ln>
        </p:spPr>
        <p:style>
          <a:lnRef idx="0"/>
          <a:fillRef idx="0"/>
          <a:effectRef idx="0"/>
          <a:fontRef idx="minor"/>
        </p:style>
        <p:txBody>
          <a:bodyPr wrap="none" lIns="90000" rIns="90000" tIns="46800" bIns="46800" anchor="ctr">
            <a:spAutoFit/>
          </a:bodyPr>
          <a:p>
            <a:endParaRPr b="0" lang="en-US" sz="2400" strike="noStrike" u="none">
              <a:solidFill>
                <a:srgbClr val="000000"/>
              </a:solidFill>
              <a:effectLst/>
              <a:uFillTx/>
              <a:latin typeface="Times New Roman"/>
            </a:endParaRPr>
          </a:p>
        </p:txBody>
      </p:sp>
      <p:sp>
        <p:nvSpPr>
          <p:cNvPr id="55" name=""/>
          <p:cNvSpPr/>
          <p:nvPr/>
        </p:nvSpPr>
        <p:spPr>
          <a:xfrm>
            <a:off x="1104840" y="2057400"/>
            <a:ext cx="2438640" cy="228600"/>
          </a:xfrm>
          <a:prstGeom prst="rect">
            <a:avLst/>
          </a:prstGeom>
          <a:solidFill>
            <a:srgbClr val="333399"/>
          </a:solidFill>
          <a:ln w="0">
            <a:noFill/>
          </a:ln>
        </p:spPr>
        <p:style>
          <a:lnRef idx="0"/>
          <a:fillRef idx="0"/>
          <a:effectRef idx="0"/>
          <a:fontRef idx="minor"/>
        </p:style>
        <p:txBody>
          <a:bodyPr wrap="none" lIns="90000" rIns="90000" tIns="46800" bIns="46800" anchor="ctr">
            <a:spAutoFit/>
          </a:bodyPr>
          <a:p>
            <a:endParaRPr b="0" lang="en-US" sz="2400" strike="noStrike" u="none">
              <a:solidFill>
                <a:srgbClr val="000000"/>
              </a:solidFill>
              <a:effectLst/>
              <a:uFillTx/>
              <a:latin typeface="Times New Roman"/>
            </a:endParaRPr>
          </a:p>
        </p:txBody>
      </p:sp>
      <p:sp>
        <p:nvSpPr>
          <p:cNvPr id="56" name=""/>
          <p:cNvSpPr/>
          <p:nvPr/>
        </p:nvSpPr>
        <p:spPr>
          <a:xfrm>
            <a:off x="2913840" y="1828800"/>
            <a:ext cx="137592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Northeast Submarket</a:t>
            </a:r>
            <a:endParaRPr b="0" lang="en-US" sz="1000" strike="noStrike" u="none">
              <a:solidFill>
                <a:srgbClr val="000000"/>
              </a:solidFill>
              <a:effectLst/>
              <a:uFillTx/>
              <a:latin typeface="Times New Roman"/>
            </a:endParaRPr>
          </a:p>
        </p:txBody>
      </p:sp>
      <p:sp>
        <p:nvSpPr>
          <p:cNvPr id="57" name=""/>
          <p:cNvSpPr/>
          <p:nvPr/>
        </p:nvSpPr>
        <p:spPr>
          <a:xfrm>
            <a:off x="3161520" y="2414520"/>
            <a:ext cx="1621080" cy="276840"/>
          </a:xfrm>
          <a:prstGeom prst="rect">
            <a:avLst/>
          </a:prstGeom>
          <a:solidFill>
            <a:srgbClr val="000080"/>
          </a:solid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Guaranteed Volumes</a:t>
            </a:r>
            <a:endParaRPr b="0" lang="en-US" sz="1200" strike="noStrike" u="none">
              <a:solidFill>
                <a:srgbClr val="000000"/>
              </a:solidFill>
              <a:effectLst/>
              <a:uFillTx/>
              <a:latin typeface="Times New Roman"/>
            </a:endParaRPr>
          </a:p>
        </p:txBody>
      </p:sp>
      <p:sp>
        <p:nvSpPr>
          <p:cNvPr id="58" name=""/>
          <p:cNvSpPr/>
          <p:nvPr/>
        </p:nvSpPr>
        <p:spPr>
          <a:xfrm>
            <a:off x="2831040" y="2052720"/>
            <a:ext cx="79236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Arial"/>
              </a:rPr>
              <a:t>Southeast</a:t>
            </a:r>
            <a:endParaRPr b="0" lang="en-US" sz="1000" strike="noStrike" u="none">
              <a:solidFill>
                <a:srgbClr val="000000"/>
              </a:solidFill>
              <a:effectLst/>
              <a:uFillTx/>
              <a:latin typeface="Times New Roman"/>
            </a:endParaRPr>
          </a:p>
        </p:txBody>
      </p:sp>
      <p:sp>
        <p:nvSpPr>
          <p:cNvPr id="59" name=""/>
          <p:cNvSpPr/>
          <p:nvPr/>
        </p:nvSpPr>
        <p:spPr>
          <a:xfrm>
            <a:off x="3545280" y="2057400"/>
            <a:ext cx="834480" cy="246600"/>
          </a:xfrm>
          <a:prstGeom prst="rect">
            <a:avLst/>
          </a:prstGeom>
          <a:solidFill>
            <a:srgbClr val="ffffff">
              <a:alpha val="50000"/>
            </a:srgbClr>
          </a:solid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333399"/>
                </a:solidFill>
                <a:effectLst/>
                <a:uFillTx/>
                <a:latin typeface="Arial"/>
              </a:rPr>
              <a:t>Submarket</a:t>
            </a:r>
            <a:endParaRPr b="0" lang="en-US" sz="1000" strike="noStrike" u="none">
              <a:solidFill>
                <a:srgbClr val="000000"/>
              </a:solidFill>
              <a:effectLst/>
              <a:uFillTx/>
              <a:latin typeface="Times New Roman"/>
            </a:endParaRPr>
          </a:p>
        </p:txBody>
      </p:sp>
      <p:sp>
        <p:nvSpPr>
          <p:cNvPr id="60" name=""/>
          <p:cNvSpPr/>
          <p:nvPr/>
        </p:nvSpPr>
        <p:spPr>
          <a:xfrm>
            <a:off x="1971360" y="1476360"/>
            <a:ext cx="63180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2002</a:t>
            </a:r>
            <a:endParaRPr b="0" lang="en-US" sz="1600" strike="noStrike" u="none">
              <a:solidFill>
                <a:srgbClr val="000000"/>
              </a:solidFill>
              <a:effectLst/>
              <a:uFillTx/>
              <a:latin typeface="Times New Roman"/>
            </a:endParaRPr>
          </a:p>
        </p:txBody>
      </p:sp>
      <p:sp>
        <p:nvSpPr>
          <p:cNvPr id="61" name=""/>
          <p:cNvSpPr/>
          <p:nvPr/>
        </p:nvSpPr>
        <p:spPr>
          <a:xfrm>
            <a:off x="4433760" y="1476360"/>
            <a:ext cx="63180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2003</a:t>
            </a:r>
            <a:endParaRPr b="0" lang="en-US" sz="1600" strike="noStrike" u="none">
              <a:solidFill>
                <a:srgbClr val="000000"/>
              </a:solidFill>
              <a:effectLst/>
              <a:uFillTx/>
              <a:latin typeface="Times New Roman"/>
            </a:endParaRPr>
          </a:p>
        </p:txBody>
      </p:sp>
      <p:sp>
        <p:nvSpPr>
          <p:cNvPr id="62" name=""/>
          <p:cNvSpPr/>
          <p:nvPr/>
        </p:nvSpPr>
        <p:spPr>
          <a:xfrm>
            <a:off x="6646680" y="1476360"/>
            <a:ext cx="126252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2004 - 2011</a:t>
            </a:r>
            <a:endParaRPr b="0" lang="en-US" sz="1600" strike="noStrike" u="none">
              <a:solidFill>
                <a:srgbClr val="000000"/>
              </a:solidFill>
              <a:effectLst/>
              <a:uFillTx/>
              <a:latin typeface="Times New Roman"/>
            </a:endParaRPr>
          </a:p>
        </p:txBody>
      </p:sp>
      <p:sp>
        <p:nvSpPr>
          <p:cNvPr id="63" name=""/>
          <p:cNvSpPr/>
          <p:nvPr/>
        </p:nvSpPr>
        <p:spPr>
          <a:xfrm>
            <a:off x="1165320" y="3005280"/>
            <a:ext cx="2489040" cy="3325320"/>
          </a:xfrm>
          <a:prstGeom prst="rect">
            <a:avLst/>
          </a:prstGeom>
          <a:noFill/>
          <a:ln w="0">
            <a:noFill/>
          </a:ln>
        </p:spPr>
        <p:style>
          <a:lnRef idx="0"/>
          <a:fillRef idx="0"/>
          <a:effectRef idx="0"/>
          <a:fontRef idx="minor"/>
        </p:style>
        <p:txBody>
          <a:bodyPr lIns="90000" rIns="90000" tIns="46800" bIns="46800" anchor="t">
            <a:spAutoFit/>
          </a:bodyPr>
          <a:p>
            <a:pPr marL="115920" indent="-1159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Up to 600 MW in the SE market with a minimum of 400 MW starting in July.  </a:t>
            </a:r>
            <a:endParaRPr b="0" lang="en-US" sz="1200" strike="noStrike" u="none">
              <a:solidFill>
                <a:srgbClr val="000000"/>
              </a:solidFill>
              <a:effectLst/>
              <a:uFillTx/>
              <a:latin typeface="Times New Roman"/>
            </a:endParaRPr>
          </a:p>
          <a:p>
            <a:pPr marL="115920" indent="-1159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Up to 200 MW in the NE market</a:t>
            </a:r>
            <a:endParaRPr b="0" lang="en-US" sz="1200" strike="noStrike" u="none">
              <a:solidFill>
                <a:srgbClr val="000000"/>
              </a:solidFill>
              <a:effectLst/>
              <a:uFillTx/>
              <a:latin typeface="Times New Roman"/>
            </a:endParaRPr>
          </a:p>
          <a:p>
            <a:pPr marL="115920" indent="-1159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Enron guarantees a R$ 50 floor</a:t>
            </a:r>
            <a:endParaRPr b="0" lang="en-US" sz="1200" strike="noStrike" u="none">
              <a:solidFill>
                <a:srgbClr val="000000"/>
              </a:solidFill>
              <a:effectLst/>
              <a:uFillTx/>
              <a:latin typeface="Times New Roman"/>
            </a:endParaRPr>
          </a:p>
          <a:p>
            <a:pPr marL="115920" indent="-1159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In case of Spot settlement, Enron receives 100% of the revenues between R$ 50 and R$ 65 and 25% of the revenues above R$ 119</a:t>
            </a:r>
            <a:endParaRPr b="0" lang="en-US" sz="1200" strike="noStrike" u="none">
              <a:solidFill>
                <a:srgbClr val="000000"/>
              </a:solidFill>
              <a:effectLst/>
              <a:uFillTx/>
              <a:latin typeface="Times New Roman"/>
            </a:endParaRPr>
          </a:p>
          <a:p>
            <a:pPr marL="115920" indent="-1159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In case of settlement through bilateral contracts, Enron collects 25% of (PPA-R$50)</a:t>
            </a:r>
            <a:endParaRPr b="0" lang="en-US" sz="1200" strike="noStrike" u="none">
              <a:solidFill>
                <a:srgbClr val="000000"/>
              </a:solidFill>
              <a:effectLst/>
              <a:uFillTx/>
              <a:latin typeface="Times New Roman"/>
            </a:endParaRPr>
          </a:p>
          <a:p>
            <a:pPr marL="115920" indent="-115920">
              <a:lnSpc>
                <a:spcPct val="100000"/>
              </a:lnSpc>
              <a:buClr>
                <a:srgbClr val="ff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0000"/>
                </a:solidFill>
                <a:effectLst/>
                <a:uFillTx/>
                <a:latin typeface="Arial"/>
              </a:rPr>
              <a:t>Settlement mechanism described in further detail in slide 9</a:t>
            </a:r>
            <a:endParaRPr b="0" lang="en-US" sz="1200" strike="noStrike" u="none">
              <a:solidFill>
                <a:srgbClr val="000000"/>
              </a:solidFill>
              <a:effectLst/>
              <a:uFillTx/>
              <a:latin typeface="Times New Roman"/>
            </a:endParaRPr>
          </a:p>
          <a:p>
            <a:pPr marL="115920" indent="-1159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marL="115920" indent="-1159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
        <p:nvSpPr>
          <p:cNvPr id="64" name=""/>
          <p:cNvSpPr/>
          <p:nvPr/>
        </p:nvSpPr>
        <p:spPr>
          <a:xfrm>
            <a:off x="3625920" y="3005280"/>
            <a:ext cx="2489040" cy="3142440"/>
          </a:xfrm>
          <a:prstGeom prst="rect">
            <a:avLst/>
          </a:prstGeom>
          <a:noFill/>
          <a:ln w="0">
            <a:noFill/>
          </a:ln>
        </p:spPr>
        <p:style>
          <a:lnRef idx="0"/>
          <a:fillRef idx="0"/>
          <a:effectRef idx="0"/>
          <a:fontRef idx="minor"/>
        </p:style>
        <p:txBody>
          <a:bodyPr lIns="90000" rIns="90000" tIns="46800" bIns="46800" anchor="t">
            <a:spAutoFit/>
          </a:bodyPr>
          <a:p>
            <a:pPr marL="115920" indent="-1159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600 MW guaranteed in the SE market.  </a:t>
            </a:r>
            <a:endParaRPr b="0" lang="en-US" sz="1200" strike="noStrike" u="none">
              <a:solidFill>
                <a:srgbClr val="000000"/>
              </a:solidFill>
              <a:effectLst/>
              <a:uFillTx/>
              <a:latin typeface="Times New Roman"/>
            </a:endParaRPr>
          </a:p>
          <a:p>
            <a:pPr marL="115920" indent="-1159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Up to 200 MW in the NE market</a:t>
            </a:r>
            <a:endParaRPr b="0" lang="en-US" sz="1200" strike="noStrike" u="none">
              <a:solidFill>
                <a:srgbClr val="000000"/>
              </a:solidFill>
              <a:effectLst/>
              <a:uFillTx/>
              <a:latin typeface="Times New Roman"/>
            </a:endParaRPr>
          </a:p>
          <a:p>
            <a:pPr marL="115920" indent="-1159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Enron guarantees a R$ 50 floor</a:t>
            </a:r>
            <a:endParaRPr b="0" lang="en-US" sz="1200" strike="noStrike" u="none">
              <a:solidFill>
                <a:srgbClr val="000000"/>
              </a:solidFill>
              <a:effectLst/>
              <a:uFillTx/>
              <a:latin typeface="Times New Roman"/>
            </a:endParaRPr>
          </a:p>
          <a:p>
            <a:pPr marL="115920" indent="-1159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In case of Spot settlement, Enron receives 100% of the revenues between R$ 50 and R$ 65 and 25% of the revenues above R$ 119</a:t>
            </a:r>
            <a:endParaRPr b="0" lang="en-US" sz="1200" strike="noStrike" u="none">
              <a:solidFill>
                <a:srgbClr val="000000"/>
              </a:solidFill>
              <a:effectLst/>
              <a:uFillTx/>
              <a:latin typeface="Times New Roman"/>
            </a:endParaRPr>
          </a:p>
          <a:p>
            <a:pPr marL="115920" indent="-1159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In case of settlement through bilateral contracts, Enron collects 25% of (PPA-R$50)</a:t>
            </a:r>
            <a:endParaRPr b="0" lang="en-US" sz="1200" strike="noStrike" u="none">
              <a:solidFill>
                <a:srgbClr val="000000"/>
              </a:solidFill>
              <a:effectLst/>
              <a:uFillTx/>
              <a:latin typeface="Times New Roman"/>
            </a:endParaRPr>
          </a:p>
          <a:p>
            <a:pPr marL="115920" indent="-115920">
              <a:lnSpc>
                <a:spcPct val="100000"/>
              </a:lnSpc>
              <a:buClr>
                <a:srgbClr val="ff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0000"/>
                </a:solidFill>
                <a:effectLst/>
                <a:uFillTx/>
                <a:latin typeface="Arial"/>
              </a:rPr>
              <a:t>Settlement mechanism described in further detail in slide 9</a:t>
            </a:r>
            <a:endParaRPr b="0" lang="en-US" sz="1200" strike="noStrike" u="none">
              <a:solidFill>
                <a:srgbClr val="000000"/>
              </a:solidFill>
              <a:effectLst/>
              <a:uFillTx/>
              <a:latin typeface="Times New Roman"/>
            </a:endParaRPr>
          </a:p>
          <a:p>
            <a:pPr marL="115920" indent="-1159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marL="115920" indent="-1159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
        <p:nvSpPr>
          <p:cNvPr id="65" name=""/>
          <p:cNvSpPr/>
          <p:nvPr/>
        </p:nvSpPr>
        <p:spPr>
          <a:xfrm>
            <a:off x="6083280" y="3006720"/>
            <a:ext cx="2489400" cy="2837160"/>
          </a:xfrm>
          <a:prstGeom prst="rect">
            <a:avLst/>
          </a:prstGeom>
          <a:noFill/>
          <a:ln w="0">
            <a:noFill/>
          </a:ln>
        </p:spPr>
        <p:style>
          <a:lnRef idx="0"/>
          <a:fillRef idx="0"/>
          <a:effectRef idx="0"/>
          <a:fontRef idx="minor"/>
        </p:style>
        <p:txBody>
          <a:bodyPr lIns="90000" rIns="90000" tIns="46800" bIns="46800" anchor="t">
            <a:spAutoFit/>
          </a:bodyPr>
          <a:p>
            <a:pPr marL="115920" indent="-1159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Marketing Agreement with ECE:</a:t>
            </a:r>
            <a:endParaRPr b="0" lang="en-US" sz="1200" strike="noStrike" u="none">
              <a:solidFill>
                <a:srgbClr val="000000"/>
              </a:solidFill>
              <a:effectLst/>
              <a:uFillTx/>
              <a:latin typeface="Times New Roman"/>
            </a:endParaRPr>
          </a:p>
          <a:p>
            <a:pPr lvl="1" marL="577800" indent="-1206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400 MW guaranteed in the SE market.  </a:t>
            </a:r>
            <a:endParaRPr b="0" lang="en-US" sz="1200" strike="noStrike" u="none">
              <a:solidFill>
                <a:srgbClr val="000000"/>
              </a:solidFill>
              <a:effectLst/>
              <a:uFillTx/>
              <a:latin typeface="Times New Roman"/>
            </a:endParaRPr>
          </a:p>
          <a:p>
            <a:pPr lvl="1" marL="577800" indent="-1206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Enron receives 20% of the revenues</a:t>
            </a:r>
            <a:endParaRPr b="0" lang="en-US" sz="1200" strike="noStrike" u="none">
              <a:solidFill>
                <a:srgbClr val="000000"/>
              </a:solidFill>
              <a:effectLst/>
              <a:uFillTx/>
              <a:latin typeface="Times New Roman"/>
            </a:endParaRPr>
          </a:p>
          <a:p>
            <a:pPr marL="115920" indent="-1159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PPA with Elektro</a:t>
            </a:r>
            <a:endParaRPr b="0" lang="en-US" sz="1200" strike="noStrike" u="none">
              <a:solidFill>
                <a:srgbClr val="000000"/>
              </a:solidFill>
              <a:effectLst/>
              <a:uFillTx/>
              <a:latin typeface="Times New Roman"/>
            </a:endParaRPr>
          </a:p>
          <a:p>
            <a:pPr lvl="1" marL="577800" indent="-1206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400 MW firm in the SE market</a:t>
            </a:r>
            <a:endParaRPr b="0" lang="en-US" sz="1200" strike="noStrike" u="none">
              <a:solidFill>
                <a:srgbClr val="000000"/>
              </a:solidFill>
              <a:effectLst/>
              <a:uFillTx/>
              <a:latin typeface="Times New Roman"/>
            </a:endParaRPr>
          </a:p>
          <a:p>
            <a:pPr lvl="1" marL="577800" indent="-1206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Price and readjustment according to the VN regulation.</a:t>
            </a:r>
            <a:endParaRPr b="0" lang="en-US" sz="1200" strike="noStrike" u="none">
              <a:solidFill>
                <a:srgbClr val="000000"/>
              </a:solidFill>
              <a:effectLst/>
              <a:uFillTx/>
              <a:latin typeface="Times New Roman"/>
            </a:endParaRPr>
          </a:p>
          <a:p>
            <a:pPr marL="115920" indent="-115920">
              <a:lnSpc>
                <a:spcPct val="100000"/>
              </a:lnSpc>
              <a:buClr>
                <a:srgbClr val="ff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0000"/>
                </a:solidFill>
                <a:effectLst/>
                <a:uFillTx/>
                <a:latin typeface="Arial"/>
              </a:rPr>
              <a:t>Settlement mechanism described in further detail in slide 10</a:t>
            </a:r>
            <a:endParaRPr b="0" lang="en-US" sz="1200" strike="noStrike" u="none">
              <a:solidFill>
                <a:srgbClr val="000000"/>
              </a:solidFill>
              <a:effectLst/>
              <a:uFillTx/>
              <a:latin typeface="Times New Roman"/>
            </a:endParaRPr>
          </a:p>
          <a:p>
            <a:pPr marL="115920" indent="-115920">
              <a:lnSpc>
                <a:spcPct val="100000"/>
              </a:lnSpc>
              <a:buClr>
                <a:srgbClr val="ff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66" name=""/>
          <p:cNvSpPr/>
          <p:nvPr/>
        </p:nvSpPr>
        <p:spPr>
          <a:xfrm>
            <a:off x="372240" y="1201680"/>
            <a:ext cx="806400" cy="3992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Aggregate</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Volumes</a:t>
            </a:r>
            <a:endParaRPr b="0" lang="en-US" sz="1000" strike="noStrike" u="none">
              <a:solidFill>
                <a:srgbClr val="000000"/>
              </a:solidFill>
              <a:effectLst/>
              <a:uFillTx/>
              <a:latin typeface="Times New Roman"/>
            </a:endParaRPr>
          </a:p>
        </p:txBody>
      </p:sp>
      <p:sp>
        <p:nvSpPr>
          <p:cNvPr id="67" name=""/>
          <p:cNvSpPr/>
          <p:nvPr/>
        </p:nvSpPr>
        <p:spPr>
          <a:xfrm>
            <a:off x="2095200" y="2801880"/>
            <a:ext cx="43380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July</a:t>
            </a:r>
            <a:endParaRPr b="0" lang="en-US" sz="1000" strike="noStrike" u="none">
              <a:solidFill>
                <a:srgbClr val="000000"/>
              </a:solidFill>
              <a:effectLst/>
              <a:uFillTx/>
              <a:latin typeface="Times New Roman"/>
            </a:endParaRPr>
          </a:p>
        </p:txBody>
      </p:sp>
      <p:sp>
        <p:nvSpPr>
          <p:cNvPr id="68" name=""/>
          <p:cNvSpPr/>
          <p:nvPr/>
        </p:nvSpPr>
        <p:spPr>
          <a:xfrm>
            <a:off x="3216240" y="2800440"/>
            <a:ext cx="41292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Dec</a:t>
            </a:r>
            <a:endParaRPr b="0" lang="en-US" sz="1000" strike="noStrike" u="none">
              <a:solidFill>
                <a:srgbClr val="000000"/>
              </a:solidFill>
              <a:effectLst/>
              <a:uFillTx/>
              <a:latin typeface="Times New Roman"/>
            </a:endParaRPr>
          </a:p>
        </p:txBody>
      </p:sp>
      <p:sp>
        <p:nvSpPr>
          <p:cNvPr id="69" name=""/>
          <p:cNvSpPr/>
          <p:nvPr/>
        </p:nvSpPr>
        <p:spPr>
          <a:xfrm>
            <a:off x="5681520" y="2819520"/>
            <a:ext cx="41292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Dec</a:t>
            </a: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0" name="PlaceHolder 1"/>
          <p:cNvSpPr>
            <a:spLocks noGrp="1"/>
          </p:cNvSpPr>
          <p:nvPr>
            <p:ph type="title"/>
          </p:nvPr>
        </p:nvSpPr>
        <p:spPr>
          <a:xfrm>
            <a:off x="228600" y="209160"/>
            <a:ext cx="86868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Arial"/>
              </a:rPr>
              <a:t>Short Term Marketing Agreement 2002-2003</a:t>
            </a:r>
            <a:r>
              <a:rPr b="1" lang="en-US" sz="3600" strike="noStrike" u="none">
                <a:solidFill>
                  <a:srgbClr val="000099"/>
                </a:solidFill>
                <a:effectLst/>
                <a:uFillTx/>
                <a:latin typeface="Arial"/>
              </a:rPr>
              <a:t> </a:t>
            </a:r>
            <a:br>
              <a:rPr sz="3600"/>
            </a:br>
            <a:r>
              <a:rPr b="1" lang="en-US" sz="1800" strike="noStrike" u="none">
                <a:solidFill>
                  <a:srgbClr val="000099"/>
                </a:solidFill>
                <a:effectLst/>
                <a:uFillTx/>
                <a:latin typeface="Arial"/>
              </a:rPr>
              <a:t>Deal Overview</a:t>
            </a:r>
            <a:endParaRPr b="0" lang="en-US" sz="1800" strike="noStrike" u="none">
              <a:solidFill>
                <a:srgbClr val="000099"/>
              </a:solidFill>
              <a:effectLst/>
              <a:uFillTx/>
              <a:latin typeface="Arial"/>
            </a:endParaRPr>
          </a:p>
        </p:txBody>
      </p:sp>
      <p:sp>
        <p:nvSpPr>
          <p:cNvPr id="71" name="PlaceHolder 2"/>
          <p:cNvSpPr>
            <a:spLocks noGrp="1"/>
          </p:cNvSpPr>
          <p:nvPr>
            <p:ph/>
          </p:nvPr>
        </p:nvSpPr>
        <p:spPr>
          <a:xfrm>
            <a:off x="685800" y="1523880"/>
            <a:ext cx="8153280" cy="3733920"/>
          </a:xfrm>
          <a:prstGeom prst="rect">
            <a:avLst/>
          </a:prstGeom>
          <a:noFill/>
          <a:ln w="0">
            <a:noFill/>
          </a:ln>
        </p:spPr>
        <p:txBody>
          <a:bodyPr lIns="90000" rIns="90000" tIns="46800" bIns="46800" anchor="t">
            <a:normAutofit/>
          </a:bodyPr>
          <a:p>
            <a:pPr marL="343080" indent="-343080">
              <a:spcBef>
                <a:spcPts val="349"/>
              </a:spcBef>
              <a:buClr>
                <a:srgbClr val="ff0000"/>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ECE will have the exclusivity to market 600 MW from multiple Petrobras’ generation facilities in the Southeast sub-market totaling 1480 MW.</a:t>
            </a:r>
            <a:endParaRPr b="0" lang="en-US" sz="1400" strike="noStrike" u="none">
              <a:solidFill>
                <a:srgbClr val="000000"/>
              </a:solidFill>
              <a:effectLst/>
              <a:uFillTx/>
              <a:latin typeface="Arial"/>
            </a:endParaRPr>
          </a:p>
          <a:p>
            <a:pPr lvl="1" marL="743040" indent="-285840">
              <a:spcBef>
                <a:spcPts val="300"/>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UTE Piratininga 630 MW</a:t>
            </a:r>
            <a:endParaRPr b="0" lang="en-US" sz="1200" strike="noStrike" u="none">
              <a:solidFill>
                <a:srgbClr val="000000"/>
              </a:solidFill>
              <a:effectLst/>
              <a:uFillTx/>
              <a:latin typeface="Arial"/>
            </a:endParaRPr>
          </a:p>
          <a:p>
            <a:pPr lvl="1" marL="743040" indent="-285840">
              <a:spcBef>
                <a:spcPts val="300"/>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UTE Tres Lagoas 260MW</a:t>
            </a:r>
            <a:endParaRPr b="0" lang="en-US" sz="1200" strike="noStrike" u="none">
              <a:solidFill>
                <a:srgbClr val="000000"/>
              </a:solidFill>
              <a:effectLst/>
              <a:uFillTx/>
              <a:latin typeface="Arial"/>
            </a:endParaRPr>
          </a:p>
          <a:p>
            <a:pPr marL="343080" indent="-343080">
              <a:spcBef>
                <a:spcPts val="349"/>
              </a:spcBef>
              <a:buClr>
                <a:srgbClr val="ff0000"/>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During 2002, Petrobras will nominate volumes as they become available, with a Minimum Guaranteed Volume of 400 MW starting in July. In 2003, Petrobras has the obligation to deliver a Minimum Guaranteed Volume of 600MW for the entire year. Only the volumes declared Guaranteed will receive a floor payment of R$ 50, with no readjustment for the life of the deal. Enron has the option, but not the obligation, to accept volumes above the Minimum Guaranteed.</a:t>
            </a:r>
            <a:endParaRPr b="0" lang="en-US" sz="1400" strike="noStrike" u="none">
              <a:solidFill>
                <a:srgbClr val="000000"/>
              </a:solidFill>
              <a:effectLst/>
              <a:uFillTx/>
              <a:latin typeface="Arial"/>
            </a:endParaRPr>
          </a:p>
          <a:p>
            <a:pPr marL="343080" indent="-343080">
              <a:spcBef>
                <a:spcPts val="349"/>
              </a:spcBef>
              <a:buClr>
                <a:srgbClr val="ff0000"/>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Volumes available up to the 600 MW, including start-up, testing and commissioning, that are not declared Guaranteed, will be subject to the same sharing mechanism described in the next slide, without the guaranteed floor, i.e. Petrobras receives the first R$ 50, only if available.</a:t>
            </a:r>
            <a:endParaRPr b="0" lang="en-US" sz="1400" strike="noStrike" u="none">
              <a:solidFill>
                <a:srgbClr val="000000"/>
              </a:solidFill>
              <a:effectLst/>
              <a:uFillTx/>
              <a:latin typeface="Arial"/>
            </a:endParaRPr>
          </a:p>
        </p:txBody>
      </p:sp>
      <p:sp>
        <p:nvSpPr>
          <p:cNvPr id="72" name=""/>
          <p:cNvSpPr/>
          <p:nvPr/>
        </p:nvSpPr>
        <p:spPr>
          <a:xfrm>
            <a:off x="4053600" y="2009880"/>
            <a:ext cx="2498760" cy="724680"/>
          </a:xfrm>
          <a:prstGeom prst="rect">
            <a:avLst/>
          </a:prstGeom>
          <a:noFill/>
          <a:ln w="0">
            <a:noFill/>
          </a:ln>
        </p:spPr>
        <p:style>
          <a:lnRef idx="0"/>
          <a:fillRef idx="0"/>
          <a:effectRef idx="0"/>
          <a:fontRef idx="minor"/>
        </p:style>
        <p:txBody>
          <a:bodyPr wrap="none" lIns="90000" rIns="90000" tIns="46800" bIns="46800" anchor="t">
            <a:spAutoFit/>
          </a:bodyPr>
          <a:p>
            <a:pPr lvl="1" marL="692280" indent="-235080">
              <a:lnSpc>
                <a:spcPct val="115000"/>
              </a:lnSpc>
              <a:buClr>
                <a:srgbClr val="0000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UTE TermoRio 190 MW</a:t>
            </a:r>
            <a:endParaRPr b="0" lang="en-US" sz="1200" strike="noStrike" u="none">
              <a:solidFill>
                <a:srgbClr val="000000"/>
              </a:solidFill>
              <a:effectLst/>
              <a:uFillTx/>
              <a:latin typeface="Times New Roman"/>
            </a:endParaRPr>
          </a:p>
          <a:p>
            <a:pPr lvl="1" marL="692280" indent="-235080">
              <a:lnSpc>
                <a:spcPct val="115000"/>
              </a:lnSpc>
              <a:buClr>
                <a:srgbClr val="0000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UTE Ibirite 400 MW</a:t>
            </a:r>
            <a:endParaRPr b="0" lang="en-US" sz="1200" strike="noStrike" u="none">
              <a:solidFill>
                <a:srgbClr val="000000"/>
              </a:solidFill>
              <a:effectLst/>
              <a:uFillTx/>
              <a:latin typeface="Times New Roman"/>
            </a:endParaRPr>
          </a:p>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73" name=""/>
          <p:cNvSpPr/>
          <p:nvPr/>
        </p:nvSpPr>
        <p:spPr>
          <a:xfrm>
            <a:off x="685800" y="4572000"/>
            <a:ext cx="8153280" cy="2057400"/>
          </a:xfrm>
          <a:prstGeom prst="rect">
            <a:avLst/>
          </a:prstGeom>
          <a:noFill/>
          <a:ln w="0">
            <a:noFill/>
          </a:ln>
        </p:spPr>
        <p:style>
          <a:lnRef idx="0"/>
          <a:fillRef idx="0"/>
          <a:effectRef idx="0"/>
          <a:fontRef idx="minor"/>
        </p:style>
        <p:txBody>
          <a:bodyPr lIns="90000" rIns="90000" tIns="46800" bIns="46800" anchor="t">
            <a:normAutofit/>
          </a:bodyPr>
          <a:p>
            <a:pPr marL="343080" indent="-343080">
              <a:lnSpc>
                <a:spcPct val="100000"/>
              </a:lnSpc>
              <a:spcBef>
                <a:spcPts val="349"/>
              </a:spcBef>
              <a:buClr>
                <a:srgbClr val="ff0000"/>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ECE will have the exclusivity to market 200 MW from the Termobahia generation facility in the Northeast sub-market.</a:t>
            </a:r>
            <a:endParaRPr b="0" lang="en-US" sz="1400" strike="noStrike" u="none">
              <a:solidFill>
                <a:srgbClr val="000000"/>
              </a:solidFill>
              <a:effectLst/>
              <a:uFillTx/>
              <a:latin typeface="Times New Roman"/>
            </a:endParaRPr>
          </a:p>
          <a:p>
            <a:pPr marL="343080" indent="-343080">
              <a:lnSpc>
                <a:spcPct val="100000"/>
              </a:lnSpc>
              <a:spcBef>
                <a:spcPts val="349"/>
              </a:spcBef>
              <a:buClr>
                <a:srgbClr val="ff0000"/>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During 2002 and 2003, Petrobras will declare Guaranteed Volumes as they become available. Only these volumes will receive a floor payment of R$ 50, with no readjustment for the life of the deal. Enron has the option, but not the obligation to accept the volumes.</a:t>
            </a:r>
            <a:endParaRPr b="0" lang="en-US" sz="1400" strike="noStrike" u="none">
              <a:solidFill>
                <a:srgbClr val="000000"/>
              </a:solidFill>
              <a:effectLst/>
              <a:uFillTx/>
              <a:latin typeface="Times New Roman"/>
            </a:endParaRPr>
          </a:p>
          <a:p>
            <a:pPr marL="343080" indent="-343080">
              <a:lnSpc>
                <a:spcPct val="100000"/>
              </a:lnSpc>
              <a:spcBef>
                <a:spcPts val="349"/>
              </a:spcBef>
              <a:buClr>
                <a:srgbClr val="ff0000"/>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Volumes available up to the 200 MW, that are not declared Guaranteed, will be subject to the same sharing mechanism described in the next slide, without the guaranteed floor, i.e. Petrobras receives the first R$ 50, only if available.</a:t>
            </a:r>
            <a:endParaRPr b="0" lang="en-US" sz="1400" strike="noStrike" u="none">
              <a:solidFill>
                <a:srgbClr val="000000"/>
              </a:solidFill>
              <a:effectLst/>
              <a:uFillTx/>
              <a:latin typeface="Times New Roman"/>
            </a:endParaRPr>
          </a:p>
        </p:txBody>
      </p:sp>
      <p:sp>
        <p:nvSpPr>
          <p:cNvPr id="74" name=""/>
          <p:cNvSpPr/>
          <p:nvPr/>
        </p:nvSpPr>
        <p:spPr>
          <a:xfrm>
            <a:off x="686880" y="1143000"/>
            <a:ext cx="1410840" cy="3988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Southeast</a:t>
            </a:r>
            <a:endParaRPr b="0" lang="en-US" sz="2000" strike="noStrike" u="none">
              <a:solidFill>
                <a:srgbClr val="000000"/>
              </a:solidFill>
              <a:effectLst/>
              <a:uFillTx/>
              <a:latin typeface="Times New Roman"/>
            </a:endParaRPr>
          </a:p>
        </p:txBody>
      </p:sp>
      <p:sp>
        <p:nvSpPr>
          <p:cNvPr id="75" name=""/>
          <p:cNvSpPr/>
          <p:nvPr/>
        </p:nvSpPr>
        <p:spPr>
          <a:xfrm>
            <a:off x="686520" y="4175280"/>
            <a:ext cx="1368720" cy="3988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Northeast</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6" name=""/>
          <p:cNvSpPr/>
          <p:nvPr/>
        </p:nvSpPr>
        <p:spPr>
          <a:xfrm>
            <a:off x="152280" y="304920"/>
            <a:ext cx="8839440" cy="114300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99"/>
                </a:solidFill>
                <a:effectLst/>
                <a:uFillTx/>
                <a:latin typeface="Arial"/>
              </a:rPr>
              <a:t>Short Term Marketing Agreement 2002-2003 </a:t>
            </a:r>
            <a:br>
              <a:rPr sz="2600"/>
            </a:br>
            <a:r>
              <a:rPr b="1" lang="en-US" sz="1800" strike="noStrike" u="none">
                <a:solidFill>
                  <a:srgbClr val="000099"/>
                </a:solidFill>
                <a:effectLst/>
                <a:uFillTx/>
                <a:latin typeface="Arial"/>
              </a:rPr>
              <a:t>Sharing Mechanism</a:t>
            </a:r>
            <a:endParaRPr b="0" lang="en-US" sz="1800" strike="noStrike" u="none">
              <a:solidFill>
                <a:srgbClr val="000000"/>
              </a:solidFill>
              <a:effectLst/>
              <a:uFillTx/>
              <a:latin typeface="Times New Roman"/>
            </a:endParaRPr>
          </a:p>
        </p:txBody>
      </p:sp>
      <p:sp>
        <p:nvSpPr>
          <p:cNvPr id="77" name=""/>
          <p:cNvSpPr/>
          <p:nvPr/>
        </p:nvSpPr>
        <p:spPr>
          <a:xfrm>
            <a:off x="1905120" y="4862520"/>
            <a:ext cx="228600" cy="228600"/>
          </a:xfrm>
          <a:prstGeom prst="rect">
            <a:avLst/>
          </a:prstGeom>
          <a:solidFill>
            <a:srgbClr val="000099"/>
          </a:solidFill>
          <a:ln w="9360">
            <a:solidFill>
              <a:srgbClr val="000000"/>
            </a:solidFill>
            <a:miter/>
          </a:ln>
        </p:spPr>
        <p:style>
          <a:lnRef idx="0"/>
          <a:fillRef idx="0"/>
          <a:effectRef idx="0"/>
          <a:fontRef idx="minor"/>
        </p:style>
        <p:txBody>
          <a:bodyPr wrap="none" lIns="90000" rIns="90000" tIns="46800" bIns="46800" anchor="ctr">
            <a:spAutoFit/>
          </a:bodyPr>
          <a:p>
            <a:endParaRPr b="0" lang="en-US" sz="2400" strike="noStrike" u="none">
              <a:solidFill>
                <a:srgbClr val="000000"/>
              </a:solidFill>
              <a:effectLst/>
              <a:uFillTx/>
              <a:latin typeface="Times New Roman"/>
            </a:endParaRPr>
          </a:p>
        </p:txBody>
      </p:sp>
      <p:sp>
        <p:nvSpPr>
          <p:cNvPr id="78" name=""/>
          <p:cNvSpPr/>
          <p:nvPr/>
        </p:nvSpPr>
        <p:spPr>
          <a:xfrm>
            <a:off x="3352680" y="3110040"/>
            <a:ext cx="228600" cy="228600"/>
          </a:xfrm>
          <a:prstGeom prst="rect">
            <a:avLst/>
          </a:prstGeom>
          <a:solidFill>
            <a:srgbClr val="000099"/>
          </a:solidFill>
          <a:ln w="9360">
            <a:solidFill>
              <a:srgbClr val="000000"/>
            </a:solidFill>
            <a:miter/>
          </a:ln>
        </p:spPr>
        <p:style>
          <a:lnRef idx="0"/>
          <a:fillRef idx="0"/>
          <a:effectRef idx="0"/>
          <a:fontRef idx="minor"/>
        </p:style>
        <p:txBody>
          <a:bodyPr wrap="none" lIns="90000" rIns="90000" tIns="46800" bIns="46800" anchor="ctr">
            <a:spAutoFit/>
          </a:bodyPr>
          <a:p>
            <a:endParaRPr b="0" lang="en-US" sz="2400" strike="noStrike" u="none">
              <a:solidFill>
                <a:srgbClr val="000000"/>
              </a:solidFill>
              <a:effectLst/>
              <a:uFillTx/>
              <a:latin typeface="Times New Roman"/>
            </a:endParaRPr>
          </a:p>
        </p:txBody>
      </p:sp>
      <p:sp>
        <p:nvSpPr>
          <p:cNvPr id="79" name=""/>
          <p:cNvSpPr/>
          <p:nvPr/>
        </p:nvSpPr>
        <p:spPr>
          <a:xfrm>
            <a:off x="3352680" y="4405320"/>
            <a:ext cx="228600" cy="228600"/>
          </a:xfrm>
          <a:prstGeom prst="rect">
            <a:avLst/>
          </a:prstGeom>
          <a:solidFill>
            <a:srgbClr val="000099"/>
          </a:solidFill>
          <a:ln w="9360">
            <a:solidFill>
              <a:srgbClr val="000000"/>
            </a:solidFill>
            <a:miter/>
          </a:ln>
        </p:spPr>
        <p:style>
          <a:lnRef idx="0"/>
          <a:fillRef idx="0"/>
          <a:effectRef idx="0"/>
          <a:fontRef idx="minor"/>
        </p:style>
        <p:txBody>
          <a:bodyPr wrap="none" lIns="90000" rIns="90000" tIns="46800" bIns="46800" anchor="ctr">
            <a:spAutoFit/>
          </a:bodyPr>
          <a:p>
            <a:endParaRPr b="0" lang="en-US" sz="2400" strike="noStrike" u="none">
              <a:solidFill>
                <a:srgbClr val="000000"/>
              </a:solidFill>
              <a:effectLst/>
              <a:uFillTx/>
              <a:latin typeface="Times New Roman"/>
            </a:endParaRPr>
          </a:p>
        </p:txBody>
      </p:sp>
      <p:sp>
        <p:nvSpPr>
          <p:cNvPr id="80" name=""/>
          <p:cNvSpPr/>
          <p:nvPr/>
        </p:nvSpPr>
        <p:spPr>
          <a:xfrm>
            <a:off x="3352680" y="5319720"/>
            <a:ext cx="228600" cy="228600"/>
          </a:xfrm>
          <a:prstGeom prst="rect">
            <a:avLst/>
          </a:prstGeom>
          <a:solidFill>
            <a:srgbClr val="000099"/>
          </a:solidFill>
          <a:ln w="9360">
            <a:solidFill>
              <a:srgbClr val="000000"/>
            </a:solidFill>
            <a:miter/>
          </a:ln>
        </p:spPr>
        <p:style>
          <a:lnRef idx="0"/>
          <a:fillRef idx="0"/>
          <a:effectRef idx="0"/>
          <a:fontRef idx="minor"/>
        </p:style>
        <p:txBody>
          <a:bodyPr wrap="none" lIns="90000" rIns="90000" tIns="46800" bIns="46800" anchor="ctr">
            <a:spAutoFit/>
          </a:bodyPr>
          <a:p>
            <a:endParaRPr b="0" lang="en-US" sz="2400" strike="noStrike" u="none">
              <a:solidFill>
                <a:srgbClr val="000000"/>
              </a:solidFill>
              <a:effectLst/>
              <a:uFillTx/>
              <a:latin typeface="Times New Roman"/>
            </a:endParaRPr>
          </a:p>
        </p:txBody>
      </p:sp>
      <p:cxnSp>
        <p:nvCxnSpPr>
          <p:cNvPr id="81" name=""/>
          <p:cNvCxnSpPr>
            <a:endCxn id="82" idx="1"/>
          </p:cNvCxnSpPr>
          <p:nvPr/>
        </p:nvCxnSpPr>
        <p:spPr>
          <a:xfrm flipH="1" flipV="1" rot="5400000">
            <a:off x="801720" y="2764080"/>
            <a:ext cx="1181880" cy="1033920"/>
          </a:xfrm>
          <a:prstGeom prst="bentConnector2">
            <a:avLst/>
          </a:prstGeom>
          <a:ln w="9360">
            <a:solidFill>
              <a:srgbClr val="000000"/>
            </a:solidFill>
            <a:miter/>
            <a:tailEnd len="med" type="triangle" w="med"/>
          </a:ln>
        </p:spPr>
      </p:cxnSp>
      <p:cxnSp>
        <p:nvCxnSpPr>
          <p:cNvPr id="83" name=""/>
          <p:cNvCxnSpPr>
            <a:endCxn id="77" idx="1"/>
          </p:cNvCxnSpPr>
          <p:nvPr/>
        </p:nvCxnSpPr>
        <p:spPr>
          <a:xfrm flipH="1" rot="16200000">
            <a:off x="952560" y="4023720"/>
            <a:ext cx="876960" cy="1029600"/>
          </a:xfrm>
          <a:prstGeom prst="bentConnector2">
            <a:avLst/>
          </a:prstGeom>
          <a:ln w="9360">
            <a:solidFill>
              <a:srgbClr val="000000"/>
            </a:solidFill>
            <a:miter/>
            <a:tailEnd len="med" type="triangle" w="med"/>
          </a:ln>
        </p:spPr>
      </p:cxnSp>
      <p:cxnSp>
        <p:nvCxnSpPr>
          <p:cNvPr id="84" name=""/>
          <p:cNvCxnSpPr>
            <a:stCxn id="82" idx="2"/>
            <a:endCxn id="78" idx="1"/>
          </p:cNvCxnSpPr>
          <p:nvPr/>
        </p:nvCxnSpPr>
        <p:spPr>
          <a:xfrm flipH="1" rot="16200000">
            <a:off x="2477880" y="2350080"/>
            <a:ext cx="419760" cy="1329480"/>
          </a:xfrm>
          <a:prstGeom prst="bentConnector2">
            <a:avLst/>
          </a:prstGeom>
          <a:ln w="9360">
            <a:solidFill>
              <a:srgbClr val="000000"/>
            </a:solidFill>
            <a:miter/>
            <a:tailEnd len="med" type="triangle" w="med"/>
          </a:ln>
        </p:spPr>
      </p:cxnSp>
      <p:cxnSp>
        <p:nvCxnSpPr>
          <p:cNvPr id="85" name=""/>
          <p:cNvCxnSpPr>
            <a:stCxn id="77" idx="0"/>
            <a:endCxn id="79" idx="1"/>
          </p:cNvCxnSpPr>
          <p:nvPr/>
        </p:nvCxnSpPr>
        <p:spPr>
          <a:xfrm flipH="1" flipV="1" rot="5400000">
            <a:off x="2514240" y="4023720"/>
            <a:ext cx="343800" cy="1334160"/>
          </a:xfrm>
          <a:prstGeom prst="bentConnector2">
            <a:avLst/>
          </a:prstGeom>
          <a:ln w="9360">
            <a:solidFill>
              <a:srgbClr val="000000"/>
            </a:solidFill>
            <a:miter/>
            <a:tailEnd len="med" type="triangle" w="med"/>
          </a:ln>
        </p:spPr>
      </p:cxnSp>
      <p:cxnSp>
        <p:nvCxnSpPr>
          <p:cNvPr id="86" name=""/>
          <p:cNvCxnSpPr>
            <a:stCxn id="77" idx="2"/>
            <a:endCxn id="80" idx="1"/>
          </p:cNvCxnSpPr>
          <p:nvPr/>
        </p:nvCxnSpPr>
        <p:spPr>
          <a:xfrm flipH="1" rot="16200000">
            <a:off x="2514600" y="4595400"/>
            <a:ext cx="343440" cy="1334160"/>
          </a:xfrm>
          <a:prstGeom prst="bentConnector2">
            <a:avLst/>
          </a:prstGeom>
          <a:ln w="9360">
            <a:solidFill>
              <a:srgbClr val="000000"/>
            </a:solidFill>
            <a:miter/>
            <a:tailEnd len="med" type="triangle" w="med"/>
          </a:ln>
        </p:spPr>
      </p:cxnSp>
      <p:sp>
        <p:nvSpPr>
          <p:cNvPr id="87" name=""/>
          <p:cNvSpPr/>
          <p:nvPr/>
        </p:nvSpPr>
        <p:spPr>
          <a:xfrm>
            <a:off x="1024200" y="4675320"/>
            <a:ext cx="63108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Spot</a:t>
            </a:r>
            <a:endParaRPr b="0" lang="en-US" sz="1600" strike="noStrike" u="none">
              <a:solidFill>
                <a:srgbClr val="000000"/>
              </a:solidFill>
              <a:effectLst/>
              <a:uFillTx/>
              <a:latin typeface="Times New Roman"/>
            </a:endParaRPr>
          </a:p>
        </p:txBody>
      </p:sp>
      <p:sp>
        <p:nvSpPr>
          <p:cNvPr id="88" name=""/>
          <p:cNvSpPr/>
          <p:nvPr/>
        </p:nvSpPr>
        <p:spPr>
          <a:xfrm>
            <a:off x="1091520" y="2638440"/>
            <a:ext cx="59760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PPA</a:t>
            </a:r>
            <a:endParaRPr b="0" lang="en-US" sz="1600" strike="noStrike" u="none">
              <a:solidFill>
                <a:srgbClr val="000000"/>
              </a:solidFill>
              <a:effectLst/>
              <a:uFillTx/>
              <a:latin typeface="Times New Roman"/>
            </a:endParaRPr>
          </a:p>
        </p:txBody>
      </p:sp>
      <p:sp>
        <p:nvSpPr>
          <p:cNvPr id="89" name=""/>
          <p:cNvSpPr/>
          <p:nvPr/>
        </p:nvSpPr>
        <p:spPr>
          <a:xfrm>
            <a:off x="2225160" y="4221000"/>
            <a:ext cx="89640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&gt; R$ 50</a:t>
            </a:r>
            <a:endParaRPr b="0" lang="en-US" sz="1600" strike="noStrike" u="none">
              <a:solidFill>
                <a:srgbClr val="000000"/>
              </a:solidFill>
              <a:effectLst/>
              <a:uFillTx/>
              <a:latin typeface="Times New Roman"/>
            </a:endParaRPr>
          </a:p>
        </p:txBody>
      </p:sp>
      <p:sp>
        <p:nvSpPr>
          <p:cNvPr id="90" name=""/>
          <p:cNvSpPr/>
          <p:nvPr/>
        </p:nvSpPr>
        <p:spPr>
          <a:xfrm>
            <a:off x="2226600" y="5167440"/>
            <a:ext cx="89640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&lt; R$ 50</a:t>
            </a:r>
            <a:endParaRPr b="0" lang="en-US" sz="1600" strike="noStrike" u="none">
              <a:solidFill>
                <a:srgbClr val="000000"/>
              </a:solidFill>
              <a:effectLst/>
              <a:uFillTx/>
              <a:latin typeface="Times New Roman"/>
            </a:endParaRPr>
          </a:p>
        </p:txBody>
      </p:sp>
      <p:sp>
        <p:nvSpPr>
          <p:cNvPr id="91" name=""/>
          <p:cNvSpPr/>
          <p:nvPr/>
        </p:nvSpPr>
        <p:spPr>
          <a:xfrm>
            <a:off x="2226600" y="3181320"/>
            <a:ext cx="100908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&lt; R$ 104</a:t>
            </a:r>
            <a:endParaRPr b="0" lang="en-US" sz="1600" strike="noStrike" u="none">
              <a:solidFill>
                <a:srgbClr val="000000"/>
              </a:solidFill>
              <a:effectLst/>
              <a:uFillTx/>
              <a:latin typeface="Times New Roman"/>
            </a:endParaRPr>
          </a:p>
        </p:txBody>
      </p:sp>
      <p:sp>
        <p:nvSpPr>
          <p:cNvPr id="92" name=""/>
          <p:cNvSpPr/>
          <p:nvPr/>
        </p:nvSpPr>
        <p:spPr>
          <a:xfrm>
            <a:off x="2212200" y="1630440"/>
            <a:ext cx="100908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&gt; R$ 104</a:t>
            </a:r>
            <a:endParaRPr b="0" lang="en-US" sz="1600" strike="noStrike" u="none">
              <a:solidFill>
                <a:srgbClr val="000000"/>
              </a:solidFill>
              <a:effectLst/>
              <a:uFillTx/>
              <a:latin typeface="Times New Roman"/>
            </a:endParaRPr>
          </a:p>
        </p:txBody>
      </p:sp>
      <p:sp>
        <p:nvSpPr>
          <p:cNvPr id="93" name=""/>
          <p:cNvSpPr/>
          <p:nvPr/>
        </p:nvSpPr>
        <p:spPr>
          <a:xfrm>
            <a:off x="4724280" y="2500200"/>
            <a:ext cx="228600" cy="228600"/>
          </a:xfrm>
          <a:prstGeom prst="rect">
            <a:avLst/>
          </a:prstGeom>
          <a:solidFill>
            <a:srgbClr val="000099"/>
          </a:solidFill>
          <a:ln w="9360">
            <a:solidFill>
              <a:srgbClr val="000000"/>
            </a:solidFill>
            <a:miter/>
          </a:ln>
        </p:spPr>
        <p:style>
          <a:lnRef idx="0"/>
          <a:fillRef idx="0"/>
          <a:effectRef idx="0"/>
          <a:fontRef idx="minor"/>
        </p:style>
        <p:txBody>
          <a:bodyPr wrap="none" lIns="90000" rIns="90000" tIns="46800" bIns="46800" anchor="ctr">
            <a:spAutoFit/>
          </a:bodyPr>
          <a:p>
            <a:endParaRPr b="0" lang="en-US" sz="2400" strike="noStrike" u="none">
              <a:solidFill>
                <a:srgbClr val="000000"/>
              </a:solidFill>
              <a:effectLst/>
              <a:uFillTx/>
              <a:latin typeface="Times New Roman"/>
            </a:endParaRPr>
          </a:p>
        </p:txBody>
      </p:sp>
      <p:cxnSp>
        <p:nvCxnSpPr>
          <p:cNvPr id="94" name=""/>
          <p:cNvCxnSpPr>
            <a:stCxn id="78" idx="0"/>
            <a:endCxn id="93" idx="1"/>
          </p:cNvCxnSpPr>
          <p:nvPr/>
        </p:nvCxnSpPr>
        <p:spPr>
          <a:xfrm flipH="1" flipV="1" rot="5400000">
            <a:off x="3847680" y="2233440"/>
            <a:ext cx="496080" cy="1257840"/>
          </a:xfrm>
          <a:prstGeom prst="bentConnector2">
            <a:avLst/>
          </a:prstGeom>
          <a:ln w="9360">
            <a:solidFill>
              <a:srgbClr val="000000"/>
            </a:solidFill>
            <a:miter/>
            <a:tailEnd len="med" type="triangle" w="med"/>
          </a:ln>
        </p:spPr>
      </p:cxnSp>
      <p:cxnSp>
        <p:nvCxnSpPr>
          <p:cNvPr id="95" name=""/>
          <p:cNvCxnSpPr>
            <a:stCxn id="78" idx="2"/>
            <a:endCxn id="96" idx="1"/>
          </p:cNvCxnSpPr>
          <p:nvPr/>
        </p:nvCxnSpPr>
        <p:spPr>
          <a:xfrm flipH="1" rot="16200000">
            <a:off x="3848040" y="2957040"/>
            <a:ext cx="495720" cy="1257840"/>
          </a:xfrm>
          <a:prstGeom prst="bentConnector2">
            <a:avLst/>
          </a:prstGeom>
          <a:ln w="9360">
            <a:solidFill>
              <a:srgbClr val="000000"/>
            </a:solidFill>
            <a:miter/>
            <a:tailEnd len="med" type="triangle" w="med"/>
          </a:ln>
        </p:spPr>
      </p:cxnSp>
      <p:sp>
        <p:nvSpPr>
          <p:cNvPr id="97" name=""/>
          <p:cNvSpPr/>
          <p:nvPr/>
        </p:nvSpPr>
        <p:spPr>
          <a:xfrm>
            <a:off x="3430800" y="2347920"/>
            <a:ext cx="130716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PB Accepts</a:t>
            </a:r>
            <a:endParaRPr b="0" lang="en-US" sz="1600" strike="noStrike" u="none">
              <a:solidFill>
                <a:srgbClr val="000000"/>
              </a:solidFill>
              <a:effectLst/>
              <a:uFillTx/>
              <a:latin typeface="Times New Roman"/>
            </a:endParaRPr>
          </a:p>
        </p:txBody>
      </p:sp>
      <p:sp>
        <p:nvSpPr>
          <p:cNvPr id="98" name=""/>
          <p:cNvSpPr/>
          <p:nvPr/>
        </p:nvSpPr>
        <p:spPr>
          <a:xfrm>
            <a:off x="3493080" y="3535200"/>
            <a:ext cx="123984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PB Rejects</a:t>
            </a:r>
            <a:endParaRPr b="0" lang="en-US" sz="1600" strike="noStrike" u="none">
              <a:solidFill>
                <a:srgbClr val="000000"/>
              </a:solidFill>
              <a:effectLst/>
              <a:uFillTx/>
              <a:latin typeface="Times New Roman"/>
            </a:endParaRPr>
          </a:p>
        </p:txBody>
      </p:sp>
      <p:sp>
        <p:nvSpPr>
          <p:cNvPr id="99" name=""/>
          <p:cNvSpPr/>
          <p:nvPr/>
        </p:nvSpPr>
        <p:spPr>
          <a:xfrm>
            <a:off x="5791320" y="6095880"/>
            <a:ext cx="914400" cy="914400"/>
          </a:xfrm>
          <a:prstGeom prst="rect">
            <a:avLst/>
          </a:prstGeom>
          <a:noFill/>
          <a:ln w="0">
            <a:noFill/>
          </a:ln>
        </p:spPr>
        <p:style>
          <a:lnRef idx="0"/>
          <a:fillRef idx="0"/>
          <a:effectRef idx="0"/>
          <a:fontRef idx="minor"/>
        </p:style>
        <p:txBody>
          <a:bodyPr wrap="none" lIns="90000" rIns="90000" tIns="46800" bIns="46800" anchor="ctr">
            <a:spAutoFit/>
          </a:bodyPr>
          <a:p>
            <a:endParaRPr b="0" lang="en-US" sz="2400" strike="noStrike" u="none">
              <a:solidFill>
                <a:srgbClr val="000000"/>
              </a:solidFill>
              <a:effectLst/>
              <a:uFillTx/>
              <a:latin typeface="Times New Roman"/>
            </a:endParaRPr>
          </a:p>
        </p:txBody>
      </p:sp>
      <p:sp>
        <p:nvSpPr>
          <p:cNvPr id="100" name=""/>
          <p:cNvSpPr/>
          <p:nvPr/>
        </p:nvSpPr>
        <p:spPr>
          <a:xfrm>
            <a:off x="3657600" y="5261040"/>
            <a:ext cx="3276720" cy="3992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Enron pays the difference between Spot and R$ 50 to guarantee the R$ 50 floor to Petrobras</a:t>
            </a:r>
            <a:endParaRPr b="0" lang="en-US" sz="1000" strike="noStrike" u="none">
              <a:solidFill>
                <a:srgbClr val="000000"/>
              </a:solidFill>
              <a:effectLst/>
              <a:uFillTx/>
              <a:latin typeface="Times New Roman"/>
            </a:endParaRPr>
          </a:p>
        </p:txBody>
      </p:sp>
      <p:sp>
        <p:nvSpPr>
          <p:cNvPr id="101" name=""/>
          <p:cNvSpPr/>
          <p:nvPr/>
        </p:nvSpPr>
        <p:spPr>
          <a:xfrm>
            <a:off x="3657600" y="4329000"/>
            <a:ext cx="4495680" cy="3992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Enron receives 100% of the revenues between R$ 50 and R$ 65 and 25% of the revenues above R$ 119 </a:t>
            </a:r>
            <a:endParaRPr b="0" lang="en-US" sz="1000" strike="noStrike" u="none">
              <a:solidFill>
                <a:srgbClr val="000000"/>
              </a:solidFill>
              <a:effectLst/>
              <a:uFillTx/>
              <a:latin typeface="Times New Roman"/>
            </a:endParaRPr>
          </a:p>
        </p:txBody>
      </p:sp>
      <p:sp>
        <p:nvSpPr>
          <p:cNvPr id="102" name=""/>
          <p:cNvSpPr/>
          <p:nvPr/>
        </p:nvSpPr>
        <p:spPr>
          <a:xfrm>
            <a:off x="762120" y="3871800"/>
            <a:ext cx="228600" cy="228600"/>
          </a:xfrm>
          <a:prstGeom prst="rect">
            <a:avLst/>
          </a:prstGeom>
          <a:solidFill>
            <a:srgbClr val="000099"/>
          </a:solidFill>
          <a:ln w="9360">
            <a:solidFill>
              <a:srgbClr val="000000"/>
            </a:solidFill>
            <a:miter/>
          </a:ln>
        </p:spPr>
        <p:style>
          <a:lnRef idx="0"/>
          <a:fillRef idx="0"/>
          <a:effectRef idx="0"/>
          <a:fontRef idx="minor"/>
        </p:style>
        <p:txBody>
          <a:bodyPr wrap="none" lIns="90000" rIns="90000" tIns="46800" bIns="46800" anchor="ctr">
            <a:spAutoFit/>
          </a:bodyPr>
          <a:p>
            <a:endParaRPr b="0" lang="en-US" sz="2400" strike="noStrike" u="none">
              <a:solidFill>
                <a:srgbClr val="000000"/>
              </a:solidFill>
              <a:effectLst/>
              <a:uFillTx/>
              <a:latin typeface="Times New Roman"/>
            </a:endParaRPr>
          </a:p>
        </p:txBody>
      </p:sp>
      <p:sp>
        <p:nvSpPr>
          <p:cNvPr id="103" name=""/>
          <p:cNvSpPr/>
          <p:nvPr/>
        </p:nvSpPr>
        <p:spPr>
          <a:xfrm>
            <a:off x="5867280" y="2633760"/>
            <a:ext cx="3076560" cy="5518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Enron pays eventual differences between PPA and R$ 50 to guarantee the R$ 50 floor to Petrobras</a:t>
            </a:r>
            <a:endParaRPr b="0" lang="en-US" sz="1000" strike="noStrike" u="none">
              <a:solidFill>
                <a:srgbClr val="000000"/>
              </a:solidFill>
              <a:effectLst/>
              <a:uFillTx/>
              <a:latin typeface="Times New Roman"/>
            </a:endParaRPr>
          </a:p>
        </p:txBody>
      </p:sp>
      <p:sp>
        <p:nvSpPr>
          <p:cNvPr id="104" name=""/>
          <p:cNvSpPr/>
          <p:nvPr/>
        </p:nvSpPr>
        <p:spPr>
          <a:xfrm>
            <a:off x="3546000" y="1812960"/>
            <a:ext cx="221904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Enron collects 25% of (PPA-R$50)</a:t>
            </a:r>
            <a:endParaRPr b="0" lang="en-US" sz="1000" strike="noStrike" u="none">
              <a:solidFill>
                <a:srgbClr val="000000"/>
              </a:solidFill>
              <a:effectLst/>
              <a:uFillTx/>
              <a:latin typeface="Times New Roman"/>
            </a:endParaRPr>
          </a:p>
        </p:txBody>
      </p:sp>
      <p:sp>
        <p:nvSpPr>
          <p:cNvPr id="82" name=""/>
          <p:cNvSpPr/>
          <p:nvPr/>
        </p:nvSpPr>
        <p:spPr>
          <a:xfrm>
            <a:off x="1909800" y="2576520"/>
            <a:ext cx="228600" cy="228600"/>
          </a:xfrm>
          <a:prstGeom prst="rect">
            <a:avLst/>
          </a:prstGeom>
          <a:solidFill>
            <a:srgbClr val="000099"/>
          </a:solidFill>
          <a:ln w="9360">
            <a:solidFill>
              <a:srgbClr val="000000"/>
            </a:solidFill>
            <a:miter/>
          </a:ln>
        </p:spPr>
        <p:style>
          <a:lnRef idx="0"/>
          <a:fillRef idx="0"/>
          <a:effectRef idx="0"/>
          <a:fontRef idx="minor"/>
        </p:style>
        <p:txBody>
          <a:bodyPr wrap="none" lIns="90000" rIns="90000" tIns="46800" bIns="46800" anchor="ctr">
            <a:spAutoFit/>
          </a:bodyPr>
          <a:p>
            <a:endParaRPr b="0" lang="en-US" sz="2400" strike="noStrike" u="none">
              <a:solidFill>
                <a:srgbClr val="000000"/>
              </a:solidFill>
              <a:effectLst/>
              <a:uFillTx/>
              <a:latin typeface="Times New Roman"/>
            </a:endParaRPr>
          </a:p>
        </p:txBody>
      </p:sp>
      <p:sp>
        <p:nvSpPr>
          <p:cNvPr id="105" name=""/>
          <p:cNvSpPr/>
          <p:nvPr/>
        </p:nvSpPr>
        <p:spPr>
          <a:xfrm>
            <a:off x="3352680" y="1814400"/>
            <a:ext cx="228600" cy="228600"/>
          </a:xfrm>
          <a:prstGeom prst="rect">
            <a:avLst/>
          </a:prstGeom>
          <a:solidFill>
            <a:srgbClr val="000099"/>
          </a:solidFill>
          <a:ln w="9360">
            <a:solidFill>
              <a:srgbClr val="000000"/>
            </a:solidFill>
            <a:miter/>
          </a:ln>
        </p:spPr>
        <p:style>
          <a:lnRef idx="0"/>
          <a:fillRef idx="0"/>
          <a:effectRef idx="0"/>
          <a:fontRef idx="minor"/>
        </p:style>
        <p:txBody>
          <a:bodyPr wrap="none" lIns="90000" rIns="90000" tIns="46800" bIns="46800" anchor="ctr">
            <a:spAutoFit/>
          </a:bodyPr>
          <a:p>
            <a:endParaRPr b="0" lang="en-US" sz="2400" strike="noStrike" u="none">
              <a:solidFill>
                <a:srgbClr val="000000"/>
              </a:solidFill>
              <a:effectLst/>
              <a:uFillTx/>
              <a:latin typeface="Times New Roman"/>
            </a:endParaRPr>
          </a:p>
        </p:txBody>
      </p:sp>
      <p:sp>
        <p:nvSpPr>
          <p:cNvPr id="96" name=""/>
          <p:cNvSpPr/>
          <p:nvPr/>
        </p:nvSpPr>
        <p:spPr>
          <a:xfrm>
            <a:off x="4724280" y="3719520"/>
            <a:ext cx="228600" cy="228600"/>
          </a:xfrm>
          <a:prstGeom prst="rect">
            <a:avLst/>
          </a:prstGeom>
          <a:solidFill>
            <a:srgbClr val="000099"/>
          </a:solidFill>
          <a:ln w="9360">
            <a:solidFill>
              <a:srgbClr val="000000"/>
            </a:solidFill>
            <a:miter/>
          </a:ln>
        </p:spPr>
        <p:style>
          <a:lnRef idx="0"/>
          <a:fillRef idx="0"/>
          <a:effectRef idx="0"/>
          <a:fontRef idx="minor"/>
        </p:style>
        <p:txBody>
          <a:bodyPr wrap="none" lIns="90000" rIns="90000" tIns="46800" bIns="46800" anchor="ctr">
            <a:spAutoFit/>
          </a:bodyPr>
          <a:p>
            <a:endParaRPr b="0" lang="en-US" sz="2400" strike="noStrike" u="none">
              <a:solidFill>
                <a:srgbClr val="000000"/>
              </a:solidFill>
              <a:effectLst/>
              <a:uFillTx/>
              <a:latin typeface="Times New Roman"/>
            </a:endParaRPr>
          </a:p>
        </p:txBody>
      </p:sp>
      <p:cxnSp>
        <p:nvCxnSpPr>
          <p:cNvPr id="106" name=""/>
          <p:cNvCxnSpPr>
            <a:stCxn id="82" idx="0"/>
            <a:endCxn id="105" idx="1"/>
          </p:cNvCxnSpPr>
          <p:nvPr/>
        </p:nvCxnSpPr>
        <p:spPr>
          <a:xfrm flipH="1" flipV="1" rot="5400000">
            <a:off x="2364120" y="1587600"/>
            <a:ext cx="648360" cy="1329480"/>
          </a:xfrm>
          <a:prstGeom prst="bentConnector2">
            <a:avLst/>
          </a:prstGeom>
          <a:ln w="9360">
            <a:solidFill>
              <a:srgbClr val="000000"/>
            </a:solidFill>
            <a:miter/>
            <a:tailEnd len="med" type="triangle" w="med"/>
          </a:ln>
        </p:spPr>
      </p:cxnSp>
      <p:sp>
        <p:nvSpPr>
          <p:cNvPr id="107" name=""/>
          <p:cNvSpPr/>
          <p:nvPr/>
        </p:nvSpPr>
        <p:spPr>
          <a:xfrm>
            <a:off x="5638680" y="2181240"/>
            <a:ext cx="228600" cy="228600"/>
          </a:xfrm>
          <a:prstGeom prst="rect">
            <a:avLst/>
          </a:prstGeom>
          <a:solidFill>
            <a:srgbClr val="000099"/>
          </a:solidFill>
          <a:ln w="9360">
            <a:solidFill>
              <a:srgbClr val="000000"/>
            </a:solidFill>
            <a:miter/>
          </a:ln>
        </p:spPr>
        <p:style>
          <a:lnRef idx="0"/>
          <a:fillRef idx="0"/>
          <a:effectRef idx="0"/>
          <a:fontRef idx="minor"/>
        </p:style>
        <p:txBody>
          <a:bodyPr wrap="none" lIns="90000" rIns="90000" tIns="46800" bIns="46800" anchor="ctr">
            <a:spAutoFit/>
          </a:bodyPr>
          <a:p>
            <a:endParaRPr b="0" lang="en-US" sz="2400" strike="noStrike" u="none">
              <a:solidFill>
                <a:srgbClr val="000000"/>
              </a:solidFill>
              <a:effectLst/>
              <a:uFillTx/>
              <a:latin typeface="Times New Roman"/>
            </a:endParaRPr>
          </a:p>
        </p:txBody>
      </p:sp>
      <p:sp>
        <p:nvSpPr>
          <p:cNvPr id="108" name=""/>
          <p:cNvSpPr/>
          <p:nvPr/>
        </p:nvSpPr>
        <p:spPr>
          <a:xfrm>
            <a:off x="5638680" y="2805120"/>
            <a:ext cx="228600" cy="228600"/>
          </a:xfrm>
          <a:prstGeom prst="rect">
            <a:avLst/>
          </a:prstGeom>
          <a:solidFill>
            <a:srgbClr val="000099"/>
          </a:solidFill>
          <a:ln w="9360">
            <a:solidFill>
              <a:srgbClr val="000000"/>
            </a:solidFill>
            <a:miter/>
          </a:ln>
        </p:spPr>
        <p:style>
          <a:lnRef idx="0"/>
          <a:fillRef idx="0"/>
          <a:effectRef idx="0"/>
          <a:fontRef idx="minor"/>
        </p:style>
        <p:txBody>
          <a:bodyPr wrap="none" lIns="90000" rIns="90000" tIns="46800" bIns="46800" anchor="ctr">
            <a:spAutoFit/>
          </a:bodyPr>
          <a:p>
            <a:endParaRPr b="0" lang="en-US" sz="2400" strike="noStrike" u="none">
              <a:solidFill>
                <a:srgbClr val="000000"/>
              </a:solidFill>
              <a:effectLst/>
              <a:uFillTx/>
              <a:latin typeface="Times New Roman"/>
            </a:endParaRPr>
          </a:p>
        </p:txBody>
      </p:sp>
      <p:cxnSp>
        <p:nvCxnSpPr>
          <p:cNvPr id="109" name=""/>
          <p:cNvCxnSpPr>
            <a:stCxn id="93" idx="0"/>
            <a:endCxn id="107" idx="1"/>
          </p:cNvCxnSpPr>
          <p:nvPr/>
        </p:nvCxnSpPr>
        <p:spPr>
          <a:xfrm flipH="1" flipV="1" rot="5400000">
            <a:off x="5136120" y="1997280"/>
            <a:ext cx="205560" cy="800640"/>
          </a:xfrm>
          <a:prstGeom prst="bentConnector2">
            <a:avLst/>
          </a:prstGeom>
          <a:ln w="9360">
            <a:solidFill>
              <a:srgbClr val="000000"/>
            </a:solidFill>
            <a:miter/>
            <a:tailEnd len="med" type="triangle" w="med"/>
          </a:ln>
        </p:spPr>
      </p:cxnSp>
      <p:cxnSp>
        <p:nvCxnSpPr>
          <p:cNvPr id="110" name=""/>
          <p:cNvCxnSpPr>
            <a:stCxn id="93" idx="2"/>
            <a:endCxn id="108" idx="1"/>
          </p:cNvCxnSpPr>
          <p:nvPr/>
        </p:nvCxnSpPr>
        <p:spPr>
          <a:xfrm flipH="1" rot="16200000">
            <a:off x="5143320" y="2423520"/>
            <a:ext cx="191160" cy="800640"/>
          </a:xfrm>
          <a:prstGeom prst="bentConnector2">
            <a:avLst/>
          </a:prstGeom>
          <a:ln w="9360">
            <a:solidFill>
              <a:srgbClr val="000000"/>
            </a:solidFill>
            <a:miter/>
            <a:tailEnd len="med" type="triangle" w="med"/>
          </a:ln>
        </p:spPr>
      </p:cxnSp>
      <p:sp>
        <p:nvSpPr>
          <p:cNvPr id="111" name=""/>
          <p:cNvSpPr/>
          <p:nvPr/>
        </p:nvSpPr>
        <p:spPr>
          <a:xfrm>
            <a:off x="4749120" y="2011320"/>
            <a:ext cx="89640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&gt; R$ 50</a:t>
            </a:r>
            <a:endParaRPr b="0" lang="en-US" sz="1600" strike="noStrike" u="none">
              <a:solidFill>
                <a:srgbClr val="000000"/>
              </a:solidFill>
              <a:effectLst/>
              <a:uFillTx/>
              <a:latin typeface="Times New Roman"/>
            </a:endParaRPr>
          </a:p>
        </p:txBody>
      </p:sp>
      <p:sp>
        <p:nvSpPr>
          <p:cNvPr id="112" name=""/>
          <p:cNvSpPr/>
          <p:nvPr/>
        </p:nvSpPr>
        <p:spPr>
          <a:xfrm>
            <a:off x="4784040" y="2652840"/>
            <a:ext cx="89640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&lt; R$ 50</a:t>
            </a:r>
            <a:endParaRPr b="0" lang="en-US" sz="1600" strike="noStrike" u="none">
              <a:solidFill>
                <a:srgbClr val="000000"/>
              </a:solidFill>
              <a:effectLst/>
              <a:uFillTx/>
              <a:latin typeface="Times New Roman"/>
            </a:endParaRPr>
          </a:p>
        </p:txBody>
      </p:sp>
      <p:sp>
        <p:nvSpPr>
          <p:cNvPr id="113" name=""/>
          <p:cNvSpPr/>
          <p:nvPr/>
        </p:nvSpPr>
        <p:spPr>
          <a:xfrm>
            <a:off x="5869800" y="2174760"/>
            <a:ext cx="221904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Enron collects 25% of (PPA-R$50)</a:t>
            </a:r>
            <a:endParaRPr b="0" lang="en-US" sz="1000" strike="noStrike" u="none">
              <a:solidFill>
                <a:srgbClr val="000000"/>
              </a:solidFill>
              <a:effectLst/>
              <a:uFillTx/>
              <a:latin typeface="Times New Roman"/>
            </a:endParaRPr>
          </a:p>
        </p:txBody>
      </p:sp>
      <p:sp>
        <p:nvSpPr>
          <p:cNvPr id="114" name=""/>
          <p:cNvSpPr/>
          <p:nvPr/>
        </p:nvSpPr>
        <p:spPr>
          <a:xfrm>
            <a:off x="5005440" y="3500280"/>
            <a:ext cx="3233520" cy="8571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Enron has the option to:</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1) Settle Petrobras against the spot, or</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2) Terminate its contract obligations during the term and for the volume of the PPA presented</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21274</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1998-04-17T13:44:26Z</dcterms:created>
  <dc:creator>John Hutten</dc:creator>
  <dc:description/>
  <dc:language>en-US</dc:language>
  <cp:lastModifiedBy>Enron</cp:lastModifiedBy>
  <cp:lastPrinted>2001-05-09T20:24:10Z</cp:lastPrinted>
  <dcterms:modified xsi:type="dcterms:W3CDTF">2001-05-11T19:19:02Z</dcterms:modified>
  <cp:revision>759</cp:revision>
  <dc:subject/>
  <dc:title>Skilling Presentation</dc:title>
</cp:coreProperties>
</file>