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xlsx" ContentType="application/vnd.openxmlformats-officedocument.spreadsheetml.sheet"/>
  <Override PartName="/ppt/embeddings/oleObject1.docx" ContentType="application/vnd.openxmlformats-officedocument.wordprocessingml.document"/>
  <Override PartName="/ppt/media/image1.wmf" ContentType="image/x-wmf"/>
  <Override PartName="/ppt/media/image2.jpeg" ContentType="image/jpeg"/>
  <Override PartName="/ppt/media/image3.wmf" ContentType="image/x-wmf"/>
  <Override PartName="/ppt/media/image4.png" ContentType="image/png"/>
  <Override PartName="/ppt/media/image5.png" ContentType="image/png"/>
  <Override PartName="/ppt/media/image6.wmf" ContentType="image/x-wmf"/>
  <Override PartName="/ppt/media/image7.wmf" ContentType="image/x-wmf"/>
  <Override PartName="/ppt/media/image8.wmf" ContentType="image/x-wmf"/>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Lst>
  <p:sldSz cx="9144000"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99"/>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99"/>
              </a:solidFill>
              <a:effectLst/>
              <a:uFillTx/>
              <a:latin typeface="Arial"/>
            </a:endParaRPr>
          </a:p>
        </p:txBody>
      </p:sp>
      <p:sp>
        <p:nvSpPr>
          <p:cNvPr id="9" name="PlaceHolder 2"/>
          <p:cNvSpPr>
            <a:spLocks noGrp="1"/>
          </p:cNvSpPr>
          <p:nvPr>
            <p:ph/>
          </p:nvPr>
        </p:nvSpPr>
        <p:spPr>
          <a:xfrm>
            <a:off x="685800" y="1142640"/>
            <a:ext cx="7772400" cy="52578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99"/>
              </a:solidFill>
              <a:effectLst/>
              <a:uFillTx/>
              <a:latin typeface="Arial"/>
            </a:endParaRPr>
          </a:p>
        </p:txBody>
      </p:sp>
      <p:sp>
        <p:nvSpPr>
          <p:cNvPr id="11" name="PlaceHolder 2"/>
          <p:cNvSpPr>
            <a:spLocks noGrp="1"/>
          </p:cNvSpPr>
          <p:nvPr>
            <p:ph type="subTitle"/>
          </p:nvPr>
        </p:nvSpPr>
        <p:spPr>
          <a:xfrm>
            <a:off x="685800" y="1142640"/>
            <a:ext cx="7772400" cy="525780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99"/>
                </a:solidFill>
                <a:effectLst/>
                <a:uFillTx/>
                <a:latin typeface="Arial"/>
              </a:rPr>
              <a:t>Click to edit the title text format</a:t>
            </a:r>
            <a:endParaRPr b="0" lang="en-US" sz="3600" strike="noStrike" u="none">
              <a:solidFill>
                <a:srgbClr val="000099"/>
              </a:solidFill>
              <a:effectLst/>
              <a:uFillTx/>
              <a:latin typeface="Arial"/>
            </a:endParaRPr>
          </a:p>
        </p:txBody>
      </p:sp>
      <p:sp>
        <p:nvSpPr>
          <p:cNvPr id="1" name="PlaceHolder 2"/>
          <p:cNvSpPr>
            <a:spLocks noGrp="1"/>
          </p:cNvSpPr>
          <p:nvPr>
            <p:ph type="body"/>
          </p:nvPr>
        </p:nvSpPr>
        <p:spPr>
          <a:xfrm>
            <a:off x="685800" y="1142640"/>
            <a:ext cx="7772400" cy="5257800"/>
          </a:xfrm>
          <a:prstGeom prst="rect">
            <a:avLst/>
          </a:prstGeom>
          <a:noFill/>
          <a:ln w="0">
            <a:noFill/>
          </a:ln>
        </p:spPr>
        <p:txBody>
          <a:bodyPr lIns="90000" rIns="90000" tIns="46800" bIns="46800" anchor="t">
            <a:normAutofit/>
          </a:bodyPr>
          <a:p>
            <a:pPr marL="343080" indent="-343080">
              <a:spcBef>
                <a:spcPts val="601"/>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Click to edit the outline text format</a:t>
            </a:r>
            <a:endParaRPr b="0" lang="en-US" sz="2400" strike="noStrike" u="none">
              <a:solidFill>
                <a:srgbClr val="000000"/>
              </a:solidFill>
              <a:effectLst/>
              <a:uFillTx/>
              <a:latin typeface="Arial"/>
            </a:endParaRPr>
          </a:p>
          <a:p>
            <a:pPr lvl="1" marL="743040" indent="-285840">
              <a:spcBef>
                <a:spcPts val="6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Second Outline Level</a:t>
            </a:r>
            <a:endParaRPr b="0" lang="en-US" sz="2400" strike="noStrike" u="none">
              <a:solidFill>
                <a:srgbClr val="000000"/>
              </a:solidFill>
              <a:effectLst/>
              <a:uFillTx/>
              <a:latin typeface="Arial"/>
            </a:endParaRPr>
          </a:p>
          <a:p>
            <a:pPr lvl="2" marL="1085760" indent="-228600">
              <a:spcBef>
                <a:spcPts val="601"/>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Third Outline Level</a:t>
            </a:r>
            <a:endParaRPr b="0" lang="en-US" sz="2400" strike="noStrike" u="none">
              <a:solidFill>
                <a:srgbClr val="000000"/>
              </a:solidFill>
              <a:effectLst/>
              <a:uFillTx/>
              <a:latin typeface="Arial"/>
            </a:endParaRPr>
          </a:p>
          <a:p>
            <a:pPr lvl="3" marL="142884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Fourth Outline Level</a:t>
            </a:r>
            <a:endParaRPr b="0" lang="en-US" sz="2400" strike="noStrike" u="none">
              <a:solidFill>
                <a:srgbClr val="000000"/>
              </a:solidFill>
              <a:effectLst/>
              <a:uFillTx/>
              <a:latin typeface="Arial"/>
            </a:endParaRPr>
          </a:p>
          <a:p>
            <a:pPr lvl="4"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Fifth Outline Level</a:t>
            </a:r>
            <a:endParaRPr b="0" lang="en-US" sz="2400" strike="noStrike" u="none">
              <a:solidFill>
                <a:srgbClr val="000000"/>
              </a:solidFill>
              <a:effectLst/>
              <a:uFillTx/>
              <a:latin typeface="Arial"/>
            </a:endParaRPr>
          </a:p>
          <a:p>
            <a:pPr lvl="5"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Sixth Outline Level</a:t>
            </a:r>
            <a:endParaRPr b="0" lang="en-US" sz="2400" strike="noStrike" u="none">
              <a:solidFill>
                <a:srgbClr val="000000"/>
              </a:solidFill>
              <a:effectLst/>
              <a:uFillTx/>
              <a:latin typeface="Arial"/>
            </a:endParaRPr>
          </a:p>
          <a:p>
            <a:pPr lvl="6"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Seventh Outline Level</a:t>
            </a:r>
            <a:endParaRPr b="0" lang="en-US" sz="2400" strike="noStrike" u="none">
              <a:solidFill>
                <a:srgbClr val="000000"/>
              </a:solidFill>
              <a:effectLst/>
              <a:uFillTx/>
              <a:latin typeface="Arial"/>
            </a:endParaRPr>
          </a:p>
        </p:txBody>
      </p:sp>
      <p:sp>
        <p:nvSpPr>
          <p:cNvPr id="2" name=""/>
          <p:cNvSpPr/>
          <p:nvPr/>
        </p:nvSpPr>
        <p:spPr>
          <a:xfrm>
            <a:off x="380880" y="304920"/>
            <a:ext cx="8382240" cy="75960"/>
          </a:xfrm>
          <a:prstGeom prst="rect">
            <a:avLst/>
          </a:prstGeom>
          <a:gradFill rotWithShape="0">
            <a:gsLst>
              <a:gs pos="0">
                <a:srgbClr val="3333cc"/>
              </a:gs>
              <a:gs pos="100000">
                <a:srgbClr val="66ff66"/>
              </a:gs>
            </a:gsLst>
            <a:lin ang="10800000"/>
          </a:gradFill>
          <a:ln w="0">
            <a:noFill/>
          </a:ln>
        </p:spPr>
        <p:style>
          <a:lnRef idx="0"/>
          <a:fillRef idx="0"/>
          <a:effectRef idx="0"/>
          <a:fontRef idx="minor"/>
        </p:style>
        <p:txBody>
          <a:bodyPr wrap="none" lIns="90000" rIns="90000" tIns="29160" bIns="2916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3" name=""/>
          <p:cNvGraphicFramePr/>
          <p:nvPr/>
        </p:nvGraphicFramePr>
        <p:xfrm>
          <a:off x="430200" y="6219720"/>
          <a:ext cx="585720" cy="585720"/>
        </p:xfrm>
        <a:graphic>
          <a:graphicData uri="http://schemas.openxmlformats.org/presentationml/2006/ole">
            <p:oleObj r:id="rId2" spid="">
              <p:embed/>
              <p:pic>
                <p:nvPicPr>
                  <p:cNvPr id="4" name="" descr=""/>
                  <p:cNvPicPr/>
                  <p:nvPr/>
                </p:nvPicPr>
                <p:blipFill>
                  <a:blip r:embed="rId3"/>
                  <a:stretch/>
                </p:blipFill>
                <p:spPr>
                  <a:xfrm>
                    <a:off x="430200" y="6219720"/>
                    <a:ext cx="585720" cy="585720"/>
                  </a:xfrm>
                  <a:prstGeom prst="rect">
                    <a:avLst/>
                  </a:prstGeom>
                  <a:noFill/>
                  <a:ln w="0">
                    <a:noFill/>
                  </a:ln>
                </p:spPr>
              </p:pic>
            </p:oleObj>
          </a:graphicData>
        </a:graphic>
      </p:graphicFrame>
      <p:sp>
        <p:nvSpPr>
          <p:cNvPr id="5" name=""/>
          <p:cNvSpPr/>
          <p:nvPr/>
        </p:nvSpPr>
        <p:spPr>
          <a:xfrm>
            <a:off x="8653320" y="6477120"/>
            <a:ext cx="457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78D6A22-1BFA-4F00-806B-BF51B7BBF132}"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6" name=""/>
          <p:cNvSpPr/>
          <p:nvPr/>
        </p:nvSpPr>
        <p:spPr>
          <a:xfrm>
            <a:off x="3721680" y="6541920"/>
            <a:ext cx="16894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Arial"/>
              </a:rPr>
              <a:t>CONFIDENTIAL</a:t>
            </a:r>
            <a:endParaRPr b="0" lang="en-US" sz="16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3.wmf"/><Relationship Id="rId3"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5.png"/><Relationship Id="rId3"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8.wmf"/><Relationship Id="rId3"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09480" y="2895480"/>
            <a:ext cx="7772400" cy="243864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000099"/>
                </a:solidFill>
                <a:effectLst/>
                <a:uFillTx/>
                <a:latin typeface="Tahoma"/>
              </a:rPr>
              <a:t>MARKETING AGREEMENT</a:t>
            </a:r>
            <a:br>
              <a:rPr sz="4000"/>
            </a:br>
            <a:br>
              <a:rPr sz="4000"/>
            </a:br>
            <a:br>
              <a:rPr sz="2800"/>
            </a:br>
            <a:br>
              <a:rPr sz="2800"/>
            </a:br>
            <a:br>
              <a:rPr sz="2800"/>
            </a:br>
            <a:br>
              <a:rPr sz="2800"/>
            </a:br>
            <a:br>
              <a:rPr sz="2800"/>
            </a:br>
            <a:br>
              <a:rPr sz="2800"/>
            </a:br>
            <a:br>
              <a:rPr sz="2800"/>
            </a:br>
            <a:r>
              <a:rPr b="1" lang="en-US" sz="1800" strike="noStrike" u="none">
                <a:solidFill>
                  <a:srgbClr val="000099"/>
                </a:solidFill>
                <a:effectLst/>
                <a:uFillTx/>
                <a:latin typeface="Tahoma"/>
              </a:rPr>
              <a:t>May/2001</a:t>
            </a:r>
            <a:br>
              <a:rPr sz="2400"/>
            </a:br>
            <a:br>
              <a:rPr sz="2400"/>
            </a:br>
            <a:endParaRPr b="0" lang="en-US" sz="1800" strike="noStrike" u="none">
              <a:solidFill>
                <a:srgbClr val="000099"/>
              </a:solidFill>
              <a:effectLst/>
              <a:uFillTx/>
              <a:latin typeface="Arial"/>
            </a:endParaRPr>
          </a:p>
        </p:txBody>
      </p:sp>
      <p:pic>
        <p:nvPicPr>
          <p:cNvPr id="13" name="" descr=""/>
          <p:cNvPicPr/>
          <p:nvPr/>
        </p:nvPicPr>
        <p:blipFill>
          <a:blip r:embed="rId1"/>
          <a:stretch/>
        </p:blipFill>
        <p:spPr>
          <a:xfrm>
            <a:off x="5046840" y="2743200"/>
            <a:ext cx="3106440" cy="1862280"/>
          </a:xfrm>
          <a:prstGeom prst="rect">
            <a:avLst/>
          </a:prstGeom>
          <a:noFill/>
          <a:ln w="0">
            <a:noFill/>
          </a:ln>
        </p:spPr>
      </p:pic>
      <p:graphicFrame>
        <p:nvGraphicFramePr>
          <p:cNvPr id="14" name=""/>
          <p:cNvGraphicFramePr/>
          <p:nvPr/>
        </p:nvGraphicFramePr>
        <p:xfrm>
          <a:off x="1752480" y="2743200"/>
          <a:ext cx="1752840" cy="1752480"/>
        </p:xfrm>
        <a:graphic>
          <a:graphicData uri="http://schemas.openxmlformats.org/presentationml/2006/ole">
            <p:oleObj r:id="rId2" spid="">
              <p:embed/>
              <p:pic>
                <p:nvPicPr>
                  <p:cNvPr id="15" name="" descr=""/>
                  <p:cNvPicPr/>
                  <p:nvPr/>
                </p:nvPicPr>
                <p:blipFill>
                  <a:blip r:embed="rId3"/>
                  <a:stretch/>
                </p:blipFill>
                <p:spPr>
                  <a:xfrm>
                    <a:off x="1752480" y="2743200"/>
                    <a:ext cx="1752840" cy="17524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1663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99"/>
                </a:solidFill>
                <a:effectLst/>
                <a:uFillTx/>
                <a:latin typeface="Arial"/>
              </a:rPr>
              <a:t>Market Overview</a:t>
            </a:r>
            <a:br>
              <a:rPr sz="3600"/>
            </a:br>
            <a:r>
              <a:rPr b="0" lang="en-US" sz="2000" strike="noStrike" u="none">
                <a:solidFill>
                  <a:srgbClr val="000099"/>
                </a:solidFill>
                <a:effectLst/>
                <a:uFillTx/>
                <a:latin typeface="Arial"/>
              </a:rPr>
              <a:t>Southeast Forward Curves</a:t>
            </a:r>
            <a:endParaRPr b="0" lang="en-US" sz="2000" strike="noStrike" u="none">
              <a:solidFill>
                <a:srgbClr val="000099"/>
              </a:solidFill>
              <a:effectLst/>
              <a:uFillTx/>
              <a:latin typeface="Arial"/>
            </a:endParaRPr>
          </a:p>
        </p:txBody>
      </p:sp>
      <p:sp>
        <p:nvSpPr>
          <p:cNvPr id="17" name="PlaceHolder 2"/>
          <p:cNvSpPr>
            <a:spLocks noGrp="1"/>
          </p:cNvSpPr>
          <p:nvPr>
            <p:ph/>
          </p:nvPr>
        </p:nvSpPr>
        <p:spPr>
          <a:xfrm>
            <a:off x="685800" y="4481640"/>
            <a:ext cx="7772400" cy="1752480"/>
          </a:xfrm>
          <a:prstGeom prst="rect">
            <a:avLst/>
          </a:prstGeom>
          <a:noFill/>
          <a:ln w="0">
            <a:noFill/>
          </a:ln>
        </p:spPr>
        <p:txBody>
          <a:bodyPr lIns="90000" rIns="90000" tIns="46800" bIns="46800" anchor="t">
            <a:normAutofit/>
          </a:bodyPr>
          <a:p>
            <a:pPr marL="343080" indent="-343080">
              <a:spcBef>
                <a:spcPts val="425"/>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Big uncertainty in 2003 due to forecasted thermal generation coming on line.</a:t>
            </a:r>
            <a:endParaRPr b="0" lang="en-US" sz="1700" strike="noStrike" u="none">
              <a:solidFill>
                <a:srgbClr val="000000"/>
              </a:solidFill>
              <a:effectLst/>
              <a:uFillTx/>
              <a:latin typeface="Arial"/>
            </a:endParaRPr>
          </a:p>
          <a:p>
            <a:pPr marL="343080" indent="-343080">
              <a:spcBef>
                <a:spcPts val="425"/>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Delay in investment could lead to extension of high price period.</a:t>
            </a:r>
            <a:endParaRPr b="0" lang="en-US" sz="1700" strike="noStrike" u="none">
              <a:solidFill>
                <a:srgbClr val="000000"/>
              </a:solidFill>
              <a:effectLst/>
              <a:uFillTx/>
              <a:latin typeface="Arial"/>
            </a:endParaRPr>
          </a:p>
          <a:p>
            <a:pPr marL="343080" indent="0">
              <a:spcBef>
                <a:spcPts val="4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p:txBody>
      </p:sp>
      <p:sp>
        <p:nvSpPr>
          <p:cNvPr id="18" name=""/>
          <p:cNvSpPr/>
          <p:nvPr/>
        </p:nvSpPr>
        <p:spPr>
          <a:xfrm>
            <a:off x="995400" y="5442120"/>
            <a:ext cx="7329600" cy="916920"/>
          </a:xfrm>
          <a:prstGeom prst="rect">
            <a:avLst/>
          </a:prstGeom>
          <a:gradFill rotWithShape="0">
            <a:gsLst>
              <a:gs pos="0">
                <a:srgbClr val="3333cc"/>
              </a:gs>
              <a:gs pos="100000">
                <a:srgbClr val="17175e"/>
              </a:gs>
            </a:gsLst>
            <a:lin ang="5400000"/>
          </a:gradFill>
          <a:ln w="38160">
            <a:solidFill>
              <a:srgbClr val="ff0000"/>
            </a:solidFill>
            <a:miter/>
          </a:ln>
        </p:spPr>
        <p:style>
          <a:lnRef idx="0"/>
          <a:fillRef idx="0"/>
          <a:effectRef idx="0"/>
          <a:fontRef idx="minor"/>
        </p:style>
        <p:txBody>
          <a:bodyPr lIns="90000" rIns="90000" tIns="46800" bIns="46800" anchor="t">
            <a:spAutoFit/>
          </a:bodyPr>
          <a:p>
            <a:pPr marL="345960" indent="-34596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Duke (owner of Cesp Paranapanema) will not transact at VN (R$ 78/MWh) in 2003.</a:t>
            </a:r>
            <a:endParaRPr b="0" lang="en-US" sz="1800" strike="noStrike" u="none">
              <a:solidFill>
                <a:srgbClr val="000000"/>
              </a:solidFill>
              <a:effectLst/>
              <a:uFillTx/>
              <a:latin typeface="Times New Roman"/>
            </a:endParaRPr>
          </a:p>
          <a:p>
            <a:pPr marL="345960" indent="-345960">
              <a:lnSpc>
                <a:spcPct val="100000"/>
              </a:lnSpc>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Petrobras seeking price protection in 2002 / 2003. </a:t>
            </a:r>
            <a:endParaRPr b="0" lang="en-US" sz="1800" strike="noStrike" u="none">
              <a:solidFill>
                <a:srgbClr val="000000"/>
              </a:solidFill>
              <a:effectLst/>
              <a:uFillTx/>
              <a:latin typeface="Times New Roman"/>
            </a:endParaRPr>
          </a:p>
        </p:txBody>
      </p:sp>
      <p:graphicFrame>
        <p:nvGraphicFramePr>
          <p:cNvPr id="19" name=""/>
          <p:cNvGraphicFramePr/>
          <p:nvPr/>
        </p:nvGraphicFramePr>
        <p:xfrm>
          <a:off x="1371600" y="1019160"/>
          <a:ext cx="6095880" cy="3571920"/>
        </p:xfrm>
        <a:graphic>
          <a:graphicData uri="http://schemas.openxmlformats.org/presentationml/2006/ole">
            <p:oleObj progId="Excel.Sheet.12" r:id="rId1" spid="">
              <p:embed/>
              <p:pic>
                <p:nvPicPr>
                  <p:cNvPr id="20" name="" descr=""/>
                  <p:cNvPicPr/>
                  <p:nvPr/>
                </p:nvPicPr>
                <p:blipFill>
                  <a:blip r:embed="rId2"/>
                  <a:stretch/>
                </p:blipFill>
                <p:spPr>
                  <a:xfrm>
                    <a:off x="1371600" y="1019160"/>
                    <a:ext cx="6095880" cy="357192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99"/>
                </a:solidFill>
                <a:effectLst/>
                <a:uFillTx/>
                <a:latin typeface="Arial"/>
              </a:rPr>
              <a:t>Deal Overview</a:t>
            </a:r>
            <a:endParaRPr b="0" lang="en-US" sz="3600" strike="noStrike" u="none">
              <a:solidFill>
                <a:srgbClr val="000099"/>
              </a:solidFill>
              <a:effectLst/>
              <a:uFillTx/>
              <a:latin typeface="Arial"/>
            </a:endParaRPr>
          </a:p>
        </p:txBody>
      </p:sp>
      <p:sp>
        <p:nvSpPr>
          <p:cNvPr id="22" name=""/>
          <p:cNvSpPr/>
          <p:nvPr/>
        </p:nvSpPr>
        <p:spPr>
          <a:xfrm>
            <a:off x="1104840" y="2819520"/>
            <a:ext cx="7391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 name=""/>
          <p:cNvSpPr/>
          <p:nvPr/>
        </p:nvSpPr>
        <p:spPr>
          <a:xfrm>
            <a:off x="1104840" y="1447920"/>
            <a:ext cx="0" cy="4267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3568680" y="1452600"/>
            <a:ext cx="0" cy="4267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 name=""/>
          <p:cNvSpPr/>
          <p:nvPr/>
        </p:nvSpPr>
        <p:spPr>
          <a:xfrm>
            <a:off x="6032520" y="1457280"/>
            <a:ext cx="0" cy="4267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 name=""/>
          <p:cNvSpPr/>
          <p:nvPr/>
        </p:nvSpPr>
        <p:spPr>
          <a:xfrm>
            <a:off x="8496360" y="1461960"/>
            <a:ext cx="0" cy="42674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 name=""/>
          <p:cNvSpPr/>
          <p:nvPr/>
        </p:nvSpPr>
        <p:spPr>
          <a:xfrm>
            <a:off x="1104840" y="1824120"/>
            <a:ext cx="7391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 name=""/>
          <p:cNvSpPr/>
          <p:nvPr/>
        </p:nvSpPr>
        <p:spPr>
          <a:xfrm>
            <a:off x="3543480" y="2057400"/>
            <a:ext cx="2495520" cy="762120"/>
          </a:xfrm>
          <a:prstGeom prst="rect">
            <a:avLst/>
          </a:prstGeom>
          <a:blipFill rotWithShape="0">
            <a:blip r:embed="rId1"/>
            <a:srcRect/>
            <a:tile tx="0" ty="0" sx="100000" sy="100000" algn="ctr"/>
          </a:blipFill>
          <a:ln w="0">
            <a:noFill/>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29" name=""/>
          <p:cNvSpPr/>
          <p:nvPr/>
        </p:nvSpPr>
        <p:spPr>
          <a:xfrm flipH="1">
            <a:off x="1104480" y="2286000"/>
            <a:ext cx="121932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a:off x="459000" y="2193840"/>
            <a:ext cx="651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400 MW</a:t>
            </a:r>
            <a:endParaRPr b="0" lang="en-US" sz="1000" strike="noStrike" u="none">
              <a:solidFill>
                <a:srgbClr val="000000"/>
              </a:solidFill>
              <a:effectLst/>
              <a:uFillTx/>
              <a:latin typeface="Times New Roman"/>
            </a:endParaRPr>
          </a:p>
        </p:txBody>
      </p:sp>
      <p:sp>
        <p:nvSpPr>
          <p:cNvPr id="31" name=""/>
          <p:cNvSpPr/>
          <p:nvPr/>
        </p:nvSpPr>
        <p:spPr>
          <a:xfrm flipH="1">
            <a:off x="1104840" y="2057400"/>
            <a:ext cx="243864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459000" y="1947960"/>
            <a:ext cx="651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600 MW</a:t>
            </a:r>
            <a:endParaRPr b="0" lang="en-US" sz="1000" strike="noStrike" u="none">
              <a:solidFill>
                <a:srgbClr val="000000"/>
              </a:solidFill>
              <a:effectLst/>
              <a:uFillTx/>
              <a:latin typeface="Times New Roman"/>
            </a:endParaRPr>
          </a:p>
        </p:txBody>
      </p:sp>
      <p:sp>
        <p:nvSpPr>
          <p:cNvPr id="33" name=""/>
          <p:cNvSpPr/>
          <p:nvPr/>
        </p:nvSpPr>
        <p:spPr>
          <a:xfrm>
            <a:off x="459000" y="1717560"/>
            <a:ext cx="6516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800 MW</a:t>
            </a:r>
            <a:endParaRPr b="0" lang="en-US" sz="1000" strike="noStrike" u="none">
              <a:solidFill>
                <a:srgbClr val="000000"/>
              </a:solidFill>
              <a:effectLst/>
              <a:uFillTx/>
              <a:latin typeface="Times New Roman"/>
            </a:endParaRPr>
          </a:p>
        </p:txBody>
      </p:sp>
      <p:sp>
        <p:nvSpPr>
          <p:cNvPr id="34" name=""/>
          <p:cNvSpPr/>
          <p:nvPr/>
        </p:nvSpPr>
        <p:spPr>
          <a:xfrm>
            <a:off x="6058080" y="2286000"/>
            <a:ext cx="2438280" cy="533520"/>
          </a:xfrm>
          <a:prstGeom prst="rect">
            <a:avLst/>
          </a:prstGeom>
          <a:solidFill>
            <a:srgbClr val="33cc33"/>
          </a:solidFill>
          <a:ln w="0">
            <a:noFill/>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5" name=""/>
          <p:cNvSpPr/>
          <p:nvPr/>
        </p:nvSpPr>
        <p:spPr>
          <a:xfrm>
            <a:off x="6058080" y="1828800"/>
            <a:ext cx="2438280" cy="533520"/>
          </a:xfrm>
          <a:prstGeom prst="rect">
            <a:avLst/>
          </a:prstGeom>
          <a:solidFill>
            <a:srgbClr val="339933"/>
          </a:solidFill>
          <a:ln w="0">
            <a:noFill/>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36" name=""/>
          <p:cNvSpPr/>
          <p:nvPr/>
        </p:nvSpPr>
        <p:spPr>
          <a:xfrm>
            <a:off x="7016760" y="250020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ECE </a:t>
            </a:r>
            <a:endParaRPr b="0" lang="en-US" sz="1000" strike="noStrike" u="none">
              <a:solidFill>
                <a:srgbClr val="000000"/>
              </a:solidFill>
              <a:effectLst/>
              <a:uFillTx/>
              <a:latin typeface="Times New Roman"/>
            </a:endParaRPr>
          </a:p>
        </p:txBody>
      </p:sp>
      <p:sp>
        <p:nvSpPr>
          <p:cNvPr id="37" name=""/>
          <p:cNvSpPr/>
          <p:nvPr/>
        </p:nvSpPr>
        <p:spPr>
          <a:xfrm>
            <a:off x="6935760" y="1981080"/>
            <a:ext cx="60948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Elektro </a:t>
            </a:r>
            <a:endParaRPr b="0" lang="en-US" sz="1000" strike="noStrike" u="none">
              <a:solidFill>
                <a:srgbClr val="000000"/>
              </a:solidFill>
              <a:effectLst/>
              <a:uFillTx/>
              <a:latin typeface="Times New Roman"/>
            </a:endParaRPr>
          </a:p>
        </p:txBody>
      </p:sp>
      <p:sp>
        <p:nvSpPr>
          <p:cNvPr id="38" name=""/>
          <p:cNvSpPr/>
          <p:nvPr/>
        </p:nvSpPr>
        <p:spPr>
          <a:xfrm>
            <a:off x="1104840" y="1828800"/>
            <a:ext cx="4953240" cy="228600"/>
          </a:xfrm>
          <a:prstGeom prst="rect">
            <a:avLst/>
          </a:prstGeom>
          <a:solidFill>
            <a:srgbClr val="0099cc"/>
          </a:solid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39" name=""/>
          <p:cNvSpPr/>
          <p:nvPr/>
        </p:nvSpPr>
        <p:spPr>
          <a:xfrm>
            <a:off x="2324160" y="2286000"/>
            <a:ext cx="1219320" cy="533520"/>
          </a:xfrm>
          <a:prstGeom prst="rect">
            <a:avLst/>
          </a:prstGeom>
          <a:blipFill rotWithShape="0">
            <a:blip r:embed="rId2"/>
            <a:srcRect/>
            <a:tile tx="0" ty="0" sx="100000" sy="100000" algn="ctr"/>
          </a:blip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40" name=""/>
          <p:cNvSpPr/>
          <p:nvPr/>
        </p:nvSpPr>
        <p:spPr>
          <a:xfrm>
            <a:off x="1104840" y="2290680"/>
            <a:ext cx="1219320" cy="533520"/>
          </a:xfrm>
          <a:prstGeom prst="rect">
            <a:avLst/>
          </a:prstGeom>
          <a:solidFill>
            <a:srgbClr val="333399"/>
          </a:solid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41" name=""/>
          <p:cNvSpPr/>
          <p:nvPr/>
        </p:nvSpPr>
        <p:spPr>
          <a:xfrm>
            <a:off x="1104840" y="2057400"/>
            <a:ext cx="2438640" cy="228600"/>
          </a:xfrm>
          <a:prstGeom prst="rect">
            <a:avLst/>
          </a:prstGeom>
          <a:solidFill>
            <a:srgbClr val="333399"/>
          </a:solid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42" name=""/>
          <p:cNvSpPr/>
          <p:nvPr/>
        </p:nvSpPr>
        <p:spPr>
          <a:xfrm>
            <a:off x="2913840" y="1828800"/>
            <a:ext cx="13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Northeast Submarket</a:t>
            </a:r>
            <a:endParaRPr b="0" lang="en-US" sz="1000" strike="noStrike" u="none">
              <a:solidFill>
                <a:srgbClr val="000000"/>
              </a:solidFill>
              <a:effectLst/>
              <a:uFillTx/>
              <a:latin typeface="Times New Roman"/>
            </a:endParaRPr>
          </a:p>
        </p:txBody>
      </p:sp>
      <p:sp>
        <p:nvSpPr>
          <p:cNvPr id="43" name=""/>
          <p:cNvSpPr/>
          <p:nvPr/>
        </p:nvSpPr>
        <p:spPr>
          <a:xfrm>
            <a:off x="3161520" y="2414520"/>
            <a:ext cx="1621080" cy="276840"/>
          </a:xfrm>
          <a:prstGeom prst="rect">
            <a:avLst/>
          </a:prstGeom>
          <a:solidFill>
            <a:srgbClr val="000080"/>
          </a:solid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Guaranteed Volumes</a:t>
            </a:r>
            <a:endParaRPr b="0" lang="en-US" sz="1200" strike="noStrike" u="none">
              <a:solidFill>
                <a:srgbClr val="000000"/>
              </a:solidFill>
              <a:effectLst/>
              <a:uFillTx/>
              <a:latin typeface="Times New Roman"/>
            </a:endParaRPr>
          </a:p>
        </p:txBody>
      </p:sp>
      <p:sp>
        <p:nvSpPr>
          <p:cNvPr id="44" name=""/>
          <p:cNvSpPr/>
          <p:nvPr/>
        </p:nvSpPr>
        <p:spPr>
          <a:xfrm>
            <a:off x="2831040" y="2052720"/>
            <a:ext cx="79236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ffffff"/>
                </a:solidFill>
                <a:effectLst/>
                <a:uFillTx/>
                <a:latin typeface="Arial"/>
              </a:rPr>
              <a:t>Southeast</a:t>
            </a:r>
            <a:endParaRPr b="0" lang="en-US" sz="1000" strike="noStrike" u="none">
              <a:solidFill>
                <a:srgbClr val="000000"/>
              </a:solidFill>
              <a:effectLst/>
              <a:uFillTx/>
              <a:latin typeface="Times New Roman"/>
            </a:endParaRPr>
          </a:p>
        </p:txBody>
      </p:sp>
      <p:sp>
        <p:nvSpPr>
          <p:cNvPr id="45" name=""/>
          <p:cNvSpPr/>
          <p:nvPr/>
        </p:nvSpPr>
        <p:spPr>
          <a:xfrm>
            <a:off x="3545280" y="2057400"/>
            <a:ext cx="834480" cy="246600"/>
          </a:xfrm>
          <a:prstGeom prst="rect">
            <a:avLst/>
          </a:prstGeom>
          <a:solidFill>
            <a:srgbClr val="ffffff">
              <a:alpha val="50000"/>
            </a:srgbClr>
          </a:solid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333399"/>
                </a:solidFill>
                <a:effectLst/>
                <a:uFillTx/>
                <a:latin typeface="Arial"/>
              </a:rPr>
              <a:t>Submarket</a:t>
            </a:r>
            <a:endParaRPr b="0" lang="en-US" sz="1000" strike="noStrike" u="none">
              <a:solidFill>
                <a:srgbClr val="000000"/>
              </a:solidFill>
              <a:effectLst/>
              <a:uFillTx/>
              <a:latin typeface="Times New Roman"/>
            </a:endParaRPr>
          </a:p>
        </p:txBody>
      </p:sp>
      <p:sp>
        <p:nvSpPr>
          <p:cNvPr id="46" name=""/>
          <p:cNvSpPr/>
          <p:nvPr/>
        </p:nvSpPr>
        <p:spPr>
          <a:xfrm>
            <a:off x="1971360" y="147636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2002</a:t>
            </a:r>
            <a:endParaRPr b="0" lang="en-US" sz="1600" strike="noStrike" u="none">
              <a:solidFill>
                <a:srgbClr val="000000"/>
              </a:solidFill>
              <a:effectLst/>
              <a:uFillTx/>
              <a:latin typeface="Times New Roman"/>
            </a:endParaRPr>
          </a:p>
        </p:txBody>
      </p:sp>
      <p:sp>
        <p:nvSpPr>
          <p:cNvPr id="47" name=""/>
          <p:cNvSpPr/>
          <p:nvPr/>
        </p:nvSpPr>
        <p:spPr>
          <a:xfrm>
            <a:off x="4433760" y="1476360"/>
            <a:ext cx="631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2003</a:t>
            </a:r>
            <a:endParaRPr b="0" lang="en-US" sz="1600" strike="noStrike" u="none">
              <a:solidFill>
                <a:srgbClr val="000000"/>
              </a:solidFill>
              <a:effectLst/>
              <a:uFillTx/>
              <a:latin typeface="Times New Roman"/>
            </a:endParaRPr>
          </a:p>
        </p:txBody>
      </p:sp>
      <p:sp>
        <p:nvSpPr>
          <p:cNvPr id="48" name=""/>
          <p:cNvSpPr/>
          <p:nvPr/>
        </p:nvSpPr>
        <p:spPr>
          <a:xfrm>
            <a:off x="6646680" y="1476360"/>
            <a:ext cx="126252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2004 - 2011</a:t>
            </a:r>
            <a:endParaRPr b="0" lang="en-US" sz="1600" strike="noStrike" u="none">
              <a:solidFill>
                <a:srgbClr val="000000"/>
              </a:solidFill>
              <a:effectLst/>
              <a:uFillTx/>
              <a:latin typeface="Times New Roman"/>
            </a:endParaRPr>
          </a:p>
        </p:txBody>
      </p:sp>
      <p:sp>
        <p:nvSpPr>
          <p:cNvPr id="49" name=""/>
          <p:cNvSpPr/>
          <p:nvPr/>
        </p:nvSpPr>
        <p:spPr>
          <a:xfrm>
            <a:off x="1165320" y="3005280"/>
            <a:ext cx="2489040" cy="3325320"/>
          </a:xfrm>
          <a:prstGeom prst="rect">
            <a:avLst/>
          </a:prstGeom>
          <a:noFill/>
          <a:ln w="0">
            <a:noFill/>
          </a:ln>
        </p:spPr>
        <p:style>
          <a:lnRef idx="0"/>
          <a:fillRef idx="0"/>
          <a:effectRef idx="0"/>
          <a:fontRef idx="minor"/>
        </p:style>
        <p:txBody>
          <a:bodyPr lIns="90000" rIns="90000" tIns="46800" bIns="46800" anchor="t">
            <a:spAutoFit/>
          </a:bodyPr>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Up to 600 MW in the SE market with a minimum of 400 MW starting in July.  </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Up to 200 MW in the NE market</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guarantees a R$ 50 floor</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case of Spot settlement, Enron receives 100% of the revenues between R$ 50 and R$ 65 and 25% of the revenues above R$ 119</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case of settlement through bilateral contracts, Enron collects 25% of (PPA-R$50)</a:t>
            </a:r>
            <a:endParaRPr b="0" lang="en-US" sz="1200" strike="noStrike" u="none">
              <a:solidFill>
                <a:srgbClr val="000000"/>
              </a:solidFill>
              <a:effectLst/>
              <a:uFillTx/>
              <a:latin typeface="Times New Roman"/>
            </a:endParaRPr>
          </a:p>
          <a:p>
            <a:pPr marL="115920" indent="-115920">
              <a:lnSpc>
                <a:spcPct val="100000"/>
              </a:lnSpc>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Settlement mechanism described in further detail in slide 9</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50" name=""/>
          <p:cNvSpPr/>
          <p:nvPr/>
        </p:nvSpPr>
        <p:spPr>
          <a:xfrm>
            <a:off x="3625920" y="3005280"/>
            <a:ext cx="2489040" cy="3142440"/>
          </a:xfrm>
          <a:prstGeom prst="rect">
            <a:avLst/>
          </a:prstGeom>
          <a:noFill/>
          <a:ln w="0">
            <a:noFill/>
          </a:ln>
        </p:spPr>
        <p:style>
          <a:lnRef idx="0"/>
          <a:fillRef idx="0"/>
          <a:effectRef idx="0"/>
          <a:fontRef idx="minor"/>
        </p:style>
        <p:txBody>
          <a:bodyPr lIns="90000" rIns="90000" tIns="46800" bIns="46800" anchor="t">
            <a:spAutoFit/>
          </a:bodyPr>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600 MW guaranteed in the SE market.  </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Up to 200 MW in the NE market</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guarantees a R$ 50 floor</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case of Spot settlement, Enron receives 100% of the revenues between R$ 50 and R$ 65 and 25% of the revenues above R$ 119</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 case of settlement through bilateral contracts, Enron collects 25% of (PPA-R$50)</a:t>
            </a:r>
            <a:endParaRPr b="0" lang="en-US" sz="1200" strike="noStrike" u="none">
              <a:solidFill>
                <a:srgbClr val="000000"/>
              </a:solidFill>
              <a:effectLst/>
              <a:uFillTx/>
              <a:latin typeface="Times New Roman"/>
            </a:endParaRPr>
          </a:p>
          <a:p>
            <a:pPr marL="115920" indent="-115920">
              <a:lnSpc>
                <a:spcPct val="100000"/>
              </a:lnSpc>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0000"/>
                </a:solidFill>
                <a:effectLst/>
                <a:uFillTx/>
                <a:latin typeface="Arial"/>
              </a:rPr>
              <a:t>Settlement mechanism described in further detail in slide 9</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51" name=""/>
          <p:cNvSpPr/>
          <p:nvPr/>
        </p:nvSpPr>
        <p:spPr>
          <a:xfrm>
            <a:off x="6083280" y="3006720"/>
            <a:ext cx="2489400" cy="2410920"/>
          </a:xfrm>
          <a:prstGeom prst="rect">
            <a:avLst/>
          </a:prstGeom>
          <a:noFill/>
          <a:ln w="0">
            <a:noFill/>
          </a:ln>
        </p:spPr>
        <p:style>
          <a:lnRef idx="0"/>
          <a:fillRef idx="0"/>
          <a:effectRef idx="0"/>
          <a:fontRef idx="minor"/>
        </p:style>
        <p:txBody>
          <a:bodyPr lIns="90000" rIns="90000" tIns="46800" bIns="46800" anchor="t">
            <a:spAutoFit/>
          </a:bodyPr>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Marketing Agreement with ECE:</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400 MW guaranteed in the SE market.  </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Enron receives 20% of the revenues</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PPA with Elektro</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400 MW firm in the SE market</a:t>
            </a:r>
            <a:endParaRPr b="0" lang="en-US" sz="1200" strike="noStrike" u="none">
              <a:solidFill>
                <a:srgbClr val="000000"/>
              </a:solidFill>
              <a:effectLst/>
              <a:uFillTx/>
              <a:latin typeface="Times New Roman"/>
            </a:endParaRPr>
          </a:p>
          <a:p>
            <a:pPr lvl="1" marL="577800" indent="-12060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Price and readjustment according to the VN regulation.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marL="11592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p:txBody>
      </p:sp>
      <p:sp>
        <p:nvSpPr>
          <p:cNvPr id="52" name=""/>
          <p:cNvSpPr/>
          <p:nvPr/>
        </p:nvSpPr>
        <p:spPr>
          <a:xfrm>
            <a:off x="372240" y="1201680"/>
            <a:ext cx="80640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Aggregate</a:t>
            </a:r>
            <a:endParaRPr b="0" lang="en-US" sz="1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Volumes</a:t>
            </a:r>
            <a:endParaRPr b="0" lang="en-US" sz="1000" strike="noStrike" u="none">
              <a:solidFill>
                <a:srgbClr val="000000"/>
              </a:solidFill>
              <a:effectLst/>
              <a:uFillTx/>
              <a:latin typeface="Times New Roman"/>
            </a:endParaRPr>
          </a:p>
        </p:txBody>
      </p:sp>
      <p:sp>
        <p:nvSpPr>
          <p:cNvPr id="53" name=""/>
          <p:cNvSpPr/>
          <p:nvPr/>
        </p:nvSpPr>
        <p:spPr>
          <a:xfrm>
            <a:off x="2095200" y="2801880"/>
            <a:ext cx="43380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July</a:t>
            </a:r>
            <a:endParaRPr b="0" lang="en-US" sz="1000" strike="noStrike" u="none">
              <a:solidFill>
                <a:srgbClr val="000000"/>
              </a:solidFill>
              <a:effectLst/>
              <a:uFillTx/>
              <a:latin typeface="Times New Roman"/>
            </a:endParaRPr>
          </a:p>
        </p:txBody>
      </p:sp>
      <p:sp>
        <p:nvSpPr>
          <p:cNvPr id="54" name=""/>
          <p:cNvSpPr/>
          <p:nvPr/>
        </p:nvSpPr>
        <p:spPr>
          <a:xfrm>
            <a:off x="3216240" y="2800440"/>
            <a:ext cx="412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Dec</a:t>
            </a:r>
            <a:endParaRPr b="0" lang="en-US" sz="1000" strike="noStrike" u="none">
              <a:solidFill>
                <a:srgbClr val="000000"/>
              </a:solidFill>
              <a:effectLst/>
              <a:uFillTx/>
              <a:latin typeface="Times New Roman"/>
            </a:endParaRPr>
          </a:p>
        </p:txBody>
      </p:sp>
      <p:sp>
        <p:nvSpPr>
          <p:cNvPr id="55" name=""/>
          <p:cNvSpPr/>
          <p:nvPr/>
        </p:nvSpPr>
        <p:spPr>
          <a:xfrm>
            <a:off x="5681520" y="2819520"/>
            <a:ext cx="412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Dec</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228600" y="209160"/>
            <a:ext cx="86868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99"/>
                </a:solidFill>
                <a:effectLst/>
                <a:uFillTx/>
                <a:latin typeface="Arial"/>
              </a:rPr>
              <a:t>Short Term Marketing Agreement 2002-2003</a:t>
            </a:r>
            <a:r>
              <a:rPr b="1" lang="en-US" sz="3600" strike="noStrike" u="none">
                <a:solidFill>
                  <a:srgbClr val="000099"/>
                </a:solidFill>
                <a:effectLst/>
                <a:uFillTx/>
                <a:latin typeface="Arial"/>
              </a:rPr>
              <a:t> </a:t>
            </a:r>
            <a:br>
              <a:rPr sz="3600"/>
            </a:br>
            <a:r>
              <a:rPr b="1" lang="en-US" sz="1800" strike="noStrike" u="none">
                <a:solidFill>
                  <a:srgbClr val="000099"/>
                </a:solidFill>
                <a:effectLst/>
                <a:uFillTx/>
                <a:latin typeface="Arial"/>
              </a:rPr>
              <a:t>Deal Overview</a:t>
            </a:r>
            <a:endParaRPr b="0" lang="en-US" sz="1800" strike="noStrike" u="none">
              <a:solidFill>
                <a:srgbClr val="000099"/>
              </a:solidFill>
              <a:effectLst/>
              <a:uFillTx/>
              <a:latin typeface="Arial"/>
            </a:endParaRPr>
          </a:p>
        </p:txBody>
      </p:sp>
      <p:sp>
        <p:nvSpPr>
          <p:cNvPr id="57" name="PlaceHolder 2"/>
          <p:cNvSpPr>
            <a:spLocks noGrp="1"/>
          </p:cNvSpPr>
          <p:nvPr>
            <p:ph/>
          </p:nvPr>
        </p:nvSpPr>
        <p:spPr>
          <a:xfrm>
            <a:off x="685800" y="1523880"/>
            <a:ext cx="8153280" cy="3733920"/>
          </a:xfrm>
          <a:prstGeom prst="rect">
            <a:avLst/>
          </a:prstGeom>
          <a:noFill/>
          <a:ln w="0">
            <a:noFill/>
          </a:ln>
        </p:spPr>
        <p:txBody>
          <a:bodyPr lIns="90000" rIns="90000" tIns="46800" bIns="46800" anchor="t">
            <a:normAutofit/>
          </a:bodyPr>
          <a:p>
            <a:pPr marL="343080" indent="-343080">
              <a:spcBef>
                <a:spcPts val="349"/>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ECE will have the exclusivity to market 600 MW from multiple Petrobras’ generation facilities in the Southeast sub-market totaling 1480 MW.</a:t>
            </a:r>
            <a:endParaRPr b="0" lang="en-US" sz="1400" strike="noStrike" u="none">
              <a:solidFill>
                <a:srgbClr val="000000"/>
              </a:solidFill>
              <a:effectLst/>
              <a:uFillTx/>
              <a:latin typeface="Arial"/>
            </a:endParaRPr>
          </a:p>
          <a:p>
            <a:pPr lvl="1" marL="743040" indent="-285840">
              <a:spcBef>
                <a:spcPts val="3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UTE Piratininga 630 MW</a:t>
            </a:r>
            <a:endParaRPr b="0" lang="en-US" sz="1200" strike="noStrike" u="none">
              <a:solidFill>
                <a:srgbClr val="000000"/>
              </a:solidFill>
              <a:effectLst/>
              <a:uFillTx/>
              <a:latin typeface="Arial"/>
            </a:endParaRPr>
          </a:p>
          <a:p>
            <a:pPr lvl="1" marL="743040" indent="-285840">
              <a:spcBef>
                <a:spcPts val="3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UTE Tres Lagoas 260MW</a:t>
            </a:r>
            <a:endParaRPr b="0" lang="en-US" sz="1200" strike="noStrike" u="none">
              <a:solidFill>
                <a:srgbClr val="000000"/>
              </a:solidFill>
              <a:effectLst/>
              <a:uFillTx/>
              <a:latin typeface="Arial"/>
            </a:endParaRPr>
          </a:p>
          <a:p>
            <a:pPr marL="343080" indent="-343080">
              <a:spcBef>
                <a:spcPts val="349"/>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During 2002, Petrobras will nominate volumes as they become available, with a Minimum Guaranteed Volume of 400 MW starting in July. In 2003, Petrobras has the obligation to deliver a Minimum Guaranteed Volume of 600MW for the whole year. Only the volumes declared Guaranteed will receive a floor payment. Enron has the option but not the obligation to accept volumes above the Minimum Guaranteed.</a:t>
            </a:r>
            <a:endParaRPr b="0" lang="en-US" sz="1400" strike="noStrike" u="none">
              <a:solidFill>
                <a:srgbClr val="000000"/>
              </a:solidFill>
              <a:effectLst/>
              <a:uFillTx/>
              <a:latin typeface="Arial"/>
            </a:endParaRPr>
          </a:p>
          <a:p>
            <a:pPr marL="343080" indent="-343080">
              <a:spcBef>
                <a:spcPts val="349"/>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Volumes available up to the 600 MW, including start-up, testing and commissioning, that are not declared Guaranteed, will be subject to the same sharing mechanism described in the next slide, without the guaranteed floor, i.e. Petrobras receives the first R$ 50, only if available.</a:t>
            </a:r>
            <a:endParaRPr b="0" lang="en-US" sz="1400" strike="noStrike" u="none">
              <a:solidFill>
                <a:srgbClr val="000000"/>
              </a:solidFill>
              <a:effectLst/>
              <a:uFillTx/>
              <a:latin typeface="Arial"/>
            </a:endParaRPr>
          </a:p>
        </p:txBody>
      </p:sp>
      <p:sp>
        <p:nvSpPr>
          <p:cNvPr id="58" name=""/>
          <p:cNvSpPr/>
          <p:nvPr/>
        </p:nvSpPr>
        <p:spPr>
          <a:xfrm>
            <a:off x="4053600" y="2009880"/>
            <a:ext cx="2498760" cy="724680"/>
          </a:xfrm>
          <a:prstGeom prst="rect">
            <a:avLst/>
          </a:prstGeom>
          <a:noFill/>
          <a:ln w="0">
            <a:noFill/>
          </a:ln>
        </p:spPr>
        <p:style>
          <a:lnRef idx="0"/>
          <a:fillRef idx="0"/>
          <a:effectRef idx="0"/>
          <a:fontRef idx="minor"/>
        </p:style>
        <p:txBody>
          <a:bodyPr wrap="none" lIns="90000" rIns="90000" tIns="46800" bIns="46800" anchor="t">
            <a:spAutoFit/>
          </a:bodyPr>
          <a:p>
            <a:pPr lvl="1" marL="692280" indent="-235080">
              <a:lnSpc>
                <a:spcPct val="115000"/>
              </a:lnSpc>
              <a:buClr>
                <a:srgbClr val="0000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UTE TermoRio 190 MW</a:t>
            </a:r>
            <a:endParaRPr b="0" lang="en-US" sz="1200" strike="noStrike" u="none">
              <a:solidFill>
                <a:srgbClr val="000000"/>
              </a:solidFill>
              <a:effectLst/>
              <a:uFillTx/>
              <a:latin typeface="Times New Roman"/>
            </a:endParaRPr>
          </a:p>
          <a:p>
            <a:pPr lvl="1" marL="692280" indent="-235080">
              <a:lnSpc>
                <a:spcPct val="115000"/>
              </a:lnSpc>
              <a:buClr>
                <a:srgbClr val="0000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UTE Ibirite 400 MW</a:t>
            </a:r>
            <a:endParaRPr b="0" lang="en-US" sz="1200" strike="noStrike" u="none">
              <a:solidFill>
                <a:srgbClr val="000000"/>
              </a:solidFill>
              <a:effectLst/>
              <a:uFillTx/>
              <a:latin typeface="Times New Roman"/>
            </a:endParaRPr>
          </a:p>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59" name=""/>
          <p:cNvSpPr/>
          <p:nvPr/>
        </p:nvSpPr>
        <p:spPr>
          <a:xfrm>
            <a:off x="685800" y="4572000"/>
            <a:ext cx="8153280" cy="2057400"/>
          </a:xfrm>
          <a:prstGeom prst="rect">
            <a:avLst/>
          </a:prstGeom>
          <a:noFill/>
          <a:ln w="0">
            <a:noFill/>
          </a:ln>
        </p:spPr>
        <p:style>
          <a:lnRef idx="0"/>
          <a:fillRef idx="0"/>
          <a:effectRef idx="0"/>
          <a:fontRef idx="minor"/>
        </p:style>
        <p:txBody>
          <a:bodyPr lIns="90000" rIns="90000" tIns="46800" bIns="46800" anchor="t">
            <a:normAutofit/>
          </a:bodyPr>
          <a:p>
            <a:pPr marL="343080" indent="-343080">
              <a:lnSpc>
                <a:spcPct val="100000"/>
              </a:lnSpc>
              <a:spcBef>
                <a:spcPts val="349"/>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ECE will have the exclusivity to market 200 MW from the Termobahia generation facility in the Northeast sub-market totaling 480 MW.</a:t>
            </a:r>
            <a:endParaRPr b="0" lang="en-US" sz="1400" strike="noStrike" u="none">
              <a:solidFill>
                <a:srgbClr val="000000"/>
              </a:solidFill>
              <a:effectLst/>
              <a:uFillTx/>
              <a:latin typeface="Times New Roman"/>
            </a:endParaRPr>
          </a:p>
          <a:p>
            <a:pPr marL="343080" indent="-343080">
              <a:lnSpc>
                <a:spcPct val="100000"/>
              </a:lnSpc>
              <a:spcBef>
                <a:spcPts val="349"/>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During 2002 and 2003, Petrobras will declare Guaranteed Volumes as they become available. Only these volumes will receive a floor payment. Enron has the option, but not the obligation to accept the volumes.</a:t>
            </a:r>
            <a:endParaRPr b="0" lang="en-US" sz="1400" strike="noStrike" u="none">
              <a:solidFill>
                <a:srgbClr val="000000"/>
              </a:solidFill>
              <a:effectLst/>
              <a:uFillTx/>
              <a:latin typeface="Times New Roman"/>
            </a:endParaRPr>
          </a:p>
          <a:p>
            <a:pPr marL="343080" indent="-343080">
              <a:lnSpc>
                <a:spcPct val="100000"/>
              </a:lnSpc>
              <a:spcBef>
                <a:spcPts val="349"/>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Volumes available up to the 200 MW, that are not declared Guaranteed, will be subject to the same sharing mechanism described in the next slide, without the guaranteed floor, i.e. Petrobras receives the first R$ 50, only if available.</a:t>
            </a:r>
            <a:endParaRPr b="0" lang="en-US" sz="1400" strike="noStrike" u="none">
              <a:solidFill>
                <a:srgbClr val="000000"/>
              </a:solidFill>
              <a:effectLst/>
              <a:uFillTx/>
              <a:latin typeface="Times New Roman"/>
            </a:endParaRPr>
          </a:p>
        </p:txBody>
      </p:sp>
      <p:sp>
        <p:nvSpPr>
          <p:cNvPr id="60" name=""/>
          <p:cNvSpPr/>
          <p:nvPr/>
        </p:nvSpPr>
        <p:spPr>
          <a:xfrm>
            <a:off x="686880" y="1143000"/>
            <a:ext cx="141084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Southeast</a:t>
            </a:r>
            <a:endParaRPr b="0" lang="en-US" sz="2000" strike="noStrike" u="none">
              <a:solidFill>
                <a:srgbClr val="000000"/>
              </a:solidFill>
              <a:effectLst/>
              <a:uFillTx/>
              <a:latin typeface="Times New Roman"/>
            </a:endParaRPr>
          </a:p>
        </p:txBody>
      </p:sp>
      <p:sp>
        <p:nvSpPr>
          <p:cNvPr id="61" name=""/>
          <p:cNvSpPr/>
          <p:nvPr/>
        </p:nvSpPr>
        <p:spPr>
          <a:xfrm>
            <a:off x="686520" y="4175280"/>
            <a:ext cx="136872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Northeast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
          <p:cNvSpPr/>
          <p:nvPr/>
        </p:nvSpPr>
        <p:spPr>
          <a:xfrm>
            <a:off x="152280" y="304920"/>
            <a:ext cx="883944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99"/>
                </a:solidFill>
                <a:effectLst/>
                <a:uFillTx/>
                <a:latin typeface="Arial"/>
              </a:rPr>
              <a:t>Short Term Marketing Agreement 2002-2003 </a:t>
            </a:r>
            <a:br>
              <a:rPr sz="2600"/>
            </a:br>
            <a:r>
              <a:rPr b="1" lang="en-US" sz="1800" strike="noStrike" u="none">
                <a:solidFill>
                  <a:srgbClr val="000099"/>
                </a:solidFill>
                <a:effectLst/>
                <a:uFillTx/>
                <a:latin typeface="Arial"/>
              </a:rPr>
              <a:t>Sharing Mechanism</a:t>
            </a:r>
            <a:endParaRPr b="0" lang="en-US" sz="1800" strike="noStrike" u="none">
              <a:solidFill>
                <a:srgbClr val="000000"/>
              </a:solidFill>
              <a:effectLst/>
              <a:uFillTx/>
              <a:latin typeface="Times New Roman"/>
            </a:endParaRPr>
          </a:p>
        </p:txBody>
      </p:sp>
      <p:sp>
        <p:nvSpPr>
          <p:cNvPr id="63" name=""/>
          <p:cNvSpPr/>
          <p:nvPr/>
        </p:nvSpPr>
        <p:spPr>
          <a:xfrm>
            <a:off x="1905120" y="486252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64" name=""/>
          <p:cNvSpPr/>
          <p:nvPr/>
        </p:nvSpPr>
        <p:spPr>
          <a:xfrm>
            <a:off x="3352680" y="311004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65" name=""/>
          <p:cNvSpPr/>
          <p:nvPr/>
        </p:nvSpPr>
        <p:spPr>
          <a:xfrm>
            <a:off x="3352680" y="440532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66" name=""/>
          <p:cNvSpPr/>
          <p:nvPr/>
        </p:nvSpPr>
        <p:spPr>
          <a:xfrm>
            <a:off x="3352680" y="531972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cxnSp>
        <p:nvCxnSpPr>
          <p:cNvPr id="67" name=""/>
          <p:cNvCxnSpPr>
            <a:endCxn id="68" idx="1"/>
          </p:cNvCxnSpPr>
          <p:nvPr/>
        </p:nvCxnSpPr>
        <p:spPr>
          <a:xfrm flipH="1" flipV="1" rot="5400000">
            <a:off x="801720" y="2764080"/>
            <a:ext cx="1181880" cy="1033920"/>
          </a:xfrm>
          <a:prstGeom prst="bentConnector2">
            <a:avLst/>
          </a:prstGeom>
          <a:ln w="9360">
            <a:solidFill>
              <a:srgbClr val="000000"/>
            </a:solidFill>
            <a:miter/>
            <a:tailEnd len="med" type="triangle" w="med"/>
          </a:ln>
        </p:spPr>
      </p:cxnSp>
      <p:cxnSp>
        <p:nvCxnSpPr>
          <p:cNvPr id="69" name=""/>
          <p:cNvCxnSpPr>
            <a:endCxn id="63" idx="1"/>
          </p:cNvCxnSpPr>
          <p:nvPr/>
        </p:nvCxnSpPr>
        <p:spPr>
          <a:xfrm flipH="1" rot="16200000">
            <a:off x="952560" y="4023720"/>
            <a:ext cx="876960" cy="1029600"/>
          </a:xfrm>
          <a:prstGeom prst="bentConnector2">
            <a:avLst/>
          </a:prstGeom>
          <a:ln w="9360">
            <a:solidFill>
              <a:srgbClr val="000000"/>
            </a:solidFill>
            <a:miter/>
            <a:tailEnd len="med" type="triangle" w="med"/>
          </a:ln>
        </p:spPr>
      </p:cxnSp>
      <p:cxnSp>
        <p:nvCxnSpPr>
          <p:cNvPr id="70" name=""/>
          <p:cNvCxnSpPr>
            <a:stCxn id="68" idx="2"/>
            <a:endCxn id="64" idx="1"/>
          </p:cNvCxnSpPr>
          <p:nvPr/>
        </p:nvCxnSpPr>
        <p:spPr>
          <a:xfrm flipH="1" rot="16200000">
            <a:off x="2477880" y="2350080"/>
            <a:ext cx="419760" cy="1329480"/>
          </a:xfrm>
          <a:prstGeom prst="bentConnector2">
            <a:avLst/>
          </a:prstGeom>
          <a:ln w="9360">
            <a:solidFill>
              <a:srgbClr val="000000"/>
            </a:solidFill>
            <a:miter/>
            <a:tailEnd len="med" type="triangle" w="med"/>
          </a:ln>
        </p:spPr>
      </p:cxnSp>
      <p:cxnSp>
        <p:nvCxnSpPr>
          <p:cNvPr id="71" name=""/>
          <p:cNvCxnSpPr>
            <a:stCxn id="63" idx="0"/>
            <a:endCxn id="65" idx="1"/>
          </p:cNvCxnSpPr>
          <p:nvPr/>
        </p:nvCxnSpPr>
        <p:spPr>
          <a:xfrm flipH="1" flipV="1" rot="5400000">
            <a:off x="2514240" y="4023720"/>
            <a:ext cx="343800" cy="1334160"/>
          </a:xfrm>
          <a:prstGeom prst="bentConnector2">
            <a:avLst/>
          </a:prstGeom>
          <a:ln w="9360">
            <a:solidFill>
              <a:srgbClr val="000000"/>
            </a:solidFill>
            <a:miter/>
            <a:tailEnd len="med" type="triangle" w="med"/>
          </a:ln>
        </p:spPr>
      </p:cxnSp>
      <p:cxnSp>
        <p:nvCxnSpPr>
          <p:cNvPr id="72" name=""/>
          <p:cNvCxnSpPr>
            <a:stCxn id="63" idx="2"/>
            <a:endCxn id="66" idx="1"/>
          </p:cNvCxnSpPr>
          <p:nvPr/>
        </p:nvCxnSpPr>
        <p:spPr>
          <a:xfrm flipH="1" rot="16200000">
            <a:off x="2514600" y="4595400"/>
            <a:ext cx="343440" cy="1334160"/>
          </a:xfrm>
          <a:prstGeom prst="bentConnector2">
            <a:avLst/>
          </a:prstGeom>
          <a:ln w="9360">
            <a:solidFill>
              <a:srgbClr val="000000"/>
            </a:solidFill>
            <a:miter/>
            <a:tailEnd len="med" type="triangle" w="med"/>
          </a:ln>
        </p:spPr>
      </p:cxnSp>
      <p:sp>
        <p:nvSpPr>
          <p:cNvPr id="73" name=""/>
          <p:cNvSpPr/>
          <p:nvPr/>
        </p:nvSpPr>
        <p:spPr>
          <a:xfrm>
            <a:off x="1024200" y="4675320"/>
            <a:ext cx="6310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Spot</a:t>
            </a:r>
            <a:endParaRPr b="0" lang="en-US" sz="1600" strike="noStrike" u="none">
              <a:solidFill>
                <a:srgbClr val="000000"/>
              </a:solidFill>
              <a:effectLst/>
              <a:uFillTx/>
              <a:latin typeface="Times New Roman"/>
            </a:endParaRPr>
          </a:p>
        </p:txBody>
      </p:sp>
      <p:sp>
        <p:nvSpPr>
          <p:cNvPr id="74" name=""/>
          <p:cNvSpPr/>
          <p:nvPr/>
        </p:nvSpPr>
        <p:spPr>
          <a:xfrm>
            <a:off x="1091520" y="2638440"/>
            <a:ext cx="5976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PPA</a:t>
            </a:r>
            <a:endParaRPr b="0" lang="en-US" sz="1600" strike="noStrike" u="none">
              <a:solidFill>
                <a:srgbClr val="000000"/>
              </a:solidFill>
              <a:effectLst/>
              <a:uFillTx/>
              <a:latin typeface="Times New Roman"/>
            </a:endParaRPr>
          </a:p>
        </p:txBody>
      </p:sp>
      <p:sp>
        <p:nvSpPr>
          <p:cNvPr id="75" name=""/>
          <p:cNvSpPr/>
          <p:nvPr/>
        </p:nvSpPr>
        <p:spPr>
          <a:xfrm>
            <a:off x="2225160" y="4221000"/>
            <a:ext cx="8964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&gt; R$ 50</a:t>
            </a:r>
            <a:endParaRPr b="0" lang="en-US" sz="1600" strike="noStrike" u="none">
              <a:solidFill>
                <a:srgbClr val="000000"/>
              </a:solidFill>
              <a:effectLst/>
              <a:uFillTx/>
              <a:latin typeface="Times New Roman"/>
            </a:endParaRPr>
          </a:p>
        </p:txBody>
      </p:sp>
      <p:sp>
        <p:nvSpPr>
          <p:cNvPr id="76" name=""/>
          <p:cNvSpPr/>
          <p:nvPr/>
        </p:nvSpPr>
        <p:spPr>
          <a:xfrm>
            <a:off x="2226600" y="5167440"/>
            <a:ext cx="8964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&lt; R$ 50</a:t>
            </a:r>
            <a:endParaRPr b="0" lang="en-US" sz="1600" strike="noStrike" u="none">
              <a:solidFill>
                <a:srgbClr val="000000"/>
              </a:solidFill>
              <a:effectLst/>
              <a:uFillTx/>
              <a:latin typeface="Times New Roman"/>
            </a:endParaRPr>
          </a:p>
        </p:txBody>
      </p:sp>
      <p:sp>
        <p:nvSpPr>
          <p:cNvPr id="77" name=""/>
          <p:cNvSpPr/>
          <p:nvPr/>
        </p:nvSpPr>
        <p:spPr>
          <a:xfrm>
            <a:off x="2226600" y="3181320"/>
            <a:ext cx="10090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&lt; R$ 104</a:t>
            </a:r>
            <a:endParaRPr b="0" lang="en-US" sz="1600" strike="noStrike" u="none">
              <a:solidFill>
                <a:srgbClr val="000000"/>
              </a:solidFill>
              <a:effectLst/>
              <a:uFillTx/>
              <a:latin typeface="Times New Roman"/>
            </a:endParaRPr>
          </a:p>
        </p:txBody>
      </p:sp>
      <p:sp>
        <p:nvSpPr>
          <p:cNvPr id="78" name=""/>
          <p:cNvSpPr/>
          <p:nvPr/>
        </p:nvSpPr>
        <p:spPr>
          <a:xfrm>
            <a:off x="2212200" y="1630440"/>
            <a:ext cx="10090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&gt; R$ 104</a:t>
            </a:r>
            <a:endParaRPr b="0" lang="en-US" sz="1600" strike="noStrike" u="none">
              <a:solidFill>
                <a:srgbClr val="000000"/>
              </a:solidFill>
              <a:effectLst/>
              <a:uFillTx/>
              <a:latin typeface="Times New Roman"/>
            </a:endParaRPr>
          </a:p>
        </p:txBody>
      </p:sp>
      <p:sp>
        <p:nvSpPr>
          <p:cNvPr id="79" name=""/>
          <p:cNvSpPr/>
          <p:nvPr/>
        </p:nvSpPr>
        <p:spPr>
          <a:xfrm>
            <a:off x="4724280" y="250020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cxnSp>
        <p:nvCxnSpPr>
          <p:cNvPr id="80" name=""/>
          <p:cNvCxnSpPr>
            <a:stCxn id="64" idx="0"/>
            <a:endCxn id="79" idx="1"/>
          </p:cNvCxnSpPr>
          <p:nvPr/>
        </p:nvCxnSpPr>
        <p:spPr>
          <a:xfrm flipH="1" flipV="1" rot="5400000">
            <a:off x="3847680" y="2233440"/>
            <a:ext cx="496080" cy="1257840"/>
          </a:xfrm>
          <a:prstGeom prst="bentConnector2">
            <a:avLst/>
          </a:prstGeom>
          <a:ln w="9360">
            <a:solidFill>
              <a:srgbClr val="000000"/>
            </a:solidFill>
            <a:miter/>
            <a:tailEnd len="med" type="triangle" w="med"/>
          </a:ln>
        </p:spPr>
      </p:cxnSp>
      <p:cxnSp>
        <p:nvCxnSpPr>
          <p:cNvPr id="81" name=""/>
          <p:cNvCxnSpPr>
            <a:stCxn id="64" idx="2"/>
            <a:endCxn id="82" idx="1"/>
          </p:cNvCxnSpPr>
          <p:nvPr/>
        </p:nvCxnSpPr>
        <p:spPr>
          <a:xfrm flipH="1" rot="16200000">
            <a:off x="3848040" y="2957040"/>
            <a:ext cx="495720" cy="1257840"/>
          </a:xfrm>
          <a:prstGeom prst="bentConnector2">
            <a:avLst/>
          </a:prstGeom>
          <a:ln w="9360">
            <a:solidFill>
              <a:srgbClr val="000000"/>
            </a:solidFill>
            <a:miter/>
            <a:tailEnd len="med" type="triangle" w="med"/>
          </a:ln>
        </p:spPr>
      </p:cxnSp>
      <p:sp>
        <p:nvSpPr>
          <p:cNvPr id="83" name=""/>
          <p:cNvSpPr/>
          <p:nvPr/>
        </p:nvSpPr>
        <p:spPr>
          <a:xfrm>
            <a:off x="3430800" y="2347920"/>
            <a:ext cx="13071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PB Accepts</a:t>
            </a:r>
            <a:endParaRPr b="0" lang="en-US" sz="1600" strike="noStrike" u="none">
              <a:solidFill>
                <a:srgbClr val="000000"/>
              </a:solidFill>
              <a:effectLst/>
              <a:uFillTx/>
              <a:latin typeface="Times New Roman"/>
            </a:endParaRPr>
          </a:p>
        </p:txBody>
      </p:sp>
      <p:sp>
        <p:nvSpPr>
          <p:cNvPr id="84" name=""/>
          <p:cNvSpPr/>
          <p:nvPr/>
        </p:nvSpPr>
        <p:spPr>
          <a:xfrm>
            <a:off x="3493080" y="3535200"/>
            <a:ext cx="123984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PB Rejects</a:t>
            </a:r>
            <a:endParaRPr b="0" lang="en-US" sz="1600" strike="noStrike" u="none">
              <a:solidFill>
                <a:srgbClr val="000000"/>
              </a:solidFill>
              <a:effectLst/>
              <a:uFillTx/>
              <a:latin typeface="Times New Roman"/>
            </a:endParaRPr>
          </a:p>
        </p:txBody>
      </p:sp>
      <p:sp>
        <p:nvSpPr>
          <p:cNvPr id="85" name=""/>
          <p:cNvSpPr/>
          <p:nvPr/>
        </p:nvSpPr>
        <p:spPr>
          <a:xfrm>
            <a:off x="5791320" y="6095880"/>
            <a:ext cx="914400" cy="914400"/>
          </a:xfrm>
          <a:prstGeom prst="rect">
            <a:avLst/>
          </a:prstGeom>
          <a:noFill/>
          <a:ln w="0">
            <a:noFill/>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86" name=""/>
          <p:cNvSpPr/>
          <p:nvPr/>
        </p:nvSpPr>
        <p:spPr>
          <a:xfrm>
            <a:off x="3809880" y="5318280"/>
            <a:ext cx="327672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Enron pays the difference between Spot and R$ 50 to guarantee the R$ 50 floor to Petrobras</a:t>
            </a:r>
            <a:endParaRPr b="0" lang="en-US" sz="1000" strike="noStrike" u="none">
              <a:solidFill>
                <a:srgbClr val="000000"/>
              </a:solidFill>
              <a:effectLst/>
              <a:uFillTx/>
              <a:latin typeface="Times New Roman"/>
            </a:endParaRPr>
          </a:p>
        </p:txBody>
      </p:sp>
      <p:sp>
        <p:nvSpPr>
          <p:cNvPr id="87" name=""/>
          <p:cNvSpPr/>
          <p:nvPr/>
        </p:nvSpPr>
        <p:spPr>
          <a:xfrm>
            <a:off x="3657600" y="4329000"/>
            <a:ext cx="449568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Enron receives 100% of the revenues between R$ 50 and R$ 65 and 25% of the revenues above R$ 119 </a:t>
            </a:r>
            <a:endParaRPr b="0" lang="en-US" sz="1000" strike="noStrike" u="none">
              <a:solidFill>
                <a:srgbClr val="000000"/>
              </a:solidFill>
              <a:effectLst/>
              <a:uFillTx/>
              <a:latin typeface="Times New Roman"/>
            </a:endParaRPr>
          </a:p>
        </p:txBody>
      </p:sp>
      <p:sp>
        <p:nvSpPr>
          <p:cNvPr id="88" name=""/>
          <p:cNvSpPr/>
          <p:nvPr/>
        </p:nvSpPr>
        <p:spPr>
          <a:xfrm>
            <a:off x="762120" y="387180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89" name=""/>
          <p:cNvSpPr/>
          <p:nvPr/>
        </p:nvSpPr>
        <p:spPr>
          <a:xfrm>
            <a:off x="5867280" y="3932280"/>
            <a:ext cx="3233880" cy="399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Terminate its contract obligations during the term and for the volume of the PPA presented</a:t>
            </a:r>
            <a:endParaRPr b="0" lang="en-US" sz="1000" strike="noStrike" u="none">
              <a:solidFill>
                <a:srgbClr val="000000"/>
              </a:solidFill>
              <a:effectLst/>
              <a:uFillTx/>
              <a:latin typeface="Times New Roman"/>
            </a:endParaRPr>
          </a:p>
        </p:txBody>
      </p:sp>
      <p:sp>
        <p:nvSpPr>
          <p:cNvPr id="90" name=""/>
          <p:cNvSpPr/>
          <p:nvPr/>
        </p:nvSpPr>
        <p:spPr>
          <a:xfrm>
            <a:off x="5867280" y="2633760"/>
            <a:ext cx="3076560" cy="5518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Enron pays eventual differences between PPA and R$ 50 to guarantee the R$ 50 floor to Petrobras</a:t>
            </a:r>
            <a:endParaRPr b="0" lang="en-US" sz="1000" strike="noStrike" u="none">
              <a:solidFill>
                <a:srgbClr val="000000"/>
              </a:solidFill>
              <a:effectLst/>
              <a:uFillTx/>
              <a:latin typeface="Times New Roman"/>
            </a:endParaRPr>
          </a:p>
        </p:txBody>
      </p:sp>
      <p:sp>
        <p:nvSpPr>
          <p:cNvPr id="91" name=""/>
          <p:cNvSpPr/>
          <p:nvPr/>
        </p:nvSpPr>
        <p:spPr>
          <a:xfrm>
            <a:off x="3546000" y="1812960"/>
            <a:ext cx="22190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Enron collects 25% of (PPA-R$50)</a:t>
            </a:r>
            <a:endParaRPr b="0" lang="en-US" sz="1000" strike="noStrike" u="none">
              <a:solidFill>
                <a:srgbClr val="000000"/>
              </a:solidFill>
              <a:effectLst/>
              <a:uFillTx/>
              <a:latin typeface="Times New Roman"/>
            </a:endParaRPr>
          </a:p>
        </p:txBody>
      </p:sp>
      <p:sp>
        <p:nvSpPr>
          <p:cNvPr id="68" name=""/>
          <p:cNvSpPr/>
          <p:nvPr/>
        </p:nvSpPr>
        <p:spPr>
          <a:xfrm>
            <a:off x="1909800" y="257652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92" name=""/>
          <p:cNvSpPr/>
          <p:nvPr/>
        </p:nvSpPr>
        <p:spPr>
          <a:xfrm>
            <a:off x="3352680" y="181440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82" name=""/>
          <p:cNvSpPr/>
          <p:nvPr/>
        </p:nvSpPr>
        <p:spPr>
          <a:xfrm>
            <a:off x="4724280" y="371952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cxnSp>
        <p:nvCxnSpPr>
          <p:cNvPr id="93" name=""/>
          <p:cNvCxnSpPr>
            <a:stCxn id="68" idx="0"/>
            <a:endCxn id="92" idx="1"/>
          </p:cNvCxnSpPr>
          <p:nvPr/>
        </p:nvCxnSpPr>
        <p:spPr>
          <a:xfrm flipH="1" flipV="1" rot="5400000">
            <a:off x="2364120" y="1587600"/>
            <a:ext cx="648360" cy="1329480"/>
          </a:xfrm>
          <a:prstGeom prst="bentConnector2">
            <a:avLst/>
          </a:prstGeom>
          <a:ln w="9360">
            <a:solidFill>
              <a:srgbClr val="000000"/>
            </a:solidFill>
            <a:miter/>
            <a:tailEnd len="med" type="triangle" w="med"/>
          </a:ln>
        </p:spPr>
      </p:cxnSp>
      <p:sp>
        <p:nvSpPr>
          <p:cNvPr id="94" name=""/>
          <p:cNvSpPr/>
          <p:nvPr/>
        </p:nvSpPr>
        <p:spPr>
          <a:xfrm>
            <a:off x="5638680" y="218124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95" name=""/>
          <p:cNvSpPr/>
          <p:nvPr/>
        </p:nvSpPr>
        <p:spPr>
          <a:xfrm>
            <a:off x="5638680" y="280512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cxnSp>
        <p:nvCxnSpPr>
          <p:cNvPr id="96" name=""/>
          <p:cNvCxnSpPr>
            <a:stCxn id="79" idx="0"/>
            <a:endCxn id="94" idx="1"/>
          </p:cNvCxnSpPr>
          <p:nvPr/>
        </p:nvCxnSpPr>
        <p:spPr>
          <a:xfrm flipH="1" flipV="1" rot="5400000">
            <a:off x="5136120" y="1997280"/>
            <a:ext cx="205560" cy="800640"/>
          </a:xfrm>
          <a:prstGeom prst="bentConnector2">
            <a:avLst/>
          </a:prstGeom>
          <a:ln w="9360">
            <a:solidFill>
              <a:srgbClr val="000000"/>
            </a:solidFill>
            <a:miter/>
            <a:tailEnd len="med" type="triangle" w="med"/>
          </a:ln>
        </p:spPr>
      </p:cxnSp>
      <p:cxnSp>
        <p:nvCxnSpPr>
          <p:cNvPr id="97" name=""/>
          <p:cNvCxnSpPr>
            <a:stCxn id="79" idx="2"/>
            <a:endCxn id="95" idx="1"/>
          </p:cNvCxnSpPr>
          <p:nvPr/>
        </p:nvCxnSpPr>
        <p:spPr>
          <a:xfrm flipH="1" rot="16200000">
            <a:off x="5143320" y="2423520"/>
            <a:ext cx="191160" cy="800640"/>
          </a:xfrm>
          <a:prstGeom prst="bentConnector2">
            <a:avLst/>
          </a:prstGeom>
          <a:ln w="9360">
            <a:solidFill>
              <a:srgbClr val="000000"/>
            </a:solidFill>
            <a:miter/>
            <a:tailEnd len="med" type="triangle" w="med"/>
          </a:ln>
        </p:spPr>
      </p:cxnSp>
      <p:sp>
        <p:nvSpPr>
          <p:cNvPr id="98" name=""/>
          <p:cNvSpPr/>
          <p:nvPr/>
        </p:nvSpPr>
        <p:spPr>
          <a:xfrm>
            <a:off x="4749120" y="2011320"/>
            <a:ext cx="8964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&gt; R$ 50</a:t>
            </a:r>
            <a:endParaRPr b="0" lang="en-US" sz="1600" strike="noStrike" u="none">
              <a:solidFill>
                <a:srgbClr val="000000"/>
              </a:solidFill>
              <a:effectLst/>
              <a:uFillTx/>
              <a:latin typeface="Times New Roman"/>
            </a:endParaRPr>
          </a:p>
        </p:txBody>
      </p:sp>
      <p:sp>
        <p:nvSpPr>
          <p:cNvPr id="99" name=""/>
          <p:cNvSpPr/>
          <p:nvPr/>
        </p:nvSpPr>
        <p:spPr>
          <a:xfrm>
            <a:off x="4784040" y="2652840"/>
            <a:ext cx="8964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&lt; R$ 50</a:t>
            </a:r>
            <a:endParaRPr b="0" lang="en-US" sz="1600" strike="noStrike" u="none">
              <a:solidFill>
                <a:srgbClr val="000000"/>
              </a:solidFill>
              <a:effectLst/>
              <a:uFillTx/>
              <a:latin typeface="Times New Roman"/>
            </a:endParaRPr>
          </a:p>
        </p:txBody>
      </p:sp>
      <p:sp>
        <p:nvSpPr>
          <p:cNvPr id="100" name=""/>
          <p:cNvSpPr/>
          <p:nvPr/>
        </p:nvSpPr>
        <p:spPr>
          <a:xfrm>
            <a:off x="5869800" y="2174760"/>
            <a:ext cx="22190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Enron collects 25% of (PPA-R$50)</a:t>
            </a:r>
            <a:endParaRPr b="0" lang="en-US" sz="1000" strike="noStrike" u="none">
              <a:solidFill>
                <a:srgbClr val="000000"/>
              </a:solidFill>
              <a:effectLst/>
              <a:uFillTx/>
              <a:latin typeface="Times New Roman"/>
            </a:endParaRPr>
          </a:p>
        </p:txBody>
      </p:sp>
      <p:sp>
        <p:nvSpPr>
          <p:cNvPr id="101" name=""/>
          <p:cNvSpPr/>
          <p:nvPr/>
        </p:nvSpPr>
        <p:spPr>
          <a:xfrm>
            <a:off x="5638680" y="340056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sp>
        <p:nvSpPr>
          <p:cNvPr id="102" name=""/>
          <p:cNvSpPr/>
          <p:nvPr/>
        </p:nvSpPr>
        <p:spPr>
          <a:xfrm>
            <a:off x="5638680" y="4024440"/>
            <a:ext cx="228600" cy="228600"/>
          </a:xfrm>
          <a:prstGeom prst="rect">
            <a:avLst/>
          </a:prstGeom>
          <a:solidFill>
            <a:srgbClr val="000099"/>
          </a:solidFill>
          <a:ln w="9360">
            <a:solidFill>
              <a:srgbClr val="000000"/>
            </a:solidFill>
            <a:miter/>
          </a:ln>
        </p:spPr>
        <p:style>
          <a:lnRef idx="0"/>
          <a:fillRef idx="0"/>
          <a:effectRef idx="0"/>
          <a:fontRef idx="minor"/>
        </p:style>
        <p:txBody>
          <a:bodyPr wrap="none" lIns="90000" rIns="90000" tIns="46800" bIns="46800" anchor="ctr">
            <a:spAutoFit/>
          </a:bodyPr>
          <a:p>
            <a:endParaRPr b="0" lang="en-US" sz="2400" strike="noStrike" u="none">
              <a:solidFill>
                <a:srgbClr val="000000"/>
              </a:solidFill>
              <a:effectLst/>
              <a:uFillTx/>
              <a:latin typeface="Times New Roman"/>
            </a:endParaRPr>
          </a:p>
        </p:txBody>
      </p:sp>
      <p:cxnSp>
        <p:nvCxnSpPr>
          <p:cNvPr id="103" name=""/>
          <p:cNvCxnSpPr>
            <a:stCxn id="82" idx="0"/>
            <a:endCxn id="101" idx="1"/>
          </p:cNvCxnSpPr>
          <p:nvPr/>
        </p:nvCxnSpPr>
        <p:spPr>
          <a:xfrm flipH="1" flipV="1" rot="5400000">
            <a:off x="5136120" y="3216600"/>
            <a:ext cx="205560" cy="800640"/>
          </a:xfrm>
          <a:prstGeom prst="bentConnector2">
            <a:avLst/>
          </a:prstGeom>
          <a:ln w="9360">
            <a:solidFill>
              <a:srgbClr val="000000"/>
            </a:solidFill>
            <a:miter/>
            <a:tailEnd len="med" type="triangle" w="med"/>
          </a:ln>
        </p:spPr>
      </p:cxnSp>
      <p:cxnSp>
        <p:nvCxnSpPr>
          <p:cNvPr id="104" name=""/>
          <p:cNvCxnSpPr>
            <a:stCxn id="82" idx="2"/>
            <a:endCxn id="102" idx="1"/>
          </p:cNvCxnSpPr>
          <p:nvPr/>
        </p:nvCxnSpPr>
        <p:spPr>
          <a:xfrm flipH="1" rot="16200000">
            <a:off x="5143320" y="3642840"/>
            <a:ext cx="191160" cy="800640"/>
          </a:xfrm>
          <a:prstGeom prst="bentConnector2">
            <a:avLst/>
          </a:prstGeom>
          <a:ln w="9360">
            <a:solidFill>
              <a:srgbClr val="000000"/>
            </a:solidFill>
            <a:miter/>
            <a:tailEnd len="med" type="triangle" w="med"/>
          </a:ln>
        </p:spPr>
      </p:cxnSp>
      <p:sp>
        <p:nvSpPr>
          <p:cNvPr id="105" name=""/>
          <p:cNvSpPr/>
          <p:nvPr/>
        </p:nvSpPr>
        <p:spPr>
          <a:xfrm>
            <a:off x="5843520" y="3384720"/>
            <a:ext cx="3233880" cy="246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Arial"/>
              </a:rPr>
              <a:t>Settle Petrobras against the spot</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6" name="PlaceHolder 1"/>
          <p:cNvSpPr>
            <a:spLocks noGrp="1"/>
          </p:cNvSpPr>
          <p:nvPr>
            <p:ph type="title"/>
          </p:nvPr>
        </p:nvSpPr>
        <p:spPr>
          <a:xfrm>
            <a:off x="228600" y="151920"/>
            <a:ext cx="86868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700" strike="noStrike" u="none">
                <a:solidFill>
                  <a:srgbClr val="000099"/>
                </a:solidFill>
                <a:effectLst/>
                <a:uFillTx/>
                <a:latin typeface="Arial"/>
              </a:rPr>
              <a:t>Long Term Marketing Agreement 2004-2011 + PPA </a:t>
            </a:r>
            <a:br>
              <a:rPr sz="2700"/>
            </a:br>
            <a:r>
              <a:rPr b="1" lang="en-US" sz="1800" strike="noStrike" u="none">
                <a:solidFill>
                  <a:srgbClr val="000099"/>
                </a:solidFill>
                <a:effectLst/>
                <a:uFillTx/>
                <a:latin typeface="Arial"/>
              </a:rPr>
              <a:t>Deal Overview</a:t>
            </a:r>
            <a:endParaRPr b="0" lang="en-US" sz="1800" strike="noStrike" u="none">
              <a:solidFill>
                <a:srgbClr val="000099"/>
              </a:solidFill>
              <a:effectLst/>
              <a:uFillTx/>
              <a:latin typeface="Arial"/>
            </a:endParaRPr>
          </a:p>
        </p:txBody>
      </p:sp>
      <p:sp>
        <p:nvSpPr>
          <p:cNvPr id="107" name="PlaceHolder 2"/>
          <p:cNvSpPr>
            <a:spLocks noGrp="1"/>
          </p:cNvSpPr>
          <p:nvPr>
            <p:ph/>
          </p:nvPr>
        </p:nvSpPr>
        <p:spPr>
          <a:xfrm>
            <a:off x="685800" y="2742840"/>
            <a:ext cx="8153280" cy="3505320"/>
          </a:xfrm>
          <a:prstGeom prst="rect">
            <a:avLst/>
          </a:prstGeom>
          <a:noFill/>
          <a:ln w="0">
            <a:noFill/>
          </a:ln>
        </p:spPr>
        <p:txBody>
          <a:bodyPr lIns="90000" rIns="90000" tIns="46800" bIns="46800" anchor="t">
            <a:normAutofit fontScale="92500" lnSpcReduction="9999"/>
          </a:bodyPr>
          <a:p>
            <a:pPr marL="343080" indent="-343080">
              <a:spcBef>
                <a:spcPts val="451"/>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Arial"/>
              </a:rPr>
              <a:t>400 MW PPA: Petrobras / Elektro</a:t>
            </a:r>
            <a:endParaRPr b="0" lang="en-US" sz="18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Traditional PPA for 400 MW priced at VN for 8 years</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PPA will cover part of Elektro’s short position arising after the reduction of the initial contracts.</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Elektro will have the ability to pass through 100% of the costs of this PPA to the rate payers</a:t>
            </a:r>
            <a:endParaRPr b="0" lang="en-US" sz="1600" strike="noStrike" u="none">
              <a:solidFill>
                <a:srgbClr val="000000"/>
              </a:solidFill>
              <a:effectLst/>
              <a:uFillTx/>
              <a:latin typeface="Arial"/>
            </a:endParaRPr>
          </a:p>
          <a:p>
            <a:pPr marL="343080" indent="-343080">
              <a:spcBef>
                <a:spcPts val="451"/>
              </a:spcBef>
              <a:buClr>
                <a:srgbClr val="ff0000"/>
              </a:buClr>
              <a:buSzPct val="5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99"/>
                </a:solidFill>
                <a:effectLst/>
                <a:uFillTx/>
                <a:latin typeface="Arial"/>
              </a:rPr>
              <a:t>400 MW Marketing Agreement</a:t>
            </a:r>
            <a:endParaRPr b="0" lang="en-US" sz="18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and Petrobras will form a Consortium to market 400MW in the MAE. </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Under the agreement, Petrobras will have the obligation to deliver the 400 MW in the Southeast sub-market on a firm basis during 8 years.</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Enron will receive 20% of the revenues obtained from the sale of the 400 MW.</a:t>
            </a:r>
            <a:endParaRPr b="0" lang="en-US" sz="1600" strike="noStrike" u="none">
              <a:solidFill>
                <a:srgbClr val="000000"/>
              </a:solidFill>
              <a:effectLst/>
              <a:uFillTx/>
              <a:latin typeface="Arial"/>
            </a:endParaRPr>
          </a:p>
          <a:p>
            <a:pPr lvl="1" marL="743040" indent="-285840">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floor / premium associated with this option, the PPA “guarantees” a minimum payment for the 800 MW.</a:t>
            </a:r>
            <a:endParaRPr b="0" lang="en-US" sz="1600" strike="noStrike" u="none">
              <a:solidFill>
                <a:srgbClr val="000000"/>
              </a:solidFill>
              <a:effectLst/>
              <a:uFillTx/>
              <a:latin typeface="Arial"/>
            </a:endParaRPr>
          </a:p>
        </p:txBody>
      </p:sp>
      <p:grpSp>
        <p:nvGrpSpPr>
          <p:cNvPr id="108" name=""/>
          <p:cNvGrpSpPr/>
          <p:nvPr/>
        </p:nvGrpSpPr>
        <p:grpSpPr>
          <a:xfrm>
            <a:off x="1855800" y="1219320"/>
            <a:ext cx="5763960" cy="1264680"/>
            <a:chOff x="1855800" y="1219320"/>
            <a:chExt cx="5763960" cy="1264680"/>
          </a:xfrm>
        </p:grpSpPr>
        <p:sp>
          <p:nvSpPr>
            <p:cNvPr id="109" name=""/>
            <p:cNvSpPr/>
            <p:nvPr/>
          </p:nvSpPr>
          <p:spPr>
            <a:xfrm>
              <a:off x="5894280" y="1981080"/>
              <a:ext cx="0" cy="306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5918040" y="13906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a:off x="6122880" y="1585800"/>
              <a:ext cx="0" cy="5349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nvGrpSpPr>
            <p:cNvPr id="112" name=""/>
            <p:cNvGrpSpPr/>
            <p:nvPr/>
          </p:nvGrpSpPr>
          <p:grpSpPr>
            <a:xfrm>
              <a:off x="1855800" y="1219320"/>
              <a:ext cx="5763960" cy="1264680"/>
              <a:chOff x="1855800" y="1219320"/>
              <a:chExt cx="5763960" cy="1264680"/>
            </a:xfrm>
          </p:grpSpPr>
          <p:sp>
            <p:nvSpPr>
              <p:cNvPr id="113" name=""/>
              <p:cNvSpPr/>
              <p:nvPr/>
            </p:nvSpPr>
            <p:spPr>
              <a:xfrm>
                <a:off x="1855800" y="1443240"/>
                <a:ext cx="990360" cy="76248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114" name=""/>
              <p:cNvSpPr/>
              <p:nvPr/>
            </p:nvSpPr>
            <p:spPr>
              <a:xfrm>
                <a:off x="2021400" y="1660680"/>
                <a:ext cx="67644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IPP’s</a:t>
                </a:r>
                <a:endParaRPr b="0" lang="en-US" sz="1600" strike="noStrike" u="none">
                  <a:solidFill>
                    <a:srgbClr val="000000"/>
                  </a:solidFill>
                  <a:effectLst/>
                  <a:uFillTx/>
                  <a:latin typeface="Times New Roman"/>
                </a:endParaRPr>
              </a:p>
            </p:txBody>
          </p:sp>
          <p:grpSp>
            <p:nvGrpSpPr>
              <p:cNvPr id="115" name=""/>
              <p:cNvGrpSpPr/>
              <p:nvPr/>
            </p:nvGrpSpPr>
            <p:grpSpPr>
              <a:xfrm>
                <a:off x="4220280" y="1586520"/>
                <a:ext cx="1126800" cy="533520"/>
                <a:chOff x="4220280" y="1586520"/>
                <a:chExt cx="1126800" cy="533520"/>
              </a:xfrm>
            </p:grpSpPr>
            <p:sp>
              <p:nvSpPr>
                <p:cNvPr id="116" name=""/>
                <p:cNvSpPr/>
                <p:nvPr/>
              </p:nvSpPr>
              <p:spPr>
                <a:xfrm>
                  <a:off x="4246560" y="1586520"/>
                  <a:ext cx="1066680" cy="53352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117" name=""/>
                <p:cNvSpPr/>
                <p:nvPr/>
              </p:nvSpPr>
              <p:spPr>
                <a:xfrm>
                  <a:off x="4220280" y="1675440"/>
                  <a:ext cx="11268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Petrobras</a:t>
                  </a:r>
                  <a:endParaRPr b="0" lang="en-US" sz="1600" strike="noStrike" u="none">
                    <a:solidFill>
                      <a:srgbClr val="000000"/>
                    </a:solidFill>
                    <a:effectLst/>
                    <a:uFillTx/>
                    <a:latin typeface="Times New Roman"/>
                  </a:endParaRPr>
                </a:p>
              </p:txBody>
            </p:sp>
          </p:grpSp>
          <p:sp>
            <p:nvSpPr>
              <p:cNvPr id="118" name=""/>
              <p:cNvSpPr/>
              <p:nvPr/>
            </p:nvSpPr>
            <p:spPr>
              <a:xfrm>
                <a:off x="6467760" y="1219320"/>
                <a:ext cx="1066680" cy="53352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119" name=""/>
              <p:cNvSpPr/>
              <p:nvPr/>
            </p:nvSpPr>
            <p:spPr>
              <a:xfrm>
                <a:off x="6555960" y="1310040"/>
                <a:ext cx="8679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Elektro</a:t>
                </a:r>
                <a:endParaRPr b="0" lang="en-US" sz="1600" strike="noStrike" u="none">
                  <a:solidFill>
                    <a:srgbClr val="000000"/>
                  </a:solidFill>
                  <a:effectLst/>
                  <a:uFillTx/>
                  <a:latin typeface="Times New Roman"/>
                </a:endParaRPr>
              </a:p>
            </p:txBody>
          </p:sp>
          <p:grpSp>
            <p:nvGrpSpPr>
              <p:cNvPr id="120" name=""/>
              <p:cNvGrpSpPr/>
              <p:nvPr/>
            </p:nvGrpSpPr>
            <p:grpSpPr>
              <a:xfrm>
                <a:off x="6440400" y="1950480"/>
                <a:ext cx="1179360" cy="533520"/>
                <a:chOff x="6440400" y="1950480"/>
                <a:chExt cx="1179360" cy="533520"/>
              </a:xfrm>
            </p:grpSpPr>
            <p:sp>
              <p:nvSpPr>
                <p:cNvPr id="121" name=""/>
                <p:cNvSpPr/>
                <p:nvPr/>
              </p:nvSpPr>
              <p:spPr>
                <a:xfrm>
                  <a:off x="6440400" y="1950480"/>
                  <a:ext cx="1179360" cy="533520"/>
                </a:xfrm>
                <a:prstGeom prst="rect">
                  <a:avLst/>
                </a:prstGeom>
                <a:noFill/>
                <a:ln w="9360">
                  <a:solidFill>
                    <a:srgbClr val="000000"/>
                  </a:solidFill>
                  <a:miter/>
                </a:ln>
              </p:spPr>
              <p:style>
                <a:lnRef idx="0"/>
                <a:fillRef idx="0"/>
                <a:effectRef idx="0"/>
                <a:fontRef idx="minor"/>
              </p:style>
              <p:txBody>
                <a:bodyPr lIns="90000" rIns="90000" tIns="46800" bIns="46800" anchor="ctr">
                  <a:spAutoFit/>
                </a:bodyPr>
                <a:p>
                  <a:endParaRPr b="0" lang="en-US" sz="2400" strike="noStrike" u="none">
                    <a:solidFill>
                      <a:srgbClr val="000000"/>
                    </a:solidFill>
                    <a:effectLst/>
                    <a:uFillTx/>
                    <a:latin typeface="Times New Roman"/>
                  </a:endParaRPr>
                </a:p>
              </p:txBody>
            </p:sp>
            <p:sp>
              <p:nvSpPr>
                <p:cNvPr id="122" name=""/>
                <p:cNvSpPr/>
                <p:nvPr/>
              </p:nvSpPr>
              <p:spPr>
                <a:xfrm>
                  <a:off x="6725520" y="2041200"/>
                  <a:ext cx="597600" cy="3376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ECE</a:t>
                  </a:r>
                  <a:endParaRPr b="0" lang="en-US" sz="1600" strike="noStrike" u="none">
                    <a:solidFill>
                      <a:srgbClr val="000000"/>
                    </a:solidFill>
                    <a:effectLst/>
                    <a:uFillTx/>
                    <a:latin typeface="Times New Roman"/>
                  </a:endParaRPr>
                </a:p>
              </p:txBody>
            </p:sp>
          </p:grpSp>
          <p:sp>
            <p:nvSpPr>
              <p:cNvPr id="123" name=""/>
              <p:cNvSpPr/>
              <p:nvPr/>
            </p:nvSpPr>
            <p:spPr>
              <a:xfrm>
                <a:off x="2846160" y="167688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4" name=""/>
              <p:cNvSpPr/>
              <p:nvPr/>
            </p:nvSpPr>
            <p:spPr>
              <a:xfrm flipH="1">
                <a:off x="2846160" y="198180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5" name=""/>
              <p:cNvSpPr/>
              <p:nvPr/>
            </p:nvSpPr>
            <p:spPr>
              <a:xfrm>
                <a:off x="3095640" y="1414800"/>
                <a:ext cx="93528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800 MW</a:t>
                </a:r>
                <a:endParaRPr b="0" lang="en-US" sz="1600" strike="noStrike" u="none">
                  <a:solidFill>
                    <a:srgbClr val="000000"/>
                  </a:solidFill>
                  <a:effectLst/>
                  <a:uFillTx/>
                  <a:latin typeface="Times New Roman"/>
                </a:endParaRPr>
              </a:p>
            </p:txBody>
          </p:sp>
          <p:sp>
            <p:nvSpPr>
              <p:cNvPr id="126" name=""/>
              <p:cNvSpPr/>
              <p:nvPr/>
            </p:nvSpPr>
            <p:spPr>
              <a:xfrm>
                <a:off x="3517920" y="1965240"/>
                <a:ext cx="2934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t>
                </a:r>
                <a:endParaRPr b="0" lang="en-US" sz="1600" strike="noStrike" u="none">
                  <a:solidFill>
                    <a:srgbClr val="000000"/>
                  </a:solidFill>
                  <a:effectLst/>
                  <a:uFillTx/>
                  <a:latin typeface="Times New Roman"/>
                </a:endParaRPr>
              </a:p>
            </p:txBody>
          </p:sp>
          <p:sp>
            <p:nvSpPr>
              <p:cNvPr id="127" name=""/>
              <p:cNvSpPr/>
              <p:nvPr/>
            </p:nvSpPr>
            <p:spPr>
              <a:xfrm>
                <a:off x="5908680" y="1386000"/>
                <a:ext cx="533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5894280" y="2267640"/>
                <a:ext cx="533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5269320" y="1247760"/>
                <a:ext cx="70596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PPA</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400MW</a:t>
                </a:r>
                <a:endParaRPr b="0" lang="en-US" sz="1200" strike="noStrike" u="none">
                  <a:solidFill>
                    <a:srgbClr val="000000"/>
                  </a:solidFill>
                  <a:effectLst/>
                  <a:uFillTx/>
                  <a:latin typeface="Times New Roman"/>
                </a:endParaRPr>
              </a:p>
            </p:txBody>
          </p:sp>
          <p:sp>
            <p:nvSpPr>
              <p:cNvPr id="130" name=""/>
              <p:cNvSpPr/>
              <p:nvPr/>
            </p:nvSpPr>
            <p:spPr>
              <a:xfrm>
                <a:off x="5266440" y="1981080"/>
                <a:ext cx="70596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400MW</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MAE</a:t>
                </a:r>
                <a:endParaRPr b="0" lang="en-US" sz="1200" strike="noStrike" u="none">
                  <a:solidFill>
                    <a:srgbClr val="000000"/>
                  </a:solidFill>
                  <a:effectLst/>
                  <a:uFillTx/>
                  <a:latin typeface="Times New Roman"/>
                </a:endParaRPr>
              </a:p>
            </p:txBody>
          </p:sp>
          <p:sp>
            <p:nvSpPr>
              <p:cNvPr id="131" name=""/>
              <p:cNvSpPr/>
              <p:nvPr/>
            </p:nvSpPr>
            <p:spPr>
              <a:xfrm>
                <a:off x="6122880" y="1586520"/>
                <a:ext cx="304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a:off x="6118200" y="2110680"/>
                <a:ext cx="304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flipH="1">
                <a:off x="5437080" y="1829160"/>
                <a:ext cx="6854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6099120" y="1648080"/>
                <a:ext cx="29340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a:t>
                </a:r>
                <a:endParaRPr b="0" lang="en-US" sz="1600" strike="noStrike" u="none">
                  <a:solidFill>
                    <a:srgbClr val="000000"/>
                  </a:solidFill>
                  <a:effectLst/>
                  <a:uFillTx/>
                  <a:latin typeface="Times New Roman"/>
                </a:endParaRPr>
              </a:p>
            </p:txBody>
          </p:sp>
        </p:grpSp>
      </p:grpSp>
      <p:sp>
        <p:nvSpPr>
          <p:cNvPr id="135" name=""/>
          <p:cNvSpPr/>
          <p:nvPr/>
        </p:nvSpPr>
        <p:spPr>
          <a:xfrm flipH="1">
            <a:off x="5290920" y="1676520"/>
            <a:ext cx="609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flipH="1">
            <a:off x="5290920" y="1981080"/>
            <a:ext cx="609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7"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99"/>
                </a:solidFill>
                <a:effectLst/>
                <a:uFillTx/>
                <a:latin typeface="Arial"/>
              </a:rPr>
              <a:t>Petrobrás: MTM Sensitivity (US$ 000)</a:t>
            </a:r>
            <a:endParaRPr b="0" lang="en-US" sz="2000" strike="noStrike" u="none">
              <a:solidFill>
                <a:srgbClr val="000099"/>
              </a:solidFill>
              <a:effectLst/>
              <a:uFillTx/>
              <a:latin typeface="Arial"/>
            </a:endParaRPr>
          </a:p>
        </p:txBody>
      </p:sp>
      <p:graphicFrame>
        <p:nvGraphicFramePr>
          <p:cNvPr id="138" name=""/>
          <p:cNvGraphicFramePr/>
          <p:nvPr/>
        </p:nvGraphicFramePr>
        <p:xfrm>
          <a:off x="2209680" y="1295280"/>
          <a:ext cx="4668840" cy="4618080"/>
        </p:xfrm>
        <a:graphic>
          <a:graphicData uri="http://schemas.openxmlformats.org/presentationml/2006/ole">
            <p:oleObj progId="Excel.Sheet.12" r:id="rId1" spid="">
              <p:embed/>
              <p:pic>
                <p:nvPicPr>
                  <p:cNvPr id="139" name="" descr=""/>
                  <p:cNvPicPr/>
                  <p:nvPr/>
                </p:nvPicPr>
                <p:blipFill>
                  <a:blip r:embed="rId2"/>
                  <a:stretch/>
                </p:blipFill>
                <p:spPr>
                  <a:xfrm>
                    <a:off x="2209680" y="1295280"/>
                    <a:ext cx="4668840" cy="46180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0" name="PlaceHolder 1"/>
          <p:cNvSpPr>
            <a:spLocks noGrp="1"/>
          </p:cNvSpPr>
          <p:nvPr>
            <p:ph type="title"/>
          </p:nvPr>
        </p:nvSpPr>
        <p:spPr>
          <a:xfrm>
            <a:off x="380520" y="228240"/>
            <a:ext cx="8534520" cy="114300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99"/>
                </a:solidFill>
                <a:effectLst/>
                <a:uFillTx/>
                <a:latin typeface="Arial"/>
              </a:rPr>
              <a:t>Petrobrás: Intrinsic Value Analysis - Price Curve Sensitivities </a:t>
            </a:r>
            <a:br>
              <a:rPr sz="2000"/>
            </a:br>
            <a:r>
              <a:rPr b="1" lang="en-US" sz="2000" strike="noStrike" u="none">
                <a:solidFill>
                  <a:srgbClr val="000099"/>
                </a:solidFill>
                <a:effectLst/>
                <a:uFillTx/>
                <a:latin typeface="Arial"/>
              </a:rPr>
              <a:t>(US$ 000)</a:t>
            </a:r>
            <a:endParaRPr b="0" lang="en-US" sz="2000" strike="noStrike" u="none">
              <a:solidFill>
                <a:srgbClr val="000099"/>
              </a:solidFill>
              <a:effectLst/>
              <a:uFillTx/>
              <a:latin typeface="Arial"/>
            </a:endParaRPr>
          </a:p>
        </p:txBody>
      </p:sp>
      <p:graphicFrame>
        <p:nvGraphicFramePr>
          <p:cNvPr id="141" name=""/>
          <p:cNvGraphicFramePr/>
          <p:nvPr/>
        </p:nvGraphicFramePr>
        <p:xfrm>
          <a:off x="2236680" y="1477800"/>
          <a:ext cx="4668840" cy="4618080"/>
        </p:xfrm>
        <a:graphic>
          <a:graphicData uri="http://schemas.openxmlformats.org/presentationml/2006/ole">
            <p:oleObj progId="Excel.Sheet.12" r:id="rId1" spid="">
              <p:embed/>
              <p:pic>
                <p:nvPicPr>
                  <p:cNvPr id="142" name="" descr=""/>
                  <p:cNvPicPr/>
                  <p:nvPr/>
                </p:nvPicPr>
                <p:blipFill>
                  <a:blip r:embed="rId2"/>
                  <a:stretch/>
                </p:blipFill>
                <p:spPr>
                  <a:xfrm>
                    <a:off x="2236680" y="1477800"/>
                    <a:ext cx="4668840" cy="461808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43" name=""/>
          <p:cNvGraphicFramePr/>
          <p:nvPr/>
        </p:nvGraphicFramePr>
        <p:xfrm>
          <a:off x="843120" y="2124000"/>
          <a:ext cx="7081560" cy="2981520"/>
        </p:xfrm>
        <a:graphic>
          <a:graphicData uri="http://schemas.openxmlformats.org/presentationml/2006/ole">
            <p:oleObj progId="Word.Document.12" r:id="rId1" spid="">
              <p:embed/>
              <p:pic>
                <p:nvPicPr>
                  <p:cNvPr id="144" name="" descr=""/>
                  <p:cNvPicPr/>
                  <p:nvPr/>
                </p:nvPicPr>
                <p:blipFill>
                  <a:blip r:embed="rId2"/>
                  <a:stretch/>
                </p:blipFill>
                <p:spPr>
                  <a:xfrm>
                    <a:off x="843120" y="2124000"/>
                    <a:ext cx="7081560" cy="2981520"/>
                  </a:xfrm>
                  <a:prstGeom prst="rect">
                    <a:avLst/>
                  </a:prstGeom>
                  <a:noFill/>
                  <a:ln w="0">
                    <a:noFill/>
                  </a:ln>
                </p:spPr>
              </p:pic>
            </p:oleObj>
          </a:graphicData>
        </a:graphic>
      </p:graphicFrame>
      <p:sp>
        <p:nvSpPr>
          <p:cNvPr id="145" name="PlaceHolder 1"/>
          <p:cNvSpPr>
            <a:spLocks noGrp="1"/>
          </p:cNvSpPr>
          <p:nvPr>
            <p:ph type="title"/>
          </p:nvPr>
        </p:nvSpPr>
        <p:spPr>
          <a:xfrm>
            <a:off x="685800" y="1519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99"/>
                </a:solidFill>
                <a:effectLst/>
                <a:uFillTx/>
                <a:latin typeface="Arial"/>
              </a:rPr>
              <a:t>Next Steps</a:t>
            </a:r>
            <a:endParaRPr b="0" lang="en-US" sz="3600" strike="noStrike" u="none">
              <a:solidFill>
                <a:srgbClr val="000099"/>
              </a:solidFill>
              <a:effectLst/>
              <a:uFillTx/>
              <a:latin typeface="Arial"/>
            </a:endParaRPr>
          </a:p>
        </p:txBody>
      </p:sp>
      <p:sp>
        <p:nvSpPr>
          <p:cNvPr id="146" name=""/>
          <p:cNvSpPr/>
          <p:nvPr/>
        </p:nvSpPr>
        <p:spPr>
          <a:xfrm>
            <a:off x="7722720" y="1971720"/>
            <a:ext cx="3805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Monotype Sorts"/>
                <a:ea typeface="Monotype Sorts"/>
              </a:rPr>
              <a:t></a:t>
            </a:r>
            <a:endParaRPr b="0" lang="en-US" sz="2400" strike="noStrike" u="none">
              <a:solidFill>
                <a:srgbClr val="000000"/>
              </a:solidFill>
              <a:effectLst/>
              <a:uFillTx/>
              <a:latin typeface="Times New Roman"/>
            </a:endParaRPr>
          </a:p>
        </p:txBody>
      </p:sp>
      <p:sp>
        <p:nvSpPr>
          <p:cNvPr id="147" name=""/>
          <p:cNvSpPr/>
          <p:nvPr/>
        </p:nvSpPr>
        <p:spPr>
          <a:xfrm>
            <a:off x="7732080" y="2233440"/>
            <a:ext cx="3805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Monotype Sorts"/>
                <a:ea typeface="Monotype Sorts"/>
              </a:rPr>
              <a:t></a:t>
            </a:r>
            <a:endParaRPr b="0" lang="en-US" sz="2400" strike="noStrike" u="none">
              <a:solidFill>
                <a:srgbClr val="000000"/>
              </a:solidFill>
              <a:effectLst/>
              <a:uFillTx/>
              <a:latin typeface="Times New Roman"/>
            </a:endParaRPr>
          </a:p>
        </p:txBody>
      </p:sp>
      <p:sp>
        <p:nvSpPr>
          <p:cNvPr id="148" name=""/>
          <p:cNvSpPr/>
          <p:nvPr/>
        </p:nvSpPr>
        <p:spPr>
          <a:xfrm>
            <a:off x="7736760" y="2481120"/>
            <a:ext cx="38052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ff0000"/>
                </a:solidFill>
                <a:effectLst/>
                <a:uFillTx/>
                <a:latin typeface="Monotype Sorts"/>
                <a:ea typeface="Monotype Sorts"/>
              </a:rPr>
              <a: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21202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1998-04-17T13:44:26Z</dcterms:created>
  <dc:creator>John Hutten</dc:creator>
  <dc:description/>
  <dc:language>en-US</dc:language>
  <cp:lastModifiedBy>Enron</cp:lastModifiedBy>
  <cp:lastPrinted>2001-05-09T20:24:10Z</cp:lastPrinted>
  <dcterms:modified xsi:type="dcterms:W3CDTF">2001-05-11T17:21:34Z</dcterms:modified>
  <cp:revision>756</cp:revision>
  <dc:subject/>
  <dc:title>Skilling Presentation</dc:title>
</cp:coreProperties>
</file>