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png" ContentType="image/png"/>
  <Override PartName="/ppt/media/image3.png" ContentType="image/png"/>
  <Override PartName="/ppt/media/image4.png" ContentType="image/png"/>
  <Override PartName="/ppt/media/image5.wmf" ContentType="image/x-wmf"/>
  <Override PartName="/ppt/media/image6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6753225" cy="9842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6753600" cy="9842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hdr"/>
          </p:nvPr>
        </p:nvSpPr>
        <p:spPr>
          <a:xfrm>
            <a:off x="0" y="-360"/>
            <a:ext cx="2927520" cy="4921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 idx="4"/>
          </p:nvPr>
        </p:nvSpPr>
        <p:spPr>
          <a:xfrm>
            <a:off x="3827160" y="-360"/>
            <a:ext cx="2927160" cy="4921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lstStyle>
            <a:lvl1pPr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Img"/>
          </p:nvPr>
        </p:nvSpPr>
        <p:spPr>
          <a:xfrm>
            <a:off x="915480" y="736200"/>
            <a:ext cx="4923000" cy="3692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899640" y="4676400"/>
            <a:ext cx="4954680" cy="442908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ftr" idx="5"/>
          </p:nvPr>
        </p:nvSpPr>
        <p:spPr>
          <a:xfrm>
            <a:off x="0" y="9349920"/>
            <a:ext cx="2927520" cy="4921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b">
            <a:noAutofit/>
          </a:bodyPr>
          <a:lstStyle>
            <a:lvl1pPr indent="0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6"/>
          </p:nvPr>
        </p:nvSpPr>
        <p:spPr>
          <a:xfrm>
            <a:off x="3827160" y="9349920"/>
            <a:ext cx="2927160" cy="4921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b">
            <a:noAutofit/>
          </a:bodyPr>
          <a:lstStyle>
            <a:lvl1pPr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fld id="{07E7FC4F-B033-4EAD-90BB-A2DCE103D20C}" type="slidenum"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ldImg"/>
          </p:nvPr>
        </p:nvSpPr>
        <p:spPr>
          <a:xfrm>
            <a:off x="965160" y="760320"/>
            <a:ext cx="4864320" cy="3648240"/>
          </a:xfrm>
          <a:prstGeom prst="rect">
            <a:avLst/>
          </a:prstGeom>
          <a:ln w="0">
            <a:noFill/>
          </a:ln>
        </p:spPr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914400" y="4713120"/>
            <a:ext cx="4959360" cy="44071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lnSpc>
                <a:spcPct val="75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Influence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Accelerate &amp; influence market development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accommodate Enron strategic objectives including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liquidity, transparency &amp; openness as well 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level transmission &amp; trading playing field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Stickiness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Replace static “Brochureware” with active “Market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Interactive Ware” to attract, retain and grow relations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existing &amp; possible counterparties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Enable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Enable transactions via active links to “mid-market”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other desks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Commoditise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Commoditise emerging/liberalising markets by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introducing transparency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Brand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Brand Enron as a knowledgeable, “friendly” &amp;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innovative counterparty of 1</a:t>
            </a:r>
            <a:r>
              <a:rPr b="0" lang="en-US" sz="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choice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5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 links to EOL, Enron.com etc.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5922DA-0586-4488-B9EE-718C95AAE8A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7224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39D053-7AAA-417F-8A22-A12661F82DE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4475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553080"/>
            <a:ext cx="1905120" cy="15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5611442-67FF-4B07-A35B-961D1998D7D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/>
          </p:nvPr>
        </p:nvSpPr>
        <p:spPr>
          <a:xfrm>
            <a:off x="609480" y="3429000"/>
            <a:ext cx="777240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Hub Concept</a:t>
            </a:r>
            <a:endParaRPr b="0" lang="en-US" sz="4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&amp; Suggestions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26 May 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744640" y="380880"/>
            <a:ext cx="3499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</a:t>
            </a:r>
            <a:r>
              <a:rPr b="0" i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3886200" y="2286000"/>
          <a:ext cx="909720" cy="914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86200" y="2286000"/>
                    <a:ext cx="90972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EAFD84-B4B4-4F00-A7B4-9A5A15EB9C1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"/>
          <p:cNvSpPr/>
          <p:nvPr/>
        </p:nvSpPr>
        <p:spPr>
          <a:xfrm>
            <a:off x="4148280" y="1341360"/>
            <a:ext cx="2438280" cy="221004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062680" y="1646280"/>
            <a:ext cx="761760" cy="16002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do we get it done 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47440" y="3994200"/>
            <a:ext cx="6125760" cy="21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378000" indent="-3780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(</a:t>
            </a:r>
            <a:r>
              <a:rPr b="0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EB) are ready to go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78000" indent="-3780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 teams are committed and want results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78000" indent="-3780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resources needed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Insourcing ?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Partial outsourcing ?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Full outsourcing &amp; hosting 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72920" y="1905120"/>
            <a:ext cx="1373760" cy="10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  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  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  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246480" y="193824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B.U.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246480" y="229392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B.U.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246480" y="266220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B.U.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09480" y="403848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957480" y="229392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957480" y="266220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681440" y="193824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681440" y="229392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681440" y="266220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672160" y="1874880"/>
            <a:ext cx="2819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Module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659560" y="2243160"/>
            <a:ext cx="281916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Creative/Design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659560" y="2624040"/>
            <a:ext cx="281916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67880" y="1219320"/>
            <a:ext cx="35265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Suggested Project Structure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09480" y="439416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B.U.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949560" y="1943280"/>
            <a:ext cx="53352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09480" y="474984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A2EAA9-0595-43ED-A3EF-3F0BB967402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on the Web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140360" y="1905120"/>
            <a:ext cx="1981080" cy="761760"/>
          </a:xfrm>
          <a:prstGeom prst="hexagon">
            <a:avLst>
              <a:gd name="adj" fmla="val 65017"/>
              <a:gd name="vf" fmla="val 115470"/>
            </a:avLst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320840" y="3581280"/>
            <a:ext cx="1371600" cy="60984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ESM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5359320" y="2666880"/>
            <a:ext cx="2438280" cy="1219320"/>
            <a:chOff x="5359320" y="2666880"/>
            <a:chExt cx="2438280" cy="1219320"/>
          </a:xfrm>
        </p:grpSpPr>
        <p:sp>
          <p:nvSpPr>
            <p:cNvPr id="23" name=""/>
            <p:cNvSpPr/>
            <p:nvPr/>
          </p:nvSpPr>
          <p:spPr>
            <a:xfrm>
              <a:off x="5740200" y="3429000"/>
              <a:ext cx="2057400" cy="457200"/>
            </a:xfrm>
            <a:prstGeom prst="parallelogram">
              <a:avLst>
                <a:gd name="adj" fmla="val 97563"/>
              </a:avLst>
            </a:prstGeom>
            <a:solidFill>
              <a:srgbClr val="b2b2b2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EnronDirect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359320" y="2666880"/>
              <a:ext cx="609480" cy="990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5207040" y="2666880"/>
            <a:ext cx="1676160" cy="1981440"/>
            <a:chOff x="5207040" y="2666880"/>
            <a:chExt cx="1676160" cy="1981440"/>
          </a:xfrm>
        </p:grpSpPr>
        <p:sp>
          <p:nvSpPr>
            <p:cNvPr id="26" name=""/>
            <p:cNvSpPr/>
            <p:nvPr/>
          </p:nvSpPr>
          <p:spPr>
            <a:xfrm>
              <a:off x="5283000" y="4191120"/>
              <a:ext cx="1600200" cy="457200"/>
            </a:xfrm>
            <a:prstGeom prst="octagon">
              <a:avLst>
                <a:gd name="adj" fmla="val 29287"/>
              </a:avLst>
            </a:prstGeom>
            <a:solidFill>
              <a:srgbClr val="3366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E’desk.com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5207040" y="2666880"/>
              <a:ext cx="533160" cy="15242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" name=""/>
          <p:cNvSpPr/>
          <p:nvPr/>
        </p:nvSpPr>
        <p:spPr>
          <a:xfrm>
            <a:off x="3149640" y="3124080"/>
            <a:ext cx="2133720" cy="12193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EOL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30320" y="2438280"/>
            <a:ext cx="1524240" cy="5335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EnronCredit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92240" y="3124080"/>
            <a:ext cx="1371600" cy="60984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ESM Hub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463840" y="3429000"/>
            <a:ext cx="685800" cy="2286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629400" y="2362320"/>
            <a:ext cx="1295280" cy="685800"/>
          </a:xfrm>
          <a:prstGeom prst="pentagon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676520" y="1295280"/>
            <a:ext cx="2133360" cy="609840"/>
          </a:xfrm>
          <a:prstGeom prst="plus">
            <a:avLst>
              <a:gd name="adj" fmla="val 25000"/>
            </a:avLst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Enron.com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11520" y="5076720"/>
            <a:ext cx="749088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378000" indent="-378000"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Fragmented approach dominated by individual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78000" indent="-378000"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synergies/hardly any links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78000" indent="-378000"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Little consistency and no brand recognition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78000" indent="-378000"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coherent look &amp; feel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9B1D0B-0B61-44D7-81AD-FED24FF192E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Insights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84872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Shotgun: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 has so far used the “shotgun approach” to develop non-scalable </a:t>
            </a:r>
            <a:r>
              <a:rPr b="0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ventures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Dynamic Markets: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market are moving fast - many incumbents and new entrants heavily invest in an </a:t>
            </a:r>
            <a:r>
              <a:rPr b="0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and Branding: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Internet is a marketing game, not a technology one and for this reason, brand is of key importance.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Localisation: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Local markets have different needs requiring tailor-made solutions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Changing Business Model: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changes the way we do business; it will affect most elements of the value chain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10285C-202A-4933-AB6D-285F3B6589E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685800" y="1392120"/>
            <a:ext cx="8381880" cy="528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80880" indent="-380880">
              <a:lnSpc>
                <a:spcPct val="90000"/>
              </a:lnSpc>
              <a:spcBef>
                <a:spcPts val="1199"/>
              </a:spcBef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622440"/>
                <a:tab algn="l" pos="1244520"/>
                <a:tab algn="l" pos="1866960"/>
                <a:tab algn="l" pos="2489040"/>
                <a:tab algn="l" pos="3111480"/>
                <a:tab algn="l" pos="3733920"/>
                <a:tab algn="l" pos="4356000"/>
                <a:tab algn="l" pos="4978440"/>
                <a:tab algn="l" pos="5600880"/>
                <a:tab algn="l" pos="6222960"/>
                <a:tab algn="l" pos="6845400"/>
                <a:tab algn="l" pos="7467480"/>
                <a:tab algn="l" pos="8089920"/>
                <a:tab algn="l" pos="8712360"/>
                <a:tab algn="l" pos="9334440"/>
                <a:tab algn="l" pos="9956880"/>
                <a:tab algn="l" pos="1057896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Trading: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of Communication &amp;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Platforms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90000"/>
              </a:lnSpc>
              <a:spcBef>
                <a:spcPts val="1199"/>
              </a:spcBef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622440"/>
                <a:tab algn="l" pos="1244520"/>
                <a:tab algn="l" pos="1866960"/>
                <a:tab algn="l" pos="2489040"/>
                <a:tab algn="l" pos="3111480"/>
                <a:tab algn="l" pos="3733920"/>
                <a:tab algn="l" pos="4356000"/>
                <a:tab algn="l" pos="4978440"/>
                <a:tab algn="l" pos="5600880"/>
                <a:tab algn="l" pos="6222960"/>
                <a:tab algn="l" pos="6845400"/>
                <a:tab algn="l" pos="7467480"/>
                <a:tab algn="l" pos="8089920"/>
                <a:tab algn="l" pos="8712360"/>
                <a:tab algn="l" pos="9334440"/>
                <a:tab algn="l" pos="9956880"/>
                <a:tab algn="l" pos="105789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Goal: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make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Commerce part of the standard toolkit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the business units</a:t>
            </a:r>
            <a:br>
              <a:rPr sz="24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Use internet to get closer to the customer</a:t>
            </a:r>
            <a:br>
              <a:rPr sz="24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Make it easier to transact with 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622440"/>
                <a:tab algn="l" pos="1244520"/>
                <a:tab algn="l" pos="1866960"/>
                <a:tab algn="l" pos="2489040"/>
                <a:tab algn="l" pos="3111480"/>
                <a:tab algn="l" pos="3733920"/>
                <a:tab algn="l" pos="4356000"/>
                <a:tab algn="l" pos="4978440"/>
                <a:tab algn="l" pos="5600880"/>
                <a:tab algn="l" pos="6222960"/>
                <a:tab algn="l" pos="6845400"/>
                <a:tab algn="l" pos="7467480"/>
                <a:tab algn="l" pos="8089920"/>
                <a:tab algn="l" pos="8712360"/>
                <a:tab algn="l" pos="9334440"/>
                <a:tab algn="l" pos="9956880"/>
                <a:tab algn="l" pos="105789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80880" indent="-380880">
              <a:lnSpc>
                <a:spcPct val="90000"/>
              </a:lnSpc>
              <a:spcBef>
                <a:spcPts val="1199"/>
              </a:spcBef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622440"/>
                <a:tab algn="l" pos="1244520"/>
                <a:tab algn="l" pos="1866960"/>
                <a:tab algn="l" pos="2489040"/>
                <a:tab algn="l" pos="3111480"/>
                <a:tab algn="l" pos="3733920"/>
                <a:tab algn="l" pos="4356000"/>
                <a:tab algn="l" pos="4978440"/>
                <a:tab algn="l" pos="5600880"/>
                <a:tab algn="l" pos="6222960"/>
                <a:tab algn="l" pos="6845400"/>
                <a:tab algn="l" pos="7467480"/>
                <a:tab algn="l" pos="8089920"/>
                <a:tab algn="l" pos="8712360"/>
                <a:tab algn="l" pos="9334440"/>
                <a:tab algn="l" pos="9956880"/>
                <a:tab algn="l" pos="105789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 of Web Presence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Customer reach: influence, education, information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Transaction enablement, Commoditisation of business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Brand: build relationship, position &amp; localise Enron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Direct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Stickiness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382680"/>
            <a:ext cx="7772400" cy="53316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eBusiness in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5815080" y="380880"/>
          <a:ext cx="585720" cy="586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15080" y="380880"/>
                    <a:ext cx="585720" cy="58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16B9AC-3441-4C0D-8C4D-BA660D3DB3D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Success Factors for Market Hubs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440" y="1371600"/>
            <a:ext cx="807732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to move quickly: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fast implementation is critical, given fast-moving internet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(eEmpowerment of business units)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responsibility for c</a:t>
            </a:r>
            <a:r>
              <a:rPr b="0" lang="en-GB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ontent has to reside with business units</a:t>
            </a:r>
            <a:br>
              <a:rPr sz="2200"/>
            </a:br>
            <a:r>
              <a:rPr b="0" lang="en-GB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through ownership make internet part of toolkit of business units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Tailor-made content: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customer-centric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localised (maturity of market, culture, language)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Country evaluation is of key importance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Scalability &amp; Modularity: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use software solutions to lever market hubs (reusable hubs, CMS, interactive marketing)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and Branding: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Marketing is key to position the site &amp; the resulting brand has strong value for customers &amp; recruits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91D707-8EA2-406F-B364-11BD80DEAD5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8229600" y="6553080"/>
            <a:ext cx="152280" cy="304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Modular Structure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62120" y="1371600"/>
            <a:ext cx="2590560" cy="15238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67160" y="1420920"/>
            <a:ext cx="2248560" cy="11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Modules: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Profile Builder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Model + Balancing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62120" y="3505320"/>
            <a:ext cx="2590560" cy="31240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68960" y="3594240"/>
            <a:ext cx="2454480" cy="259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Content Modules: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Reuters Newsfeed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Enron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Glossary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Tools, e.g. energy converter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Statements/Regulatory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Gold Chat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….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013280" y="1371600"/>
            <a:ext cx="2590560" cy="152388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960720" y="1422360"/>
            <a:ext cx="2577240" cy="11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Modules: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Binding Offer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Binding Bid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&amp; Trade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734000" y="3833640"/>
            <a:ext cx="3267000" cy="2373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3200400"/>
            <a:ext cx="5181480" cy="342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962520" y="3648240"/>
            <a:ext cx="5181480" cy="18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942600" y="3656160"/>
            <a:ext cx="567000" cy="2466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Careers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437600" y="3656160"/>
            <a:ext cx="785160" cy="2466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229960" y="3656160"/>
            <a:ext cx="524880" cy="2466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059360" y="3200400"/>
            <a:ext cx="200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Poland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787280" y="4057560"/>
            <a:ext cx="159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Welcome to Enron Poland !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937280" y="4059360"/>
            <a:ext cx="129096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Updates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Polish Energy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Enron’s 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New Staff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Coming Events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New Office Opening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962520" y="3833640"/>
            <a:ext cx="771480" cy="279576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841640" y="4552920"/>
            <a:ext cx="3078360" cy="162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Poland is Enron’s local web presence in the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Polish language designed to bring the latest news 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Polish Energy Sector and inform the market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activities in Poland.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Leveraging our expertise as a global player in the Energy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markets, we hope to bring our experience of market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liberalisation to the Polish Market. We have an office in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Warsaw with local staff enabling us to provide a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knowledgeable and local service.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095520" y="6248520"/>
            <a:ext cx="837720" cy="2466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202160" y="6248520"/>
            <a:ext cx="939960" cy="2466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888800" y="6248520"/>
            <a:ext cx="957240" cy="2466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Europe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4106880" y="3938760"/>
          <a:ext cx="527040" cy="580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06880" y="3938760"/>
                    <a:ext cx="527040" cy="58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" name=""/>
          <p:cNvGraphicFramePr/>
          <p:nvPr/>
        </p:nvGraphicFramePr>
        <p:xfrm>
          <a:off x="3990960" y="5329080"/>
          <a:ext cx="241200" cy="157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990960" y="5329080"/>
                    <a:ext cx="241200" cy="15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9" name=""/>
          <p:cNvGraphicFramePr/>
          <p:nvPr/>
        </p:nvGraphicFramePr>
        <p:xfrm>
          <a:off x="3990960" y="5672160"/>
          <a:ext cx="244440" cy="1317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990960" y="5672160"/>
                    <a:ext cx="244440" cy="131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" name=""/>
          <p:cNvSpPr/>
          <p:nvPr/>
        </p:nvSpPr>
        <p:spPr>
          <a:xfrm>
            <a:off x="4180320" y="5305320"/>
            <a:ext cx="5673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English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445000" y="3657600"/>
            <a:ext cx="831960" cy="2466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352680" y="502920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41008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352680" y="2895480"/>
            <a:ext cx="60984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237360" y="3656160"/>
            <a:ext cx="711000" cy="2466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732560" y="3656160"/>
            <a:ext cx="837720" cy="2466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0F84BF-8973-44CB-9E89-C04379E8B9F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Exemplary Evaluation of Different Markets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126440" y="2286000"/>
            <a:ext cx="2406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579640" y="2362320"/>
            <a:ext cx="1431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208600" y="6019920"/>
            <a:ext cx="2042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Likelihood of Transacting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6200000">
            <a:off x="-455400" y="4340520"/>
            <a:ext cx="2133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Degree of Liberalisation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399360" y="6019920"/>
            <a:ext cx="2042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Likelihood of Transacting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4" name=""/>
          <p:cNvGraphicFramePr/>
          <p:nvPr/>
        </p:nvGraphicFramePr>
        <p:xfrm>
          <a:off x="709560" y="3392640"/>
          <a:ext cx="3481560" cy="2703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9560" y="3392640"/>
                    <a:ext cx="3481560" cy="270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86" name=""/>
          <p:cNvGrpSpPr/>
          <p:nvPr/>
        </p:nvGrpSpPr>
        <p:grpSpPr>
          <a:xfrm>
            <a:off x="4800600" y="3505320"/>
            <a:ext cx="3427560" cy="2589120"/>
            <a:chOff x="4800600" y="3505320"/>
            <a:chExt cx="3427560" cy="2589120"/>
          </a:xfrm>
        </p:grpSpPr>
        <p:graphicFrame>
          <p:nvGraphicFramePr>
            <p:cNvPr id="87" name=""/>
            <p:cNvGraphicFramePr/>
            <p:nvPr/>
          </p:nvGraphicFramePr>
          <p:xfrm>
            <a:off x="4800600" y="3505320"/>
            <a:ext cx="3427560" cy="2589120"/>
          </p:xfrm>
          <a:graphic>
            <a:graphicData uri="http://schemas.openxmlformats.org/presentationml/2006/ole">
              <p:oleObj progId="Excel.Sheet.12" r:id="rId3" spid="">
                <p:embed/>
                <p:pic>
                  <p:nvPicPr>
                    <p:cNvPr id="88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800600" y="3505320"/>
                      <a:ext cx="3427560" cy="25891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89" name=""/>
            <p:cNvSpPr/>
            <p:nvPr/>
          </p:nvSpPr>
          <p:spPr>
            <a:xfrm>
              <a:off x="5064840" y="4668480"/>
              <a:ext cx="30348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 flipV="1">
              <a:off x="6582600" y="3677040"/>
              <a:ext cx="0" cy="19706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1" name=""/>
          <p:cNvSpPr/>
          <p:nvPr/>
        </p:nvSpPr>
        <p:spPr>
          <a:xfrm>
            <a:off x="846000" y="1471680"/>
            <a:ext cx="72514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of metrics results in varied market attractiveness ...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16200000">
            <a:off x="3659040" y="4359600"/>
            <a:ext cx="2133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Degree of Liberalisation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730600" y="2895480"/>
            <a:ext cx="5257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Highest Market Attractiveness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3657600" y="3124080"/>
            <a:ext cx="91440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562720" y="3124080"/>
            <a:ext cx="144756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BB6296-7BC8-4BAC-B68E-B6D89ABD95A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Matching Solutions to Evolving Needs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133720" y="2673360"/>
            <a:ext cx="2438280" cy="1600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572000" y="2673360"/>
            <a:ext cx="2438280" cy="1600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133720" y="4273560"/>
            <a:ext cx="2438280" cy="1600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572000" y="4273560"/>
            <a:ext cx="2438280" cy="1600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971800" y="4425840"/>
            <a:ext cx="1676520" cy="78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buClr>
                <a:srgbClr val="00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Corporate Brochure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Our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Contact 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Links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110920" y="4502160"/>
            <a:ext cx="1805040" cy="12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Price indices/News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Educational material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Regulatory Regime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Statements/weekly talks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001680" y="2978280"/>
            <a:ext cx="1567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Corporate web page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Links to EOL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160600" y="2990880"/>
            <a:ext cx="1778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All of Below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Transactional Platform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957560" y="5835600"/>
            <a:ext cx="2122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Attractiveness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rot="16200000">
            <a:off x="745200" y="35776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Degree of Liberalization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057400" y="5568840"/>
            <a:ext cx="3581280" cy="26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buClr>
                <a:srgbClr val="00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Static Side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3048120" y="2673360"/>
            <a:ext cx="0" cy="32004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962520" y="2597040"/>
            <a:ext cx="1904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657600" y="2216160"/>
            <a:ext cx="3352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transaction platforms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057400" y="3968640"/>
            <a:ext cx="3581280" cy="26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buClr>
                <a:srgbClr val="00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Static Side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848160" y="1471680"/>
            <a:ext cx="78015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… which will determine the appropriate web solution for the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CA6842-1E04-4B33-9EB3-4AD99836D47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the Next Steps 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69320" y="1251000"/>
            <a:ext cx="800856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378000" indent="-378000"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Start module development NOW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78000" indent="-378000"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Parallel define &amp; design workshops with business units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78000" indent="-378000"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78000" indent="-378000"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scalable web presence in 5 markets ready in September 2000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78000" indent="-378000"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Suggested Markets for 1</a:t>
            </a:r>
            <a:r>
              <a:rPr b="0" lang="en-US" sz="2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release: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Germany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Poland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BeNeLux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Switzerland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Italy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78000" indent="-378000">
              <a:buClr>
                <a:srgbClr val="000000"/>
              </a:buClr>
              <a:buSzPct val="80000"/>
              <a:buFont typeface="Monotype Sorts" charset="2"/>
              <a:buChar char="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Modular development will allow us scaled releases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72410D-2E13-48B5-8FC7-78DFCBE7CB9F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2000-05-02T16:24:41Z</dcterms:created>
  <dc:creator>pmazaher</dc:creator>
  <dc:description/>
  <dc:language>en-US</dc:language>
  <cp:lastModifiedBy>sbecker</cp:lastModifiedBy>
  <cp:lastPrinted>2000-05-18T05:24:38Z</cp:lastPrinted>
  <dcterms:modified xsi:type="dcterms:W3CDTF">2000-06-15T15:19:58Z</dcterms:modified>
  <cp:revision>19</cp:revision>
  <dc:subject/>
  <dc:title>No Slide Title</dc:title>
</cp:coreProperties>
</file>