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_rels/presentation.xml.rels" ContentType="application/vnd.openxmlformats-package.relationships+xml"/>
  <Override PartName="/ppt/media/image1.wmf" ContentType="image/x-wmf"/>
  <Override PartName="/ppt/media/image2.png" ContentType="image/png"/>
  <Override PartName="/ppt/media/image3.wmf" ContentType="image/x-wmf"/>
  <Override PartName="/ppt/media/image4.wmf" ContentType="image/x-wmf"/>
  <Override PartName="/ppt/media/image5.wmf" ContentType="image/x-wmf"/>
  <Override PartName="/ppt/media/image6.wmf" ContentType="image/x-wmf"/>
  <Override PartName="/ppt/media/image7.wmf" ContentType="image/x-wmf"/>
  <Override PartName="/ppt/media/image8.wmf" ContentType="image/x-wmf"/>
  <Override PartName="/ppt/embeddings/oleObject1.bin" ContentType="application/vnd.openxmlformats-officedocument.oleObject"/>
  <Override PartName="/ppt/embeddings/oleObject1.docx" ContentType="application/vnd.openxmlformats-officedocument.wordprocessingml.document"/>
  <Override PartName="/ppt/embeddings/oleObject2.bin" ContentType="application/vnd.openxmlformats-officedocument.oleObject"/>
  <Override PartName="/ppt/embeddings/oleObject3.docx" ContentType="application/vnd.openxmlformats-officedocument.wordprocessingml.document"/>
  <Override PartName="/ppt/embeddings/oleObject2.xlsx" ContentType="application/vnd.openxmlformats-officedocument.spreadsheetml.shee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Lst>
  <p:sldSz cx="9144000" cy="6858000"/>
  <p:notesSz cx="6997700" cy="9283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7"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781E1D23-7438-42BC-A943-232140E71C1C}"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F58B53B3-4031-4F36-A4A5-C278F7B4A9DC}"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E51F51E3-E74C-4424-92A1-46527C22F033}"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ABD223F-222F-42B5-8833-F649A55A2C92}"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image" Target="../media/image1.wmf"/><Relationship Id="rId4" Type="http://schemas.openxmlformats.org/officeDocument/2006/relationships/oleObject" Target="../embeddings/oleObject2.bin"/><Relationship Id="rId5" Type="http://schemas.openxmlformats.org/officeDocument/2006/relationships/image" Target="../media/image2.png"/><Relationship Id="rId6"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wmf"/><Relationship Id="rId3" Type="http://schemas.openxmlformats.org/officeDocument/2006/relationships/image" Target="../media/image1.wmf"/><Relationship Id="rId4" Type="http://schemas.openxmlformats.org/officeDocument/2006/relationships/oleObject" Target="../embeddings/oleObject2.bin"/><Relationship Id="rId5" Type="http://schemas.openxmlformats.org/officeDocument/2006/relationships/image" Target="../media/image2.png"/><Relationship Id="rId6" Type="http://schemas.openxmlformats.org/officeDocument/2006/relationships/package" Target="../embeddings/oleObject3.docx"/><Relationship Id="rId7" Type="http://schemas.openxmlformats.org/officeDocument/2006/relationships/image" Target="../media/image5.wmf"/><Relationship Id="rId8"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oleObject" Target="../embeddings/oleObject2.bin"/><Relationship Id="rId5" Type="http://schemas.openxmlformats.org/officeDocument/2006/relationships/image" Target="../media/image6.wmf"/><Relationship Id="rId6"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package" Target="../embeddings/oleObject2.xlsx"/><Relationship Id="rId5" Type="http://schemas.openxmlformats.org/officeDocument/2006/relationships/image" Target="../media/image7.wmf"/><Relationship Id="rId6"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package" Target="../embeddings/oleObject2.xlsx"/><Relationship Id="rId5" Type="http://schemas.openxmlformats.org/officeDocument/2006/relationships/image" Target="../media/image8.wmf"/><Relationship Id="rId6"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
          <p:cNvSpPr/>
          <p:nvPr/>
        </p:nvSpPr>
        <p:spPr>
          <a:xfrm>
            <a:off x="1157040" y="1752480"/>
            <a:ext cx="6631560" cy="271368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Book Antiqua"/>
              </a:rPr>
              <a:t>Market Risk Management </a:t>
            </a:r>
            <a:endParaRPr b="0" lang="en-US" sz="4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Book Antiqua"/>
              </a:rPr>
              <a:t>Group</a:t>
            </a:r>
            <a:endParaRPr b="0" lang="en-US" sz="4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Date - July 21,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1"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a:off x="3352320" y="50292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14"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15" name="" descr=""/>
          <p:cNvPicPr/>
          <p:nvPr/>
        </p:nvPicPr>
        <p:blipFill>
          <a:blip r:embed="rId1"/>
          <a:stretch/>
        </p:blipFill>
        <p:spPr>
          <a:xfrm>
            <a:off x="6815160" y="6257880"/>
            <a:ext cx="2060640" cy="588960"/>
          </a:xfrm>
          <a:prstGeom prst="rect">
            <a:avLst/>
          </a:prstGeom>
          <a:noFill/>
          <a:ln w="0">
            <a:noFill/>
          </a:ln>
        </p:spPr>
      </p:pic>
      <p:graphicFrame>
        <p:nvGraphicFramePr>
          <p:cNvPr id="16" name=""/>
          <p:cNvGraphicFramePr/>
          <p:nvPr/>
        </p:nvGraphicFramePr>
        <p:xfrm>
          <a:off x="0" y="6114960"/>
          <a:ext cx="2695680" cy="743040"/>
        </p:xfrm>
        <a:graphic>
          <a:graphicData uri="http://schemas.openxmlformats.org/presentationml/2006/ole">
            <p:oleObj r:id="rId2" spid="">
              <p:embed/>
              <p:pic>
                <p:nvPicPr>
                  <p:cNvPr id="17" name="" descr=""/>
                  <p:cNvPicPr/>
                  <p:nvPr/>
                </p:nvPicPr>
                <p:blipFill>
                  <a:blip r:embed="rId3"/>
                  <a:stretch/>
                </p:blipFill>
                <p:spPr>
                  <a:xfrm>
                    <a:off x="0" y="6114960"/>
                    <a:ext cx="2695680" cy="743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Market Risk Management</a:t>
            </a:r>
            <a:br>
              <a:rPr sz="4000"/>
            </a:br>
            <a:endParaRPr b="0" lang="en-US" sz="4000" strike="noStrike" u="none">
              <a:solidFill>
                <a:srgbClr val="000000"/>
              </a:solidFill>
              <a:effectLst/>
              <a:uFillTx/>
              <a:latin typeface="Times New Roman"/>
            </a:endParaRPr>
          </a:p>
        </p:txBody>
      </p:sp>
      <p:sp>
        <p:nvSpPr>
          <p:cNvPr id="19" name=""/>
          <p:cNvSpPr/>
          <p:nvPr/>
        </p:nvSpPr>
        <p:spPr>
          <a:xfrm>
            <a:off x="380880" y="1438200"/>
            <a:ext cx="8534520" cy="4572000"/>
          </a:xfrm>
          <a:prstGeom prst="rect">
            <a:avLst/>
          </a:prstGeom>
          <a:solidFill>
            <a:srgbClr val="ffffff"/>
          </a:solidFill>
          <a:ln w="12600">
            <a:solidFill>
              <a:srgbClr val="3333cc"/>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Project Objective: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Our review was designed to identify and test the key policies, procedures, and controls related to the Market Risk Management Group’s responsibility to identify market risks, report market risks to management, and administer the Enron Corp. Risk Management Policy.  </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AA Team Members:</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Enron Team Members: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Sorrells</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Ted Murphy</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Jennifer Stevenson</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Vladimir Gorny</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Matthew Nicklos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Rudi Zipter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Sharon Smith</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Matthew Adams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p:txBody>
      </p:sp>
      <p:sp>
        <p:nvSpPr>
          <p:cNvPr id="20"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1" name="" descr=""/>
          <p:cNvPicPr/>
          <p:nvPr/>
        </p:nvPicPr>
        <p:blipFill>
          <a:blip r:embed="rId1"/>
          <a:stretch/>
        </p:blipFill>
        <p:spPr>
          <a:xfrm>
            <a:off x="6815160" y="6257880"/>
            <a:ext cx="2060640" cy="588960"/>
          </a:xfrm>
          <a:prstGeom prst="rect">
            <a:avLst/>
          </a:prstGeom>
          <a:noFill/>
          <a:ln w="0">
            <a:noFill/>
          </a:ln>
        </p:spPr>
      </p:pic>
      <p:graphicFrame>
        <p:nvGraphicFramePr>
          <p:cNvPr id="22" name=""/>
          <p:cNvGraphicFramePr/>
          <p:nvPr/>
        </p:nvGraphicFramePr>
        <p:xfrm>
          <a:off x="0" y="6114960"/>
          <a:ext cx="2695680" cy="743040"/>
        </p:xfrm>
        <a:graphic>
          <a:graphicData uri="http://schemas.openxmlformats.org/presentationml/2006/ole">
            <p:oleObj r:id="rId2" spid="">
              <p:embed/>
              <p:pic>
                <p:nvPicPr>
                  <p:cNvPr id="23" name="" descr=""/>
                  <p:cNvPicPr/>
                  <p:nvPr/>
                </p:nvPicPr>
                <p:blipFill>
                  <a:blip r:embed="rId3"/>
                  <a:stretch/>
                </p:blipFill>
                <p:spPr>
                  <a:xfrm>
                    <a:off x="0" y="6114960"/>
                    <a:ext cx="2695680" cy="743040"/>
                  </a:xfrm>
                  <a:prstGeom prst="rect">
                    <a:avLst/>
                  </a:prstGeom>
                  <a:noFill/>
                  <a:ln w="0">
                    <a:noFill/>
                  </a:ln>
                </p:spPr>
              </p:pic>
            </p:oleObj>
          </a:graphicData>
        </a:graphic>
      </p:graphicFrame>
      <p:sp>
        <p:nvSpPr>
          <p:cNvPr id="24"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Market Risk Management Observations </a:t>
            </a:r>
            <a:endParaRPr b="0" lang="en-US" sz="4000" strike="noStrike" u="none">
              <a:solidFill>
                <a:srgbClr val="000000"/>
              </a:solidFill>
              <a:effectLst/>
              <a:uFillTx/>
              <a:latin typeface="Times New Roman"/>
            </a:endParaRPr>
          </a:p>
        </p:txBody>
      </p:sp>
      <p:graphicFrame>
        <p:nvGraphicFramePr>
          <p:cNvPr id="26" name=""/>
          <p:cNvGraphicFramePr/>
          <p:nvPr/>
        </p:nvGraphicFramePr>
        <p:xfrm>
          <a:off x="0" y="1224000"/>
          <a:ext cx="11484000" cy="10220400"/>
        </p:xfrm>
        <a:graphic>
          <a:graphicData uri="http://schemas.openxmlformats.org/presentationml/2006/ole">
            <p:oleObj progId="Word.Document.12" r:id="rId1" spid="">
              <p:embed/>
              <p:pic>
                <p:nvPicPr>
                  <p:cNvPr id="27" name="" descr=""/>
                  <p:cNvPicPr/>
                  <p:nvPr/>
                </p:nvPicPr>
                <p:blipFill>
                  <a:blip r:embed="rId2"/>
                  <a:stretch/>
                </p:blipFill>
                <p:spPr>
                  <a:xfrm>
                    <a:off x="0" y="1224000"/>
                    <a:ext cx="11484000" cy="10220400"/>
                  </a:xfrm>
                  <a:prstGeom prst="rect">
                    <a:avLst/>
                  </a:prstGeom>
                  <a:noFill/>
                  <a:ln w="0">
                    <a:noFill/>
                  </a:ln>
                </p:spPr>
              </p:pic>
            </p:oleObj>
          </a:graphicData>
        </a:graphic>
      </p:graphicFrame>
      <p:sp>
        <p:nvSpPr>
          <p:cNvPr id="28" name=""/>
          <p:cNvSpPr/>
          <p:nvPr/>
        </p:nvSpPr>
        <p:spPr>
          <a:xfrm>
            <a:off x="0" y="113976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29"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30" name="" descr=""/>
          <p:cNvPicPr/>
          <p:nvPr/>
        </p:nvPicPr>
        <p:blipFill>
          <a:blip r:embed="rId3"/>
          <a:stretch/>
        </p:blipFill>
        <p:spPr>
          <a:xfrm>
            <a:off x="6815160" y="6257880"/>
            <a:ext cx="2060640" cy="588960"/>
          </a:xfrm>
          <a:prstGeom prst="rect">
            <a:avLst/>
          </a:prstGeom>
          <a:noFill/>
          <a:ln w="0">
            <a:noFill/>
          </a:ln>
        </p:spPr>
      </p:pic>
      <p:graphicFrame>
        <p:nvGraphicFramePr>
          <p:cNvPr id="31" name=""/>
          <p:cNvGraphicFramePr/>
          <p:nvPr/>
        </p:nvGraphicFramePr>
        <p:xfrm>
          <a:off x="0" y="6172200"/>
          <a:ext cx="2695680" cy="685800"/>
        </p:xfrm>
        <a:graphic>
          <a:graphicData uri="http://schemas.openxmlformats.org/presentationml/2006/ole">
            <p:oleObj r:id="rId4" spid="">
              <p:embed/>
              <p:pic>
                <p:nvPicPr>
                  <p:cNvPr id="32" name="" descr=""/>
                  <p:cNvPicPr/>
                  <p:nvPr/>
                </p:nvPicPr>
                <p:blipFill>
                  <a:blip r:embed="rId5"/>
                  <a:stretch/>
                </p:blipFill>
                <p:spPr>
                  <a:xfrm>
                    <a:off x="0" y="6172200"/>
                    <a:ext cx="2695680" cy="6858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3" name=""/>
          <p:cNvGraphicFramePr/>
          <p:nvPr/>
        </p:nvGraphicFramePr>
        <p:xfrm>
          <a:off x="2735280" y="5211720"/>
          <a:ext cx="5959440" cy="870120"/>
        </p:xfrm>
        <a:graphic>
          <a:graphicData uri="http://schemas.openxmlformats.org/presentationml/2006/ole">
            <p:oleObj progId="Word.Document.12" r:id="rId1" spid="">
              <p:embed/>
              <p:pic>
                <p:nvPicPr>
                  <p:cNvPr id="34" name="" descr=""/>
                  <p:cNvPicPr/>
                  <p:nvPr/>
                </p:nvPicPr>
                <p:blipFill>
                  <a:blip r:embed="rId2"/>
                  <a:stretch/>
                </p:blipFill>
                <p:spPr>
                  <a:xfrm>
                    <a:off x="2735280" y="5211720"/>
                    <a:ext cx="5959440" cy="870120"/>
                  </a:xfrm>
                  <a:prstGeom prst="rect">
                    <a:avLst/>
                  </a:prstGeom>
                  <a:noFill/>
                  <a:ln w="0">
                    <a:noFill/>
                  </a:ln>
                </p:spPr>
              </p:pic>
            </p:oleObj>
          </a:graphicData>
        </a:graphic>
      </p:graphicFrame>
      <p:sp>
        <p:nvSpPr>
          <p:cNvPr id="35"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Market Risk Management Observations </a:t>
            </a:r>
            <a:endParaRPr b="0" lang="en-US" sz="4000" strike="noStrike" u="none">
              <a:solidFill>
                <a:srgbClr val="000000"/>
              </a:solidFill>
              <a:effectLst/>
              <a:uFillTx/>
              <a:latin typeface="Times New Roman"/>
            </a:endParaRPr>
          </a:p>
        </p:txBody>
      </p:sp>
      <p:sp>
        <p:nvSpPr>
          <p:cNvPr id="36"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37"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38" name="" descr=""/>
          <p:cNvPicPr/>
          <p:nvPr/>
        </p:nvPicPr>
        <p:blipFill>
          <a:blip r:embed="rId3"/>
          <a:stretch/>
        </p:blipFill>
        <p:spPr>
          <a:xfrm>
            <a:off x="6815160" y="6257880"/>
            <a:ext cx="2060640" cy="588960"/>
          </a:xfrm>
          <a:prstGeom prst="rect">
            <a:avLst/>
          </a:prstGeom>
          <a:noFill/>
          <a:ln w="0">
            <a:noFill/>
          </a:ln>
        </p:spPr>
      </p:pic>
      <p:graphicFrame>
        <p:nvGraphicFramePr>
          <p:cNvPr id="39" name=""/>
          <p:cNvGraphicFramePr/>
          <p:nvPr/>
        </p:nvGraphicFramePr>
        <p:xfrm>
          <a:off x="0" y="6114960"/>
          <a:ext cx="2695680" cy="743040"/>
        </p:xfrm>
        <a:graphic>
          <a:graphicData uri="http://schemas.openxmlformats.org/presentationml/2006/ole">
            <p:oleObj r:id="rId4" spid="">
              <p:embed/>
              <p:pic>
                <p:nvPicPr>
                  <p:cNvPr id="40" name="" descr=""/>
                  <p:cNvPicPr/>
                  <p:nvPr/>
                </p:nvPicPr>
                <p:blipFill>
                  <a:blip r:embed="rId5"/>
                  <a:stretch/>
                </p:blipFill>
                <p:spPr>
                  <a:xfrm>
                    <a:off x="0" y="6114960"/>
                    <a:ext cx="2695680" cy="743040"/>
                  </a:xfrm>
                  <a:prstGeom prst="rect">
                    <a:avLst/>
                  </a:prstGeom>
                  <a:noFill/>
                  <a:ln w="0">
                    <a:noFill/>
                  </a:ln>
                </p:spPr>
              </p:pic>
            </p:oleObj>
          </a:graphicData>
        </a:graphic>
      </p:graphicFrame>
      <p:graphicFrame>
        <p:nvGraphicFramePr>
          <p:cNvPr id="41" name=""/>
          <p:cNvGraphicFramePr/>
          <p:nvPr/>
        </p:nvGraphicFramePr>
        <p:xfrm>
          <a:off x="380880" y="1600200"/>
          <a:ext cx="11782440" cy="10858680"/>
        </p:xfrm>
        <a:graphic>
          <a:graphicData uri="http://schemas.openxmlformats.org/presentationml/2006/ole">
            <p:oleObj progId="Word.Document.12" r:id="rId6" spid="">
              <p:embed/>
              <p:pic>
                <p:nvPicPr>
                  <p:cNvPr id="42" name="" descr=""/>
                  <p:cNvPicPr/>
                  <p:nvPr/>
                </p:nvPicPr>
                <p:blipFill>
                  <a:blip r:embed="rId7"/>
                  <a:stretch/>
                </p:blipFill>
                <p:spPr>
                  <a:xfrm>
                    <a:off x="380880" y="1600200"/>
                    <a:ext cx="11782440" cy="108586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Market Risk Management</a:t>
            </a:r>
            <a:br>
              <a:rPr sz="4000"/>
            </a:br>
            <a:endParaRPr b="0" lang="en-US" sz="4000" strike="noStrike" u="none">
              <a:solidFill>
                <a:srgbClr val="000000"/>
              </a:solidFill>
              <a:effectLst/>
              <a:uFillTx/>
              <a:latin typeface="Times New Roman"/>
            </a:endParaRPr>
          </a:p>
        </p:txBody>
      </p:sp>
      <p:sp>
        <p:nvSpPr>
          <p:cNvPr id="44"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45" name="" descr=""/>
          <p:cNvPicPr/>
          <p:nvPr/>
        </p:nvPicPr>
        <p:blipFill>
          <a:blip r:embed="rId1"/>
          <a:stretch/>
        </p:blipFill>
        <p:spPr>
          <a:xfrm>
            <a:off x="6815160" y="6257880"/>
            <a:ext cx="2060640" cy="588960"/>
          </a:xfrm>
          <a:prstGeom prst="rect">
            <a:avLst/>
          </a:prstGeom>
          <a:noFill/>
          <a:ln w="0">
            <a:noFill/>
          </a:ln>
        </p:spPr>
      </p:pic>
      <p:graphicFrame>
        <p:nvGraphicFramePr>
          <p:cNvPr id="46" name=""/>
          <p:cNvGraphicFramePr/>
          <p:nvPr/>
        </p:nvGraphicFramePr>
        <p:xfrm>
          <a:off x="0" y="6114960"/>
          <a:ext cx="2695680" cy="743040"/>
        </p:xfrm>
        <a:graphic>
          <a:graphicData uri="http://schemas.openxmlformats.org/presentationml/2006/ole">
            <p:oleObj r:id="rId2" spid="">
              <p:embed/>
              <p:pic>
                <p:nvPicPr>
                  <p:cNvPr id="47" name="" descr=""/>
                  <p:cNvPicPr/>
                  <p:nvPr/>
                </p:nvPicPr>
                <p:blipFill>
                  <a:blip r:embed="rId3"/>
                  <a:stretch/>
                </p:blipFill>
                <p:spPr>
                  <a:xfrm>
                    <a:off x="0" y="6114960"/>
                    <a:ext cx="2695680" cy="743040"/>
                  </a:xfrm>
                  <a:prstGeom prst="rect">
                    <a:avLst/>
                  </a:prstGeom>
                  <a:noFill/>
                  <a:ln w="0">
                    <a:noFill/>
                  </a:ln>
                </p:spPr>
              </p:pic>
            </p:oleObj>
          </a:graphicData>
        </a:graphic>
      </p:graphicFrame>
      <p:sp>
        <p:nvSpPr>
          <p:cNvPr id="48"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49" name=""/>
          <p:cNvGraphicFramePr/>
          <p:nvPr/>
        </p:nvGraphicFramePr>
        <p:xfrm>
          <a:off x="762120" y="1066680"/>
          <a:ext cx="7619760" cy="5197680"/>
        </p:xfrm>
        <a:graphic>
          <a:graphicData uri="http://schemas.openxmlformats.org/presentationml/2006/ole">
            <p:oleObj r:id="rId4" spid="">
              <p:embed/>
              <p:pic>
                <p:nvPicPr>
                  <p:cNvPr id="50" name="" descr=""/>
                  <p:cNvPicPr/>
                  <p:nvPr/>
                </p:nvPicPr>
                <p:blipFill>
                  <a:blip r:embed="rId5"/>
                  <a:stretch/>
                </p:blipFill>
                <p:spPr>
                  <a:xfrm>
                    <a:off x="762120" y="1066680"/>
                    <a:ext cx="7619760" cy="51976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
          <p:cNvSpPr/>
          <p:nvPr/>
        </p:nvSpPr>
        <p:spPr>
          <a:xfrm>
            <a:off x="838080" y="13320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Market Risk Management </a:t>
            </a:r>
            <a:endParaRPr b="0" lang="en-US" sz="4000" strike="noStrike" u="none">
              <a:solidFill>
                <a:srgbClr val="000000"/>
              </a:solidFill>
              <a:effectLst/>
              <a:uFillTx/>
              <a:latin typeface="Times New Roman"/>
            </a:endParaRPr>
          </a:p>
        </p:txBody>
      </p:sp>
      <p:sp>
        <p:nvSpPr>
          <p:cNvPr id="52"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53" name="" descr=""/>
          <p:cNvPicPr/>
          <p:nvPr/>
        </p:nvPicPr>
        <p:blipFill>
          <a:blip r:embed="rId1"/>
          <a:stretch/>
        </p:blipFill>
        <p:spPr>
          <a:xfrm>
            <a:off x="6815160" y="6257880"/>
            <a:ext cx="2060640" cy="588960"/>
          </a:xfrm>
          <a:prstGeom prst="rect">
            <a:avLst/>
          </a:prstGeom>
          <a:noFill/>
          <a:ln w="0">
            <a:noFill/>
          </a:ln>
        </p:spPr>
      </p:pic>
      <p:graphicFrame>
        <p:nvGraphicFramePr>
          <p:cNvPr id="54" name=""/>
          <p:cNvGraphicFramePr/>
          <p:nvPr/>
        </p:nvGraphicFramePr>
        <p:xfrm>
          <a:off x="0" y="6114960"/>
          <a:ext cx="2695680" cy="743040"/>
        </p:xfrm>
        <a:graphic>
          <a:graphicData uri="http://schemas.openxmlformats.org/presentationml/2006/ole">
            <p:oleObj r:id="rId2" spid="">
              <p:embed/>
              <p:pic>
                <p:nvPicPr>
                  <p:cNvPr id="55" name="" descr=""/>
                  <p:cNvPicPr/>
                  <p:nvPr/>
                </p:nvPicPr>
                <p:blipFill>
                  <a:blip r:embed="rId3"/>
                  <a:stretch/>
                </p:blipFill>
                <p:spPr>
                  <a:xfrm>
                    <a:off x="0" y="6114960"/>
                    <a:ext cx="2695680" cy="743040"/>
                  </a:xfrm>
                  <a:prstGeom prst="rect">
                    <a:avLst/>
                  </a:prstGeom>
                  <a:noFill/>
                  <a:ln w="0">
                    <a:noFill/>
                  </a:ln>
                </p:spPr>
              </p:pic>
            </p:oleObj>
          </a:graphicData>
        </a:graphic>
      </p:graphicFrame>
      <p:sp>
        <p:nvSpPr>
          <p:cNvPr id="56"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57" name=""/>
          <p:cNvGraphicFramePr/>
          <p:nvPr/>
        </p:nvGraphicFramePr>
        <p:xfrm>
          <a:off x="533520" y="1143000"/>
          <a:ext cx="8153280" cy="5141880"/>
        </p:xfrm>
        <a:graphic>
          <a:graphicData uri="http://schemas.openxmlformats.org/presentationml/2006/ole">
            <p:oleObj progId="Excel.Sheet.12" r:id="rId4" spid="">
              <p:embed/>
              <p:pic>
                <p:nvPicPr>
                  <p:cNvPr id="58" name="" descr=""/>
                  <p:cNvPicPr/>
                  <p:nvPr/>
                </p:nvPicPr>
                <p:blipFill>
                  <a:blip r:embed="rId5"/>
                  <a:stretch/>
                </p:blipFill>
                <p:spPr>
                  <a:xfrm>
                    <a:off x="533520" y="1143000"/>
                    <a:ext cx="8153280" cy="51418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
          <p:cNvSpPr/>
          <p:nvPr/>
        </p:nvSpPr>
        <p:spPr>
          <a:xfrm>
            <a:off x="838080" y="13320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Market Risk Management </a:t>
            </a:r>
            <a:endParaRPr b="0" lang="en-US" sz="4000" strike="noStrike" u="none">
              <a:solidFill>
                <a:srgbClr val="000000"/>
              </a:solidFill>
              <a:effectLst/>
              <a:uFillTx/>
              <a:latin typeface="Times New Roman"/>
            </a:endParaRPr>
          </a:p>
        </p:txBody>
      </p:sp>
      <p:sp>
        <p:nvSpPr>
          <p:cNvPr id="60"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61" name="" descr=""/>
          <p:cNvPicPr/>
          <p:nvPr/>
        </p:nvPicPr>
        <p:blipFill>
          <a:blip r:embed="rId1"/>
          <a:stretch/>
        </p:blipFill>
        <p:spPr>
          <a:xfrm>
            <a:off x="6815160" y="6257880"/>
            <a:ext cx="2060640" cy="588960"/>
          </a:xfrm>
          <a:prstGeom prst="rect">
            <a:avLst/>
          </a:prstGeom>
          <a:noFill/>
          <a:ln w="0">
            <a:noFill/>
          </a:ln>
        </p:spPr>
      </p:pic>
      <p:graphicFrame>
        <p:nvGraphicFramePr>
          <p:cNvPr id="62" name=""/>
          <p:cNvGraphicFramePr/>
          <p:nvPr/>
        </p:nvGraphicFramePr>
        <p:xfrm>
          <a:off x="0" y="6114960"/>
          <a:ext cx="2695680" cy="743040"/>
        </p:xfrm>
        <a:graphic>
          <a:graphicData uri="http://schemas.openxmlformats.org/presentationml/2006/ole">
            <p:oleObj r:id="rId2" spid="">
              <p:embed/>
              <p:pic>
                <p:nvPicPr>
                  <p:cNvPr id="63" name="" descr=""/>
                  <p:cNvPicPr/>
                  <p:nvPr/>
                </p:nvPicPr>
                <p:blipFill>
                  <a:blip r:embed="rId3"/>
                  <a:stretch/>
                </p:blipFill>
                <p:spPr>
                  <a:xfrm>
                    <a:off x="0" y="6114960"/>
                    <a:ext cx="2695680" cy="743040"/>
                  </a:xfrm>
                  <a:prstGeom prst="rect">
                    <a:avLst/>
                  </a:prstGeom>
                  <a:noFill/>
                  <a:ln w="0">
                    <a:noFill/>
                  </a:ln>
                </p:spPr>
              </p:pic>
            </p:oleObj>
          </a:graphicData>
        </a:graphic>
      </p:graphicFrame>
      <p:sp>
        <p:nvSpPr>
          <p:cNvPr id="64"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65" name=""/>
          <p:cNvGraphicFramePr/>
          <p:nvPr/>
        </p:nvGraphicFramePr>
        <p:xfrm>
          <a:off x="609480" y="1066680"/>
          <a:ext cx="8001000" cy="5416560"/>
        </p:xfrm>
        <a:graphic>
          <a:graphicData uri="http://schemas.openxmlformats.org/presentationml/2006/ole">
            <p:oleObj progId="Excel.Sheet.12" r:id="rId4" spid="">
              <p:embed/>
              <p:pic>
                <p:nvPicPr>
                  <p:cNvPr id="66" name="" descr=""/>
                  <p:cNvPicPr/>
                  <p:nvPr/>
                </p:nvPicPr>
                <p:blipFill>
                  <a:blip r:embed="rId5"/>
                  <a:stretch/>
                </p:blipFill>
                <p:spPr>
                  <a:xfrm>
                    <a:off x="609480" y="1066680"/>
                    <a:ext cx="8001000" cy="54165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2563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2000-05-16T17:15:27Z</dcterms:created>
  <dc:creator>Arthur Andersen</dc:creator>
  <dc:description/>
  <dc:language>en-US</dc:language>
  <cp:lastModifiedBy>Arthur Andersen</cp:lastModifiedBy>
  <cp:lastPrinted>2000-07-05T10:07:24Z</cp:lastPrinted>
  <dcterms:modified xsi:type="dcterms:W3CDTF">2000-08-18T12:43:07Z</dcterms:modified>
  <cp:revision>46</cp:revision>
  <dc:subject/>
  <dc:title>No Slide Title</dc:title>
</cp:coreProperties>
</file>