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228600"/>
            <a:ext cx="8339040" cy="639144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minispir" descr=""/>
          <p:cNvPicPr/>
          <p:nvPr/>
        </p:nvPicPr>
        <p:blipFill>
          <a:blip r:embed="rId2"/>
          <a:stretch/>
        </p:blipFill>
        <p:spPr>
          <a:xfrm>
            <a:off x="0" y="0"/>
            <a:ext cx="10638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1015920" y="1600200"/>
            <a:ext cx="7747200" cy="0"/>
          </a:xfrm>
          <a:prstGeom prst="line">
            <a:avLst/>
          </a:prstGeom>
          <a:ln w="38160">
            <a:solidFill>
              <a:srgbClr val="a08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spcAft>
                <a:spcPts val="400"/>
              </a:spcAft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spcAft>
                <a:spcPts val="400"/>
              </a:spcAft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676160" y="380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2D810E-A01E-42E8-9675-2EAF830CE398}" type="datetime">
              <a:rPr b="0" i="1" lang="en-US" sz="12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09/27/25</a:t>
            </a:fld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4286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685800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7C42EA-A666-4BBF-A4F5-BCC9912E537F}" type="slidenum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394040" y="379800"/>
            <a:ext cx="1061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402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56400" y="3798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Draft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228600"/>
            <a:ext cx="8339040" cy="639144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minispir" descr=""/>
          <p:cNvPicPr/>
          <p:nvPr/>
        </p:nvPicPr>
        <p:blipFill>
          <a:blip r:embed="rId2"/>
          <a:stretch/>
        </p:blipFill>
        <p:spPr>
          <a:xfrm>
            <a:off x="0" y="0"/>
            <a:ext cx="10638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1015920" y="1600200"/>
            <a:ext cx="7747200" cy="0"/>
          </a:xfrm>
          <a:prstGeom prst="line">
            <a:avLst/>
          </a:prstGeom>
          <a:ln w="38160">
            <a:solidFill>
              <a:srgbClr val="a08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spcAft>
                <a:spcPts val="400"/>
              </a:spcAft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spcAft>
                <a:spcPts val="400"/>
              </a:spcAft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1676160" y="380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BE7E40-8443-4B1A-8B00-ADC8FD433230}" type="datetime">
              <a:rPr b="0" i="1" lang="en-US" sz="12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09/27/25</a:t>
            </a:fld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4286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85800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6CEE4E-E4E9-48EB-994B-40C91AD08B47}" type="slidenum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394040" y="379800"/>
            <a:ext cx="1061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402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56400" y="3798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Draft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228600"/>
            <a:ext cx="8339040" cy="639144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minispir" descr=""/>
          <p:cNvPicPr/>
          <p:nvPr/>
        </p:nvPicPr>
        <p:blipFill>
          <a:blip r:embed="rId2"/>
          <a:stretch/>
        </p:blipFill>
        <p:spPr>
          <a:xfrm>
            <a:off x="0" y="0"/>
            <a:ext cx="10638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1015920" y="1600200"/>
            <a:ext cx="7747200" cy="0"/>
          </a:xfrm>
          <a:prstGeom prst="line">
            <a:avLst/>
          </a:prstGeom>
          <a:ln w="38160">
            <a:solidFill>
              <a:srgbClr val="a08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spcAft>
                <a:spcPts val="400"/>
              </a:spcAft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spcAft>
                <a:spcPts val="400"/>
              </a:spcAft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7"/>
          </p:nvPr>
        </p:nvSpPr>
        <p:spPr>
          <a:xfrm>
            <a:off x="1676160" y="380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FB14C8-BE50-4EFB-A699-169F324E434C}" type="datetime">
              <a:rPr b="0" i="1" lang="en-US" sz="12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09/27/25</a:t>
            </a:fld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8"/>
          </p:nvPr>
        </p:nvSpPr>
        <p:spPr>
          <a:xfrm>
            <a:off x="34286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sldNum" idx="9"/>
          </p:nvPr>
        </p:nvSpPr>
        <p:spPr>
          <a:xfrm>
            <a:off x="685800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0ECA85-17D8-4D33-AD51-702F0E43D129}" type="slidenum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394040" y="379800"/>
            <a:ext cx="1061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402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56400" y="3798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Draft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"/>
          <p:cNvGrpSpPr/>
          <p:nvPr/>
        </p:nvGrpSpPr>
        <p:grpSpPr>
          <a:xfrm>
            <a:off x="0" y="0"/>
            <a:ext cx="8872560" cy="6858000"/>
            <a:chOff x="0" y="0"/>
            <a:chExt cx="8872560" cy="6858000"/>
          </a:xfrm>
        </p:grpSpPr>
        <p:sp>
          <p:nvSpPr>
            <p:cNvPr id="25" name=""/>
            <p:cNvSpPr/>
            <p:nvPr/>
          </p:nvSpPr>
          <p:spPr>
            <a:xfrm>
              <a:off x="533520" y="237960"/>
              <a:ext cx="8339040" cy="639144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6" name="minispir" descr=""/>
            <p:cNvPicPr/>
            <p:nvPr/>
          </p:nvPicPr>
          <p:blipFill>
            <a:blip r:embed="rId3"/>
            <a:stretch/>
          </p:blipFill>
          <p:spPr>
            <a:xfrm>
              <a:off x="0" y="0"/>
              <a:ext cx="1063800" cy="68580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61920" y="192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dt" idx="10"/>
          </p:nvPr>
        </p:nvSpPr>
        <p:spPr>
          <a:xfrm>
            <a:off x="961920" y="6100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73E699-65F7-49F0-81A3-561FE0A2969F}" type="datetime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ftr" idx="11"/>
          </p:nvPr>
        </p:nvSpPr>
        <p:spPr>
          <a:xfrm>
            <a:off x="3400200" y="61009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sldNum" idx="12"/>
          </p:nvPr>
        </p:nvSpPr>
        <p:spPr>
          <a:xfrm>
            <a:off x="6829200" y="61009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808DA1-D633-49A4-B053-82D6AC4D7484}" type="slidenum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00"/>
              </a:spcBef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a08366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349"/>
              </a:spcBef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249"/>
              </a:spcBef>
              <a:spcAft>
                <a:spcPts val="249"/>
              </a:spcAft>
              <a:buClr>
                <a:srgbClr val="ce9964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249"/>
              </a:spcBef>
              <a:spcAft>
                <a:spcPts val="249"/>
              </a:spcAft>
              <a:buClr>
                <a:srgbClr val="ce9964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Fifth Outline Level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249"/>
              </a:spcBef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Sixth Outline Level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249"/>
              </a:spcBef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61920" y="192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PROJECT MANLOVE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subTitle"/>
          </p:nvPr>
        </p:nvSpPr>
        <p:spPr>
          <a:xfrm>
            <a:off x="1647720" y="3738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00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September 18, 2000</a:t>
            </a:r>
            <a:endParaRPr b="1" lang="en-US" sz="1600" strike="noStrike" u="none">
              <a:solidFill>
                <a:srgbClr val="a08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Report Required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Engineering Report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How much of the storage gas can be extracted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What additional resources if any are required to extract said gas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79AD3E-2660-4EB6-B2F5-09E83FFF1D9A}" type="slidenum">
              <a:t>10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B72F729-9C49-4A5E-B818-A9A721B299A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Critical Item/Action Plan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Critical Item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Peoples auditors (AA) sign off on structure (without mentioning Bammel)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Engineering report that gas can be extracted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Action Plan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Get AA to sign off on the structure from Peoples perspective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Based on the AA needs, get an engineering report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Draft up project contracts and finance documents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Get accounting and tax sign off from Peoples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Short info memo for banks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Chose banks based on limited bid process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6112AB-0CF4-4CC2-ADA2-288FB0991667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6C7A88F-8081-453F-9C7C-237226C47CA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Financing Plan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990360" y="1905120"/>
            <a:ext cx="198108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Size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Debt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Equity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Cost of Debt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Cost of Equity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Upfront fee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Tenor of debt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Amortization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Expenses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2819520" y="1904760"/>
            <a:ext cx="59436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Depends up amount of gas (e.g. 35 bcf) and forward price of gas (e.g. $3.5/mcf in year 5  --  $123 million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97% --  $119.3 million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3%  --  $3.7 million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LIBOR + [75] bp -- Rate to be swapped to fixed rate.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 + [275] bp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[ ]%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5 year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Payable in year 5 -- depends on engineering report and the extraction plan of gas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$[ ]</a:t>
            </a: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6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4D115F-1D3D-4AD4-911F-22C6C33A69F9}" type="slidenum">
              <a:t>12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7891B01-3F5C-46C9-BA86-E95E9BCD4B0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Alternative Structure (FAS 125)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143000" y="3124080"/>
            <a:ext cx="1066680" cy="53352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Peoples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819520" y="5486400"/>
            <a:ext cx="144756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Peoples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Pressurization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572000" y="5486400"/>
            <a:ext cx="144792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ENA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Marketing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324480" y="5486400"/>
            <a:ext cx="160020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Enron Risk Mgmt.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Commodity Swap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523880" y="4267080"/>
            <a:ext cx="5867640" cy="0"/>
          </a:xfrm>
          <a:prstGeom prst="line">
            <a:avLst/>
          </a:prstGeom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2209680" y="3505320"/>
            <a:ext cx="1524240" cy="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801880" y="3429000"/>
            <a:ext cx="62532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Pad Gas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96252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12408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814480" y="4765680"/>
            <a:ext cx="62532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Use of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Pad Gas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514680" y="4689360"/>
            <a:ext cx="905040" cy="50652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Pressurization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Fee +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Demand Fee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87692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71500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62940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39152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687920" y="4842000"/>
            <a:ext cx="39024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Gas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376600" y="4765680"/>
            <a:ext cx="75240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Chicago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Index Price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256080" y="4765680"/>
            <a:ext cx="75240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Chicago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Index Price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234200" y="4765680"/>
            <a:ext cx="46008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Fixed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Price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495680" y="3733920"/>
            <a:ext cx="0" cy="533160"/>
          </a:xfrm>
          <a:prstGeom prst="line">
            <a:avLst/>
          </a:prstGeom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193840" y="3336840"/>
            <a:ext cx="184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733920" y="3124080"/>
            <a:ext cx="1523880" cy="685800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Manlove</a:t>
            </a:r>
            <a:endParaRPr b="0" lang="en-US" sz="16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JV</a:t>
            </a:r>
            <a:endParaRPr b="0" lang="en-US" sz="16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2209680" y="3276720"/>
            <a:ext cx="1524240" cy="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573280" y="2911320"/>
            <a:ext cx="100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79% LP; 1% GP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$[xx] N/R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086600" y="3124080"/>
            <a:ext cx="1066680" cy="53352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ENA or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3rd party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5257800" y="3276720"/>
            <a:ext cx="1828800" cy="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5257800" y="3505320"/>
            <a:ext cx="1828800" cy="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691240" y="2911320"/>
            <a:ext cx="7142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20% LP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[$[yy] N/R]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143000" y="5486400"/>
            <a:ext cx="144792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Peoples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O&amp;M Services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52388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20968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315800" y="4724280"/>
            <a:ext cx="43488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Fees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909800" y="4724280"/>
            <a:ext cx="61884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967360" y="3429000"/>
            <a:ext cx="27612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$ 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1600200" y="2057040"/>
            <a:ext cx="2362320" cy="106668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2057400" y="2209680"/>
            <a:ext cx="1981080" cy="91440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125520" y="2514600"/>
            <a:ext cx="27612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$ 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744640" y="2286000"/>
            <a:ext cx="68256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$[xx] N/R 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962520" y="1752480"/>
            <a:ext cx="1218960" cy="609840"/>
          </a:xfrm>
          <a:prstGeom prst="ellipse">
            <a:avLst/>
          </a:prstGeom>
          <a:solidFill>
            <a:srgbClr val="66ff66">
              <a:alpha val="50000"/>
            </a:srgbClr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Bank</a:t>
            </a:r>
            <a:endParaRPr b="0" lang="en-US" sz="16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181480" y="2057400"/>
            <a:ext cx="2667240" cy="106668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105520" y="2209680"/>
            <a:ext cx="2286000" cy="91440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173640" y="2514600"/>
            <a:ext cx="27612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$ 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868720" y="2286000"/>
            <a:ext cx="68256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$[yy] N/R 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D605F1-124E-4DE4-BF9B-AA23C4A76FC0}" type="slidenum">
              <a:t>13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3946EDB-3F88-4371-B3A7-C03C39A26E0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Results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Based on the Project Rock Structure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Accounting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Sale of note was treated as true sale -- P&amp;L effect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Financing -- off-balance sheet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Tax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[ ]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Disadvantage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Some of the upside has to be given away to the 3rd party investor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F2705A-F286-4521-8125-CA72A84F5EC3}" type="slidenum">
              <a:t>14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E5E73DD-A646-4783-A33E-127752D77C6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Deal Team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Origination: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Laura Luce/Gregg Penman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Accounting: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Roger Ondreko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Tax: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Jordan Mintz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Legal: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Travis McCullough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Finance: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Ranabir Dutt/Katie Stowers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0F10BC-6E28-4B24-8F9C-F14B593268C5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32C9C88-0E5C-49C3-A146-F4FABEADC1F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Objectives for Peoples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Accounting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Net Income?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Funds Flow?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Cash?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Tax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Financing for Tax purposes?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spcAft>
                <a:spcPts val="3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1C6705-46EA-4C3D-8D49-34BC876978A9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6B76B58-CEA0-43D6-B38C-BF283E80F2B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Project Structure - Option 1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1219320" y="5486400"/>
            <a:ext cx="144756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Peoples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Cushion Gas 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819520" y="5486400"/>
            <a:ext cx="144756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Peoples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Pressurization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72000" y="5486400"/>
            <a:ext cx="144792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ENA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Marketing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24480" y="5486400"/>
            <a:ext cx="1600200" cy="68580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Enron Risk Mgmt.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Commodity Swap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23880" y="4267080"/>
            <a:ext cx="5867640" cy="0"/>
          </a:xfrm>
          <a:prstGeom prst="line">
            <a:avLst/>
          </a:prstGeom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2388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28600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30120" y="4689360"/>
            <a:ext cx="625320" cy="50652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Sale of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[ ] bcf of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Pad Gas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960560" y="4842000"/>
            <a:ext cx="62532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Pad Gas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96252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2408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14480" y="4765680"/>
            <a:ext cx="62532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Use of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Pad Gas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514680" y="4689360"/>
            <a:ext cx="905040" cy="50652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Pressurization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Fee +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Demand Fee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7692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71500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62940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391520" y="4267080"/>
            <a:ext cx="0" cy="1219320"/>
          </a:xfrm>
          <a:prstGeom prst="line">
            <a:avLst/>
          </a:prstGeom>
          <a:ln w="9360">
            <a:solidFill>
              <a:srgbClr val="402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87920" y="4842000"/>
            <a:ext cx="390240" cy="23148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Gas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376600" y="4765680"/>
            <a:ext cx="75240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Chicago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Index Price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56080" y="4765680"/>
            <a:ext cx="75240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Chicago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Index Price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234200" y="4765680"/>
            <a:ext cx="460080" cy="36900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Fixed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Price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362320" y="1981080"/>
            <a:ext cx="1066680" cy="53352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Debt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81480" y="1981080"/>
            <a:ext cx="1067040" cy="533520"/>
          </a:xfrm>
          <a:prstGeom prst="rect">
            <a:avLst/>
          </a:prstGeom>
          <a:noFill/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Equity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60" idx="2"/>
          </p:cNvCxnSpPr>
          <p:nvPr/>
        </p:nvCxnSpPr>
        <p:spPr>
          <a:xfrm flipH="1" rot="16200000">
            <a:off x="3371760" y="2037600"/>
            <a:ext cx="610200" cy="1563120"/>
          </a:xfrm>
          <a:prstGeom prst="bentConnector3">
            <a:avLst>
              <a:gd name="adj1" fmla="val 50000"/>
            </a:avLst>
          </a:prstGeom>
          <a:ln w="9360">
            <a:solidFill>
              <a:srgbClr val="402000"/>
            </a:solidFill>
            <a:miter/>
          </a:ln>
        </p:spPr>
      </p:cxnSp>
      <p:cxnSp>
        <p:nvCxnSpPr>
          <p:cNvPr id="63" name=""/>
          <p:cNvCxnSpPr>
            <a:stCxn id="61" idx="2"/>
          </p:cNvCxnSpPr>
          <p:nvPr/>
        </p:nvCxnSpPr>
        <p:spPr>
          <a:xfrm rot="5400000">
            <a:off x="4781160" y="2190600"/>
            <a:ext cx="610200" cy="1257840"/>
          </a:xfrm>
          <a:prstGeom prst="bentConnector3">
            <a:avLst>
              <a:gd name="adj1" fmla="val 50000"/>
            </a:avLst>
          </a:prstGeom>
          <a:ln w="9360">
            <a:solidFill>
              <a:srgbClr val="402000"/>
            </a:solidFill>
            <a:miter/>
          </a:ln>
        </p:spPr>
      </p:cxnSp>
      <p:sp>
        <p:nvSpPr>
          <p:cNvPr id="64" name=""/>
          <p:cNvSpPr/>
          <p:nvPr/>
        </p:nvSpPr>
        <p:spPr>
          <a:xfrm>
            <a:off x="3051360" y="252576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97%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357880" y="2513160"/>
            <a:ext cx="345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3%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95680" y="3733920"/>
            <a:ext cx="0" cy="533160"/>
          </a:xfrm>
          <a:prstGeom prst="line">
            <a:avLst/>
          </a:prstGeom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193840" y="3336840"/>
            <a:ext cx="184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733920" y="3124080"/>
            <a:ext cx="1523880" cy="685800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Manlove</a:t>
            </a:r>
            <a:endParaRPr b="0" lang="en-US" sz="16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SPV</a:t>
            </a:r>
            <a:endParaRPr b="0" lang="en-US" sz="16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E0308A-A68D-4A87-91E9-57774B8B8965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5FCA0C1-C216-4835-8FEA-E45F37A88A3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Results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Structure based on Bammel Monetization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For Accounting purposes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No P&amp;L effect; may or may not be the effect for Peoples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Funds Flow created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Tax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Treated as a financing; interest tax deductible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514E02-FB94-4E2F-8A0D-67D99C9195AE}" type="slidenum">
              <a:t>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9475009-D353-42EE-9EB1-B31BB99EE5C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Documents to be entered into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Storage Gas Sales Agreement (Peoples and Trustee)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Pressurization and Storage Gas Borrowing Agreement (Peoples &amp; Trustee)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[Options Agreement] (Trustee and Peoples)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Gas Marketing Agreement (Trustee and ENA)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[Gas Swap Agreement] (Trustee and ENA Risk)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Performance Guarantee from Peoples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Debt and Equity Documents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Participating 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Notes and Certicates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Declaration of Trust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Security Agreement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Interest Rate Swap (Trust and Bank)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Performance Guarantee from ENE (for ENA obligations)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Legal Opinions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3FF86F-E227-4CBE-B7B0-EECC45F52E6B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17CD8CA-5033-4F69-BA41-27B33FB4B19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Agreements (1)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Storage Gas Sales Agreement (Peoples and Trustee)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Amount of Gas sold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Price of Gas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Repurchase of Gas option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Will be able to repurchase gas @ fair market value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Price will be (1) accrued interest; (2) remaining principal; (3) breakage costs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Withdrawal of Gas Schedule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Gas Marketing Agreement (Trustee and ENA)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ENA will market Gas to third party purchasers on an exclusive basis as Gas is withdrawn/exchanged from the storage facility in accordance with the Withdrawal Schedule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Trust will receive an Index Price for each Mmbtu of gas sold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ENA will retain any payment over the Index price as Marketing Fee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[Gas Swap Agreement] (Trustee and ENA Risk)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Trust will pay Index Price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ENA will pay Fixed Price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CA96E6-3708-455F-A653-345F417F2D4F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AAAF7B-3F52-45BF-9606-4A01FAD7D5C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Agreements (2)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Pressurization and Storage Gas Borrowing Agreement (Peoples &amp; Trustee)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Provide Peoples the use of the gas for pressurization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Pressurization Fee to be paid based upon volume of Gas in the Storage Facility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Basic Pressurization Fee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249"/>
              </a:spcBef>
              <a:spcAft>
                <a:spcPts val="249"/>
              </a:spcAft>
              <a:buClr>
                <a:srgbClr val="ce9964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will cover interest charge and equity return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Supplemental Fee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249"/>
              </a:spcBef>
              <a:spcAft>
                <a:spcPts val="249"/>
              </a:spcAft>
              <a:buClr>
                <a:srgbClr val="ce9964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sufficient for the Trust to cover 100% of its other costs and expenses, including taxes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249"/>
              </a:spcBef>
              <a:spcAft>
                <a:spcPts val="249"/>
              </a:spcAft>
              <a:buClr>
                <a:srgbClr val="ce9964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fee may vary based on new costs and expenses or changes in existing costs and expenses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349"/>
              </a:spcAft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Peoples will</a:t>
            </a:r>
            <a:endParaRPr b="0" lang="en-US" sz="14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unconditionally assume responsibility of any loss of the Gas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indemnify BGC against claims for damages caused by the Gas or incident thereof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insure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pay on behalf of Trust all ad valorem taxes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spcAft>
                <a:spcPts val="300"/>
              </a:spcAft>
              <a:buClr>
                <a:srgbClr val="ce9964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keep Gas free from any liens other than those granted to the Trust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spcAft>
                <a:spcPts val="4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F049A8-1942-4FD0-91AF-4076C5097EF3}" type="slidenum">
              <a:t>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D0C670B-991F-4D46-AF45-3C416AEB778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99072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Agreements (3)</a:t>
            </a:r>
            <a:endParaRPr b="1" lang="en-US" sz="28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Performance Guarantee from Peoples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400"/>
              </a:spcAft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Debt and Equity Documents</a:t>
            </a: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spcAft>
                <a:spcPts val="4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spcAft>
                <a:spcPts val="4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09718D-123C-4D7C-B20F-4DB480808EC4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237DC9D-1A1F-4F88-BB9D-7B104452384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2000-09-08T20:23:38Z</dcterms:created>
  <dc:creator>rdutt</dc:creator>
  <dc:description/>
  <dc:language>en-US</dc:language>
  <cp:lastModifiedBy>rdutt</cp:lastModifiedBy>
  <cp:lastPrinted>2000-09-11T20:27:11Z</cp:lastPrinted>
  <dcterms:modified xsi:type="dcterms:W3CDTF">2000-09-18T12:21:07Z</dcterms:modified>
  <cp:revision>12</cp:revision>
  <dc:subject/>
  <dc:title>No Slide Title</dc:title>
</cp:coreProperties>
</file>