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333333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00"/>
              </a:spcBef>
              <a:buClr>
                <a:srgbClr val="dddddd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"/>
          <p:cNvSpPr/>
          <p:nvPr/>
        </p:nvSpPr>
        <p:spPr>
          <a:xfrm>
            <a:off x="0" y="2286000"/>
            <a:ext cx="533520" cy="53352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33520" y="2819520"/>
            <a:ext cx="533160" cy="53316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1981080" y="533520"/>
            <a:ext cx="381240" cy="38088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762120" y="1066680"/>
            <a:ext cx="380880" cy="38124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143000" y="685800"/>
            <a:ext cx="380880" cy="38088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362320" y="152280"/>
            <a:ext cx="380880" cy="38124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0" y="755640"/>
            <a:ext cx="5867280" cy="7632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5715000" y="609480"/>
            <a:ext cx="304920" cy="304920"/>
          </a:xfrm>
          <a:prstGeom prst="rect">
            <a:avLst/>
          </a:prstGeom>
          <a:solidFill>
            <a:srgbClr val="808080"/>
          </a:solidFill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5562720" y="457200"/>
            <a:ext cx="304560" cy="304920"/>
          </a:xfrm>
          <a:prstGeom prst="rect">
            <a:avLst/>
          </a:prstGeom>
          <a:solidFill>
            <a:srgbClr val="dddddd"/>
          </a:solidFill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8458200" y="3962520"/>
            <a:ext cx="380880" cy="380880"/>
          </a:xfrm>
          <a:prstGeom prst="rect">
            <a:avLst/>
          </a:prstGeom>
          <a:solidFill>
            <a:srgbClr val="808080"/>
          </a:solidFill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8686800" y="3657600"/>
            <a:ext cx="380880" cy="380880"/>
          </a:xfrm>
          <a:prstGeom prst="rect">
            <a:avLst/>
          </a:prstGeom>
          <a:solidFill>
            <a:srgbClr val="333333"/>
          </a:solidFill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0" y="2286000"/>
            <a:ext cx="1066680" cy="1066680"/>
            <a:chOff x="0" y="2286000"/>
            <a:chExt cx="1066680" cy="1066680"/>
          </a:xfrm>
        </p:grpSpPr>
        <p:sp>
          <p:nvSpPr>
            <p:cNvPr id="13" name=""/>
            <p:cNvSpPr/>
            <p:nvPr/>
          </p:nvSpPr>
          <p:spPr>
            <a:xfrm>
              <a:off x="0" y="2286000"/>
              <a:ext cx="533520" cy="533160"/>
            </a:xfrm>
            <a:prstGeom prst="rect">
              <a:avLst/>
            </a:prstGeom>
            <a:solidFill>
              <a:srgbClr val="dddddd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33520" y="2819160"/>
              <a:ext cx="533160" cy="533520"/>
            </a:xfrm>
            <a:prstGeom prst="rect">
              <a:avLst/>
            </a:prstGeom>
            <a:solidFill>
              <a:srgbClr val="333333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" name="PlaceHolder 2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1"/>
          </p:nvPr>
        </p:nvSpPr>
        <p:spPr>
          <a:xfrm>
            <a:off x="6553080" y="6474600"/>
            <a:ext cx="182880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B30D115-AFBC-451F-80ED-FC7575266963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2"/>
          </p:nvPr>
        </p:nvSpPr>
        <p:spPr>
          <a:xfrm>
            <a:off x="1295280" y="6504480"/>
            <a:ext cx="289584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Privileged and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sldNum" idx="3"/>
          </p:nvPr>
        </p:nvSpPr>
        <p:spPr>
          <a:xfrm>
            <a:off x="5791320" y="6171840"/>
            <a:ext cx="761760" cy="609480"/>
          </a:xfrm>
          <a:prstGeom prst="rect">
            <a:avLst/>
          </a:prstGeom>
          <a:solidFill>
            <a:srgbClr val="dddddd"/>
          </a:solidFill>
          <a:ln w="57240">
            <a:solidFill>
              <a:srgbClr val="4d4d4d"/>
            </a:solidFill>
            <a:miter/>
          </a:ln>
        </p:spPr>
        <p:txBody>
          <a:bodyPr lIns="90000" rIns="90000" tIns="46800" bIns="4680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2A7289-F70D-4365-80E4-BA979B587473}" type="slidenum"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62120" y="152280"/>
            <a:ext cx="1981080" cy="1295640"/>
            <a:chOff x="762120" y="152280"/>
            <a:chExt cx="1981080" cy="1295640"/>
          </a:xfrm>
        </p:grpSpPr>
        <p:sp>
          <p:nvSpPr>
            <p:cNvPr id="20" name=""/>
            <p:cNvSpPr/>
            <p:nvPr/>
          </p:nvSpPr>
          <p:spPr>
            <a:xfrm>
              <a:off x="1981440" y="533520"/>
              <a:ext cx="380880" cy="380880"/>
            </a:xfrm>
            <a:prstGeom prst="rect">
              <a:avLst/>
            </a:prstGeom>
            <a:solidFill>
              <a:srgbClr val="808080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62120" y="1066680"/>
              <a:ext cx="380880" cy="381240"/>
            </a:xfrm>
            <a:prstGeom prst="rect">
              <a:avLst/>
            </a:prstGeom>
            <a:solidFill>
              <a:srgbClr val="808080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143000" y="685800"/>
              <a:ext cx="381240" cy="380880"/>
            </a:xfrm>
            <a:prstGeom prst="rect">
              <a:avLst/>
            </a:prstGeom>
            <a:solidFill>
              <a:srgbClr val="000000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2362320" y="152280"/>
              <a:ext cx="380880" cy="381240"/>
            </a:xfrm>
            <a:prstGeom prst="rect">
              <a:avLst/>
            </a:prstGeom>
            <a:solidFill>
              <a:srgbClr val="333333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2895480" y="4303800"/>
            <a:ext cx="3276720" cy="0"/>
          </a:xfrm>
          <a:prstGeom prst="line">
            <a:avLst/>
          </a:prstGeom>
          <a:ln w="3816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2860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6" name=""/>
          <p:cNvSpPr/>
          <p:nvPr/>
        </p:nvSpPr>
        <p:spPr>
          <a:xfrm>
            <a:off x="0" y="1066680"/>
            <a:ext cx="8686800" cy="533520"/>
          </a:xfrm>
          <a:prstGeom prst="rect">
            <a:avLst/>
          </a:prstGeom>
          <a:noFill/>
          <a:ln w="572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533520" y="0"/>
            <a:ext cx="3276360" cy="2133720"/>
            <a:chOff x="533520" y="0"/>
            <a:chExt cx="3276360" cy="2133720"/>
          </a:xfrm>
        </p:grpSpPr>
        <p:sp>
          <p:nvSpPr>
            <p:cNvPr id="28" name=""/>
            <p:cNvSpPr/>
            <p:nvPr/>
          </p:nvSpPr>
          <p:spPr>
            <a:xfrm>
              <a:off x="1600200" y="1066680"/>
              <a:ext cx="533520" cy="53352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133720" y="1600200"/>
              <a:ext cx="533160" cy="53352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2743200" y="533520"/>
              <a:ext cx="533520" cy="53316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276720" y="1066680"/>
              <a:ext cx="533160" cy="53352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066680" y="533520"/>
              <a:ext cx="533520" cy="53316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33520" y="0"/>
              <a:ext cx="533160" cy="533520"/>
            </a:xfrm>
            <a:prstGeom prst="rect">
              <a:avLst/>
            </a:prstGeom>
            <a:noFill/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533520" y="0"/>
            <a:ext cx="3276000" cy="2133720"/>
            <a:chOff x="533520" y="0"/>
            <a:chExt cx="3276000" cy="2133720"/>
          </a:xfrm>
        </p:grpSpPr>
        <p:sp>
          <p:nvSpPr>
            <p:cNvPr id="35" name=""/>
            <p:cNvSpPr/>
            <p:nvPr/>
          </p:nvSpPr>
          <p:spPr>
            <a:xfrm>
              <a:off x="1599840" y="1067040"/>
              <a:ext cx="533160" cy="533160"/>
            </a:xfrm>
            <a:prstGeom prst="rect">
              <a:avLst/>
            </a:prstGeom>
            <a:solidFill>
              <a:srgbClr val="808080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2133360" y="1600200"/>
              <a:ext cx="533160" cy="533520"/>
            </a:xfrm>
            <a:prstGeom prst="rect">
              <a:avLst/>
            </a:prstGeom>
            <a:solidFill>
              <a:srgbClr val="dddddd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2742840" y="533520"/>
              <a:ext cx="533160" cy="533520"/>
            </a:xfrm>
            <a:prstGeom prst="rect">
              <a:avLst/>
            </a:prstGeom>
            <a:solidFill>
              <a:srgbClr val="dddddd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276360" y="1067040"/>
              <a:ext cx="533160" cy="533160"/>
            </a:xfrm>
            <a:prstGeom prst="rect">
              <a:avLst/>
            </a:prstGeom>
            <a:solidFill>
              <a:srgbClr val="333333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066680" y="533520"/>
              <a:ext cx="532800" cy="533520"/>
            </a:xfrm>
            <a:prstGeom prst="rect">
              <a:avLst/>
            </a:prstGeom>
            <a:solidFill>
              <a:srgbClr val="000000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33520" y="0"/>
              <a:ext cx="533160" cy="533520"/>
            </a:xfrm>
            <a:prstGeom prst="rect">
              <a:avLst/>
            </a:prstGeom>
            <a:solidFill>
              <a:srgbClr val="333333"/>
            </a:solidFill>
            <a:ln w="5724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4114800" y="4191120"/>
            <a:ext cx="210960" cy="210960"/>
          </a:xfrm>
          <a:prstGeom prst="rect">
            <a:avLst/>
          </a:prstGeom>
          <a:solidFill>
            <a:srgbClr val="808080"/>
          </a:solidFill>
          <a:ln w="284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4419720" y="4191120"/>
            <a:ext cx="210960" cy="210960"/>
          </a:xfrm>
          <a:prstGeom prst="rect">
            <a:avLst/>
          </a:prstGeom>
          <a:solidFill>
            <a:srgbClr val="333333"/>
          </a:solidFill>
          <a:ln w="284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4724280" y="4191120"/>
            <a:ext cx="211320" cy="210960"/>
          </a:xfrm>
          <a:prstGeom prst="rect">
            <a:avLst/>
          </a:prstGeom>
          <a:solidFill>
            <a:srgbClr val="dddddd"/>
          </a:solidFill>
          <a:ln w="28440">
            <a:solidFill>
              <a:srgbClr val="4d4d4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4"/>
          </p:nvPr>
        </p:nvSpPr>
        <p:spPr>
          <a:xfrm>
            <a:off x="6553080" y="6504480"/>
            <a:ext cx="182880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F20CC6-CA96-4119-8E0D-0561CCB769C8}" type="datetime">
              <a:rPr b="0" lang="en-US" sz="12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5"/>
          </p:nvPr>
        </p:nvSpPr>
        <p:spPr>
          <a:xfrm>
            <a:off x="1295280" y="6504480"/>
            <a:ext cx="2895840" cy="27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6"/>
          </p:nvPr>
        </p:nvSpPr>
        <p:spPr>
          <a:xfrm>
            <a:off x="5791320" y="6171840"/>
            <a:ext cx="761760" cy="609480"/>
          </a:xfrm>
          <a:prstGeom prst="rect">
            <a:avLst/>
          </a:prstGeom>
          <a:solidFill>
            <a:srgbClr val="dddddd"/>
          </a:solidFill>
          <a:ln w="57240">
            <a:solidFill>
              <a:srgbClr val="4d4d4d"/>
            </a:solidFill>
            <a:miter/>
          </a:ln>
        </p:spPr>
        <p:txBody>
          <a:bodyPr lIns="90000" rIns="90000" tIns="46800" bIns="4680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92EEA6-8DB0-4F7D-9059-06619AAC0FF1}" type="slidenum"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lnSpc>
                <a:spcPct val="8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499"/>
              </a:spcBef>
              <a:buClr>
                <a:srgbClr val="333333"/>
              </a:buClr>
              <a:buSzPct val="7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51"/>
              </a:spcBef>
              <a:buClr>
                <a:srgbClr val="dddddd"/>
              </a:buClr>
              <a:buSzPct val="75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286000"/>
            <a:ext cx="77724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Management Sub-Committee :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PRC Deliverables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1371600" y="4495680"/>
            <a:ext cx="640080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14,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2F0459-688E-464C-9AEB-33A73A711309}" type="slidenum">
              <a:t>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3E7FCD1-CA4F-4008-8833-F2A8BE86516A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Vision Statement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link Enron’s management skill set through the PRC with the appropriate retention and recruitment of top-tiered employees.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B7A2DE-0174-466B-94E1-FBB0C812E885}" type="slidenum">
              <a:t>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F820C30-E906-4784-99F4-3022C524AC23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Desired Objectives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Assess the effectiveness of the PRC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Did Enron retain top performers?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Did Enron remove bottom performers?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Is employees perception reality?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8B1988-6334-4152-9FE2-D66FB3CE032B}" type="slidenum">
              <a:t>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A66862A-3B89-40D8-9A43-3918F166B3BB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Broad Analysis of PRC Results for Commercial, 2001 - Global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Across all commercial groups, Enron has retained 2,025 or 90.2% of all ranked employees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Of the 31 commercial employees rated “Issues”, 32.3% or 10 are active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Vice President level : 4Active Issues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Of the 143 commercial employees rated “Needs Improvement”, 68.5% or 98 are active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100 % or 2 at the Sr. Director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76.7 % or 23 at the Director level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2C3AFB-8036-46E6-BCE8-23C7BFF0B08A}" type="slidenum">
              <a:t>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2DD7683-64DB-4027-BF7E-28B5B5EFC709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Broad Analysis of PRC Results for Commercial Support, 2001 - Global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Across all commercial support groups, Enron has retained 4,652 or 91.5% of all ranked employees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Of the 37 support employees rated “Issues”, 40.5% or 15 are active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Various Assistant levels : 8 Active Issue employees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Of the 257 CS employees rated “Needs Improvement”, 68.1% or 175 are active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73.0% or 27 at the CS Manager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86.4% or 19 at the Sr. Admin Support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D5C772-9057-4003-BC52-D3F679120C1F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9F2B29F-3BE5-4C51-8690-E0A5076B787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Impact on Associate/ Analyst Program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 Issues, retention for both categories at 20%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 Needs Improvement,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Analyst, 11 out of 19 (57.9%)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Analyst, 16 out of 19 (84.2%)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the top two categories,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Associate, 97% retention or 129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Analyst, 95.5% retention or 148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DEE3C9-CE20-4C7B-ABE8-38F0A761D3D6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3612279-6F25-46B9-8FBD-DC58144D4C13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General Trends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has done a very good job retaining employees at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all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performance categories.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PRC deliverables does not reflect employees who move between business units to avoid discharge.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Globally, the negative perception associated with the PRC process does not reflect the statistics.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“branding” by the PRC did more damage to morale than actual attrition of employees.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89EBE7-53EB-4361-A733-2D5456E96910}" type="slidenum">
              <a:t>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06D86BC-9E41-4B9E-9930-B643574F93E2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294920" y="1218960"/>
            <a:ext cx="70866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294920" y="2819160"/>
            <a:ext cx="7086600" cy="335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Global Analysis for Specialized Technical and Technical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808080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Analysis by business unit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Deliverables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26480B-A006-40EF-A1BF-58CBA285BF87}" type="slidenum">
              <a:t>8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4FED4FF-F556-43FB-A368-73EFBEF27AA9}" type="datetime1">
              <a:rPr lang="en-US"/>
              <a:t>09/27/25</a:t>
            </a:fld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jmrha</cp:lastModifiedBy>
  <dcterms:modified xsi:type="dcterms:W3CDTF">2001-05-18T13:14:48Z</dcterms:modified>
  <cp:revision>2</cp:revision>
  <dc:subject/>
  <dc:title>PowerPoint Presentation</dc:title>
</cp:coreProperties>
</file>