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jpeg" ContentType="image/jpeg"/>
  <Override PartName="/ppt/embeddings/oleObject1.docx" ContentType="application/vnd.openxmlformats-officedocument.wordprocessingml.document"/>
  <Override PartName="/ppt/embeddings/oleObject1.xlsx" ContentType="application/vnd.openxmlformats-officedocument.spreadsheetml.sheet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AAF9ADD-0692-41ED-BFFC-7A9D89E0621A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685800" y="152388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sldNum" idx="2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723137D-51C7-4D9F-91BA-439C60A77285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7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18" name=""/>
          <p:cNvSpPr/>
          <p:nvPr/>
        </p:nvSpPr>
        <p:spPr>
          <a:xfrm>
            <a:off x="685800" y="152388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ftr" idx="3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Peakers.ppt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sldNum" idx="4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5801F0B-8932-438C-91EC-92F267D14EB8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400"/>
              </a:spcBef>
              <a:buClr>
                <a:srgbClr val="3333cc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349"/>
              </a:spcBef>
              <a:buClr>
                <a:srgbClr val="3333cc"/>
              </a:buClr>
              <a:buFont typeface="Times New Roman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349"/>
              </a:spcBef>
              <a:buClr>
                <a:srgbClr val="3333cc"/>
              </a:buClr>
              <a:buFont typeface="Times New Roman"/>
              <a:buChar char="-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"/>
          <p:cNvGraphicFramePr/>
          <p:nvPr/>
        </p:nvGraphicFramePr>
        <p:xfrm>
          <a:off x="3276720" y="1295280"/>
          <a:ext cx="2514600" cy="2444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2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276720" y="1295280"/>
                    <a:ext cx="2514600" cy="2444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5" name=""/>
          <p:cNvSpPr/>
          <p:nvPr/>
        </p:nvSpPr>
        <p:spPr>
          <a:xfrm>
            <a:off x="1143000" y="4343400"/>
            <a:ext cx="2057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September 26,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6095880" y="4343400"/>
            <a:ext cx="2514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 &amp; Proprietary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143000" y="5410080"/>
            <a:ext cx="6248520" cy="81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Management Presentation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Generation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Warranty Provisions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Manufacturer: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Siemens Westinghouse Power Corp.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Turbines Warranty: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earlier of the occurrence of 8,000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equivalent operating hours or June 1,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286CDDC-BEF5-4DC5-8D76-76658C5502A8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Environmental Issues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Discharge Permit: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 Required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Air Permit: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Non-PSD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NOx Control Method: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Water injection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Compliance Method: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Limits: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249 T NOx per year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249 T CO per year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Actual Commission NOx: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&lt;25 ppm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9D8533C-CF90-443D-9866-C43014E221CD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Regional Overview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Drop in Map from IM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2748DBD-E8AD-4BA0-A769-B33364052116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Site Overview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4" name="gleason" descr=""/>
          <p:cNvPicPr/>
          <p:nvPr/>
        </p:nvPicPr>
        <p:blipFill>
          <a:blip r:embed="rId1"/>
          <a:stretch/>
        </p:blipFill>
        <p:spPr>
          <a:xfrm>
            <a:off x="609480" y="1676520"/>
            <a:ext cx="8077320" cy="4419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CE72460-EB60-4834-A24E-BE40DB79EA78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Site Layout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 map of site by CAD file from Hoff - Plot survey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C9D964A-2480-48E9-8D33-932CFF856585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Plant Picture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 picture from Don Miller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E0958F1-30E4-4A02-B114-3076737CE363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Interconnection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1143000" y="20574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Interconnected to 500 kV TVA line that traverses the site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Shelby Interconnection Upgrade - See Interconnection Agreement Sec. 4.8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TVA found that in the absence of the Gleason Plant a Network Upgrade would have been needed in 2009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Power provided actual upgrade costs of &lt;Amount&gt;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receives monthly credits equal to any network, firm point-to -point, or non-firm point-to-point transmission charges to Gleason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 12/31/09 TVA will reimburse Gleason Power the difference between original capital cost and sum of monthly transmission credits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Transmission credits have totaled &lt;Amount&gt; through &lt;Date&gt;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Projected credits from present to 12/31/09 are &lt;Amount&gt;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7D69DB0-74EE-4A5F-A637-55B9DF8E6036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685800" y="9140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Transportation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228600" y="1523880"/>
            <a:ext cx="5486400" cy="4569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Pipeline: ANR Pipeline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Delivery Point: ANR ML2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Base Contract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Service: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ITS-3/IPLS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Term: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 years (Apr.-Oct.)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Volume: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93,000 MMBtu/d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Rate: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$.1122 plus fuel from Chicago or SE LA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$.0322 plus fuel from Gleason Plant-gate to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Brownsville hub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$.0222 plus fuel from Brownsville Hub to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Gleason Plant - gate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Fuel: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0.0% on Backhaul; 2.69% on forward haul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Receipt Points: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 Area, LA/Joliet, Il. Brownsville Hub,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Gleason Plant-gate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Balancing: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$.02 per MMBtu/d balancing up to 93,000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MMBtu years 1 to 10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Backup Contract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None in place; however, capacity release or seasonal firm can be utilized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Balancing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IPLS service subject to economic dispatching and pipeline operational conditions; Balancing in-kind; Allows for uneven hourly flow at plant delivery point with even 24 hour supply flow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ANR will maintain lateral and meter for $6,000 year; ANR will construct interconnect and own hot tap &amp; EMS; Reasonable effort to provide 560 pressure.  If pressure below 560 on day Genco nominates gas using IT agmnt, ANR will waive IPLS for volumes parked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7" name="" descr=""/>
          <p:cNvPicPr/>
          <p:nvPr/>
        </p:nvPicPr>
        <p:blipFill>
          <a:blip r:embed="rId1"/>
          <a:stretch/>
        </p:blipFill>
        <p:spPr>
          <a:xfrm>
            <a:off x="5715000" y="1600200"/>
            <a:ext cx="3200400" cy="4343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F5FE16C-BFDA-4723-B902-650E252D6FDD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Markets Opportunities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Power I, L.L.C. is qualified as a exempt wholesale generator (“EWG”) under the Public Utilities Holding Company Act of 1935, thus the plant has the authority to sell energy and capacity at market-based rates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TVA’s extensive 500 kV system provides system users excellent transmission reliability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Plant’s location in TVA and its access to the eastern U.S. electricity market provides sales opportunities in the wholesale power 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provides access to the TVA system with direct connections to 12 surrounding sub-regions and 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is 2 utility wheels away from _____ sub-regions and 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B5529E0-D57B-4D49-8024-03C71C6D04B2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Control Area Status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control area is designated ENGL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ENGL has been designated a control area in accordance with NERC policy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Control area designation is valuable for point to point power sales and scheduling of 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After purchasing, control area services could be provided by TVA or the purchaser could re-establish a control area in accordance with NERC procedures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affiliate, control area &amp; scheduling services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A6A098A-C1C7-4146-BC25-D932FEDEEAC0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Table of Contents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3314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Overall Transaction Investment Merits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Peakers: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Generation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Facility Strengths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 Timeline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Equipment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Regional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Site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Site Layout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Plant Picture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Performance Results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Warranty Provisions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4609800" y="2742840"/>
            <a:ext cx="3314520" cy="3349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Plant Org. Chart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Interconnection Agreements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Supply &amp; Transportation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 Markets Opportunities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Control Area Status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Expansion / Conversion Details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O&amp;M Costs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State/Local Taxes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Legal/Lease Structures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1C96A57-3F54-42DD-9A6C-FBFB177C9951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Expansion/Conversion Opportunity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Gleason Plant has been designed to facilitate a future plant expansion or conversion to combined-cycle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 interconnect request for conversion has been filed with TVA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stated net heat could go from 10,900 Btu/kWh (HHV) to 6,800-7,500 (HHV) depending on equipment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stated net output of the plant could go from 546 MW (nominal) to 850 MW (nominal)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conversion of the Gleason plant could take approximately 18 to 24 months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Installation of an SCR should facilitate getting a PSD permit for combined cycle operation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A731B2D-6F84-455A-AB87-D29837B2ADEF}" type="slidenum">
              <a:t>20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O&amp;M Costs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Variable O&amp;M of $1.50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($/MWh) - includes estimates on water costs and variable maintenance expenditures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Fixed O&amp;M of $1,242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($000) - includes estimates of payroll expenses and other fixed O&amp;M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Major Maintenance of $3,000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($/Start/Turbine) - includes estimated accrual for future major maintenance on a per turbine basis, assuming 100 starts/year, using OEM recommended maintenance schedule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Owner’s Expense of $322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($000) - includes estimates of insurance, utilities, interconnection fees, gas pipeline metering costs and miscellaneous expenses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Property Tax Liability of $92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($000) - may vary based on abatement programs and other local issues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889CAF9-7CDB-4B6E-9F49-730F673B9D19}" type="slidenum">
              <a:t>21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State/Local Taxes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See Patrick Malloy’s Group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1600903-65F5-415F-9C60-E0B150D44039}" type="slidenum">
              <a:t>22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Legal/Lease Structures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Power I, L.L.C. leases the facility (including the real property) from the Industrial Development Board of Weakley County for a term of 15 years beginning on September 16, 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Power I, L.L.C. is a single member Delaware limited liability company and is 100% owned by Enron North America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Power I, L.L.C. has the right to buy the facility at any time during the term of the lease or within 90 days after the expiration thereof for $500.00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09C1E08-7265-4086-A2B4-C73ED6248FC5}" type="slidenum">
              <a:t>23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Investment Merits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First Mover Advantage in Midwest and Southeast 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 of Assets with Extensive Market Reach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Attractive Power Market Fundamentals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Each Plant is currently its own Control Area and has the hardware to create new control area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Peaking Plants Ideal for Power Marketing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Peakers are located at favorable points along the gas grid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Significant Upside Potential with Conversion Capabilities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CFE171C-61A1-40F3-94B8-2DCE35126C61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/>
          </p:nvPr>
        </p:nvSpPr>
        <p:spPr>
          <a:xfrm>
            <a:off x="1143000" y="1676520"/>
            <a:ext cx="6781680" cy="4340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Gleason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05DF22C-0C19-43B3-9875-C09A2E681EFC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Plant Description: 555 MW (nominal) natural gas-fired, simple cycle facility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Location: 60 acre tract in Gleason, Tennessee, in the TVA subregion of SERC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interconnect: ANR Pipeline (ANR Pipeline ML2-Weakley Interconnect)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interconnect: TVA (Johnsonville - Weakley 500kV)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Operation Date: June 21, 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Altitude: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1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2724BBA-AF50-458A-A334-D4AB80E48BFE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Facility Strengths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1143000" y="1828440"/>
            <a:ext cx="6781680" cy="4264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1143000" y="2209680"/>
            <a:ext cx="6781680" cy="388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Plant has a “first-mover advantage opportunity” inside TVA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TVA and the surrounding areas have historically experienced extreme power price volatility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Ideally suited to capitalize on gas/power arbitrage opportunities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Expansion and conversion potential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Site has room for additional gas turbines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Technology of turbines allows for easy conversion to combined-cycle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Access to water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Site has room for conversion to combined cycle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Conversion request has been filed with TVA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 Minute normal unit ramp from cold to full load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656BF99-99E9-4B34-A9FE-D3FAA4FEDB8C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Timeline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1066680" y="2057400"/>
            <a:ext cx="6858000" cy="3581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2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Land Optioned: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October 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Land Purchased: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September 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Start of Construction: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September 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Receipt of Air Permit: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December 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Testing: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Operation: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 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2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B757B71-0D32-4512-878D-79C65AA33E1B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Equipment Overview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914400" y="1752120"/>
            <a:ext cx="4191120" cy="434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Turbines: 1 Westinghouse 501 FC turbine (w/ evap cooling), 2 Westinghouse 501 FD turbines (w/ evap cooling)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Summer (90 F) Rating: 185 MW (nominal)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Winter (20 F) Rating: 185 MW (nominal)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Switchyard Equipment: ABB, HV Interconnect breakers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Switchyard Configuration: Ring Bus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Transformers: ABB (_______ MVA)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 Winding and _____ MVA 2 Winding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Control System: WDPF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Generator Circuit Breakers: ABB HGC (7000A)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Generator Voltages: (13.8 kV (FD) and 18 kV (FC))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Distribution Voltages: (4160V and 480V)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8" name="" descr=""/>
          <p:cNvPicPr/>
          <p:nvPr/>
        </p:nvPicPr>
        <p:blipFill>
          <a:blip r:embed="rId1"/>
          <a:stretch/>
        </p:blipFill>
        <p:spPr>
          <a:xfrm>
            <a:off x="5105520" y="1600200"/>
            <a:ext cx="3508200" cy="4495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A2AB285-166B-4551-A821-3F37B3CBFD7C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Performance Results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1" name=""/>
          <p:cNvGraphicFramePr/>
          <p:nvPr/>
        </p:nvGraphicFramePr>
        <p:xfrm>
          <a:off x="1981080" y="1905120"/>
          <a:ext cx="5029200" cy="3967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81080" y="1905120"/>
                    <a:ext cx="5029200" cy="3967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BE97222-4CB3-48B2-ABAA-659B21B80F6D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13873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1998-03-06T18:15:04Z</dcterms:created>
  <dc:creator>sdick</dc:creator>
  <dc:description/>
  <dc:language>en-US</dc:language>
  <cp:lastModifiedBy>Ben Rogers</cp:lastModifiedBy>
  <cp:lastPrinted>2000-09-27T11:12:20Z</cp:lastPrinted>
  <dcterms:modified xsi:type="dcterms:W3CDTF">2000-09-27T11:56:19Z</dcterms:modified>
  <cp:revision>485</cp:revision>
  <dc:subject/>
  <dc:title>No Slide Title</dc:title>
</cp:coreProperties>
</file>