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jpeg" ContentType="image/jpeg"/>
  <Override PartName="/ppt/embeddings/oleObject1.docx" ContentType="application/vnd.openxmlformats-officedocument.wordprocessingml.documen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F95664-510B-4336-92D6-9FCFB2AE25D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67885A-DBD0-4436-A852-A00CB600EAF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8F7EF7-E392-4561-BF9B-CCBC97CA2EF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26,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Warranty Provisions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050EB10-31E7-4021-AF02-7656151CE9A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1981080" y="1676520"/>
          <a:ext cx="4757760" cy="4356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1676520"/>
                    <a:ext cx="4757760" cy="435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CEF0E93-E1E1-4947-AD9A-EAA7D865F20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0" name="gleason" descr=""/>
          <p:cNvPicPr/>
          <p:nvPr/>
        </p:nvPicPr>
        <p:blipFill>
          <a:blip r:embed="rId1"/>
          <a:stretch/>
        </p:blipFill>
        <p:spPr>
          <a:xfrm>
            <a:off x="609480" y="1676520"/>
            <a:ext cx="8077320" cy="441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EA8AA64-7E71-4E68-AA06-7540B1C496A8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Layout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 map of site by CAD file from Hoff - Plot survey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35590D2-B945-4541-8F00-702B7A90985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Picture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 picture from Don Miller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548B7F2-3419-4C17-884E-BB136B391F54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Interconnected to a 500 kV TVA line that traverses the 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Shelby Interconnection Upgrade - See Interconnection Agreement Sec. 4.8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found that in the absence of the Gleason Plant a Network Upgrade would have been needed in 2009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provided actual upgrade costs of &lt;Amount&gt;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receives monthly credits equal to any network, firm point-to -point, or non-firm point-to-point transmission charges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12/31/09 TVA will reimburse Gleason Power the difference between original capital cost and sum of monthly transmission credits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credits have totaled &lt;Amount&gt; through &lt;Date&gt;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credits from present to 12/31/09 are &lt;Amount&gt;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93DF3D4-3A47-4E8A-A847-1A54E9C3F232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228600" y="1523880"/>
            <a:ext cx="5486400" cy="4569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Pipeline: ANR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Point: ANR ML2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Contract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ITS-3/IPLS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years (Apr.-Oct.)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93,000 MMBtu/d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$.1122 plus fuel from Chicago or SE 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$.0322 plus fuel from Gleason Plant-gate to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$.0222 plus fuel from Brownsville Hub to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Plant - gate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0.0% on Backhaul; 2.69% on forward haul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Receipt Points: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 Area, LA/Joliet, Il. Brownsville Hub,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Plant-gate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Balancing: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$.02 per MMBtu/d balancing up to 93,000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MMBtu years 1 to 10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Backup Contract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None in place; however, capacity release or seasonal firm can be utilized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IPLS service subject to economic dispatching and pipeline operational conditions; Balancing in-kind; Allows for uneven hourly flow at plant delivery point with even 24 hour supply flow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ANR will maintain lateral and meter for $6,000 year; ANR will construct interconnect and own hot tap &amp; EMS; Reasonable effort to provide 560 pressure.  If pressure below 560 on day Genco nominates gas using IT agmnt, ANR will waive IPLS for volumes parked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3" name="" descr=""/>
          <p:cNvPicPr/>
          <p:nvPr/>
        </p:nvPicPr>
        <p:blipFill>
          <a:blip r:embed="rId1"/>
          <a:stretch/>
        </p:blipFill>
        <p:spPr>
          <a:xfrm>
            <a:off x="5715000" y="1600200"/>
            <a:ext cx="3200400" cy="434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0AD081F-8D6C-4C84-9CC9-9956AF40D7D1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Markets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I, L.L.C. is qualified as a exempt wholesale generator (“EWG”) under the Public Utilities Holding Company Act of 1935, thus the plant has the authority to sell energy and capacity at market-based rates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Plant’s location in TVA and its access to the eastern U.S. electricity market provides sales opportunities in the wholesale power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8FF7CA-7029-4980-B150-BCDCD1BBE865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 Area Status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control area is designated ENGL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Gleason Plant has been designated a control area in accordance with NERC policy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designation is valuable for point to point power sales, scheduling of power and parking and hubbing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87F1A4A-E1B2-4ACF-B1CC-9058F546E219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Expansion/Conversion Opportunity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Gleason Plant has been designed to facilitate a future plant expansion or conversion to combined-cycle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interconnect request for conversion has been filed with TVA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 timeline estimate?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EB4753-DAD0-4EC2-A54E-F0750E6CA0E6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Overall Transaction Investment Merits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Facility Strengths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Timeline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Layout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Picture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Results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Warranty Provisions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09800" y="2742840"/>
            <a:ext cx="3314520" cy="3349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Org. Chart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Interconnection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Supply &amp; Transportation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Markets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Area Status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 / Conversion Details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State/Local Taxes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Legal/Lease Structures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076F439-FF89-4938-AF2D-9FADC32D1CE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O&amp;M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O&amp;M of $1.50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($/MWh) - includes estimates on water costs and variable maintenance expenditures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O&amp;M of $1,242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($000) - includes estimates of payroll expenses and other fixed O&amp;M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Maintenance of $3,000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($/Start/Turbine) - includes estimated accrual for future major maintenance on a per turbine basis, assuming 100 starts/year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Owner’s Expense of $322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($000) - includes estimates of insurance, utilities, interconnection fees, gas pipeline metering costs and miscellaneous expenses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Property Tax Liability of $92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($000) - may vary based on abatement programs and other local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2E7402D-8950-4469-A393-889EAEE20182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State/Local Taxes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 Patrick Malloy’s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099DCF-BE46-4779-BAD5-BE8055A957AB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Legal/Lease Structures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Owned by Gleason Power I, L.L.C., a Delaware limited liability (“GPI”)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GPI is owned 100% by ENA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GPI leases the facility (including the real property) from the Industrial Development Board of Weakley County for a term of 15 years beginning on September 16,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GPI has the right to buy the facility at any time during the term of the lease or within 90 days after the expiration thereof for $500.00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15DA50D-9828-461E-81DA-B452010034B0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Investment Merits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Mover Advantage in Midwest and Southeast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of Assets with Extensive Market Reach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Attractive Power Market Fundamentals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Plant is currently its own Control Area and has the hardware to created new control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Peaking Plants Ideal for Power 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 are located at favorable points along the gas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Upside Potential with Conversion Capabilities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49BC33-D4F4-4F03-BAA4-39EBB39B0B5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34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Gleason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0E1BD0F-46A0-4813-B646-7D6F8B37BD9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Description: 546 MW (nominal) natural gas-fired, simple cycle power generation facility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Owner: Gleason Power I, L.L.C.,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indirect wholly owned subsidiary of 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Located on an approximate 60 acre tract of land at 1156 James Mill road in Gleason, Tennessee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Located in the TVA subregion of SERC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interconnect: ANR (ANR Pipeline ML2-Weakley Interconnect)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interconnect: TVA (Johnsonville - Weakley 500kV)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D844E73-3CE5-49F1-9916-C58EA5D6FFA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Facility Strengths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143000" y="2209680"/>
            <a:ext cx="6781680" cy="388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has a “first-mover advantage opportunity” inside TVA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and the surrounding areas have historically experienced extreme power price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Ideally suited to capitalize on gas/power arbitrage 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potential at existing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has room for additional gas turbines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of turbines allows for easy expansion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sufficient water usage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17EC0B5-1942-4A27-A001-18ACC6D13C6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Development/Historical Timeline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 Optioned: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 Purchased: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Rezoning Permit: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of Air Permit: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of Construction: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Testing: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Operation: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D85ADB8-12E1-4AF9-94D3-20520A7F4E7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143000" y="1752120"/>
            <a:ext cx="678168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Westinghouse Model 501 FC gas turbine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Westinghouse Model 501 FD gas turbines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Rated at 182 MW and 182 MW, respectively (nominal)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Switchyard Equipment: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Switchyard Configuration: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Transformers: ABB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EVAP Coolers: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Foggers: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System: WDPF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Circuit Breakers: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Voltages: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Secondary Voltages: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Winding Setup: 2 or 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35E077A-809C-4589-A041-66FA46578504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 Mitch Robinson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4EB06FC-265A-4A4E-9C49-268553A2068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2000-09-26T21:50:38Z</cp:lastPrinted>
  <dcterms:modified xsi:type="dcterms:W3CDTF">2000-09-26T23:03:30Z</dcterms:modified>
  <cp:revision>477</cp:revision>
  <dc:subject/>
  <dc:title>No Slide Title</dc:title>
</cp:coreProperties>
</file>