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jpeg" ContentType="image/jpeg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CC106CB-E1CE-434F-A834-7E1835CCAD3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C02DCA-0204-4AE7-B69A-41CECC87994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5A6C5F-D1BC-4AAB-A718-309328E4B54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26,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Warranty Provisions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2B9544-8FF0-4B8F-BEA5-CF621C75BC8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1981080" y="1676520"/>
          <a:ext cx="4757760" cy="4356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1676520"/>
                    <a:ext cx="4757760" cy="435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375ED7-474A-4B04-9861-DD0B5872199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2" name="gleason" descr=""/>
          <p:cNvPicPr/>
          <p:nvPr/>
        </p:nvPicPr>
        <p:blipFill>
          <a:blip r:embed="rId1"/>
          <a:stretch/>
        </p:blipFill>
        <p:spPr>
          <a:xfrm>
            <a:off x="609480" y="1676520"/>
            <a:ext cx="8077320" cy="441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27A8FA4-72EA-4448-BD61-2AC7F0AA464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Layout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map of site by CAD file from Hoff - Plot survey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F058CFA-C79E-4DDB-B532-89E2E43A8EE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Picture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picture from Don Miller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E045523-658E-4811-9EBC-1CB7F47C054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Interconnected to a 500 kV TVA line that traverses the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Shelby Interconnection Upgrade - See Interconnection Agreement Sec. 4.8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found that in the absence of the Gleason Plant a Network Upgrade would have been needed in 2009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provided actual upgrade costs of &lt;Amount&gt;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receives monthly credits equal to any network, firm point-to -point, or non-firm point-to-point transmission charges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12/31/09 TVA will reimburse Gleason Power the difference between original capital cost and sum of monthly transmission credits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credits have totaled &lt;Amount&gt; through &lt;Date&gt;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credits from present to 12/31/09 are &lt;Amount&gt;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66944E7-016D-4818-B5AD-0355B4EFAE29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228600" y="1523880"/>
            <a:ext cx="5486400" cy="4569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Pipeline: ANR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Point: ANR ML2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Contract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ITS-3/IPLS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years (Apr.-Oct.)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93,000 MMBtu/d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$.1122 plus fuel from Chicago or SE 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$.0322 plus fuel from Gleason Plant-gate to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$.0222 plus fuel from Brownsville Hub to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Plant - gate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0.0% on Backhaul; 2.69% on forward haul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Receipt Points: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 Area, LA/Joliet, Il. Brownsville Hub,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Plant-gate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Balancing: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$.02 per MMBtu/d balancing up to 93,000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MMBtu years 1 to 10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Backup Contract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None in place; however, capacity release or seasonal firm can be utilized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IPLS service subject to economic dispatching and pipeline operational conditions; Balancing in-kind; Allows for uneven hourly flow at plant delivery point with even 24 hour supply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ANR will maintain lateral and meter for $6,000 year; ANR will construct interconnect and own hot tap &amp; EMS; Reasonable effort to provide 560 pressure.  If pressure below 560 on day Genco nominates gas using IT agmnt, ANR will waive IPLS for volumes parked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5" name="" descr=""/>
          <p:cNvPicPr/>
          <p:nvPr/>
        </p:nvPicPr>
        <p:blipFill>
          <a:blip r:embed="rId1"/>
          <a:stretch/>
        </p:blipFill>
        <p:spPr>
          <a:xfrm>
            <a:off x="5715000" y="1600200"/>
            <a:ext cx="3200400" cy="434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02A3271-6119-4F24-B026-FB91615E403F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Markets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I, L.L.C. is qualified as a exempt wholesale generator (“EWG”) under the Public Utilities Holding Company Act of 1935, thus the plant has the authority to sell energy and capacity at market-based rates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Plant’s location in TVA and its access to the eastern U.S. electricity market provides sales opportunities in the wholesale power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A1ECFE9-B015-47E8-9805-25474324B343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 Area Status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control area is designated ENGL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Gleason Plant has been designated a control area in accordance with NERC policy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designation is valuable for point to point power sales, scheduling of power and parking and hubbing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C6FB55D-BF63-4CD5-9D87-02AA22F2630D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Expansion/Conversion Opportunity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Gleason Plant has been designed to facilitate a future plant expansion or conversion to combined-cycle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interconnect request for conversion has been filed with TVA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 timeline estimate?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628E2E-B537-441C-A633-D4E5B8020729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Overall Transaction Investment Merits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Facility Strengths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Timeline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Layout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Picture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Warranty Provisions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09800" y="2742840"/>
            <a:ext cx="3314520" cy="334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Org. Chart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Interconnection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Supply &amp; Transportation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Markets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Area Status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 / Conversion Details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State/Local Taxes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Legal/Lease Structures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4E29068-5D15-4AC8-BBA7-29EB16953A7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O&amp;M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O&amp;M of $1.50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($/MWh) - includes estimates on water costs and variable maintenance expenditures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O&amp;M of $1,242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($000) - includes estimates of payroll expenses and other fixed O&amp;M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Maintenance of $3,000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($/Start/Turbine) - includes estimated accrual for future major maintenance on a per turbine basis, assuming 100 starts/year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Owner’s Expense of $322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($000) - includes estimates of insurance, utilities, interconnection fees, gas pipeline metering costs and miscellaneous expenses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Property Tax Liability of $92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($000) - may vary based on abatement programs and other local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EBB6A3E-2AE4-4CDD-91B9-B6C537236414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State/Local Taxes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 Patrick Malloy’s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D62B0DE-F63A-4F79-B431-21B7F586995E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Legal/Lease Structures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 by Gleason Power I, L.L.C., a Delaware limited liability (“GPI”)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GPI is owned 100% by ENA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GPI leases the facility (including the real property) from the Industrial Development Board of Weakley County for a term of 15 years beginning on September 16,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GPI has the right to buy the facility at any time during the term of the lease or within 90 days after the expiration thereof for $500.00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2C26F3A-E5C5-4544-A7E9-6C6D5E4928D7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Investment Merits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Mover Advantage in Midwest and Southeast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of Assets with Extensive Market Reach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Attractive Power Market Fundamentals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Plant is currently its own Control Area and has the hardware to create new control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Peaking Plants Ideal for Power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 are located at favorable points along the gas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Upside Potential with Conversion Capabilities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032F49-4E7E-4951-8533-DCBFA04F95CD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34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Gleason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58C122-E138-44A1-831D-67B25D3BA57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Description: 555 MW (nominal) natural gas-fired, simple cycle facility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Location: 60 acre tract in Gleason, Tennessee, in the TVA subregion of SERC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interconnect: ANR Pipeline (ANR Pipeline ML2-Weakley Interconnect)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interconnect: TVA (Johnsonville - Weakley 500kV)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Operation Date: June 21,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Altitude: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666CA9-5995-439D-A4FB-B0961880D6E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Facility Strengths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143000" y="2209680"/>
            <a:ext cx="6781680" cy="388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has a “first-mover advantage opportunity” inside TVA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and the surrounding areas have historically experienced extreme power price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Ideally suited to capitalize on gas/power arbitrage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and conversion potential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has room for additional gas turbines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of turbines allows for easy conversion to combined-cycle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water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has room for conversion to combined cycle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Conversion request has been filed with TVA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 Minute normal unit ramp from cold to full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1C4F589-680D-4BC7-8690-3276BA0A7D3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Timeline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066680" y="2057400"/>
            <a:ext cx="6858000" cy="35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 Optioned: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 Purchased: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Rezoning Permit: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of Air Permit: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of Construction: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Testing: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Operation: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2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4EA5419-3235-48FE-B5BF-FE9D47D8A8D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914400" y="1752120"/>
            <a:ext cx="419112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Turbines: 1 Westinghouse 501 FC turbine (w/ evap cooling), 2 Westinghouse 501 FD turbines (w/ evap cooling)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 (90 F) Rating: 185 MW (nominal)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 (20 F) Rating: 185 MW (nominal)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Switchyard Equipment: ABB, HV Interconnect breakers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Switchyard Configuration: Ring Bus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Transformers: ABB (_______ MVA)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Winding and _____ MVA 2 Winding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System: WDPF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 Circuit Breakers: ABB HGC (7000A)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 Voltages: (13.8 kV (FD) and 18 kV (FC))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Voltages: (4160V and 480V)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5105520" y="1600200"/>
            <a:ext cx="3508200" cy="449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9356C30-2259-4852-8DCE-DD3C3CFD6C6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1981080" y="1905120"/>
          <a:ext cx="5029200" cy="3967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1905120"/>
                    <a:ext cx="5029200" cy="396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DF64377-081E-4D33-B797-6B1EC7927E05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Jon Hoff</cp:lastModifiedBy>
  <cp:lastPrinted>2000-09-26T23:47:23Z</cp:lastPrinted>
  <dcterms:modified xsi:type="dcterms:W3CDTF">2000-09-26T23:58:29Z</dcterms:modified>
  <cp:revision>478</cp:revision>
  <dc:subject/>
  <dc:title>No Slide Title</dc:title>
</cp:coreProperties>
</file>