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_rels/presentation.xml.rels" ContentType="application/vnd.openxmlformats-package.relationships+xml"/>
  <Override PartName="/ppt/media/image1.wmf" ContentType="image/x-wmf"/>
  <Override PartName="/ppt/slides/_rels/slide11.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 name="PlaceHolder 2"/>
          <p:cNvSpPr>
            <a:spLocks noGrp="1"/>
          </p:cNvSpPr>
          <p:nvPr>
            <p:ph type="body"/>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2" name="PlaceHolder 3"/>
          <p:cNvSpPr>
            <a:spLocks noGrp="1"/>
          </p:cNvSpPr>
          <p:nvPr>
            <p:ph type="sldNum" idx="1"/>
          </p:nvPr>
        </p:nvSpPr>
        <p:spPr>
          <a:xfrm>
            <a:off x="6553080" y="639756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03030B0-CBE7-48F3-AA8C-4365B511FB17}"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3" name=""/>
          <p:cNvSpPr/>
          <p:nvPr/>
        </p:nvSpPr>
        <p:spPr>
          <a:xfrm>
            <a:off x="685800" y="6066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1143000" y="606600"/>
            <a:ext cx="1981080" cy="0"/>
          </a:xfrm>
          <a:prstGeom prst="line">
            <a:avLst/>
          </a:prstGeom>
          <a:ln w="63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7467480" y="3780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CONFIDENTIAL</a:t>
            </a:r>
            <a:endParaRPr b="0" lang="en-US" sz="900" strike="noStrike" u="none">
              <a:solidFill>
                <a:srgbClr val="000000"/>
              </a:solidFill>
              <a:effectLst/>
              <a:uFillTx/>
              <a:latin typeface="Times New Roman"/>
            </a:endParaRPr>
          </a:p>
        </p:txBody>
      </p:sp>
      <p:sp>
        <p:nvSpPr>
          <p:cNvPr id="6" name=""/>
          <p:cNvSpPr/>
          <p:nvPr/>
        </p:nvSpPr>
        <p:spPr>
          <a:xfrm flipV="1">
            <a:off x="838080" y="6397200"/>
            <a:ext cx="6705720" cy="3240"/>
          </a:xfrm>
          <a:prstGeom prst="line">
            <a:avLst/>
          </a:prstGeom>
          <a:ln w="936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 name=""/>
          <p:cNvSpPr/>
          <p:nvPr/>
        </p:nvSpPr>
        <p:spPr>
          <a:xfrm>
            <a:off x="8077320" y="6397560"/>
            <a:ext cx="533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8" name="" descr=""/>
          <p:cNvPicPr/>
          <p:nvPr/>
        </p:nvPicPr>
        <p:blipFill>
          <a:blip r:embed="rId2"/>
          <a:srcRect l="-56" t="0" r="-56" b="0"/>
          <a:stretch/>
        </p:blipFill>
        <p:spPr>
          <a:xfrm>
            <a:off x="7467480" y="6093000"/>
            <a:ext cx="731880" cy="579240"/>
          </a:xfrm>
          <a:prstGeom prst="rect">
            <a:avLst/>
          </a:prstGeom>
          <a:solidFill>
            <a:srgbClr val="ffffff"/>
          </a:solidFill>
          <a:ln w="0">
            <a:noFill/>
          </a:ln>
        </p:spPr>
      </p:pic>
      <p:sp>
        <p:nvSpPr>
          <p:cNvPr id="9" name=""/>
          <p:cNvSpPr/>
          <p:nvPr/>
        </p:nvSpPr>
        <p:spPr>
          <a:xfrm>
            <a:off x="685800" y="16002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nSpc>
                <a:spcPct val="10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gn="ctr">
              <a:lnSpc>
                <a:spcPct val="10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Project Wheatland</a:t>
            </a:r>
            <a:endParaRPr b="0" lang="en-US" sz="3600" strike="noStrike" u="none">
              <a:solidFill>
                <a:srgbClr val="000000"/>
              </a:solidFill>
              <a:effectLst/>
              <a:uFillTx/>
              <a:latin typeface="Times New Roman"/>
            </a:endParaRPr>
          </a:p>
        </p:txBody>
      </p:sp>
      <p:sp>
        <p:nvSpPr>
          <p:cNvPr id="1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5CDD40A-6D4E-43D2-B236-B3D51EE6E6DE}"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Gas Supply &amp; Transportation</a:t>
            </a:r>
            <a:endParaRPr b="0" lang="en-US" sz="2400" strike="noStrike" u="none">
              <a:solidFill>
                <a:srgbClr val="000000"/>
              </a:solidFill>
              <a:effectLst/>
              <a:uFillTx/>
              <a:latin typeface="Times New Roman"/>
            </a:endParaRPr>
          </a:p>
        </p:txBody>
      </p:sp>
      <p:sp>
        <p:nvSpPr>
          <p:cNvPr id="3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Permitted to use natural gas as its fuel source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Interconnected to Midwestern Gas Transmission Company (“Midwestern Gas”), a natural gas pipeline system owned by Tennessee Gas Pipeline Company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term of the interruptible gas transportation agreement and associated transportation rate began on April 1, 2000, continues through March 31, 2008 and will continue on a month-to-month basis until terminated upon thirty days notice by either party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Gas can be purchased at Chicago city-gate hub or from Gulf Coast</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F74930F-9BF5-4424-A68A-628DEC9DFF90}"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Review of Power Markets</a:t>
            </a:r>
            <a:endParaRPr b="0" lang="en-US" sz="2400" strike="noStrike" u="none">
              <a:solidFill>
                <a:srgbClr val="000000"/>
              </a:solidFill>
              <a:effectLst/>
              <a:uFillTx/>
              <a:latin typeface="Times New Roman"/>
            </a:endParaRPr>
          </a:p>
        </p:txBody>
      </p:sp>
      <p:sp>
        <p:nvSpPr>
          <p:cNvPr id="4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West Fork Land Development Company, L.L.C., is qualified as an EWG, and has the authority to sell energy and capacity at market-based rates. The Wheatland Plant’s location in Southern ECAR, and its access to the eastern U.S. electricity market will provide sales opportunities in the wholesale power markets.</a:t>
            </a:r>
            <a:endParaRPr b="0" lang="en-US" sz="1800" strike="noStrike" u="none">
              <a:solidFill>
                <a:srgbClr val="000000"/>
              </a:solidFill>
              <a:effectLst/>
              <a:uFillTx/>
              <a:latin typeface="Times New Roman"/>
            </a:endParaRPr>
          </a:p>
        </p:txBody>
      </p:sp>
      <p:sp>
        <p:nvSpPr>
          <p:cNvPr id="4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0888112-7E2D-4E77-B7C2-D6AFC4B4E217}"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Control Area Outline</a:t>
            </a:r>
            <a:endParaRPr b="0" lang="en-US" sz="2400" strike="noStrike" u="none">
              <a:solidFill>
                <a:srgbClr val="000000"/>
              </a:solidFill>
              <a:effectLst/>
              <a:uFillTx/>
              <a:latin typeface="Times New Roman"/>
            </a:endParaRPr>
          </a:p>
        </p:txBody>
      </p:sp>
      <p:sp>
        <p:nvSpPr>
          <p:cNvPr id="4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ENWI and ENWC. The Wheatland Plant has been designated as two control areas in accordance with NERC policy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What is the benefit of having control area?</a:t>
            </a:r>
            <a:endParaRPr b="0" lang="en-US" sz="1800" strike="noStrike" u="none">
              <a:solidFill>
                <a:srgbClr val="000000"/>
              </a:solidFill>
              <a:effectLst/>
              <a:uFillTx/>
              <a:latin typeface="Times New Roman"/>
            </a:endParaRPr>
          </a:p>
        </p:txBody>
      </p:sp>
      <p:sp>
        <p:nvSpPr>
          <p:cNvPr id="4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1E372D1-5C34-4042-A838-C8D6E1835D83}"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Expansion/Conversion Details</a:t>
            </a:r>
            <a:endParaRPr b="0" lang="en-US" sz="2400" strike="noStrike" u="none">
              <a:solidFill>
                <a:srgbClr val="000000"/>
              </a:solidFill>
              <a:effectLst/>
              <a:uFillTx/>
              <a:latin typeface="Times New Roman"/>
            </a:endParaRPr>
          </a:p>
        </p:txBody>
      </p:sp>
      <p:sp>
        <p:nvSpPr>
          <p:cNvPr id="4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Wheatland Plant has been designed to facilitate a future expansion or conversion to combined-cycle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Heat Rate -  Mitch</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Output -  Mitch</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Water Availability -  Mitch</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Permit Timeline Estimate -  Mitch</a:t>
            </a:r>
            <a:endParaRPr b="0" lang="en-US" sz="1800" strike="noStrike" u="none">
              <a:solidFill>
                <a:srgbClr val="000000"/>
              </a:solidFill>
              <a:effectLst/>
              <a:uFillTx/>
              <a:latin typeface="Times New Roman"/>
            </a:endParaRPr>
          </a:p>
        </p:txBody>
      </p:sp>
      <p:sp>
        <p:nvSpPr>
          <p:cNvPr id="4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FA1B633-704F-4EBC-B5C4-790697F460CC}"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O&amp;M Costs</a:t>
            </a:r>
            <a:endParaRPr b="0" lang="en-US" sz="2400" strike="noStrike" u="none">
              <a:solidFill>
                <a:srgbClr val="000000"/>
              </a:solidFill>
              <a:effectLst/>
              <a:uFillTx/>
              <a:latin typeface="Times New Roman"/>
            </a:endParaRPr>
          </a:p>
        </p:txBody>
      </p:sp>
      <p:sp>
        <p:nvSpPr>
          <p:cNvPr id="5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Estimated Variable O&amp;M ($/MWh):</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$3.00</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Estimated Fixed O&amp;M ($000):</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$1,516</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Major Maintenance ($/Start/Turbine):</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$1,500</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Estimated Owner’s Expense ($000):</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$306</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Property Tax Liability ($000):</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$203</a:t>
            </a:r>
            <a:endParaRPr b="0" lang="en-US" sz="1800" strike="noStrike" u="none">
              <a:solidFill>
                <a:srgbClr val="000000"/>
              </a:solidFill>
              <a:effectLst/>
              <a:uFillTx/>
              <a:latin typeface="Times New Roman"/>
            </a:endParaRPr>
          </a:p>
        </p:txBody>
      </p:sp>
      <p:sp>
        <p:nvSpPr>
          <p:cNvPr id="5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9F16E9E-0926-4437-89A1-8E2B7B89E32F}"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State/Local Taxes</a:t>
            </a:r>
            <a:endParaRPr b="0" lang="en-US" sz="2400" strike="noStrike" u="none">
              <a:solidFill>
                <a:srgbClr val="000000"/>
              </a:solidFill>
              <a:effectLst/>
              <a:uFillTx/>
              <a:latin typeface="Times New Roman"/>
            </a:endParaRPr>
          </a:p>
        </p:txBody>
      </p:sp>
      <p:sp>
        <p:nvSpPr>
          <p:cNvPr id="5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5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B0BD3D7-89DC-4429-9E0E-F7A5C39BD2E2}"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Legal/Lease Structures</a:t>
            </a:r>
            <a:endParaRPr b="0" lang="en-US" sz="2400" strike="noStrike" u="none">
              <a:solidFill>
                <a:srgbClr val="000000"/>
              </a:solidFill>
              <a:effectLst/>
              <a:uFillTx/>
              <a:latin typeface="Times New Roman"/>
            </a:endParaRPr>
          </a:p>
        </p:txBody>
      </p:sp>
      <p:sp>
        <p:nvSpPr>
          <p:cNvPr id="5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5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F0C4B82-EC39-490C-80FC-0F7E82B7D6B6}" type="slidenum">
              <a:t>16</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Generation Overview</a:t>
            </a:r>
            <a:endParaRPr b="0" lang="en-US" sz="2400" strike="noStrike" u="none">
              <a:solidFill>
                <a:srgbClr val="000000"/>
              </a:solidFill>
              <a:effectLst/>
              <a:uFillTx/>
              <a:latin typeface="Times New Roman"/>
            </a:endParaRPr>
          </a:p>
        </p:txBody>
      </p:sp>
      <p:sp>
        <p:nvSpPr>
          <p:cNvPr id="1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508 MW (nominal) natural gas-fired, simple cycle merchant generation facility (the “Wheatland Plant”)</a:t>
            </a:r>
            <a:endParaRPr b="0" lang="en-US" sz="1800" strike="noStrike" u="none">
              <a:solidFill>
                <a:srgbClr val="000000"/>
              </a:solidFill>
              <a:effectLst/>
              <a:uFillTx/>
              <a:latin typeface="Times New Roman"/>
            </a:endParaRPr>
          </a:p>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Owned by West Fork Land Development Company, L.L.C., a direct, wholly-owned subsidiary of Enron North America</a:t>
            </a:r>
            <a:endParaRPr b="0" lang="en-US" sz="1800" strike="noStrike" u="none">
              <a:solidFill>
                <a:srgbClr val="000000"/>
              </a:solidFill>
              <a:effectLst/>
              <a:uFillTx/>
              <a:latin typeface="Times New Roman"/>
            </a:endParaRPr>
          </a:p>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Located on an approximate 60-acre tract of land at 480 North Hall Road in Wheatland, Indiana</a:t>
            </a:r>
            <a:endParaRPr b="0" lang="en-US" sz="1800" strike="noStrike" u="none">
              <a:solidFill>
                <a:srgbClr val="000000"/>
              </a:solidFill>
              <a:effectLst/>
              <a:uFillTx/>
              <a:latin typeface="Times New Roman"/>
            </a:endParaRPr>
          </a:p>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Southern ECAR subregion of ECAR</a:t>
            </a:r>
            <a:endParaRPr b="0" lang="en-US" sz="1800" strike="noStrike" u="none">
              <a:solidFill>
                <a:srgbClr val="000000"/>
              </a:solidFill>
              <a:effectLst/>
              <a:uFillTx/>
              <a:latin typeface="Times New Roman"/>
            </a:endParaRPr>
          </a:p>
          <a:p>
            <a:pPr marL="343080" indent="0">
              <a:lnSpc>
                <a:spcPct val="12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2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AA65B0B-509C-4443-BF37-77D58850AB0A}"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Sales Point</a:t>
            </a:r>
            <a:endParaRPr b="0" lang="en-US" sz="2400" strike="noStrike" u="none">
              <a:solidFill>
                <a:srgbClr val="000000"/>
              </a:solidFill>
              <a:effectLst/>
              <a:uFillTx/>
              <a:latin typeface="Times New Roman"/>
            </a:endParaRPr>
          </a:p>
        </p:txBody>
      </p:sp>
      <p:sp>
        <p:nvSpPr>
          <p:cNvPr id="16"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18"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General to all peakers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Specific to Wheatland</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C7033F6-EB89-4CF9-AC82-B79582B47AA0}"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Development/Construction Overview</a:t>
            </a:r>
            <a:endParaRPr b="0" lang="en-US" sz="2400" strike="noStrike" u="none">
              <a:solidFill>
                <a:srgbClr val="000000"/>
              </a:solidFill>
              <a:effectLst/>
              <a:uFillTx/>
              <a:latin typeface="Times New Roman"/>
            </a:endParaRPr>
          </a:p>
        </p:txBody>
      </p:sp>
      <p:sp>
        <p:nvSpPr>
          <p:cNvPr id="2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Constructed by NEPCO and achieved commercial operation in June 2000</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Add important timeline</a:t>
            </a:r>
            <a:endParaRPr b="0" lang="en-US" sz="1800" strike="noStrike" u="none">
              <a:solidFill>
                <a:srgbClr val="000000"/>
              </a:solidFill>
              <a:effectLst/>
              <a:uFillTx/>
              <a:latin typeface="Times New Roman"/>
            </a:endParaRPr>
          </a:p>
        </p:txBody>
      </p:sp>
      <p:sp>
        <p:nvSpPr>
          <p:cNvPr id="2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BE60732-47F7-4E69-9179-6CD3CF5ACD3E}"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Equipment Overview</a:t>
            </a:r>
            <a:endParaRPr b="0" lang="en-US" sz="2400" strike="noStrike" u="none">
              <a:solidFill>
                <a:srgbClr val="000000"/>
              </a:solidFill>
              <a:effectLst/>
              <a:uFillTx/>
              <a:latin typeface="Times New Roman"/>
            </a:endParaRPr>
          </a:p>
        </p:txBody>
      </p:sp>
      <p:sp>
        <p:nvSpPr>
          <p:cNvPr id="2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Consists of four Westinghouse Model 501 D5A gas turbines, each rated at approximately 127 MW (nominal)</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At 90 degrees Fahrenheit and at full load, the Wheatland Plant is able to achieve a net heat rate of approximately 11,500 Btu/kWh, HHV, and a net capacity of approximately 480 MW</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Approximately 450 gpm water usage during operation. Water is supplied by an owned lake, adjacent to the site</a:t>
            </a:r>
            <a:endParaRPr b="0" lang="en-US" sz="1800" strike="noStrike" u="none">
              <a:solidFill>
                <a:srgbClr val="000000"/>
              </a:solidFill>
              <a:effectLst/>
              <a:uFillTx/>
              <a:latin typeface="Times New Roman"/>
            </a:endParaRPr>
          </a:p>
        </p:txBody>
      </p:sp>
      <p:sp>
        <p:nvSpPr>
          <p:cNvPr id="2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2BEFEB1-AB1A-4F32-9E94-A38B3D804E46}"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Performance Results</a:t>
            </a:r>
            <a:endParaRPr b="0" lang="en-US" sz="2400" strike="noStrike" u="none">
              <a:solidFill>
                <a:srgbClr val="000000"/>
              </a:solidFill>
              <a:effectLst/>
              <a:uFillTx/>
              <a:latin typeface="Times New Roman"/>
            </a:endParaRPr>
          </a:p>
        </p:txBody>
      </p:sp>
      <p:sp>
        <p:nvSpPr>
          <p:cNvPr id="2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Mitch Robinson</a:t>
            </a:r>
            <a:endParaRPr b="0" lang="en-US" sz="1800" strike="noStrike" u="none">
              <a:solidFill>
                <a:srgbClr val="000000"/>
              </a:solidFill>
              <a:effectLst/>
              <a:uFillTx/>
              <a:latin typeface="Times New Roman"/>
            </a:endParaRPr>
          </a:p>
        </p:txBody>
      </p:sp>
      <p:sp>
        <p:nvSpPr>
          <p:cNvPr id="2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CE6FB2D-0FFA-44A8-BBE6-9FF21FE82938}"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Infrastructure Overview</a:t>
            </a:r>
            <a:endParaRPr b="0" lang="en-US" sz="2400" strike="noStrike" u="none">
              <a:solidFill>
                <a:srgbClr val="000000"/>
              </a:solidFill>
              <a:effectLst/>
              <a:uFillTx/>
              <a:latin typeface="Times New Roman"/>
            </a:endParaRPr>
          </a:p>
        </p:txBody>
      </p:sp>
      <p:sp>
        <p:nvSpPr>
          <p:cNvPr id="2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Add map and 100 feet overview of facility, pipeline, water</a:t>
            </a:r>
            <a:endParaRPr b="0" lang="en-US" sz="1800" strike="noStrike" u="none">
              <a:solidFill>
                <a:srgbClr val="000000"/>
              </a:solidFill>
              <a:effectLst/>
              <a:uFillTx/>
              <a:latin typeface="Times New Roman"/>
            </a:endParaRPr>
          </a:p>
        </p:txBody>
      </p:sp>
      <p:sp>
        <p:nvSpPr>
          <p:cNvPr id="3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DB46F0A-D1EE-4F09-A982-3ACF065261C3}"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Contract Terms</a:t>
            </a:r>
            <a:endParaRPr b="0" lang="en-US" sz="2400" strike="noStrike" u="none">
              <a:solidFill>
                <a:srgbClr val="000000"/>
              </a:solidFill>
              <a:effectLst/>
              <a:uFillTx/>
              <a:latin typeface="Times New Roman"/>
            </a:endParaRPr>
          </a:p>
        </p:txBody>
      </p:sp>
      <p:sp>
        <p:nvSpPr>
          <p:cNvPr id="3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May be taken out since it’s not relevant for Wheatland plant</a:t>
            </a:r>
            <a:endParaRPr b="0" lang="en-US" sz="1800" strike="noStrike" u="none">
              <a:solidFill>
                <a:srgbClr val="000000"/>
              </a:solidFill>
              <a:effectLst/>
              <a:uFillTx/>
              <a:latin typeface="Times New Roman"/>
            </a:endParaRPr>
          </a:p>
        </p:txBody>
      </p:sp>
      <p:sp>
        <p:nvSpPr>
          <p:cNvPr id="3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F01EEB9-E59A-4BEF-9A71-E2695B2DEB5D}"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Interconnection Agreements</a:t>
            </a:r>
            <a:endParaRPr b="0" lang="en-US" sz="2400" strike="noStrike" u="none">
              <a:solidFill>
                <a:srgbClr val="000000"/>
              </a:solidFill>
              <a:effectLst/>
              <a:uFillTx/>
              <a:latin typeface="Times New Roman"/>
            </a:endParaRPr>
          </a:p>
        </p:txBody>
      </p:sp>
      <p:sp>
        <p:nvSpPr>
          <p:cNvPr id="3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36"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Interconnected to two 345 kV lines. The  plant has an interconnect agreement with both Cinergy Services Inc. (“Cinergy”), and Indianapolis Power &amp; Light (“IPL”). With the dual interconnect, the plant has the option of dispatching into the Cinergy or IPL systems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Both Cinergy and IPL allow scheduling of energy into and out of each control area, giving the Wheatland Plant the option of generating power or filling the scheduled energy delivery from the market when market economics warrant. This enables playing day ahead vs intra-day hourly market to maximize optionality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This added flexibility ensures that the plant is reserved for operation only during periods of economic dispatch </a:t>
            </a:r>
            <a:endParaRPr b="0" lang="en-US" sz="1800" strike="noStrike" u="none">
              <a:solidFill>
                <a:srgbClr val="000000"/>
              </a:solidFill>
              <a:effectLst/>
              <a:uFillTx/>
              <a:latin typeface="Times New Roman"/>
            </a:endParaRPr>
          </a:p>
          <a:p>
            <a:pPr marL="343080" indent="0">
              <a:lnSpc>
                <a:spcPct val="100000"/>
              </a:lnSpc>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33902B4-CF4B-41A2-870C-5C1C06F783FB}"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12122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1998-03-06T18:15:04Z</dcterms:created>
  <dc:creator>sdick</dc:creator>
  <dc:description/>
  <dc:language>en-US</dc:language>
  <cp:lastModifiedBy>Jinsung Myung</cp:lastModifiedBy>
  <cp:lastPrinted>2000-09-22T18:32:35Z</cp:lastPrinted>
  <dcterms:modified xsi:type="dcterms:W3CDTF">2000-09-24T18:18:12Z</dcterms:modified>
  <cp:revision>396</cp:revision>
  <dc:subject/>
  <dc:title>No Slide Title</dc:title>
</cp:coreProperties>
</file>